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slides/slide229.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s/slide218.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72.xml" ContentType="application/vnd.openxmlformats-officedocument.presentationml.slide+xml"/>
  <Override PartName="/ppt/slides/slide207.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slides/slide232.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slides/slide169.xml" ContentType="application/vnd.openxmlformats-officedocument.presentationml.slide+xml"/>
  <Override PartName="/ppt/slides/slide221.xml" ContentType="application/vnd.openxmlformats-officedocument.presentationml.slide+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slides/slide147.xml" ContentType="application/vnd.openxmlformats-officedocument.presentationml.slide+xml"/>
  <Override PartName="/ppt/slides/slide158.xml" ContentType="application/vnd.openxmlformats-officedocument.presentationml.slide+xml"/>
  <Override PartName="/ppt/slides/slide194.xml" ContentType="application/vnd.openxmlformats-officedocument.presentationml.slide+xml"/>
  <Override PartName="/ppt/slides/slide210.xml" ContentType="application/vnd.openxmlformats-officedocument.presentationml.slide+xml"/>
  <Override PartName="/ppt/notesSlides/notesSlide30.xml" ContentType="application/vnd.openxmlformats-officedocument.presentationml.notesSlide+xml"/>
  <Override PartName="/ppt/slides/slide99.xml" ContentType="application/vnd.openxmlformats-officedocument.presentationml.slide+xml"/>
  <Override PartName="/ppt/slides/slide136.xml" ContentType="application/vnd.openxmlformats-officedocument.presentationml.slide+xml"/>
  <Override PartName="/ppt/slides/slide183.xml" ContentType="application/vnd.openxmlformats-officedocument.presentationml.slide+xml"/>
  <Override PartName="/ppt/charts/chart3.xml" ContentType="application/vnd.openxmlformats-officedocument.drawingml.chart+xml"/>
  <Override PartName="/ppt/notesSlides/notesSlide7.xml" ContentType="application/vnd.openxmlformats-officedocument.presentationml.notesSlide+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slides/slide172.xml" ContentType="application/vnd.openxmlformats-officedocument.presentationml.sl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50.xml" ContentType="application/vnd.openxmlformats-officedocument.presentationml.slide+xml"/>
  <Override PartName="/ppt/slides/slide161.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55.xml" ContentType="application/vnd.openxmlformats-officedocument.presentationml.slide+xml"/>
  <Override PartName="/ppt/theme/theme2.xml" ContentType="application/vnd.openxmlformats-officedocument.theme+xml"/>
  <Override PartName="/ppt/notesSlides/notesSlide57.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215.xml" ContentType="application/vnd.openxmlformats-officedocument.presentationml.slide+xml"/>
  <Override PartName="/ppt/slides/slide226.xml" ContentType="application/vnd.openxmlformats-officedocument.presentationml.slide+xml"/>
  <Override PartName="/ppt/notesSlides/notesSlide46.xml" ContentType="application/vnd.openxmlformats-officedocument.presentationml.notesSlide+xml"/>
  <Default Extension="emf" ContentType="image/x-emf"/>
  <Override PartName="/ppt/presentation.xml" ContentType="application/vnd.openxmlformats-officedocument.presentationml.presentation.main+xml"/>
  <Override PartName="/ppt/slides/slide22.xml" ContentType="application/vnd.openxmlformats-officedocument.presentationml.slide+xml"/>
  <Override PartName="/ppt/slides/slide199.xml" ContentType="application/vnd.openxmlformats-officedocument.presentationml.slide+xml"/>
  <Override PartName="/ppt/slides/slide204.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188.xml" ContentType="application/vnd.openxmlformats-officedocument.presentationml.slide+xml"/>
  <Override PartName="/ppt/notesSlides/notesSlide13.xml" ContentType="application/vnd.openxmlformats-officedocument.presentationml.notesSlide+xml"/>
  <Override PartName="/ppt/notesSlides/notesSlide60.xml" ContentType="application/vnd.openxmlformats-officedocument.presentationml.notesSlide+xml"/>
  <Override PartName="/ppt/slides/slide119.xml" ContentType="application/vnd.openxmlformats-officedocument.presentationml.slide+xml"/>
  <Override PartName="/ppt/slides/slide166.xml" ContentType="application/vnd.openxmlformats-officedocument.presentationml.slide+xml"/>
  <Override PartName="/ppt/slides/slide177.xml" ContentType="application/vnd.openxmlformats-officedocument.presentationml.slide+xml"/>
  <Override PartName="/ppt/slideLayouts/slideLayout10.xml" ContentType="application/vnd.openxmlformats-officedocument.presentationml.slideLayout+xml"/>
  <Override PartName="/ppt/slides/slide108.xml" ContentType="application/vnd.openxmlformats-officedocument.presentationml.slide+xml"/>
  <Override PartName="/ppt/slides/slide155.xml" ContentType="application/vnd.openxmlformats-officedocument.presentationml.slide+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slides/slide191.xml" ContentType="application/vnd.openxmlformats-officedocument.presentationml.slide+xml"/>
  <Override PartName="/ppt/notesSlides/notesSlide4.xml" ContentType="application/vnd.openxmlformats-officedocument.presentationml.notesSlide+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s/slide180.xml" ContentType="application/vnd.openxmlformats-officedocument.presentationml.sl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s/slide209.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slides/slide234.xml" ContentType="application/vnd.openxmlformats-officedocument.presentationml.slide+xml"/>
  <Override PartName="/ppt/notesSlides/notesSlide18.xml" ContentType="application/vnd.openxmlformats-officedocument.presentationml.notesSlide+xml"/>
  <Override PartName="/ppt/slides/slide41.xml" ContentType="application/vnd.openxmlformats-officedocument.presentationml.slide+xml"/>
  <Override PartName="/ppt/slides/slide223.xml" ContentType="application/vnd.openxmlformats-officedocument.presentationml.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slides/slide30.xml" ContentType="application/vnd.openxmlformats-officedocument.presentationml.slide+xml"/>
  <Override PartName="/ppt/slides/slide149.xml" ContentType="application/vnd.openxmlformats-officedocument.presentationml.slide+xml"/>
  <Override PartName="/ppt/slides/slide196.xml" ContentType="application/vnd.openxmlformats-officedocument.presentationml.slide+xml"/>
  <Override PartName="/ppt/slides/slide212.xml" ContentType="application/vnd.openxmlformats-officedocument.presentationml.slide+xml"/>
  <Override PartName="/ppt/notesSlides/notesSlide32.xml" ContentType="application/vnd.openxmlformats-officedocument.presentationml.notesSlide+xml"/>
  <Override PartName="/ppt/slides/slide138.xml" ContentType="application/vnd.openxmlformats-officedocument.presentationml.slide+xml"/>
  <Override PartName="/ppt/slides/slide185.xml" ContentType="application/vnd.openxmlformats-officedocument.presentationml.slide+xml"/>
  <Override PartName="/ppt/slides/slide201.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slides/slide79.xml" ContentType="application/vnd.openxmlformats-officedocument.presentationml.slide+xml"/>
  <Override PartName="/ppt/slides/slide127.xml" ContentType="application/vnd.openxmlformats-officedocument.presentationml.slide+xml"/>
  <Override PartName="/ppt/slides/slide174.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s/slide163.xml" ContentType="application/vnd.openxmlformats-officedocument.presentationml.slide+xml"/>
  <Override PartName="/ppt/slides/slide181.xml" ContentType="application/vnd.openxmlformats-officedocument.presentationml.slide+xml"/>
  <Override PartName="/ppt/slideLayouts/slideLayout9.xml" ContentType="application/vnd.openxmlformats-officedocument.presentationml.slideLayout+xml"/>
  <Override PartName="/ppt/charts/chart1.xml" ContentType="application/vnd.openxmlformats-officedocument.drawingml.char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slides/slide152.xml" ContentType="application/vnd.openxmlformats-officedocument.presentationml.slide+xml"/>
  <Override PartName="/ppt/slides/slide170.xml" ContentType="application/vnd.openxmlformats-officedocument.presentationml.slide+xml"/>
  <Override PartName="/ppt/notesSlides/notesSlide1.xml" ContentType="application/vnd.openxmlformats-officedocument.presentationml.notesSlide+xml"/>
  <Override PartName="/ppt/notesSlides/notesSlide59.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s/slide217.xml" ContentType="application/vnd.openxmlformats-officedocument.presentationml.slide+xml"/>
  <Override PartName="/ppt/slides/slide228.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s/slide206.xml" ContentType="application/vnd.openxmlformats-officedocument.presentationml.slide+xml"/>
  <Override PartName="/ppt/slides/slide235.xml" ContentType="application/vnd.openxmlformats-officedocument.presentationml.slide+xml"/>
  <Default Extension="jpeg" ContentType="image/jpeg"/>
  <Override PartName="/ppt/notesSlides/notesSlide37.xml" ContentType="application/vnd.openxmlformats-officedocument.presentationml.notesSlide+xml"/>
  <Override PartName="/ppt/notesSlides/notesSlide55.xml" ContentType="application/vnd.openxmlformats-officedocument.presentationml.notesSl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s/slide213.xml" ContentType="application/vnd.openxmlformats-officedocument.presentationml.slide+xml"/>
  <Override PartName="/ppt/slides/slide224.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notesSlides/notesSlide44.xml" ContentType="application/vnd.openxmlformats-officedocument.presentationml.notesSlide+xml"/>
  <Override PartName="/ppt/notesSlides/notesSlide62.xml" ContentType="application/vnd.openxmlformats-officedocument.presentationml.notesSlide+xml"/>
  <Override PartName="/ppt/slides/slide20.xml" ContentType="application/vnd.openxmlformats-officedocument.presentationml.slide+xml"/>
  <Override PartName="/ppt/slides/slide168.xml" ContentType="application/vnd.openxmlformats-officedocument.presentationml.slide+xml"/>
  <Override PartName="/ppt/slides/slide179.xml" ContentType="application/vnd.openxmlformats-officedocument.presentationml.slide+xml"/>
  <Override PartName="/ppt/slides/slide197.xml" ContentType="application/vnd.openxmlformats-officedocument.presentationml.slide+xml"/>
  <Override PartName="/ppt/slides/slide202.xml" ContentType="application/vnd.openxmlformats-officedocument.presentationml.slide+xml"/>
  <Override PartName="/ppt/slides/slide231.xml" ContentType="application/vnd.openxmlformats-officedocument.presentationml.slide+xml"/>
  <Override PartName="/ppt/slideLayouts/slideLayout12.xml" ContentType="application/vnd.openxmlformats-officedocument.presentationml.slideLayout+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51.xml" ContentType="application/vnd.openxmlformats-officedocument.presentationml.notesSlide+xml"/>
  <Override PartName="/ppt/slides/slide139.xml" ContentType="application/vnd.openxmlformats-officedocument.presentationml.slide+xml"/>
  <Override PartName="/ppt/slides/slide157.xml" ContentType="application/vnd.openxmlformats-officedocument.presentationml.slide+xml"/>
  <Override PartName="/ppt/slides/slide186.xml" ContentType="application/vnd.openxmlformats-officedocument.presentationml.slide+xml"/>
  <Override PartName="/ppt/slides/slide220.xml" ContentType="application/vnd.openxmlformats-officedocument.presentationml.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slides/slide164.xml" ContentType="application/vnd.openxmlformats-officedocument.presentationml.slide+xml"/>
  <Override PartName="/ppt/slides/slide175.xml" ContentType="application/vnd.openxmlformats-officedocument.presentationml.slide+xml"/>
  <Override PartName="/ppt/slides/slide193.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slides/slide153.xml" ContentType="application/vnd.openxmlformats-officedocument.presentationml.slide+xml"/>
  <Override PartName="/ppt/slides/slide171.xml" ContentType="application/vnd.openxmlformats-officedocument.presentationml.slide+xml"/>
  <Override PartName="/ppt/slides/slide182.xml" ContentType="application/vnd.openxmlformats-officedocument.presentationml.slide+xml"/>
  <Override PartName="/ppt/charts/chart2.xml" ContentType="application/vnd.openxmlformats-officedocument.drawingml.chart+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160.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slides/slide225.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notesSlides/notesSlide56.xml" ContentType="application/vnd.openxmlformats-officedocument.presentationml.notesSlide+xml"/>
  <Override PartName="/ppt/slides/slide32.xml" ContentType="application/vnd.openxmlformats-officedocument.presentationml.slide+xml"/>
  <Override PartName="/ppt/slides/slide214.xml" ContentType="application/vnd.openxmlformats-officedocument.presentationml.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slides/slide187.xml" ContentType="application/vnd.openxmlformats-officedocument.presentationml.slide+xml"/>
  <Override PartName="/ppt/slides/slide198.xml" ContentType="application/vnd.openxmlformats-officedocument.presentationml.slide+xml"/>
  <Override PartName="/ppt/slides/slide203.xml" ContentType="application/vnd.openxmlformats-officedocument.presentationml.slide+xml"/>
  <Override PartName="/ppt/notesSlides/notesSlide23.xml" ContentType="application/vnd.openxmlformats-officedocument.presentationml.notesSlide+xml"/>
  <Override PartName="/ppt/slides/slide129.xml" ContentType="application/vnd.openxmlformats-officedocument.presentationml.slide+xml"/>
  <Override PartName="/ppt/slides/slide176.xml" ContentType="application/vnd.openxmlformats-officedocument.presentationml.slide+xml"/>
  <Override PartName="/ppt/notesSlides/notesSlide12.xml" ContentType="application/vnd.openxmlformats-officedocument.presentationml.notesSlide+xml"/>
  <Override PartName="/ppt/slides/slide118.xml" ContentType="application/vnd.openxmlformats-officedocument.presentationml.slide+xml"/>
  <Override PartName="/ppt/slides/slide165.xml" ContentType="application/vnd.openxmlformats-officedocument.presentationml.sl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slides/slide154.xml" ContentType="application/vnd.openxmlformats-officedocument.presentationml.slide+xml"/>
  <Override PartName="/ppt/slides/slide190.xml" ContentType="application/vnd.openxmlformats-officedocument.presentationml.slide+xml"/>
  <Override PartName="/ppt/viewProps.xml" ContentType="application/vnd.openxmlformats-officedocument.presentationml.viewProps+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slides/slide208.xml" ContentType="application/vnd.openxmlformats-officedocument.presentationml.slide+xml"/>
  <Override PartName="/ppt/slides/slide219.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slides/slide51.xml" ContentType="application/vnd.openxmlformats-officedocument.presentationml.slide+xml"/>
  <Override PartName="/ppt/slides/slide233.xml" ContentType="application/vnd.openxmlformats-officedocument.presentationml.slide+xml"/>
  <Override PartName="/ppt/notesSlides/notesSlide53.xml" ContentType="application/vnd.openxmlformats-officedocument.presentationml.notesSlide+xml"/>
  <Override PartName="/ppt/slides/slide40.xml" ContentType="application/vnd.openxmlformats-officedocument.presentationml.slide+xml"/>
  <Override PartName="/ppt/slides/slide159.xml" ContentType="application/vnd.openxmlformats-officedocument.presentationml.slide+xml"/>
  <Override PartName="/ppt/slides/slide211.xml" ContentType="application/vnd.openxmlformats-officedocument.presentationml.slide+xml"/>
  <Override PartName="/ppt/slides/slide222.xml" ContentType="application/vnd.openxmlformats-officedocument.presentationml.slide+xml"/>
  <Override PartName="/ppt/notesSlides/notesSlide42.xml" ContentType="application/vnd.openxmlformats-officedocument.presentationml.notesSlide+xml"/>
  <Override PartName="/ppt/slides/slide148.xml" ContentType="application/vnd.openxmlformats-officedocument.presentationml.slide+xml"/>
  <Override PartName="/ppt/slides/slide195.xml" ContentType="application/vnd.openxmlformats-officedocument.presentationml.slide+xml"/>
  <Override PartName="/ppt/slides/slide200.xml" ContentType="application/vnd.openxmlformats-officedocument.presentationml.slide+xml"/>
  <Default Extension="gif" ContentType="image/gif"/>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173.xml" ContentType="application/vnd.openxmlformats-officedocument.presentationml.slide+xml"/>
  <Override PartName="/ppt/slides/slide184.xml" ContentType="application/vnd.openxmlformats-officedocument.presentationml.slide+xml"/>
  <Override PartName="/ppt/slides/slide78.xml" ContentType="application/vnd.openxmlformats-officedocument.presentationml.slide+xml"/>
  <Override PartName="/ppt/slides/slide115.xml" ContentType="application/vnd.openxmlformats-officedocument.presentationml.slide+xml"/>
  <Override PartName="/ppt/slides/slide162.xml" ContentType="application/vnd.openxmlformats-officedocument.presentationml.slide+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s/slide151.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slides/slide227.xml" ContentType="application/vnd.openxmlformats-officedocument.presentationml.slide+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slides/slide34.xml" ContentType="application/vnd.openxmlformats-officedocument.presentationml.slide+xml"/>
  <Override PartName="/ppt/slides/slide81.xml" ContentType="application/vnd.openxmlformats-officedocument.presentationml.slide+xml"/>
  <Override PartName="/ppt/slides/slide216.xml" ContentType="application/vnd.openxmlformats-officedocument.presentationml.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slides/slide189.xml" ContentType="application/vnd.openxmlformats-officedocument.presentationml.slide+xml"/>
  <Override PartName="/ppt/slides/slide205.xml" ContentType="application/vnd.openxmlformats-officedocument.presentationml.slide+xml"/>
  <Override PartName="/ppt/notesSlides/notesSlide25.xml" ContentType="application/vnd.openxmlformats-officedocument.presentationml.notesSlide+xml"/>
  <Override PartName="/ppt/slides/slide12.xml" ContentType="application/vnd.openxmlformats-officedocument.presentationml.slide+xml"/>
  <Override PartName="/ppt/slides/slide178.xml" ContentType="application/vnd.openxmlformats-officedocument.presentationml.slide+xml"/>
  <Override PartName="/ppt/slides/slide2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61.xml" ContentType="application/vnd.openxmlformats-officedocument.presentationml.notesSlide+xml"/>
  <Override PartName="/ppt/slides/slide167.xml" ContentType="application/vnd.openxmlformats-officedocument.presentationml.slide+xml"/>
  <Override PartName="/ppt/notesSlides/notesSlide50.xml" ContentType="application/vnd.openxmlformats-officedocument.presentationml.notesSlide+xml"/>
  <Override PartName="/ppt/slides/slide109.xml" ContentType="application/vnd.openxmlformats-officedocument.presentationml.slide+xml"/>
  <Override PartName="/ppt/slides/slide145.xml" ContentType="application/vnd.openxmlformats-officedocument.presentationml.slide+xml"/>
  <Override PartName="/ppt/slides/slide156.xml" ContentType="application/vnd.openxmlformats-officedocument.presentationml.slide+xml"/>
  <Override PartName="/ppt/slides/slide192.xml" ContentType="application/vnd.openxmlformats-officedocument.presentationml.slid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37"/>
  </p:notesMasterIdLst>
  <p:sldIdLst>
    <p:sldId id="332" r:id="rId2"/>
    <p:sldId id="319" r:id="rId3"/>
    <p:sldId id="318" r:id="rId4"/>
    <p:sldId id="327" r:id="rId5"/>
    <p:sldId id="282" r:id="rId6"/>
    <p:sldId id="342" r:id="rId7"/>
    <p:sldId id="347" r:id="rId8"/>
    <p:sldId id="346" r:id="rId9"/>
    <p:sldId id="858" r:id="rId10"/>
    <p:sldId id="859" r:id="rId11"/>
    <p:sldId id="860" r:id="rId12"/>
    <p:sldId id="362" r:id="rId13"/>
    <p:sldId id="365" r:id="rId14"/>
    <p:sldId id="861" r:id="rId15"/>
    <p:sldId id="350" r:id="rId16"/>
    <p:sldId id="351" r:id="rId17"/>
    <p:sldId id="363" r:id="rId18"/>
    <p:sldId id="364" r:id="rId19"/>
    <p:sldId id="343" r:id="rId20"/>
    <p:sldId id="356" r:id="rId21"/>
    <p:sldId id="344" r:id="rId22"/>
    <p:sldId id="354" r:id="rId23"/>
    <p:sldId id="357" r:id="rId24"/>
    <p:sldId id="355" r:id="rId25"/>
    <p:sldId id="360" r:id="rId26"/>
    <p:sldId id="361" r:id="rId27"/>
    <p:sldId id="312" r:id="rId28"/>
    <p:sldId id="366" r:id="rId29"/>
    <p:sldId id="368" r:id="rId30"/>
    <p:sldId id="369" r:id="rId31"/>
    <p:sldId id="380" r:id="rId32"/>
    <p:sldId id="386" r:id="rId33"/>
    <p:sldId id="381" r:id="rId34"/>
    <p:sldId id="488" r:id="rId35"/>
    <p:sldId id="401" r:id="rId36"/>
    <p:sldId id="410" r:id="rId37"/>
    <p:sldId id="437" r:id="rId38"/>
    <p:sldId id="419" r:id="rId39"/>
    <p:sldId id="438" r:id="rId40"/>
    <p:sldId id="828" r:id="rId41"/>
    <p:sldId id="829" r:id="rId42"/>
    <p:sldId id="439" r:id="rId43"/>
    <p:sldId id="443" r:id="rId44"/>
    <p:sldId id="837" r:id="rId45"/>
    <p:sldId id="483" r:id="rId46"/>
    <p:sldId id="463" r:id="rId47"/>
    <p:sldId id="464" r:id="rId48"/>
    <p:sldId id="482" r:id="rId49"/>
    <p:sldId id="451" r:id="rId50"/>
    <p:sldId id="452" r:id="rId51"/>
    <p:sldId id="453" r:id="rId52"/>
    <p:sldId id="454" r:id="rId53"/>
    <p:sldId id="455" r:id="rId54"/>
    <p:sldId id="456" r:id="rId55"/>
    <p:sldId id="465" r:id="rId56"/>
    <p:sldId id="827" r:id="rId57"/>
    <p:sldId id="467" r:id="rId58"/>
    <p:sldId id="469" r:id="rId59"/>
    <p:sldId id="470" r:id="rId60"/>
    <p:sldId id="421" r:id="rId61"/>
    <p:sldId id="471" r:id="rId62"/>
    <p:sldId id="476" r:id="rId63"/>
    <p:sldId id="472" r:id="rId64"/>
    <p:sldId id="487" r:id="rId65"/>
    <p:sldId id="484" r:id="rId66"/>
    <p:sldId id="485" r:id="rId67"/>
    <p:sldId id="486" r:id="rId68"/>
    <p:sldId id="479" r:id="rId69"/>
    <p:sldId id="480" r:id="rId70"/>
    <p:sldId id="473" r:id="rId71"/>
    <p:sldId id="477" r:id="rId72"/>
    <p:sldId id="423" r:id="rId73"/>
    <p:sldId id="478" r:id="rId74"/>
    <p:sldId id="509" r:id="rId75"/>
    <p:sldId id="510" r:id="rId76"/>
    <p:sldId id="511" r:id="rId77"/>
    <p:sldId id="512" r:id="rId78"/>
    <p:sldId id="537" r:id="rId79"/>
    <p:sldId id="514" r:id="rId80"/>
    <p:sldId id="539" r:id="rId81"/>
    <p:sldId id="546" r:id="rId82"/>
    <p:sldId id="547" r:id="rId83"/>
    <p:sldId id="548" r:id="rId84"/>
    <p:sldId id="549" r:id="rId85"/>
    <p:sldId id="550" r:id="rId86"/>
    <p:sldId id="551" r:id="rId87"/>
    <p:sldId id="552" r:id="rId88"/>
    <p:sldId id="554" r:id="rId89"/>
    <p:sldId id="800" r:id="rId90"/>
    <p:sldId id="583" r:id="rId91"/>
    <p:sldId id="588" r:id="rId92"/>
    <p:sldId id="594" r:id="rId93"/>
    <p:sldId id="702" r:id="rId94"/>
    <p:sldId id="601" r:id="rId95"/>
    <p:sldId id="586" r:id="rId96"/>
    <p:sldId id="589" r:id="rId97"/>
    <p:sldId id="596" r:id="rId98"/>
    <p:sldId id="587" r:id="rId99"/>
    <p:sldId id="598" r:id="rId100"/>
    <p:sldId id="590" r:id="rId101"/>
    <p:sldId id="592" r:id="rId102"/>
    <p:sldId id="603" r:id="rId103"/>
    <p:sldId id="602" r:id="rId104"/>
    <p:sldId id="593" r:id="rId105"/>
    <p:sldId id="597" r:id="rId106"/>
    <p:sldId id="616" r:id="rId107"/>
    <p:sldId id="617" r:id="rId108"/>
    <p:sldId id="610" r:id="rId109"/>
    <p:sldId id="585" r:id="rId110"/>
    <p:sldId id="627" r:id="rId111"/>
    <p:sldId id="619" r:id="rId112"/>
    <p:sldId id="623" r:id="rId113"/>
    <p:sldId id="622" r:id="rId114"/>
    <p:sldId id="624" r:id="rId115"/>
    <p:sldId id="612" r:id="rId116"/>
    <p:sldId id="613" r:id="rId117"/>
    <p:sldId id="614" r:id="rId118"/>
    <p:sldId id="625" r:id="rId119"/>
    <p:sldId id="615" r:id="rId120"/>
    <p:sldId id="626" r:id="rId121"/>
    <p:sldId id="634" r:id="rId122"/>
    <p:sldId id="762" r:id="rId123"/>
    <p:sldId id="635" r:id="rId124"/>
    <p:sldId id="654" r:id="rId125"/>
    <p:sldId id="656" r:id="rId126"/>
    <p:sldId id="637" r:id="rId127"/>
    <p:sldId id="657" r:id="rId128"/>
    <p:sldId id="636" r:id="rId129"/>
    <p:sldId id="638" r:id="rId130"/>
    <p:sldId id="639" r:id="rId131"/>
    <p:sldId id="659" r:id="rId132"/>
    <p:sldId id="645" r:id="rId133"/>
    <p:sldId id="650" r:id="rId134"/>
    <p:sldId id="648" r:id="rId135"/>
    <p:sldId id="664" r:id="rId136"/>
    <p:sldId id="649" r:id="rId137"/>
    <p:sldId id="663" r:id="rId138"/>
    <p:sldId id="666" r:id="rId139"/>
    <p:sldId id="651" r:id="rId140"/>
    <p:sldId id="667" r:id="rId141"/>
    <p:sldId id="671" r:id="rId142"/>
    <p:sldId id="672" r:id="rId143"/>
    <p:sldId id="673" r:id="rId144"/>
    <p:sldId id="668" r:id="rId145"/>
    <p:sldId id="670" r:id="rId146"/>
    <p:sldId id="679" r:id="rId147"/>
    <p:sldId id="680" r:id="rId148"/>
    <p:sldId id="681" r:id="rId149"/>
    <p:sldId id="682" r:id="rId150"/>
    <p:sldId id="824" r:id="rId151"/>
    <p:sldId id="692" r:id="rId152"/>
    <p:sldId id="701" r:id="rId153"/>
    <p:sldId id="683" r:id="rId154"/>
    <p:sldId id="694" r:id="rId155"/>
    <p:sldId id="695" r:id="rId156"/>
    <p:sldId id="696" r:id="rId157"/>
    <p:sldId id="697" r:id="rId158"/>
    <p:sldId id="684" r:id="rId159"/>
    <p:sldId id="690" r:id="rId160"/>
    <p:sldId id="703" r:id="rId161"/>
    <p:sldId id="704" r:id="rId162"/>
    <p:sldId id="646" r:id="rId163"/>
    <p:sldId id="749" r:id="rId164"/>
    <p:sldId id="825" r:id="rId165"/>
    <p:sldId id="751" r:id="rId166"/>
    <p:sldId id="750" r:id="rId167"/>
    <p:sldId id="765" r:id="rId168"/>
    <p:sldId id="767" r:id="rId169"/>
    <p:sldId id="769" r:id="rId170"/>
    <p:sldId id="771" r:id="rId171"/>
    <p:sldId id="708" r:id="rId172"/>
    <p:sldId id="709" r:id="rId173"/>
    <p:sldId id="768" r:id="rId174"/>
    <p:sldId id="375" r:id="rId175"/>
    <p:sldId id="710" r:id="rId176"/>
    <p:sldId id="772" r:id="rId177"/>
    <p:sldId id="778" r:id="rId178"/>
    <p:sldId id="782" r:id="rId179"/>
    <p:sldId id="783" r:id="rId180"/>
    <p:sldId id="774" r:id="rId181"/>
    <p:sldId id="773" r:id="rId182"/>
    <p:sldId id="775" r:id="rId183"/>
    <p:sldId id="776" r:id="rId184"/>
    <p:sldId id="785" r:id="rId185"/>
    <p:sldId id="779" r:id="rId186"/>
    <p:sldId id="780" r:id="rId187"/>
    <p:sldId id="786" r:id="rId188"/>
    <p:sldId id="788" r:id="rId189"/>
    <p:sldId id="796" r:id="rId190"/>
    <p:sldId id="797" r:id="rId191"/>
    <p:sldId id="798" r:id="rId192"/>
    <p:sldId id="789" r:id="rId193"/>
    <p:sldId id="791" r:id="rId194"/>
    <p:sldId id="792" r:id="rId195"/>
    <p:sldId id="799" r:id="rId196"/>
    <p:sldId id="801" r:id="rId197"/>
    <p:sldId id="813" r:id="rId198"/>
    <p:sldId id="811" r:id="rId199"/>
    <p:sldId id="814" r:id="rId200"/>
    <p:sldId id="716" r:id="rId201"/>
    <p:sldId id="715" r:id="rId202"/>
    <p:sldId id="759" r:id="rId203"/>
    <p:sldId id="753" r:id="rId204"/>
    <p:sldId id="754" r:id="rId205"/>
    <p:sldId id="815" r:id="rId206"/>
    <p:sldId id="823" r:id="rId207"/>
    <p:sldId id="718" r:id="rId208"/>
    <p:sldId id="816" r:id="rId209"/>
    <p:sldId id="721" r:id="rId210"/>
    <p:sldId id="719" r:id="rId211"/>
    <p:sldId id="817" r:id="rId212"/>
    <p:sldId id="804" r:id="rId213"/>
    <p:sldId id="819" r:id="rId214"/>
    <p:sldId id="818" r:id="rId215"/>
    <p:sldId id="821" r:id="rId216"/>
    <p:sldId id="820" r:id="rId217"/>
    <p:sldId id="720" r:id="rId218"/>
    <p:sldId id="722" r:id="rId219"/>
    <p:sldId id="830" r:id="rId220"/>
    <p:sldId id="723" r:id="rId221"/>
    <p:sldId id="805" r:id="rId222"/>
    <p:sldId id="831" r:id="rId223"/>
    <p:sldId id="835" r:id="rId224"/>
    <p:sldId id="836" r:id="rId225"/>
    <p:sldId id="833" r:id="rId226"/>
    <p:sldId id="807" r:id="rId227"/>
    <p:sldId id="848" r:id="rId228"/>
    <p:sldId id="841" r:id="rId229"/>
    <p:sldId id="842" r:id="rId230"/>
    <p:sldId id="844" r:id="rId231"/>
    <p:sldId id="845" r:id="rId232"/>
    <p:sldId id="846" r:id="rId233"/>
    <p:sldId id="822" r:id="rId234"/>
    <p:sldId id="851" r:id="rId235"/>
    <p:sldId id="862" r:id="rId23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A3E"/>
    <a:srgbClr val="FFFFA7"/>
    <a:srgbClr val="FED2DF"/>
    <a:srgbClr val="FEDAE4"/>
    <a:srgbClr val="CC9900"/>
    <a:srgbClr val="4D5265"/>
    <a:srgbClr val="00FFFF"/>
    <a:srgbClr val="FF6600"/>
    <a:srgbClr val="0000FF"/>
    <a:srgbClr val="FF33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21650" autoAdjust="0"/>
    <p:restoredTop sz="95127" autoAdjust="0"/>
  </p:normalViewPr>
  <p:slideViewPr>
    <p:cSldViewPr>
      <p:cViewPr varScale="1">
        <p:scale>
          <a:sx n="47" d="100"/>
          <a:sy n="47" d="100"/>
        </p:scale>
        <p:origin x="-648" y="-38"/>
      </p:cViewPr>
      <p:guideLst>
        <p:guide orient="horz" pos="2160"/>
        <p:guide pos="2880"/>
      </p:guideLst>
    </p:cSldViewPr>
  </p:slideViewPr>
  <p:notesTextViewPr>
    <p:cViewPr>
      <p:scale>
        <a:sx n="100" d="100"/>
        <a:sy n="100" d="100"/>
      </p:scale>
      <p:origin x="0" y="0"/>
    </p:cViewPr>
  </p:notesTextViewPr>
  <p:sorterViewPr>
    <p:cViewPr>
      <p:scale>
        <a:sx n="66" d="100"/>
        <a:sy n="66" d="100"/>
      </p:scale>
      <p:origin x="0" y="34790"/>
    </p:cViewPr>
  </p:sorterViewPr>
  <p:gridSpacing cx="78028800" cy="780288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notesMaster" Target="notesMasters/notesMaster1.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01" Type="http://schemas.openxmlformats.org/officeDocument/2006/relationships/slide" Target="slides/slide200.xml"/><Relationship Id="rId222" Type="http://schemas.openxmlformats.org/officeDocument/2006/relationships/slide" Target="slides/slide221.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slide" Target="slides/slide165.xml"/><Relationship Id="rId182" Type="http://schemas.openxmlformats.org/officeDocument/2006/relationships/slide" Target="slides/slide181.xml"/><Relationship Id="rId187" Type="http://schemas.openxmlformats.org/officeDocument/2006/relationships/slide" Target="slides/slide186.xml"/><Relationship Id="rId217" Type="http://schemas.openxmlformats.org/officeDocument/2006/relationships/slide" Target="slides/slide216.xml"/><Relationship Id="rId1" Type="http://schemas.openxmlformats.org/officeDocument/2006/relationships/slideMaster" Target="slideMasters/slideMaster1.xml"/><Relationship Id="rId6" Type="http://schemas.openxmlformats.org/officeDocument/2006/relationships/slide" Target="slides/slide5.xml"/><Relationship Id="rId212" Type="http://schemas.openxmlformats.org/officeDocument/2006/relationships/slide" Target="slides/slide211.xml"/><Relationship Id="rId233" Type="http://schemas.openxmlformats.org/officeDocument/2006/relationships/slide" Target="slides/slide232.xml"/><Relationship Id="rId238" Type="http://schemas.openxmlformats.org/officeDocument/2006/relationships/presProps" Target="presProps.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slide" Target="slides/slide150.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172" Type="http://schemas.openxmlformats.org/officeDocument/2006/relationships/slide" Target="slides/slide171.xml"/><Relationship Id="rId193" Type="http://schemas.openxmlformats.org/officeDocument/2006/relationships/slide" Target="slides/slide192.xml"/><Relationship Id="rId202" Type="http://schemas.openxmlformats.org/officeDocument/2006/relationships/slide" Target="slides/slide201.xml"/><Relationship Id="rId207" Type="http://schemas.openxmlformats.org/officeDocument/2006/relationships/slide" Target="slides/slide206.xml"/><Relationship Id="rId223" Type="http://schemas.openxmlformats.org/officeDocument/2006/relationships/slide" Target="slides/slide222.xml"/><Relationship Id="rId228" Type="http://schemas.openxmlformats.org/officeDocument/2006/relationships/slide" Target="slides/slide227.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13" Type="http://schemas.openxmlformats.org/officeDocument/2006/relationships/slide" Target="slides/slide212.xml"/><Relationship Id="rId218" Type="http://schemas.openxmlformats.org/officeDocument/2006/relationships/slide" Target="slides/slide217.xml"/><Relationship Id="rId234" Type="http://schemas.openxmlformats.org/officeDocument/2006/relationships/slide" Target="slides/slide233.xml"/><Relationship Id="rId239"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theme" Target="theme/theme1.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s>
</file>

<file path=ppt/charts/_rels/chart1.xml.rels><?xml version="1.0" encoding="UTF-8" standalone="yes"?>
<Relationships xmlns="http://schemas.openxmlformats.org/package/2006/relationships"><Relationship Id="rId1" Type="http://schemas.openxmlformats.org/officeDocument/2006/relationships/oleObject" Target="file:///C:\Users\Sandra\SHARED%20WORK\6-GEOLOGY\geology%20-%20COURSES\2019-Spring-Westward-Oregon%20Trail-SenU\BACKGROUND\trail%20statistics-travelers%20by%20year.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Sandra\SHARED%20WORK\6-GEOLOGY\geology%20-%20COURSES\2019-Spring-Westward-Oregon%20Trail-SenU\BACKGROUND\trail%20statistics-travelers%20by%20year.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Users\Sandra\SHARED%20WORK\6-GEOLOGY\geology%20-%20COURSES\2019-Spring-Westward-Oregon%20Trail-SenU\BACKGROUND\trail%20statistics-travelers%20by%20year.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plotArea>
      <c:layout/>
      <c:areaChart>
        <c:grouping val="standard"/>
        <c:ser>
          <c:idx val="0"/>
          <c:order val="0"/>
          <c:spPr>
            <a:solidFill>
              <a:srgbClr val="BF504D"/>
            </a:solidFill>
            <a:ln w="25400">
              <a:noFill/>
            </a:ln>
          </c:spPr>
          <c:cat>
            <c:numRef>
              <c:f>travelers!$AI$4:$AI$10</c:f>
              <c:numCache>
                <c:formatCode>General</c:formatCode>
                <c:ptCount val="7"/>
                <c:pt idx="0">
                  <c:v>1840</c:v>
                </c:pt>
                <c:pt idx="1">
                  <c:v>1845</c:v>
                </c:pt>
                <c:pt idx="2">
                  <c:v>1850</c:v>
                </c:pt>
                <c:pt idx="3">
                  <c:v>1855</c:v>
                </c:pt>
                <c:pt idx="4">
                  <c:v>1860</c:v>
                </c:pt>
                <c:pt idx="5">
                  <c:v>1865</c:v>
                </c:pt>
                <c:pt idx="6">
                  <c:v>1869</c:v>
                </c:pt>
              </c:numCache>
            </c:numRef>
          </c:cat>
          <c:val>
            <c:numRef>
              <c:f>travelers!$AJ$4:$AJ$10</c:f>
              <c:numCache>
                <c:formatCode>General</c:formatCode>
                <c:ptCount val="7"/>
                <c:pt idx="0">
                  <c:v>6.6</c:v>
                </c:pt>
                <c:pt idx="1">
                  <c:v>999.8</c:v>
                </c:pt>
                <c:pt idx="2">
                  <c:v>2590</c:v>
                </c:pt>
                <c:pt idx="3">
                  <c:v>5520</c:v>
                </c:pt>
                <c:pt idx="4">
                  <c:v>1500</c:v>
                </c:pt>
                <c:pt idx="5">
                  <c:v>3364.75</c:v>
                </c:pt>
                <c:pt idx="6">
                  <c:v>2523.5625</c:v>
                </c:pt>
              </c:numCache>
            </c:numRef>
          </c:val>
        </c:ser>
        <c:axId val="104223872"/>
        <c:axId val="104225408"/>
      </c:areaChart>
      <c:catAx>
        <c:axId val="104223872"/>
        <c:scaling>
          <c:orientation val="minMax"/>
        </c:scaling>
        <c:axPos val="b"/>
        <c:numFmt formatCode="General" sourceLinked="1"/>
        <c:tickLblPos val="nextTo"/>
        <c:txPr>
          <a:bodyPr rot="0" anchor="t" anchorCtr="1"/>
          <a:lstStyle/>
          <a:p>
            <a:pPr>
              <a:defRPr sz="2400" b="1" spc="-100" baseline="0"/>
            </a:pPr>
            <a:endParaRPr lang="en-US"/>
          </a:p>
        </c:txPr>
        <c:crossAx val="104225408"/>
        <c:crosses val="autoZero"/>
        <c:auto val="1"/>
        <c:lblAlgn val="ctr"/>
        <c:lblOffset val="100"/>
      </c:catAx>
      <c:valAx>
        <c:axId val="104225408"/>
        <c:scaling>
          <c:orientation val="minMax"/>
        </c:scaling>
        <c:delete val="1"/>
        <c:axPos val="l"/>
        <c:majorGridlines/>
        <c:numFmt formatCode="General" sourceLinked="1"/>
        <c:tickLblPos val="nextTo"/>
        <c:crossAx val="104223872"/>
        <c:crosses val="autoZero"/>
        <c:crossBetween val="midCat"/>
        <c:majorUnit val="2000"/>
      </c:valAx>
    </c:plotArea>
    <c:plotVisOnly val="1"/>
  </c:chart>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plotArea>
      <c:layout/>
      <c:areaChart>
        <c:grouping val="standard"/>
        <c:ser>
          <c:idx val="0"/>
          <c:order val="0"/>
          <c:spPr>
            <a:solidFill>
              <a:srgbClr val="BF504D"/>
            </a:solidFill>
            <a:ln w="25400">
              <a:noFill/>
            </a:ln>
          </c:spPr>
          <c:cat>
            <c:numRef>
              <c:f>travelers!$AI$4:$AI$10</c:f>
              <c:numCache>
                <c:formatCode>General</c:formatCode>
                <c:ptCount val="7"/>
                <c:pt idx="0">
                  <c:v>1840</c:v>
                </c:pt>
                <c:pt idx="1">
                  <c:v>1845</c:v>
                </c:pt>
                <c:pt idx="2">
                  <c:v>1850</c:v>
                </c:pt>
                <c:pt idx="3">
                  <c:v>1855</c:v>
                </c:pt>
                <c:pt idx="4">
                  <c:v>1860</c:v>
                </c:pt>
                <c:pt idx="5">
                  <c:v>1865</c:v>
                </c:pt>
                <c:pt idx="6">
                  <c:v>1869</c:v>
                </c:pt>
              </c:numCache>
            </c:numRef>
          </c:cat>
          <c:val>
            <c:numRef>
              <c:f>travelers!$AJ$4:$AJ$10</c:f>
              <c:numCache>
                <c:formatCode>General</c:formatCode>
                <c:ptCount val="7"/>
                <c:pt idx="0">
                  <c:v>6.6</c:v>
                </c:pt>
                <c:pt idx="1">
                  <c:v>999.8</c:v>
                </c:pt>
                <c:pt idx="2">
                  <c:v>2590</c:v>
                </c:pt>
                <c:pt idx="3">
                  <c:v>5520</c:v>
                </c:pt>
                <c:pt idx="4">
                  <c:v>1500</c:v>
                </c:pt>
                <c:pt idx="5">
                  <c:v>3364.75</c:v>
                </c:pt>
                <c:pt idx="6">
                  <c:v>2523.5625</c:v>
                </c:pt>
              </c:numCache>
            </c:numRef>
          </c:val>
        </c:ser>
        <c:axId val="104234368"/>
        <c:axId val="86230144"/>
      </c:areaChart>
      <c:catAx>
        <c:axId val="104234368"/>
        <c:scaling>
          <c:orientation val="minMax"/>
        </c:scaling>
        <c:axPos val="b"/>
        <c:numFmt formatCode="General" sourceLinked="1"/>
        <c:tickLblPos val="nextTo"/>
        <c:txPr>
          <a:bodyPr rot="0" anchor="t" anchorCtr="1"/>
          <a:lstStyle/>
          <a:p>
            <a:pPr>
              <a:defRPr sz="2400" b="1" spc="-100" baseline="0"/>
            </a:pPr>
            <a:endParaRPr lang="en-US"/>
          </a:p>
        </c:txPr>
        <c:crossAx val="86230144"/>
        <c:crosses val="autoZero"/>
        <c:auto val="1"/>
        <c:lblAlgn val="ctr"/>
        <c:lblOffset val="100"/>
      </c:catAx>
      <c:valAx>
        <c:axId val="86230144"/>
        <c:scaling>
          <c:orientation val="minMax"/>
        </c:scaling>
        <c:delete val="1"/>
        <c:axPos val="l"/>
        <c:majorGridlines/>
        <c:numFmt formatCode="General" sourceLinked="1"/>
        <c:tickLblPos val="nextTo"/>
        <c:crossAx val="104234368"/>
        <c:crosses val="autoZero"/>
        <c:crossBetween val="midCat"/>
        <c:majorUnit val="2000"/>
      </c:valAx>
    </c:plotArea>
    <c:plotVisOnly val="1"/>
  </c:chart>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plotArea>
      <c:layout/>
      <c:areaChart>
        <c:grouping val="standard"/>
        <c:ser>
          <c:idx val="0"/>
          <c:order val="0"/>
          <c:spPr>
            <a:solidFill>
              <a:srgbClr val="BF504D"/>
            </a:solidFill>
            <a:ln w="25400">
              <a:noFill/>
            </a:ln>
          </c:spPr>
          <c:cat>
            <c:numRef>
              <c:f>travelers!$AI$4:$AI$10</c:f>
              <c:numCache>
                <c:formatCode>General</c:formatCode>
                <c:ptCount val="7"/>
                <c:pt idx="0">
                  <c:v>1840</c:v>
                </c:pt>
                <c:pt idx="1">
                  <c:v>1845</c:v>
                </c:pt>
                <c:pt idx="2">
                  <c:v>1850</c:v>
                </c:pt>
                <c:pt idx="3">
                  <c:v>1855</c:v>
                </c:pt>
                <c:pt idx="4">
                  <c:v>1860</c:v>
                </c:pt>
                <c:pt idx="5">
                  <c:v>1865</c:v>
                </c:pt>
                <c:pt idx="6">
                  <c:v>1869</c:v>
                </c:pt>
              </c:numCache>
            </c:numRef>
          </c:cat>
          <c:val>
            <c:numRef>
              <c:f>travelers!$AJ$4:$AJ$10</c:f>
              <c:numCache>
                <c:formatCode>General</c:formatCode>
                <c:ptCount val="7"/>
                <c:pt idx="0">
                  <c:v>6.6</c:v>
                </c:pt>
                <c:pt idx="1">
                  <c:v>999.8</c:v>
                </c:pt>
                <c:pt idx="2">
                  <c:v>2590</c:v>
                </c:pt>
                <c:pt idx="3">
                  <c:v>5520</c:v>
                </c:pt>
                <c:pt idx="4">
                  <c:v>1500</c:v>
                </c:pt>
                <c:pt idx="5">
                  <c:v>3364.75</c:v>
                </c:pt>
                <c:pt idx="6">
                  <c:v>2523.5625</c:v>
                </c:pt>
              </c:numCache>
            </c:numRef>
          </c:val>
        </c:ser>
        <c:axId val="102621568"/>
        <c:axId val="102623104"/>
      </c:areaChart>
      <c:catAx>
        <c:axId val="102621568"/>
        <c:scaling>
          <c:orientation val="minMax"/>
        </c:scaling>
        <c:axPos val="b"/>
        <c:numFmt formatCode="General" sourceLinked="1"/>
        <c:tickLblPos val="nextTo"/>
        <c:txPr>
          <a:bodyPr rot="0" anchor="t" anchorCtr="1"/>
          <a:lstStyle/>
          <a:p>
            <a:pPr>
              <a:defRPr sz="2400" b="1" spc="-100" baseline="0"/>
            </a:pPr>
            <a:endParaRPr lang="en-US"/>
          </a:p>
        </c:txPr>
        <c:crossAx val="102623104"/>
        <c:crosses val="autoZero"/>
        <c:auto val="1"/>
        <c:lblAlgn val="ctr"/>
        <c:lblOffset val="100"/>
      </c:catAx>
      <c:valAx>
        <c:axId val="102623104"/>
        <c:scaling>
          <c:orientation val="minMax"/>
        </c:scaling>
        <c:delete val="1"/>
        <c:axPos val="l"/>
        <c:majorGridlines/>
        <c:numFmt formatCode="General" sourceLinked="1"/>
        <c:tickLblPos val="nextTo"/>
        <c:crossAx val="102621568"/>
        <c:crosses val="autoZero"/>
        <c:crossBetween val="midCat"/>
        <c:majorUnit val="2000"/>
      </c:valAx>
    </c:plotArea>
    <c:plotVisOnly val="1"/>
  </c:chart>
  <c:externalData r:id="rId1"/>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0E183DB-FAA9-4C10-B5AE-B64860E8B859}" type="datetimeFigureOut">
              <a:rPr lang="en-US" smtClean="0"/>
              <a:pPr/>
              <a:t>3/2/2020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54449B4-2648-4902-B7B4-19F4C90B6D07}"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216.243.141.9/member_tribes/member_tribes" TargetMode="External"/><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en.wikipedia.org/wiki/Brigham_Young" TargetMode="External"/><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Quotes</a:t>
            </a:r>
            <a:r>
              <a:rPr lang="en-US" baseline="0" dirty="0" smtClean="0"/>
              <a:t> from Covered Wagon Women, </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39</a:t>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42</a:t>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http://www.native-languages.org/washington.htm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http://www.native-languages.org/oregon.htm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http://www.native-languages.org/idaho.htm</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43</a:t>
            </a:fld>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http://www.native-languages.org/washington.htm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http://www.native-languages.org/oregon.htm</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http://www.native-languages.org/idaho.htm</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44</a:t>
            </a:fld>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https://willametteheritage.org/assets/FScurriculum.pdf</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50</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55</a:t>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56</a:t>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58</a:t>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59</a:t>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https://commons.wikimedia.org/wiki/File:United_States_1853-12-1854.png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60</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a:t>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https://commons.wikimedia.org/wiki/File:United_States_1853-12-1854.png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62</a:t>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https://commons.wikimedia.org/wiki/File:United_States_1859-1860.png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63</a:t>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https://commons.wikimedia.org/wiki/File:United_States_1853-12-1854.png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70</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rtl="0" eaLnBrk="1" latinLnBrk="0" hangingPunct="1"/>
            <a:r>
              <a:rPr lang="en-US" sz="1200" kern="1200" dirty="0" smtClean="0">
                <a:solidFill>
                  <a:schemeClr val="tx1"/>
                </a:solidFill>
                <a:latin typeface="+mn-lt"/>
                <a:ea typeface="+mn-ea"/>
                <a:cs typeface="+mn-cs"/>
              </a:rPr>
              <a:t>https://commons.wikimedia.org/wiki/File:United_States_1889-11-11-1890-05.png</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hlinkClick r:id="rId3"/>
              </a:rPr>
              <a:t>http://216.243.141.9/member_tribes/member_tribes</a:t>
            </a:r>
            <a:endParaRPr lang="en-US" dirty="0" smtClean="0"/>
          </a:p>
          <a:p>
            <a:pPr rtl="0" eaLnBrk="1" latinLnBrk="0" hangingPunct="1"/>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D54449B4-2648-4902-B7B4-19F4C90B6D07}" type="slidenum">
              <a:rPr lang="en-US" smtClean="0"/>
              <a:pPr/>
              <a:t>71</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https://commons.wikimedia.org/wiki/File:United_States_1890-07-10-1896-01.png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72</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73</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https://commons.wikimedia.org/wiki/File:United_States_1890-07-10-1896-01.png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74</a:t>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Stayed the winter</a:t>
            </a:r>
            <a:r>
              <a:rPr lang="en-US" baseline="0" dirty="0" smtClean="0"/>
              <a:t> in Indianapolis IN</a:t>
            </a:r>
            <a:endParaRPr lang="en-US" dirty="0" smtClean="0"/>
          </a:p>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77</a:t>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78</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79</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a:t>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https://commons.wikimedia.org/wiki/File:United_States_1907-1912-01.png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80</a:t>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https://commons.wikimedia.org/wiki/File:United_States_1907-1912-01.png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81</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https://commons.wikimedia.org/wiki/File:United_States_1898-1907.png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83</a:t>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90</a:t>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p>
        </p:txBody>
      </p:sp>
      <p:sp>
        <p:nvSpPr>
          <p:cNvPr id="4" name="Slide Number Placeholder 3"/>
          <p:cNvSpPr>
            <a:spLocks noGrp="1"/>
          </p:cNvSpPr>
          <p:nvPr>
            <p:ph type="sldNum" sz="quarter" idx="10"/>
          </p:nvPr>
        </p:nvSpPr>
        <p:spPr/>
        <p:txBody>
          <a:bodyPr/>
          <a:lstStyle/>
          <a:p>
            <a:fld id="{D54449B4-2648-4902-B7B4-19F4C90B6D07}" type="slidenum">
              <a:rPr lang="en-US" smtClean="0"/>
              <a:pPr/>
              <a:t>91</a:t>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https://commons.wikimedia.org/wiki/File:United_States_1850-1853-03.png</a:t>
            </a:r>
          </a:p>
        </p:txBody>
      </p:sp>
      <p:sp>
        <p:nvSpPr>
          <p:cNvPr id="4" name="Slide Number Placeholder 3"/>
          <p:cNvSpPr>
            <a:spLocks noGrp="1"/>
          </p:cNvSpPr>
          <p:nvPr>
            <p:ph type="sldNum" sz="quarter" idx="10"/>
          </p:nvPr>
        </p:nvSpPr>
        <p:spPr/>
        <p:txBody>
          <a:bodyPr/>
          <a:lstStyle/>
          <a:p>
            <a:fld id="{D54449B4-2648-4902-B7B4-19F4C90B6D07}" type="slidenum">
              <a:rPr lang="en-US" smtClean="0"/>
              <a:pPr/>
              <a:t>92</a:t>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111</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112</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sng" kern="1200" dirty="0" smtClean="0">
                <a:solidFill>
                  <a:schemeClr val="tx1"/>
                </a:solidFill>
                <a:latin typeface="+mn-lt"/>
                <a:ea typeface="+mn-ea"/>
                <a:cs typeface="+mn-cs"/>
                <a:hlinkClick r:id="rId3"/>
              </a:rPr>
              <a:t>https://en.wikipedia.org/wiki/Brigham_Young</a:t>
            </a:r>
          </a:p>
          <a:p>
            <a:r>
              <a:rPr lang="en-US" sz="1200" b="0" i="0" kern="1200" dirty="0" smtClean="0">
                <a:solidFill>
                  <a:schemeClr val="tx1"/>
                </a:solidFill>
                <a:latin typeface="+mn-lt"/>
                <a:ea typeface="+mn-ea"/>
                <a:cs typeface="+mn-cs"/>
              </a:rPr>
              <a:t>Before his death in Salt Lake City on </a:t>
            </a:r>
            <a:r>
              <a:rPr lang="en-US" sz="1200" b="1" i="0" kern="1200" dirty="0" smtClean="0">
                <a:solidFill>
                  <a:schemeClr val="tx1"/>
                </a:solidFill>
                <a:latin typeface="+mn-lt"/>
                <a:ea typeface="+mn-ea"/>
                <a:cs typeface="+mn-cs"/>
              </a:rPr>
              <a:t>August 29, 1877</a:t>
            </a:r>
            <a:r>
              <a:rPr lang="en-US" sz="1200" b="0" i="0" kern="1200" dirty="0" smtClean="0">
                <a:solidFill>
                  <a:schemeClr val="tx1"/>
                </a:solidFill>
                <a:latin typeface="+mn-lt"/>
                <a:ea typeface="+mn-ea"/>
                <a:cs typeface="+mn-cs"/>
              </a:rPr>
              <a:t>, Brigham Young was suffering from cholera </a:t>
            </a:r>
            <a:r>
              <a:rPr lang="en-US" sz="1200" b="0" i="0" kern="1200" dirty="0" err="1" smtClean="0">
                <a:solidFill>
                  <a:schemeClr val="tx1"/>
                </a:solidFill>
                <a:latin typeface="+mn-lt"/>
                <a:ea typeface="+mn-ea"/>
                <a:cs typeface="+mn-cs"/>
              </a:rPr>
              <a:t>morbus</a:t>
            </a:r>
            <a:r>
              <a:rPr lang="en-US" sz="1200" b="0" i="0" kern="1200" dirty="0" smtClean="0">
                <a:solidFill>
                  <a:schemeClr val="tx1"/>
                </a:solidFill>
                <a:latin typeface="+mn-lt"/>
                <a:ea typeface="+mn-ea"/>
                <a:cs typeface="+mn-cs"/>
              </a:rPr>
              <a:t> and inflammation of the bowels. It is believed that he died of peritonitis from a ruptured appendix. His last words were "Joseph! Joseph!</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122</a:t>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https://en.wikipedia.org/wiki/List_of_U.S._states_and_territories_by_historical_population</a:t>
            </a:r>
          </a:p>
          <a:p>
            <a:r>
              <a:rPr lang="en-US" dirty="0" smtClean="0"/>
              <a:t>Population UTAH  -- 1850: 11,380   1860: 40,273</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123</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Nat’l park 1:2million   gun 1:25,000    car 1:7,800   space 1:68  climb 1:14</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20</a:t>
            </a:fld>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125</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 1837: newborn to a Mormon family w/ 7 children in Illinois</a:t>
            </a:r>
          </a:p>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127</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143</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https://commons.wikimedia.org/wiki/File:United_States_1860-1861-01.png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147</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https://commons.wikimedia.org/wiki/File:United_States_1861-08-1862.png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148</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https://commons.wikimedia.org/wiki/File:United_States_1865-1866.png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149</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https://commons.wikimedia.org/wiki/File:United_States_1876-1884.png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153</a:t>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https://commons.wikimedia.org/wiki/File:United_States_1896-05-1898.png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158</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https://commons.wikimedia.org/wiki/File:United_States_1896-05-1898.png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159</a:t>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https://commons.wikimedia.org/wiki/File:United_States_1838-1842.png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177</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33</a:t>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https://commons.wikimedia.org/wiki/File:United_States_1848-08-1849.png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178</a:t>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https://commons.wikimedia.org/wiki/File:United_States_1865-1866.png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179</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188</a:t>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189</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https://commons.wikimedia.org/wiki/File:United_States_1849-1850.png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190</a:t>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https://commons.wikimedia.org/wiki/File:United_States_1912-02-1912-08.png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191</a:t>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213</a:t>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https://commons.wikimedia.org/wiki/File:United_States_1821-08-1822.png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228</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https://commons.wikimedia.org/wiki/File:United_States_1834-1836-03.png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229</a:t>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230</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35</a:t>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231</a:t>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https://commons.wikimedia.org/wiki/File:United_States_1849-1850.png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232</a:t>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235</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https://en.wikipedia.org/wiki/Oregon_Trail</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36</a:t>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https://commons.wikimedia.org/wiki/File:United_States_1837-03-1838.png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37</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https://commons.wikimedia.org/wiki/File:United_States_1846-12-1848-02.png</a:t>
            </a:r>
            <a:endParaRPr lang="en-US" dirty="0"/>
          </a:p>
        </p:txBody>
      </p:sp>
      <p:sp>
        <p:nvSpPr>
          <p:cNvPr id="4" name="Slide Number Placeholder 3"/>
          <p:cNvSpPr>
            <a:spLocks noGrp="1"/>
          </p:cNvSpPr>
          <p:nvPr>
            <p:ph type="sldNum" sz="quarter" idx="10"/>
          </p:nvPr>
        </p:nvSpPr>
        <p:spPr/>
        <p:txBody>
          <a:bodyPr/>
          <a:lstStyle/>
          <a:p>
            <a:fld id="{D54449B4-2648-4902-B7B4-19F4C90B6D07}" type="slidenum">
              <a:rPr lang="en-US" smtClean="0"/>
              <a:pPr/>
              <a:t>38</a:t>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3/2/2020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3/2/2020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3/2/2020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685800"/>
          </a:xfrm>
          <a:ln>
            <a:solidFill>
              <a:schemeClr val="bg1"/>
            </a:solidFill>
          </a:ln>
        </p:spPr>
        <p:txBody>
          <a:bodyPr>
            <a:noAutofit/>
          </a:bodyPr>
          <a:lstStyle>
            <a:lvl1pPr>
              <a:defRPr sz="4000"/>
            </a:lvl1pPr>
          </a:lstStyle>
          <a:p>
            <a:r>
              <a:rPr lang="en-US" dirty="0" smtClean="0"/>
              <a:t>Click to edit Master title style</a:t>
            </a:r>
            <a:endParaRPr lang="en-US" dirty="0"/>
          </a:p>
        </p:txBody>
      </p:sp>
      <p:sp>
        <p:nvSpPr>
          <p:cNvPr id="3" name="Slide Number Placeholder 5"/>
          <p:cNvSpPr>
            <a:spLocks noGrp="1"/>
          </p:cNvSpPr>
          <p:nvPr>
            <p:ph type="sldNum" sz="quarter" idx="10"/>
          </p:nvPr>
        </p:nvSpPr>
        <p:spPr/>
        <p:txBody>
          <a:bodyPr/>
          <a:lstStyle>
            <a:lvl1pPr>
              <a:defRPr/>
            </a:lvl1pPr>
          </a:lstStyle>
          <a:p>
            <a:pPr>
              <a:defRPr/>
            </a:pPr>
            <a:fld id="{AE9B4525-25EA-4448-8685-259C0224795B}" type="slidenum">
              <a:rPr lang="en-US"/>
              <a:pPr>
                <a:defRPr/>
              </a:pPr>
              <a:t>‹#›</a:t>
            </a:fld>
            <a:endParaRPr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053C62D-581A-4BC7-9879-DBF9D62A2FB8}" type="datetimeFigureOut">
              <a:rPr lang="en-US" smtClean="0"/>
              <a:pPr/>
              <a:t>3/2/2020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053C62D-581A-4BC7-9879-DBF9D62A2FB8}" type="datetimeFigureOut">
              <a:rPr lang="en-US" smtClean="0"/>
              <a:pPr/>
              <a:t>3/2/2020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053C62D-581A-4BC7-9879-DBF9D62A2FB8}" type="datetimeFigureOut">
              <a:rPr lang="en-US" smtClean="0"/>
              <a:pPr/>
              <a:t>3/2/2020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053C62D-581A-4BC7-9879-DBF9D62A2FB8}" type="datetimeFigureOut">
              <a:rPr lang="en-US" smtClean="0"/>
              <a:pPr/>
              <a:t>3/2/2020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053C62D-581A-4BC7-9879-DBF9D62A2FB8}" type="datetimeFigureOut">
              <a:rPr lang="en-US" smtClean="0"/>
              <a:pPr/>
              <a:t>3/2/2020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53C62D-581A-4BC7-9879-DBF9D62A2FB8}" type="datetimeFigureOut">
              <a:rPr lang="en-US" smtClean="0"/>
              <a:pPr/>
              <a:t>3/2/2020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3/2/2020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053C62D-581A-4BC7-9879-DBF9D62A2FB8}" type="datetimeFigureOut">
              <a:rPr lang="en-US" smtClean="0"/>
              <a:pPr/>
              <a:t>3/2/2020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4DCC610-9A0A-43E9-9558-01FD22C5CD7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053C62D-581A-4BC7-9879-DBF9D62A2FB8}" type="datetimeFigureOut">
              <a:rPr lang="en-US" smtClean="0"/>
              <a:pPr/>
              <a:t>3/2/2020</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4DCC610-9A0A-43E9-9558-01FD22C5CD7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1"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audio" Target="file:///E:\04%20Oh!%20Susanna.mp3" TargetMode="External"/><Relationship Id="rId5" Type="http://schemas.openxmlformats.org/officeDocument/2006/relationships/image" Target="../media/image2.png"/><Relationship Id="rId4" Type="http://schemas.openxmlformats.org/officeDocument/2006/relationships/image" Target="../media/image1.gif"/></Relationships>
</file>

<file path=ppt/slides/_rels/slide10.xml.rels><?xml version="1.0" encoding="UTF-8" standalone="yes"?>
<Relationships xmlns="http://schemas.openxmlformats.org/package/2006/relationships"><Relationship Id="rId3" Type="http://schemas.openxmlformats.org/officeDocument/2006/relationships/hyperlink" Target="https://norberthaupt.com/tag/u-s-population-1840/" TargetMode="External"/><Relationship Id="rId2" Type="http://schemas.openxmlformats.org/officeDocument/2006/relationships/image" Target="../media/image12.jpe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hyperlink" Target="https://en.wikipedia.org/wiki/List_of_cities_in_Texas_by_population" TargetMode="External"/></Relationships>
</file>

<file path=ppt/slides/_rels/slide100.xml.rels><?xml version="1.0" encoding="UTF-8" standalone="yes"?>
<Relationships xmlns="http://schemas.openxmlformats.org/package/2006/relationships"><Relationship Id="rId3" Type="http://schemas.openxmlformats.org/officeDocument/2006/relationships/hyperlink" Target="http://parowan.org/history/" TargetMode="External"/><Relationship Id="rId2" Type="http://schemas.openxmlformats.org/officeDocument/2006/relationships/hyperlink" Target="https://www.visitcedarcity.com/mormon-heritage-sites/" TargetMode="External"/><Relationship Id="rId1" Type="http://schemas.openxmlformats.org/officeDocument/2006/relationships/slideLayout" Target="../slideLayouts/slideLayout7.xml"/><Relationship Id="rId4" Type="http://schemas.openxmlformats.org/officeDocument/2006/relationships/hyperlink" Target="https://en.wikipedia.org/wiki/Frontier_Homestead_State_Park_Museum" TargetMode="External"/></Relationships>
</file>

<file path=ppt/slides/_rels/slide101.xml.rels><?xml version="1.0" encoding="UTF-8" standalone="yes"?>
<Relationships xmlns="http://schemas.openxmlformats.org/package/2006/relationships"><Relationship Id="rId2" Type="http://schemas.openxmlformats.org/officeDocument/2006/relationships/hyperlink" Target="https://www.uen.org/utah_history_encyclopedia/i/IRON_MISSION.shtml" TargetMode="Externa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14.png"/><Relationship Id="rId4" Type="http://schemas.openxmlformats.org/officeDocument/2006/relationships/image" Target="../media/image109.jpeg"/></Relationships>
</file>

<file path=ppt/slides/_rels/slide103.xml.rels><?xml version="1.0" encoding="UTF-8" standalone="yes"?>
<Relationships xmlns="http://schemas.openxmlformats.org/package/2006/relationships"><Relationship Id="rId2" Type="http://schemas.openxmlformats.org/officeDocument/2006/relationships/hyperlink" Target="https://graftonheritage.org/history-settlement/" TargetMode="Externa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2" Type="http://schemas.openxmlformats.org/officeDocument/2006/relationships/hyperlink" Target="https://www.uen.org/utah_history_encyclopedia/c/COTTON_MISSION.shtml" TargetMode="Externa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hyperlink" Target="https://en.wikipedia.org/wiki/Dixie_(Utah)" TargetMode="External"/><Relationship Id="rId2" Type="http://schemas.openxmlformats.org/officeDocument/2006/relationships/hyperlink" Target="https://en.wikipedia.org/wiki/Washington_County,_Utah" TargetMode="Externa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17.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16.png"/><Relationship Id="rId5" Type="http://schemas.openxmlformats.org/officeDocument/2006/relationships/image" Target="../media/image115.png"/><Relationship Id="rId4" Type="http://schemas.openxmlformats.org/officeDocument/2006/relationships/image" Target="../media/image109.jpeg"/></Relationships>
</file>

<file path=ppt/slides/_rels/slide10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hyperlink" Target="http://libertaddeeleccion.org/utah-physical-features-map/utah-physical-features-mapwebsite-picture-galleryutah-geography-map/" TargetMode="Externa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08.png"/><Relationship Id="rId7" Type="http://schemas.openxmlformats.org/officeDocument/2006/relationships/image" Target="../media/image120.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109.jpeg"/></Relationships>
</file>

<file path=ppt/slides/_rels/slide109.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hyperlink" Target="http://www.lightplanet.com/mormons/daily/history/gathering/Colonization_EOM.htm" TargetMode="External"/><Relationship Id="rId1" Type="http://schemas.openxmlformats.org/officeDocument/2006/relationships/slideLayout" Target="../slideLayouts/slideLayout7.xml"/><Relationship Id="rId4" Type="http://schemas.openxmlformats.org/officeDocument/2006/relationships/image" Target="../media/image121.png"/></Relationships>
</file>

<file path=ppt/slides/_rels/slide1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1.png"/><Relationship Id="rId4" Type="http://schemas.openxmlformats.org/officeDocument/2006/relationships/image" Target="../media/image14.png"/></Relationships>
</file>

<file path=ppt/slides/_rels/slide110.xml.rels><?xml version="1.0" encoding="UTF-8" standalone="yes"?>
<Relationships xmlns="http://schemas.openxmlformats.org/package/2006/relationships"><Relationship Id="rId2" Type="http://schemas.openxmlformats.org/officeDocument/2006/relationships/hyperlink" Target="https://en.wikipedia.org/wiki/Mormon_Corridor" TargetMode="Externa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120.png"/></Relationships>
</file>

<file path=ppt/slides/_rels/slide1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109.jpeg"/><Relationship Id="rId5" Type="http://schemas.openxmlformats.org/officeDocument/2006/relationships/image" Target="../media/image108.png"/><Relationship Id="rId4" Type="http://schemas.openxmlformats.org/officeDocument/2006/relationships/image" Target="../media/image118.png"/></Relationships>
</file>

<file path=ppt/slides/_rels/slide11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23.png"/><Relationship Id="rId5" Type="http://schemas.openxmlformats.org/officeDocument/2006/relationships/image" Target="../media/image122.png"/><Relationship Id="rId4" Type="http://schemas.openxmlformats.org/officeDocument/2006/relationships/image" Target="../media/image109.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hyperlink" Target="http://mormonhistoricsites.org/fort-supply/" TargetMode="Externa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hyperlink" Target="https://en.wikipedia.org/wiki/Fort_Bridger" TargetMode="External"/><Relationship Id="rId2" Type="http://schemas.openxmlformats.org/officeDocument/2006/relationships/hyperlink" Target="http://www.fortwiki.com/Fort_Supply_(1)" TargetMode="Externa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hyperlink" Target="https://www.uen.org/utah_history_encyclopedia/f/FORT_BRIDGER.shtml" TargetMode="Externa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hyperlink" Target="https://en.wikipedia.org/wiki/Utah_War" TargetMode="Externa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hyperlink" Target="https://www.wyohistory.org/encyclopedia/utah-war-wyoming" TargetMode="Externa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hyperlink" Target="https://en.wikipedia.org/wiki/Oregon_Trail" TargetMode="External"/><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hyperlink" Target="https://en.wikipedia.org/wiki/Utah_Territory" TargetMode="Externa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124.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122.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1.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102.png"/><Relationship Id="rId5" Type="http://schemas.openxmlformats.org/officeDocument/2006/relationships/image" Target="../media/image100.png"/><Relationship Id="rId4" Type="http://schemas.openxmlformats.org/officeDocument/2006/relationships/image" Target="../media/image103.png"/></Relationships>
</file>

<file path=ppt/slides/_rels/slide123.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1.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0.png"/></Relationships>
</file>

<file path=ppt/slides/_rels/slide12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125.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27.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101.png"/><Relationship Id="rId5" Type="http://schemas.openxmlformats.org/officeDocument/2006/relationships/image" Target="../media/image126.png"/><Relationship Id="rId4" Type="http://schemas.openxmlformats.org/officeDocument/2006/relationships/image" Target="../media/image125.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29.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128.png"/><Relationship Id="rId5" Type="http://schemas.openxmlformats.org/officeDocument/2006/relationships/image" Target="../media/image100.png"/><Relationship Id="rId4" Type="http://schemas.openxmlformats.org/officeDocument/2006/relationships/image" Target="../media/image101.png"/></Relationships>
</file>

<file path=ppt/slides/_rels/slide128.xml.rels><?xml version="1.0" encoding="UTF-8" standalone="yes"?>
<Relationships xmlns="http://schemas.openxmlformats.org/package/2006/relationships"><Relationship Id="rId3" Type="http://schemas.openxmlformats.org/officeDocument/2006/relationships/hyperlink" Target="https://en.wikipedia.org/wiki/Needles,_California" TargetMode="External"/><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hyperlink" Target="https://en.wikipedia.org/wiki/Olive_Oatman" TargetMode="Externa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8" Type="http://schemas.openxmlformats.org/officeDocument/2006/relationships/image" Target="../media/image135.jpeg"/><Relationship Id="rId3" Type="http://schemas.openxmlformats.org/officeDocument/2006/relationships/image" Target="../media/image100.png"/><Relationship Id="rId7" Type="http://schemas.openxmlformats.org/officeDocument/2006/relationships/image" Target="../media/image134.jpe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33.png"/><Relationship Id="rId5" Type="http://schemas.openxmlformats.org/officeDocument/2006/relationships/image" Target="../media/image132.jpeg"/><Relationship Id="rId4" Type="http://schemas.openxmlformats.org/officeDocument/2006/relationships/image" Target="../media/image131.pn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hyperlink" Target="https://www.nps.gov/scbl/planyourvisit/upload/rebecca-winters-story.pdf" TargetMode="Externa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2" Type="http://schemas.openxmlformats.org/officeDocument/2006/relationships/hyperlink" Target="https://www.nps.gov/scbl/planyourvisit/upload/rebecca-winters-story.pdf" TargetMode="Externa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image" Target="../media/image100.png"/></Relationships>
</file>

<file path=ppt/slides/_rels/slide136.xml.rels><?xml version="1.0" encoding="UTF-8" standalone="yes"?>
<Relationships xmlns="http://schemas.openxmlformats.org/package/2006/relationships"><Relationship Id="rId3" Type="http://schemas.openxmlformats.org/officeDocument/2006/relationships/hyperlink" Target="http://mormonhistoricsites.org/rebecca-winters-gravesite/" TargetMode="External"/><Relationship Id="rId2" Type="http://schemas.openxmlformats.org/officeDocument/2006/relationships/hyperlink" Target="https://history.lds.org/overlandtravel/pioneers/9735/rebecca-winters?lang=eng" TargetMode="External"/><Relationship Id="rId1" Type="http://schemas.openxmlformats.org/officeDocument/2006/relationships/slideLayout" Target="../slideLayouts/slideLayout7.xml"/><Relationship Id="rId4" Type="http://schemas.openxmlformats.org/officeDocument/2006/relationships/image" Target="../media/image135.jpeg"/></Relationships>
</file>

<file path=ppt/slides/_rels/slide13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hyperlink" Target="https://www.starherald.com/news/local_news/rebecca-winters-descendants-ask-for-pioneer-woman-s-grave-to/article_268eeae5-7713-597d-aacb-8453caa750b1.html" TargetMode="Externa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8" Type="http://schemas.openxmlformats.org/officeDocument/2006/relationships/image" Target="../media/image143.png"/><Relationship Id="rId3" Type="http://schemas.openxmlformats.org/officeDocument/2006/relationships/image" Target="../media/image138.png"/><Relationship Id="rId7" Type="http://schemas.openxmlformats.org/officeDocument/2006/relationships/image" Target="../media/image142.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41.jpeg"/><Relationship Id="rId5" Type="http://schemas.openxmlformats.org/officeDocument/2006/relationships/image" Target="../media/image140.png"/><Relationship Id="rId4" Type="http://schemas.openxmlformats.org/officeDocument/2006/relationships/image" Target="../media/image139.jpeg"/><Relationship Id="rId9" Type="http://schemas.openxmlformats.org/officeDocument/2006/relationships/image" Target="../media/image144.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14.png"/></Relationships>
</file>

<file path=ppt/slides/_rels/slide14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44.png"/><Relationship Id="rId4" Type="http://schemas.openxmlformats.org/officeDocument/2006/relationships/image" Target="../media/image143.png"/></Relationships>
</file>

<file path=ppt/slides/_rels/slide141.xml.rels><?xml version="1.0" encoding="UTF-8" standalone="yes"?>
<Relationships xmlns="http://schemas.openxmlformats.org/package/2006/relationships"><Relationship Id="rId2" Type="http://schemas.openxmlformats.org/officeDocument/2006/relationships/hyperlink" Target="http://ldswomenshistory.blogspot.com/2010/03/mary-johnson-parson.html" TargetMode="Externa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hyperlink" Target="https://history.lds.org/overlandtravel/sources/5447/parsons-mary-c-hristine-johnson-a-handcart-survivor-deseret-evening-news-29-june-1897-8?lang=eng" TargetMode="Externa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hyperlink" Target="http://www.tellmystorytoo.com/member_pdfs/maren-kjirstine-johansen-(larsen)_713_277.pdf" TargetMode="External"/><Relationship Id="rId2" Type="http://schemas.openxmlformats.org/officeDocument/2006/relationships/notesSlide" Target="../notesSlides/notesSlide42.xml"/><Relationship Id="rId1" Type="http://schemas.openxmlformats.org/officeDocument/2006/relationships/slideLayout" Target="../slideLayouts/slideLayout7.xml"/><Relationship Id="rId5" Type="http://schemas.openxmlformats.org/officeDocument/2006/relationships/image" Target="../media/image147.png"/><Relationship Id="rId4" Type="http://schemas.openxmlformats.org/officeDocument/2006/relationships/image" Target="../media/image146.png"/></Relationships>
</file>

<file path=ppt/slides/_rels/slide14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44.png"/><Relationship Id="rId4" Type="http://schemas.openxmlformats.org/officeDocument/2006/relationships/image" Target="../media/image145.png"/></Relationships>
</file>

<file path=ppt/slides/_rels/slide145.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100.png"/><Relationship Id="rId7" Type="http://schemas.openxmlformats.org/officeDocument/2006/relationships/image" Target="../media/image14.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1.png"/><Relationship Id="rId5" Type="http://schemas.openxmlformats.org/officeDocument/2006/relationships/image" Target="../media/image103.png"/><Relationship Id="rId10" Type="http://schemas.openxmlformats.org/officeDocument/2006/relationships/image" Target="../media/image6.png"/><Relationship Id="rId4" Type="http://schemas.openxmlformats.org/officeDocument/2006/relationships/image" Target="../media/image102.png"/><Relationship Id="rId9" Type="http://schemas.openxmlformats.org/officeDocument/2006/relationships/image" Target="../media/image144.png"/></Relationships>
</file>

<file path=ppt/slides/_rels/slide146.xml.rels><?xml version="1.0" encoding="UTF-8" standalone="yes"?>
<Relationships xmlns="http://schemas.openxmlformats.org/package/2006/relationships"><Relationship Id="rId3" Type="http://schemas.openxmlformats.org/officeDocument/2006/relationships/image" Target="../media/image99.png"/><Relationship Id="rId7" Type="http://schemas.openxmlformats.org/officeDocument/2006/relationships/image" Target="../media/image101.png"/><Relationship Id="rId2" Type="http://schemas.openxmlformats.org/officeDocument/2006/relationships/image" Target="../media/image148.png"/><Relationship Id="rId1" Type="http://schemas.openxmlformats.org/officeDocument/2006/relationships/slideLayout" Target="../slideLayouts/slideLayout7.xml"/><Relationship Id="rId6" Type="http://schemas.openxmlformats.org/officeDocument/2006/relationships/image" Target="../media/image102.png"/><Relationship Id="rId5" Type="http://schemas.openxmlformats.org/officeDocument/2006/relationships/image" Target="../media/image100.png"/><Relationship Id="rId4" Type="http://schemas.openxmlformats.org/officeDocument/2006/relationships/image" Target="../media/image103.png"/></Relationships>
</file>

<file path=ppt/slides/_rels/slide14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148.png"/></Relationships>
</file>

<file path=ppt/slides/_rels/slide14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149.png"/></Relationships>
</file>

<file path=ppt/slides/_rels/slide14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151.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hyperlink" Target="http://www.native-languages.org/utah.htm" TargetMode="External"/><Relationship Id="rId1" Type="http://schemas.openxmlformats.org/officeDocument/2006/relationships/slideLayout" Target="../slideLayouts/slideLayout7.xml"/><Relationship Id="rId5" Type="http://schemas.openxmlformats.org/officeDocument/2006/relationships/hyperlink" Target="https://www.pinterest.com/pin/548735535827053459/" TargetMode="External"/><Relationship Id="rId4" Type="http://schemas.openxmlformats.org/officeDocument/2006/relationships/image" Target="../media/image152.gif"/></Relationships>
</file>

<file path=ppt/slides/_rels/slide151.xml.rels><?xml version="1.0" encoding="UTF-8" standalone="yes"?>
<Relationships xmlns="http://schemas.openxmlformats.org/package/2006/relationships"><Relationship Id="rId2" Type="http://schemas.openxmlformats.org/officeDocument/2006/relationships/hyperlink" Target="https://en.wikipedia.org/wiki/Black_Hawk_War_(1865-1872)" TargetMode="Externa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hyperlink" Target="https://utahindians.org/archives/paiutes/history.html" TargetMode="Externa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46.xml"/><Relationship Id="rId1" Type="http://schemas.openxmlformats.org/officeDocument/2006/relationships/slideLayout" Target="../slideLayouts/slideLayout7.xml"/><Relationship Id="rId6" Type="http://schemas.openxmlformats.org/officeDocument/2006/relationships/image" Target="../media/image152.gif"/><Relationship Id="rId5" Type="http://schemas.openxmlformats.org/officeDocument/2006/relationships/image" Target="../media/image151.jpeg"/><Relationship Id="rId4" Type="http://schemas.openxmlformats.org/officeDocument/2006/relationships/image" Target="../media/image150.png"/></Relationships>
</file>

<file path=ppt/slides/_rels/slide154.xml.rels><?xml version="1.0" encoding="UTF-8" standalone="yes"?>
<Relationships xmlns="http://schemas.openxmlformats.org/package/2006/relationships"><Relationship Id="rId3" Type="http://schemas.openxmlformats.org/officeDocument/2006/relationships/hyperlink" Target="https://en.wikipedia.org/wiki/Uintah_and_Ouray_Indian_Reservation" TargetMode="External"/><Relationship Id="rId2" Type="http://schemas.openxmlformats.org/officeDocument/2006/relationships/hyperlink" Target="https://utah.com/culture/native-american-tribes" TargetMode="External"/><Relationship Id="rId1" Type="http://schemas.openxmlformats.org/officeDocument/2006/relationships/slideLayout" Target="../slideLayouts/slideLayout7.xml"/><Relationship Id="rId4" Type="http://schemas.openxmlformats.org/officeDocument/2006/relationships/image" Target="../media/image151.jpeg"/></Relationships>
</file>

<file path=ppt/slides/_rels/slide155.xml.rels><?xml version="1.0" encoding="UTF-8" standalone="yes"?>
<Relationships xmlns="http://schemas.openxmlformats.org/package/2006/relationships"><Relationship Id="rId2" Type="http://schemas.openxmlformats.org/officeDocument/2006/relationships/hyperlink" Target="https://en.wikipedia.org/wiki/Southern_Paiute_people" TargetMode="Externa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hyperlink" Target="https://www.everyculture.com/multi/Le-Pa/Mormons.html" TargetMode="Externa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hyperlink" Target="https://en.wikipedia.org/wiki/Plural_marriage" TargetMode="External"/><Relationship Id="rId2" Type="http://schemas.openxmlformats.org/officeDocument/2006/relationships/hyperlink" Target="https://en.wikipedia.org/wiki/1890_Manifesto" TargetMode="Externa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153.png"/></Relationships>
</file>

<file path=ppt/slides/_rels/slide15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54.png"/><Relationship Id="rId4" Type="http://schemas.openxmlformats.org/officeDocument/2006/relationships/image" Target="../media/image26.png"/></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hyperlink" Target="https://en.wikipedia.org/wiki/Salt_Lake_Valley" TargetMode="Externa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hyperlink" Target="http://t4america.org/maps-tools/local-successes/salt-lake-city/" TargetMode="External"/><Relationship Id="rId2" Type="http://schemas.openxmlformats.org/officeDocument/2006/relationships/image" Target="../media/image155.jpe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154.png"/><Relationship Id="rId5" Type="http://schemas.openxmlformats.org/officeDocument/2006/relationships/image" Target="../media/image26.png"/><Relationship Id="rId4" Type="http://schemas.openxmlformats.org/officeDocument/2006/relationships/image" Target="../media/image25.png"/></Relationships>
</file>

<file path=ppt/slides/_rels/slide16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16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56.png"/></Relationships>
</file>

<file path=ppt/slides/_rels/slide166.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image" Target="../media/image156.png"/><Relationship Id="rId1" Type="http://schemas.openxmlformats.org/officeDocument/2006/relationships/slideLayout" Target="../slideLayouts/slideLayout7.xml"/><Relationship Id="rId5" Type="http://schemas.openxmlformats.org/officeDocument/2006/relationships/image" Target="../media/image159.png"/><Relationship Id="rId4" Type="http://schemas.openxmlformats.org/officeDocument/2006/relationships/image" Target="../media/image158.png"/></Relationships>
</file>

<file path=ppt/slides/_rels/slide16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160.jpeg"/><Relationship Id="rId1" Type="http://schemas.openxmlformats.org/officeDocument/2006/relationships/slideLayout" Target="../slideLayouts/slideLayout7.xml"/><Relationship Id="rId6" Type="http://schemas.openxmlformats.org/officeDocument/2006/relationships/image" Target="../media/image159.png"/><Relationship Id="rId5" Type="http://schemas.openxmlformats.org/officeDocument/2006/relationships/image" Target="../media/image158.png"/><Relationship Id="rId4" Type="http://schemas.openxmlformats.org/officeDocument/2006/relationships/image" Target="../media/image157.png"/></Relationships>
</file>

<file path=ppt/slides/_rels/slide16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image" Target="../media/image161.jpeg"/><Relationship Id="rId1" Type="http://schemas.openxmlformats.org/officeDocument/2006/relationships/slideLayout" Target="../slideLayouts/slideLayout12.xml"/></Relationships>
</file>

<file path=ppt/slides/_rels/slide169.xml.rels><?xml version="1.0" encoding="UTF-8" standalone="yes"?>
<Relationships xmlns="http://schemas.openxmlformats.org/package/2006/relationships"><Relationship Id="rId3" Type="http://schemas.openxmlformats.org/officeDocument/2006/relationships/hyperlink" Target="http://www.militarymuseum.org/HistoryIW.html" TargetMode="External"/><Relationship Id="rId2" Type="http://schemas.openxmlformats.org/officeDocument/2006/relationships/image" Target="../media/image161.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hyperlink" Target="https://en.wikipedia.org/wiki/Oregon_Trail" TargetMode="Externa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157.png"/><Relationship Id="rId7" Type="http://schemas.openxmlformats.org/officeDocument/2006/relationships/image" Target="../media/image161.jpeg"/><Relationship Id="rId2" Type="http://schemas.openxmlformats.org/officeDocument/2006/relationships/image" Target="../media/image156.png"/><Relationship Id="rId1" Type="http://schemas.openxmlformats.org/officeDocument/2006/relationships/slideLayout" Target="../slideLayouts/slideLayout7.xml"/><Relationship Id="rId6" Type="http://schemas.openxmlformats.org/officeDocument/2006/relationships/image" Target="../media/image162.gif"/><Relationship Id="rId5" Type="http://schemas.openxmlformats.org/officeDocument/2006/relationships/image" Target="../media/image159.png"/><Relationship Id="rId4" Type="http://schemas.openxmlformats.org/officeDocument/2006/relationships/image" Target="../media/image158.png"/></Relationships>
</file>

<file path=ppt/slides/_rels/slide171.xml.rels><?xml version="1.0" encoding="UTF-8" standalone="yes"?>
<Relationships xmlns="http://schemas.openxmlformats.org/package/2006/relationships"><Relationship Id="rId2" Type="http://schemas.openxmlformats.org/officeDocument/2006/relationships/hyperlink" Target="https://en.wikipedia.org/wiki/California_Indian_Wars" TargetMode="Externa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hyperlink" Target="https://en.wikipedia.org/wiki/California_Genocide" TargetMode="Externa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2" Type="http://schemas.openxmlformats.org/officeDocument/2006/relationships/hyperlink" Target="http://www.rosevillehistorical.org/before-1820" TargetMode="Externa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3" Type="http://schemas.openxmlformats.org/officeDocument/2006/relationships/hyperlink" Target="http://www.courts.ca.gov/3066.htm" TargetMode="External"/><Relationship Id="rId2" Type="http://schemas.openxmlformats.org/officeDocument/2006/relationships/hyperlink" Target="https://en.wikipedia.org/wiki/Native_American_peoples_of_Oregon" TargetMode="External"/><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2" Type="http://schemas.openxmlformats.org/officeDocument/2006/relationships/hyperlink" Target="http://www.militarymuseum.org/HistoryIW.html" TargetMode="Externa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159.png"/><Relationship Id="rId2" Type="http://schemas.openxmlformats.org/officeDocument/2006/relationships/image" Target="../media/image163.png"/><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56.png"/><Relationship Id="rId4" Type="http://schemas.openxmlformats.org/officeDocument/2006/relationships/image" Target="../media/image157.png"/></Relationships>
</file>

<file path=ppt/slides/_rels/slide177.xml.rels><?xml version="1.0" encoding="UTF-8" standalone="yes"?>
<Relationships xmlns="http://schemas.openxmlformats.org/package/2006/relationships"><Relationship Id="rId3" Type="http://schemas.openxmlformats.org/officeDocument/2006/relationships/image" Target="../media/image163.png"/><Relationship Id="rId7" Type="http://schemas.openxmlformats.org/officeDocument/2006/relationships/image" Target="../media/image157.pn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164.png"/><Relationship Id="rId5" Type="http://schemas.openxmlformats.org/officeDocument/2006/relationships/image" Target="../media/image158.png"/><Relationship Id="rId4" Type="http://schemas.openxmlformats.org/officeDocument/2006/relationships/image" Target="../media/image29.png"/></Relationships>
</file>

<file path=ppt/slides/_rels/slide178.xml.rels><?xml version="1.0" encoding="UTF-8" standalone="yes"?>
<Relationships xmlns="http://schemas.openxmlformats.org/package/2006/relationships"><Relationship Id="rId3" Type="http://schemas.openxmlformats.org/officeDocument/2006/relationships/image" Target="../media/image163.png"/><Relationship Id="rId7" Type="http://schemas.openxmlformats.org/officeDocument/2006/relationships/image" Target="../media/image165.pn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157.png"/><Relationship Id="rId5" Type="http://schemas.openxmlformats.org/officeDocument/2006/relationships/image" Target="../media/image36.png"/><Relationship Id="rId4" Type="http://schemas.openxmlformats.org/officeDocument/2006/relationships/image" Target="../media/image29.png"/></Relationships>
</file>

<file path=ppt/slides/_rels/slide179.xml.rels><?xml version="1.0" encoding="UTF-8" standalone="yes"?>
<Relationships xmlns="http://schemas.openxmlformats.org/package/2006/relationships"><Relationship Id="rId8" Type="http://schemas.openxmlformats.org/officeDocument/2006/relationships/image" Target="../media/image168.png"/><Relationship Id="rId3" Type="http://schemas.openxmlformats.org/officeDocument/2006/relationships/image" Target="../media/image36.png"/><Relationship Id="rId7" Type="http://schemas.openxmlformats.org/officeDocument/2006/relationships/image" Target="../media/image167.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57.png"/><Relationship Id="rId5" Type="http://schemas.openxmlformats.org/officeDocument/2006/relationships/image" Target="../media/image166.jpeg"/><Relationship Id="rId4" Type="http://schemas.openxmlformats.org/officeDocument/2006/relationships/image" Target="../media/image150.png"/></Relationships>
</file>

<file path=ppt/slides/_rels/slide18.xml.rels><?xml version="1.0" encoding="UTF-8" standalone="yes"?>
<Relationships xmlns="http://schemas.openxmlformats.org/package/2006/relationships"><Relationship Id="rId2" Type="http://schemas.openxmlformats.org/officeDocument/2006/relationships/hyperlink" Target="https://www.octa-trails.org/articles/life-and-death-on-the-oregon-trail/" TargetMode="Externa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2" Type="http://schemas.openxmlformats.org/officeDocument/2006/relationships/hyperlink" Target="https://en.wikipedia.org/wiki/John_Sutter" TargetMode="External"/><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hyperlink" Target="https://en.wikipedia.org/wiki/John_Sutter" TargetMode="External"/><Relationship Id="rId1" Type="http://schemas.openxmlformats.org/officeDocument/2006/relationships/slideLayout" Target="../slideLayouts/slideLayout7.xml"/><Relationship Id="rId4" Type="http://schemas.openxmlformats.org/officeDocument/2006/relationships/image" Target="../media/image170.jpeg"/></Relationships>
</file>

<file path=ppt/slides/_rels/slide182.xml.rels><?xml version="1.0" encoding="UTF-8" standalone="yes"?>
<Relationships xmlns="http://schemas.openxmlformats.org/package/2006/relationships"><Relationship Id="rId3" Type="http://schemas.openxmlformats.org/officeDocument/2006/relationships/hyperlink" Target="https://www.britannica.com/place/Washington-DC" TargetMode="External"/><Relationship Id="rId2" Type="http://schemas.openxmlformats.org/officeDocument/2006/relationships/hyperlink" Target="https://www.britannica.com/biography/John-Sutter" TargetMode="External"/><Relationship Id="rId1" Type="http://schemas.openxmlformats.org/officeDocument/2006/relationships/slideLayout" Target="../slideLayouts/slideLayout7.xml"/><Relationship Id="rId5" Type="http://schemas.openxmlformats.org/officeDocument/2006/relationships/image" Target="../media/image171.jpeg"/><Relationship Id="rId4" Type="http://schemas.openxmlformats.org/officeDocument/2006/relationships/hyperlink" Target="https://en.wikipedia.org/wiki/Sutter_Hock_Farm" TargetMode="External"/></Relationships>
</file>

<file path=ppt/slides/_rels/slide183.xml.rels><?xml version="1.0" encoding="UTF-8" standalone="yes"?>
<Relationships xmlns="http://schemas.openxmlformats.org/package/2006/relationships"><Relationship Id="rId8" Type="http://schemas.openxmlformats.org/officeDocument/2006/relationships/hyperlink" Target="http://www.livingplaces.com/HI/Honolulu_County/Honolulu_City.html" TargetMode="External"/><Relationship Id="rId3" Type="http://schemas.openxmlformats.org/officeDocument/2006/relationships/hyperlink" Target="http://www.livingplaces.com/NY.html" TargetMode="External"/><Relationship Id="rId7" Type="http://schemas.openxmlformats.org/officeDocument/2006/relationships/hyperlink" Target="http://www.livingplaces.com/CA/San_Francisco_County/San_Francisco_City.html" TargetMode="External"/><Relationship Id="rId2" Type="http://schemas.openxmlformats.org/officeDocument/2006/relationships/hyperlink" Target="http://www.livingplaces.com/PA/Lancaster_County/Lititz_Borough/John_Augustus_Sutter_House.html" TargetMode="External"/><Relationship Id="rId1" Type="http://schemas.openxmlformats.org/officeDocument/2006/relationships/slideLayout" Target="../slideLayouts/slideLayout7.xml"/><Relationship Id="rId6" Type="http://schemas.openxmlformats.org/officeDocument/2006/relationships/hyperlink" Target="http://www.livingplaces.com/CA.html" TargetMode="External"/><Relationship Id="rId5" Type="http://schemas.openxmlformats.org/officeDocument/2006/relationships/hyperlink" Target="http://www.livingplaces.com/OR.html" TargetMode="External"/><Relationship Id="rId4" Type="http://schemas.openxmlformats.org/officeDocument/2006/relationships/hyperlink" Target="http://www.livingplaces.com/MO/Independent_Cities/St_Louis_City.html" TargetMode="External"/><Relationship Id="rId9" Type="http://schemas.openxmlformats.org/officeDocument/2006/relationships/hyperlink" Target="http://www.livingplaces.com/AK/Sitka_City_and_Borough.html" TargetMode="External"/></Relationships>
</file>

<file path=ppt/slides/_rels/slide184.xml.rels><?xml version="1.0" encoding="UTF-8" standalone="yes"?>
<Relationships xmlns="http://schemas.openxmlformats.org/package/2006/relationships"><Relationship Id="rId8" Type="http://schemas.openxmlformats.org/officeDocument/2006/relationships/image" Target="../media/image173.jpeg"/><Relationship Id="rId3" Type="http://schemas.openxmlformats.org/officeDocument/2006/relationships/image" Target="../media/image158.png"/><Relationship Id="rId7" Type="http://schemas.openxmlformats.org/officeDocument/2006/relationships/image" Target="../media/image172.jpeg"/><Relationship Id="rId2" Type="http://schemas.openxmlformats.org/officeDocument/2006/relationships/image" Target="../media/image156.png"/><Relationship Id="rId1" Type="http://schemas.openxmlformats.org/officeDocument/2006/relationships/slideLayout" Target="../slideLayouts/slideLayout7.xml"/><Relationship Id="rId6" Type="http://schemas.openxmlformats.org/officeDocument/2006/relationships/image" Target="../media/image150.png"/><Relationship Id="rId5" Type="http://schemas.openxmlformats.org/officeDocument/2006/relationships/image" Target="../media/image159.png"/><Relationship Id="rId4" Type="http://schemas.openxmlformats.org/officeDocument/2006/relationships/image" Target="../media/image157.png"/><Relationship Id="rId9" Type="http://schemas.openxmlformats.org/officeDocument/2006/relationships/image" Target="../media/image174.png"/></Relationships>
</file>

<file path=ppt/slides/_rels/slide18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hyperlink" Target="https://en.wikipedia.org/wiki/James_W._Marshall" TargetMode="External"/><Relationship Id="rId1" Type="http://schemas.openxmlformats.org/officeDocument/2006/relationships/slideLayout" Target="../slideLayouts/slideLayout7.xml"/><Relationship Id="rId4" Type="http://schemas.openxmlformats.org/officeDocument/2006/relationships/image" Target="../media/image175.jpeg"/></Relationships>
</file>

<file path=ppt/slides/_rels/slide18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hyperlink" Target="https://en.wikipedia.org/wiki/James_W._Marshall" TargetMode="Externa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31.png"/><Relationship Id="rId1" Type="http://schemas.openxmlformats.org/officeDocument/2006/relationships/slideLayout" Target="../slideLayouts/slideLayout7.xml"/><Relationship Id="rId6" Type="http://schemas.openxmlformats.org/officeDocument/2006/relationships/image" Target="../media/image159.png"/><Relationship Id="rId5" Type="http://schemas.openxmlformats.org/officeDocument/2006/relationships/image" Target="../media/image157.png"/><Relationship Id="rId4" Type="http://schemas.openxmlformats.org/officeDocument/2006/relationships/image" Target="../media/image158.png"/></Relationships>
</file>

<file path=ppt/slides/_rels/slide18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176.png"/><Relationship Id="rId5" Type="http://schemas.openxmlformats.org/officeDocument/2006/relationships/image" Target="../media/image30.jpeg"/><Relationship Id="rId4" Type="http://schemas.openxmlformats.org/officeDocument/2006/relationships/hyperlink" Target="https://en.wikipedia.org/wiki/File:Wpdms_nasa_topo_oregon_trail.jpg" TargetMode="External"/></Relationships>
</file>

<file path=ppt/slides/_rels/slide189.xml.rels><?xml version="1.0" encoding="UTF-8" standalone="yes"?>
<Relationships xmlns="http://schemas.openxmlformats.org/package/2006/relationships"><Relationship Id="rId8" Type="http://schemas.openxmlformats.org/officeDocument/2006/relationships/image" Target="../media/image179.png"/><Relationship Id="rId3" Type="http://schemas.openxmlformats.org/officeDocument/2006/relationships/image" Target="../media/image31.png"/><Relationship Id="rId7" Type="http://schemas.openxmlformats.org/officeDocument/2006/relationships/image" Target="../media/image178.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177.jpeg"/><Relationship Id="rId5" Type="http://schemas.openxmlformats.org/officeDocument/2006/relationships/image" Target="../media/image30.jpeg"/><Relationship Id="rId4" Type="http://schemas.openxmlformats.org/officeDocument/2006/relationships/hyperlink" Target="https://en.wikipedia.org/wiki/File:Wpdms_nasa_topo_oregon_trail.jpg" TargetMode="External"/><Relationship Id="rId9" Type="http://schemas.openxmlformats.org/officeDocument/2006/relationships/image" Target="../media/image176.png"/></Relationships>
</file>

<file path=ppt/slides/_rels/slide19.xml.rels><?xml version="1.0" encoding="UTF-8" standalone="yes"?>
<Relationships xmlns="http://schemas.openxmlformats.org/package/2006/relationships"><Relationship Id="rId3" Type="http://schemas.openxmlformats.org/officeDocument/2006/relationships/hyperlink" Target="https://en.wikipedia.org/wiki/Oregon_Trail" TargetMode="External"/><Relationship Id="rId2" Type="http://schemas.openxmlformats.org/officeDocument/2006/relationships/hyperlink" Target="https://www.octa-trails.org/articles/life-and-death-on-the-oregon-trail/" TargetMode="External"/><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90.xml.rels><?xml version="1.0" encoding="UTF-8" standalone="yes"?>
<Relationships xmlns="http://schemas.openxmlformats.org/package/2006/relationships"><Relationship Id="rId8" Type="http://schemas.openxmlformats.org/officeDocument/2006/relationships/image" Target="../media/image181.png"/><Relationship Id="rId3" Type="http://schemas.openxmlformats.org/officeDocument/2006/relationships/image" Target="../media/image31.png"/><Relationship Id="rId7" Type="http://schemas.openxmlformats.org/officeDocument/2006/relationships/image" Target="../media/image180.jpe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hyperlink" Target="https://www.wikitree.com/photo/jpg/Backenstoe-3" TargetMode="External"/><Relationship Id="rId5" Type="http://schemas.openxmlformats.org/officeDocument/2006/relationships/image" Target="../media/image176.png"/><Relationship Id="rId4" Type="http://schemas.openxmlformats.org/officeDocument/2006/relationships/image" Target="../media/image14.png"/><Relationship Id="rId9" Type="http://schemas.openxmlformats.org/officeDocument/2006/relationships/image" Target="../media/image178.png"/></Relationships>
</file>

<file path=ppt/slides/_rels/slide191.xml.rels><?xml version="1.0" encoding="UTF-8" standalone="yes"?>
<Relationships xmlns="http://schemas.openxmlformats.org/package/2006/relationships"><Relationship Id="rId8" Type="http://schemas.openxmlformats.org/officeDocument/2006/relationships/image" Target="../media/image183.jpeg"/><Relationship Id="rId3" Type="http://schemas.openxmlformats.org/officeDocument/2006/relationships/image" Target="../media/image14.png"/><Relationship Id="rId7" Type="http://schemas.openxmlformats.org/officeDocument/2006/relationships/image" Target="../media/image168.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81.png"/><Relationship Id="rId4" Type="http://schemas.openxmlformats.org/officeDocument/2006/relationships/image" Target="../media/image182.png"/><Relationship Id="rId9" Type="http://schemas.openxmlformats.org/officeDocument/2006/relationships/image" Target="../media/image184.png"/></Relationships>
</file>

<file path=ppt/slides/_rels/slide192.xml.rels><?xml version="1.0" encoding="UTF-8" standalone="yes"?>
<Relationships xmlns="http://schemas.openxmlformats.org/package/2006/relationships"><Relationship Id="rId3" Type="http://schemas.openxmlformats.org/officeDocument/2006/relationships/hyperlink" Target="https://www.wikitree.com/photo/jpg/Backenstoe-3" TargetMode="External"/><Relationship Id="rId2" Type="http://schemas.openxmlformats.org/officeDocument/2006/relationships/hyperlink" Target="https://www.findagrave.com/memorial/10951646/virginia-elizabeth-murphy" TargetMode="External"/><Relationship Id="rId1" Type="http://schemas.openxmlformats.org/officeDocument/2006/relationships/slideLayout" Target="../slideLayouts/slideLayout7.xml"/><Relationship Id="rId6" Type="http://schemas.openxmlformats.org/officeDocument/2006/relationships/image" Target="../media/image185.jpeg"/><Relationship Id="rId5" Type="http://schemas.openxmlformats.org/officeDocument/2006/relationships/hyperlink" Target="https://www.wikitree.com/wiki/Backenstoe-3" TargetMode="External"/><Relationship Id="rId4" Type="http://schemas.openxmlformats.org/officeDocument/2006/relationships/image" Target="../media/image180.jpe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2.png"/><Relationship Id="rId1" Type="http://schemas.openxmlformats.org/officeDocument/2006/relationships/slideLayout" Target="../slideLayouts/slideLayout7.xml"/><Relationship Id="rId5" Type="http://schemas.openxmlformats.org/officeDocument/2006/relationships/image" Target="../media/image187.png"/><Relationship Id="rId4" Type="http://schemas.openxmlformats.org/officeDocument/2006/relationships/image" Target="../media/image184.png"/></Relationships>
</file>

<file path=ppt/slides/_rels/slide196.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2.png"/><Relationship Id="rId1" Type="http://schemas.openxmlformats.org/officeDocument/2006/relationships/slideLayout" Target="../slideLayouts/slideLayout7.xml"/><Relationship Id="rId5" Type="http://schemas.openxmlformats.org/officeDocument/2006/relationships/image" Target="../media/image184.png"/><Relationship Id="rId4" Type="http://schemas.openxmlformats.org/officeDocument/2006/relationships/image" Target="../media/image187.png"/></Relationships>
</file>

<file path=ppt/slides/_rels/slide197.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8.gif"/><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8.gif"/><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image" Target="../media/image186.png"/><Relationship Id="rId1" Type="http://schemas.openxmlformats.org/officeDocument/2006/relationships/slideLayout" Target="../slideLayouts/slideLayout7.xml"/><Relationship Id="rId4" Type="http://schemas.openxmlformats.org/officeDocument/2006/relationships/image" Target="../media/image187.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1.png"/></Relationships>
</file>

<file path=ppt/slides/_rels/slide200.xml.rels><?xml version="1.0" encoding="UTF-8" standalone="yes"?>
<Relationships xmlns="http://schemas.openxmlformats.org/package/2006/relationships"><Relationship Id="rId2" Type="http://schemas.openxmlformats.org/officeDocument/2006/relationships/hyperlink" Target="https://oregonfb.org/about/oregon-agriculture/" TargetMode="Externa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hyperlink" Target="https://en.wikipedia.org/wiki/Economy_of_Oregon" TargetMode="Externa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image" Target="../media/image190.jpeg"/><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hyperlink" Target="https://www.oan.org/page/economicforce" TargetMode="Externa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87.png"/><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194.png"/><Relationship Id="rId1" Type="http://schemas.openxmlformats.org/officeDocument/2006/relationships/slideLayout" Target="../slideLayouts/slideLayout7.xml"/><Relationship Id="rId4" Type="http://schemas.openxmlformats.org/officeDocument/2006/relationships/hyperlink" Target="https://en.wikipedia.org/wiki/The_Church_of_Jesus_Christ_of_Latter-day_Saints_membership_history" TargetMode="External"/></Relationships>
</file>

<file path=ppt/slides/_rels/slide207.xml.rels><?xml version="1.0" encoding="UTF-8" standalone="yes"?>
<Relationships xmlns="http://schemas.openxmlformats.org/package/2006/relationships"><Relationship Id="rId3" Type="http://schemas.openxmlformats.org/officeDocument/2006/relationships/hyperlink" Target="http://www.city-data.com/forum/utah/2250518-percent-lds-county.html" TargetMode="External"/><Relationship Id="rId2" Type="http://schemas.openxmlformats.org/officeDocument/2006/relationships/image" Target="../media/image196.png"/><Relationship Id="rId1" Type="http://schemas.openxmlformats.org/officeDocument/2006/relationships/slideLayout" Target="../slideLayouts/slideLayout7.xml"/><Relationship Id="rId4" Type="http://schemas.openxmlformats.org/officeDocument/2006/relationships/image" Target="../media/image193.png"/></Relationships>
</file>

<file path=ppt/slides/_rels/slide208.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3.png"/><Relationship Id="rId1" Type="http://schemas.openxmlformats.org/officeDocument/2006/relationships/slideLayout" Target="../slideLayouts/slideLayout7.xml"/><Relationship Id="rId4" Type="http://schemas.openxmlformats.org/officeDocument/2006/relationships/image" Target="../media/image187.png"/></Relationships>
</file>

<file path=ppt/slides/_rels/slide209.xml.rels><?xml version="1.0" encoding="UTF-8" standalone="yes"?>
<Relationships xmlns="http://schemas.openxmlformats.org/package/2006/relationships"><Relationship Id="rId2" Type="http://schemas.openxmlformats.org/officeDocument/2006/relationships/hyperlink" Target="https://en.wikipedia.org/wiki/Demographics_of_Utah" TargetMode="Externa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hyperlink" Target="https://crashstats.nhtsa.dot.gov/Api/Public/ViewPublication/812580" TargetMode="External"/><Relationship Id="rId2" Type="http://schemas.openxmlformats.org/officeDocument/2006/relationships/hyperlink" Target="https://www.insurancejournal.com/news/national/2018/02/16/480956.htm" TargetMode="External"/><Relationship Id="rId1" Type="http://schemas.openxmlformats.org/officeDocument/2006/relationships/slideLayout" Target="../slideLayouts/slideLayout7.xml"/><Relationship Id="rId4" Type="http://schemas.openxmlformats.org/officeDocument/2006/relationships/hyperlink" Target="https://space.stackexchange.com/questions/14985/is-the-overall-mortality-rate-for-being-in-a-spacecraft-in-space-or-bound-for-sp" TargetMode="External"/></Relationships>
</file>

<file path=ppt/slides/_rels/slide210.xml.rels><?xml version="1.0" encoding="UTF-8" standalone="yes"?>
<Relationships xmlns="http://schemas.openxmlformats.org/package/2006/relationships"><Relationship Id="rId2" Type="http://schemas.openxmlformats.org/officeDocument/2006/relationships/hyperlink" Target="http://thisweekinmormons.com/2014/12/mormon-population-percentage-increases-utah/" TargetMode="External"/><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3.png"/><Relationship Id="rId1" Type="http://schemas.openxmlformats.org/officeDocument/2006/relationships/slideLayout" Target="../slideLayouts/slideLayout7.xml"/><Relationship Id="rId4" Type="http://schemas.openxmlformats.org/officeDocument/2006/relationships/image" Target="../media/image187.png"/></Relationships>
</file>

<file path=ppt/slides/_rels/slide212.xml.rels><?xml version="1.0" encoding="UTF-8" standalone="yes"?>
<Relationships xmlns="http://schemas.openxmlformats.org/package/2006/relationships"><Relationship Id="rId2" Type="http://schemas.openxmlformats.org/officeDocument/2006/relationships/image" Target="../media/image197.emf"/><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56.xml"/><Relationship Id="rId1" Type="http://schemas.openxmlformats.org/officeDocument/2006/relationships/slideLayout" Target="../slideLayouts/slideLayout7.xml"/><Relationship Id="rId5" Type="http://schemas.openxmlformats.org/officeDocument/2006/relationships/image" Target="../media/image187.png"/><Relationship Id="rId4" Type="http://schemas.openxmlformats.org/officeDocument/2006/relationships/image" Target="../media/image193.png"/></Relationships>
</file>

<file path=ppt/slides/_rels/slide214.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98.png"/><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hyperlink" Target="https://www.statista.com/statistics/238421/top-us-gold-mines/" TargetMode="External"/><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98.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hyperlink" Target="https://westernmininghistory.com/articles/201/page1/" TargetMode="External"/><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hyperlink" Target="https://www.kqed.org/news/11659630/theres-still-gold-in-these-california-hills-but-mining-it-again-isnt-simple" TargetMode="Externa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hyperlink" Target="https://uspa.org/Find/FAQs/Safety" TargetMode="External"/><Relationship Id="rId2" Type="http://schemas.openxmlformats.org/officeDocument/2006/relationships/hyperlink" Target="https://www.thoughtco.com/death-on-mount-everest-755907" TargetMode="External"/><Relationship Id="rId1" Type="http://schemas.openxmlformats.org/officeDocument/2006/relationships/slideLayout" Target="../slideLayouts/slideLayout7.xml"/><Relationship Id="rId5" Type="http://schemas.openxmlformats.org/officeDocument/2006/relationships/hyperlink" Target="https://en.wikipedia.org/wiki/Gun_violence_in_the_United_States" TargetMode="External"/><Relationship Id="rId4" Type="http://schemas.openxmlformats.org/officeDocument/2006/relationships/hyperlink" Target="https://www.theguardian.com/us-news/2018/dec/13/us-gun-deaths-levels-cdc-2017" TargetMode="External"/></Relationships>
</file>

<file path=ppt/slides/_rels/slide220.xml.rels><?xml version="1.0" encoding="UTF-8" standalone="yes"?>
<Relationships xmlns="http://schemas.openxmlformats.org/package/2006/relationships"><Relationship Id="rId2" Type="http://schemas.openxmlformats.org/officeDocument/2006/relationships/hyperlink" Target="https://www.blm.gov/programs/energy-and-minerals/mining-and-minerals/about/california" TargetMode="External"/><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2" Type="http://schemas.openxmlformats.org/officeDocument/2006/relationships/hyperlink" Target="http://www.mine-engineer.com/mining/camine.htm" TargetMode="External"/><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84.png"/><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image" Target="../media/image200.png"/><Relationship Id="rId1" Type="http://schemas.openxmlformats.org/officeDocument/2006/relationships/slideLayout" Target="../slideLayouts/slideLayout7.xml"/><Relationship Id="rId4" Type="http://schemas.openxmlformats.org/officeDocument/2006/relationships/image" Target="../media/image202.jpeg"/></Relationships>
</file>

<file path=ppt/slides/_rels/slide224.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image" Target="../media/image201.jpeg"/><Relationship Id="rId1" Type="http://schemas.openxmlformats.org/officeDocument/2006/relationships/slideLayout" Target="../slideLayouts/slideLayout7.xml"/><Relationship Id="rId5" Type="http://schemas.openxmlformats.org/officeDocument/2006/relationships/image" Target="../media/image204.jpeg"/><Relationship Id="rId4" Type="http://schemas.openxmlformats.org/officeDocument/2006/relationships/image" Target="../media/image203.png"/></Relationships>
</file>

<file path=ppt/slides/_rels/slide22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hyperlink" Target="https://en.wikipedia.org/wiki/2011%E2%80%932017_California_drought" TargetMode="Externa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2" Type="http://schemas.openxmlformats.org/officeDocument/2006/relationships/hyperlink" Target="https://www.latimes.com/projects/la-me-gold-fever/" TargetMode="External"/><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image" Target="../media/image204.jpeg"/><Relationship Id="rId1" Type="http://schemas.openxmlformats.org/officeDocument/2006/relationships/slideLayout" Target="../slideLayouts/slideLayout7.xml"/><Relationship Id="rId5" Type="http://schemas.openxmlformats.org/officeDocument/2006/relationships/image" Target="../media/image207.png"/><Relationship Id="rId4" Type="http://schemas.openxmlformats.org/officeDocument/2006/relationships/image" Target="../media/image105.png"/></Relationships>
</file>

<file path=ppt/slides/_rels/slide228.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57.xml"/><Relationship Id="rId1" Type="http://schemas.openxmlformats.org/officeDocument/2006/relationships/slideLayout" Target="../slideLayouts/slideLayout7.xml"/><Relationship Id="rId5" Type="http://schemas.openxmlformats.org/officeDocument/2006/relationships/image" Target="../media/image207.png"/><Relationship Id="rId4" Type="http://schemas.openxmlformats.org/officeDocument/2006/relationships/image" Target="../media/image105.png"/></Relationships>
</file>

<file path=ppt/slides/_rels/slide229.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58.xml"/><Relationship Id="rId1" Type="http://schemas.openxmlformats.org/officeDocument/2006/relationships/slideLayout" Target="../slideLayouts/slideLayout7.xml"/><Relationship Id="rId5" Type="http://schemas.openxmlformats.org/officeDocument/2006/relationships/image" Target="../media/image208.png"/><Relationship Id="rId4" Type="http://schemas.openxmlformats.org/officeDocument/2006/relationships/image" Target="../media/image105.png"/></Relationships>
</file>

<file path=ppt/slides/_rels/slide23.xml.rels><?xml version="1.0" encoding="UTF-8" standalone="yes"?>
<Relationships xmlns="http://schemas.openxmlformats.org/package/2006/relationships"><Relationship Id="rId3" Type="http://schemas.openxmlformats.org/officeDocument/2006/relationships/hyperlink" Target="https://www.washingtonpost.com/news/wonk/wp/2015/08/12/forget-bears-heres-what-really-kills-people-at-national-parks/?utm_term=.36aa42c4398e" TargetMode="External"/><Relationship Id="rId2" Type="http://schemas.openxmlformats.org/officeDocument/2006/relationships/hyperlink" Target="https://www.citizen-times.com/story/sports/outdoors/2015/03/24/hiking-deaths-rare-heavily-traveled-appalachian-trail/70394614/" TargetMode="Externa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29.png"/><Relationship Id="rId4" Type="http://schemas.openxmlformats.org/officeDocument/2006/relationships/image" Target="../media/image207.png"/></Relationships>
</file>

<file path=ppt/slides/_rels/slide2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31.png"/><Relationship Id="rId4" Type="http://schemas.openxmlformats.org/officeDocument/2006/relationships/image" Target="../media/image207.png"/></Relationships>
</file>

<file path=ppt/slides/_rels/slide23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1.xml"/><Relationship Id="rId1" Type="http://schemas.openxmlformats.org/officeDocument/2006/relationships/slideLayout" Target="../slideLayouts/slideLayout7.xml"/><Relationship Id="rId5" Type="http://schemas.openxmlformats.org/officeDocument/2006/relationships/image" Target="../media/image209.png"/><Relationship Id="rId4" Type="http://schemas.openxmlformats.org/officeDocument/2006/relationships/image" Target="../media/image207.png"/></Relationships>
</file>

<file path=ppt/slides/_rels/slide23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9.png"/><Relationship Id="rId1" Type="http://schemas.openxmlformats.org/officeDocument/2006/relationships/slideLayout" Target="../slideLayouts/slideLayout7.xml"/><Relationship Id="rId4" Type="http://schemas.openxmlformats.org/officeDocument/2006/relationships/image" Target="../media/image182.png"/></Relationships>
</file>

<file path=ppt/slides/_rels/slide234.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image" Target="../media/image182.pn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62.xml"/><Relationship Id="rId1" Type="http://schemas.openxmlformats.org/officeDocument/2006/relationships/slideLayout" Target="../slideLayouts/slideLayout7.xml"/><Relationship Id="rId6" Type="http://schemas.openxmlformats.org/officeDocument/2006/relationships/hyperlink" Target="mailto:vbgrandma@gmail.com" TargetMode="External"/><Relationship Id="rId5" Type="http://schemas.openxmlformats.org/officeDocument/2006/relationships/hyperlink" Target="mailto:loren.pospisil@nebraska.gov" TargetMode="External"/><Relationship Id="rId4" Type="http://schemas.openxmlformats.org/officeDocument/2006/relationships/hyperlink" Target="mailto:j4martin@blm.gov"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tetongravity.com/story/news/your-chances-of-dying-ranked-by-sport-and-activity" TargetMode="Externa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1.png"/><Relationship Id="rId7" Type="http://schemas.openxmlformats.org/officeDocument/2006/relationships/image" Target="../media/image22.png"/><Relationship Id="rId2" Type="http://schemas.openxmlformats.org/officeDocument/2006/relationships/image" Target="../media/image10.png"/><Relationship Id="rId1" Type="http://schemas.openxmlformats.org/officeDocument/2006/relationships/slideLayout" Target="../slideLayouts/slideLayout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hyperlink" Target="http://www.washingtonhistory.org/files/library/01-1_Schlicke.pdf" TargetMode="External"/><Relationship Id="rId2" Type="http://schemas.openxmlformats.org/officeDocument/2006/relationships/hyperlink" Target="https://www.legendsofamerica.com/indians-emigrants/" TargetMode="Externa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hyperlink" Target="https://www.independent.co.uk/voices/book-review-life-on-the-oregon-trail-go-to-it-snooks-the-plains-across-john-d-unruh-pimlico-pounds-9-1536634.html" TargetMode="Externa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9.png"/></Relationships>
</file>

<file path=ppt/slides/_rels/slide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chart" Target="../charts/chart1.xml"/><Relationship Id="rId4" Type="http://schemas.openxmlformats.org/officeDocument/2006/relationships/image" Target="../media/image9.png"/></Relationships>
</file>

<file path=ppt/slides/_rels/slide3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6.xml.rels><?xml version="1.0" encoding="UTF-8" standalone="yes"?>
<Relationships xmlns="http://schemas.openxmlformats.org/package/2006/relationships"><Relationship Id="rId3" Type="http://schemas.openxmlformats.org/officeDocument/2006/relationships/hyperlink" Target="https://en.wikipedia.org/wiki/File:Wpdms_nasa_topo_oregon_trail.jpg" TargetMode="External"/><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30.jpeg"/></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2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hyperlink" Target="http://www.womenhistoryblog.com/2012/08/narcissa-whitman.html" TargetMode="External"/><Relationship Id="rId2" Type="http://schemas.openxmlformats.org/officeDocument/2006/relationships/hyperlink" Target="https://en.wikipedia.org/wiki/Narcissa_Whitman" TargetMode="Externa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hyperlink" Target="https://www.nps.gov/nepe/learn/historyculture/the-spaldings-mission.htm" TargetMode="External"/><Relationship Id="rId2" Type="http://schemas.openxmlformats.org/officeDocument/2006/relationships/hyperlink" Target="https://en.wikipedia.org/wiki/Henry_H._Spalding" TargetMode="External"/><Relationship Id="rId1" Type="http://schemas.openxmlformats.org/officeDocument/2006/relationships/slideLayout" Target="../slideLayouts/slideLayout7.xml"/><Relationship Id="rId4" Type="http://schemas.openxmlformats.org/officeDocument/2006/relationships/hyperlink" Target="https://womeninidahohistory.wordpress.com/2011/05/02/eliza-hart-spalding/" TargetMode="External"/></Relationships>
</file>

<file path=ppt/slides/_rels/slide4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4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33.png"/><Relationship Id="rId4" Type="http://schemas.openxmlformats.org/officeDocument/2006/relationships/image" Target="../media/image27.png"/></Relationships>
</file>

<file path=ppt/slides/_rels/slide4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hyperlink" Target="https://en.wikipedia.org/wiki/Native_American_peoples_of_Oregon" TargetMode="Externa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hyperlink" Target="https://en.wikipedia.org/wiki/Cayuse_War" TargetMode="Externa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hyperlink" Target="https://en.wikipedia.org/wiki/Rogue_River_Wars" TargetMode="Externa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hyperlink" Target="https://ndnhistoryresearch.com/2018/01/04/anson-dart-and-the-willamette-treaty-commission/" TargetMode="Externa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gif"/><Relationship Id="rId1" Type="http://schemas.openxmlformats.org/officeDocument/2006/relationships/slideLayout" Target="../slideLayouts/slideLayout7.xml"/><Relationship Id="rId4" Type="http://schemas.openxmlformats.org/officeDocument/2006/relationships/image" Target="../media/image4.jpeg"/></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hyperlink" Target="https://warmsprings-nsn.gov/history/" TargetMode="Externa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hyperlink" Target="https://ctuir.org/history-culture" TargetMode="Externa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hyperlink" Target="https://en.wikipedia.org/wiki/Siletz_Reservation" TargetMode="Externa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s://en.wikipedia.org/wiki/Yakama_Indian_Reservation" TargetMode="Externa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29.png"/></Relationships>
</file>

<file path=ppt/slides/_rels/slide56.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37.png"/><Relationship Id="rId4" Type="http://schemas.openxmlformats.org/officeDocument/2006/relationships/image" Target="../media/image29.png"/></Relationships>
</file>

<file path=ppt/slides/_rels/slide57.xml.rels><?xml version="1.0" encoding="UTF-8" standalone="yes"?>
<Relationships xmlns="http://schemas.openxmlformats.org/package/2006/relationships"><Relationship Id="rId3" Type="http://schemas.openxmlformats.org/officeDocument/2006/relationships/hyperlink" Target="https://en.wikipedia.org/wiki/Donation_Land_Claim_Act" TargetMode="External"/><Relationship Id="rId2" Type="http://schemas.openxmlformats.org/officeDocument/2006/relationships/hyperlink" Target="https://en.wikipedia.org/wiki/History_of_Oregon" TargetMode="Externa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hyperlink" Target="https://en.wikipedia.org/wiki/Ezra_Meeker" TargetMode="External"/><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42.jpeg"/><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5.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4.jpeg"/><Relationship Id="rId5" Type="http://schemas.openxmlformats.org/officeDocument/2006/relationships/image" Target="../media/image29.png"/><Relationship Id="rId4" Type="http://schemas.openxmlformats.org/officeDocument/2006/relationships/image" Target="../media/image36.png"/></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0.xml"/><Relationship Id="rId1" Type="http://schemas.openxmlformats.org/officeDocument/2006/relationships/slideLayout" Target="../slideLayouts/slideLayout7.xml"/><Relationship Id="rId4" Type="http://schemas.openxmlformats.org/officeDocument/2006/relationships/image" Target="../media/image43.png"/></Relationships>
</file>

<file path=ppt/slides/_rels/slide6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3.png"/></Relationships>
</file>

<file path=ppt/slides/_rels/slide64.xml.rels><?xml version="1.0" encoding="UTF-8" standalone="yes"?>
<Relationships xmlns="http://schemas.openxmlformats.org/package/2006/relationships"><Relationship Id="rId2" Type="http://schemas.openxmlformats.org/officeDocument/2006/relationships/hyperlink" Target="http://www.washington.edu/uwired/outreach/cspn/Website/Classroom%20Materials/Curriculum%20Packets/Homesteading/II.html" TargetMode="Externa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hyperlink" Target="https://en.wikipedia.org/wiki/Homestead_Acts" TargetMode="Externa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hyperlink" Target="https://www.blm.gov/or/landsrealty/homestead150/files/HomesteadingFactSheet_2012.pdf" TargetMode="Externa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hyperlink" Target="https://en.wikipedia.org/wiki/Snake_War" TargetMode="Externa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hyperlink" Target="https://www.everyculture.com/multi/Le-Pa/Paiutes.html" TargetMode="Externa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hyperlink" Target="https://ndnhistoryresearch.com/2016/04/11/war-against-the-paiutes-eastern-oregon-1867-68/" TargetMode="Externa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jpeg"/></Relationships>
</file>

<file path=ppt/slides/_rels/slide70.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49.png"/><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3.png"/><Relationship Id="rId4" Type="http://schemas.openxmlformats.org/officeDocument/2006/relationships/image" Target="../media/image29.png"/></Relationships>
</file>

<file path=ppt/slides/_rels/slide71.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1.pn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50.png"/><Relationship Id="rId4" Type="http://schemas.openxmlformats.org/officeDocument/2006/relationships/image" Target="../media/image29.png"/></Relationships>
</file>

<file path=ppt/slides/_rels/slide72.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50.png"/><Relationship Id="rId7" Type="http://schemas.openxmlformats.org/officeDocument/2006/relationships/image" Target="../media/image42.jpeg"/><Relationship Id="rId2" Type="http://schemas.openxmlformats.org/officeDocument/2006/relationships/notesSlide" Target="../notesSlides/notesSlide24.xml"/><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29.png"/></Relationships>
</file>

<file path=ppt/slides/_rels/slide73.xml.rels><?xml version="1.0" encoding="UTF-8" standalone="yes"?>
<Relationships xmlns="http://schemas.openxmlformats.org/package/2006/relationships"><Relationship Id="rId3" Type="http://schemas.openxmlformats.org/officeDocument/2006/relationships/hyperlink" Target="https://en.wikipedia.org/wiki/Ezra_Meeker" TargetMode="External"/><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42.jpeg"/><Relationship Id="rId4" Type="http://schemas.openxmlformats.org/officeDocument/2006/relationships/image" Target="../media/image41.jpeg"/></Relationships>
</file>

<file path=ppt/slides/_rels/slide74.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42.jpeg"/><Relationship Id="rId11" Type="http://schemas.openxmlformats.org/officeDocument/2006/relationships/image" Target="../media/image58.png"/><Relationship Id="rId5" Type="http://schemas.openxmlformats.org/officeDocument/2006/relationships/image" Target="../media/image52.png"/><Relationship Id="rId10" Type="http://schemas.openxmlformats.org/officeDocument/2006/relationships/image" Target="../media/image57.png"/><Relationship Id="rId4" Type="http://schemas.openxmlformats.org/officeDocument/2006/relationships/image" Target="../media/image29.png"/><Relationship Id="rId9" Type="http://schemas.openxmlformats.org/officeDocument/2006/relationships/image" Target="../media/image56.jpeg"/></Relationships>
</file>

<file path=ppt/slides/_rels/slide75.xml.rels><?xml version="1.0" encoding="UTF-8" standalone="yes"?>
<Relationships xmlns="http://schemas.openxmlformats.org/package/2006/relationships"><Relationship Id="rId2" Type="http://schemas.openxmlformats.org/officeDocument/2006/relationships/hyperlink" Target="http://historylink.org/File/7746" TargetMode="Externa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hyperlink" Target="http://www.historylink.org/File/7737" TargetMode="Externa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56.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50.png"/><Relationship Id="rId5" Type="http://schemas.openxmlformats.org/officeDocument/2006/relationships/image" Target="../media/image29.png"/><Relationship Id="rId4" Type="http://schemas.openxmlformats.org/officeDocument/2006/relationships/image" Target="../media/image59.png"/></Relationships>
</file>

<file path=ppt/slides/_rels/slide78.xml.rels><?xml version="1.0" encoding="UTF-8" standalone="yes"?>
<Relationships xmlns="http://schemas.openxmlformats.org/package/2006/relationships"><Relationship Id="rId8" Type="http://schemas.openxmlformats.org/officeDocument/2006/relationships/image" Target="../media/image63.png"/><Relationship Id="rId3" Type="http://schemas.openxmlformats.org/officeDocument/2006/relationships/image" Target="../media/image59.png"/><Relationship Id="rId7"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61.png"/><Relationship Id="rId11" Type="http://schemas.openxmlformats.org/officeDocument/2006/relationships/image" Target="../media/image66.png"/><Relationship Id="rId5" Type="http://schemas.openxmlformats.org/officeDocument/2006/relationships/image" Target="../media/image60.png"/><Relationship Id="rId10" Type="http://schemas.openxmlformats.org/officeDocument/2006/relationships/image" Target="../media/image65.png"/><Relationship Id="rId4" Type="http://schemas.openxmlformats.org/officeDocument/2006/relationships/image" Target="../media/image56.jpeg"/><Relationship Id="rId9" Type="http://schemas.openxmlformats.org/officeDocument/2006/relationships/image" Target="../media/image64.jpeg"/></Relationships>
</file>

<file path=ppt/slides/_rels/slide79.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52.png"/><Relationship Id="rId7" Type="http://schemas.openxmlformats.org/officeDocument/2006/relationships/image" Target="../media/image66.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0.png"/><Relationship Id="rId4" Type="http://schemas.openxmlformats.org/officeDocument/2006/relationships/image" Target="../media/image59.png"/><Relationship Id="rId9" Type="http://schemas.openxmlformats.org/officeDocument/2006/relationships/image" Target="../media/image68.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80.xml.rels><?xml version="1.0" encoding="UTF-8" standalone="yes"?>
<Relationships xmlns="http://schemas.openxmlformats.org/package/2006/relationships"><Relationship Id="rId8" Type="http://schemas.openxmlformats.org/officeDocument/2006/relationships/image" Target="../media/image72.jpeg"/><Relationship Id="rId3" Type="http://schemas.openxmlformats.org/officeDocument/2006/relationships/image" Target="../media/image59.png"/><Relationship Id="rId7" Type="http://schemas.openxmlformats.org/officeDocument/2006/relationships/image" Target="../media/image71.jpeg"/><Relationship Id="rId12" Type="http://schemas.openxmlformats.org/officeDocument/2006/relationships/image" Target="../media/image64.jpe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70.gif"/><Relationship Id="rId11" Type="http://schemas.openxmlformats.org/officeDocument/2006/relationships/image" Target="../media/image75.png"/><Relationship Id="rId5" Type="http://schemas.openxmlformats.org/officeDocument/2006/relationships/image" Target="../media/image56.jpeg"/><Relationship Id="rId10" Type="http://schemas.openxmlformats.org/officeDocument/2006/relationships/image" Target="../media/image74.png"/><Relationship Id="rId4" Type="http://schemas.openxmlformats.org/officeDocument/2006/relationships/image" Target="../media/image69.png"/><Relationship Id="rId9" Type="http://schemas.openxmlformats.org/officeDocument/2006/relationships/image" Target="../media/image73.jpeg"/></Relationships>
</file>

<file path=ppt/slides/_rels/slide8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69.png"/><Relationship Id="rId7" Type="http://schemas.openxmlformats.org/officeDocument/2006/relationships/image" Target="../media/image78.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77.png"/><Relationship Id="rId5" Type="http://schemas.openxmlformats.org/officeDocument/2006/relationships/image" Target="../media/image56.jpeg"/><Relationship Id="rId4" Type="http://schemas.openxmlformats.org/officeDocument/2006/relationships/image" Target="../media/image76.png"/></Relationships>
</file>

<file path=ppt/slides/_rels/slide82.xml.rels><?xml version="1.0" encoding="UTF-8" standalone="yes"?>
<Relationships xmlns="http://schemas.openxmlformats.org/package/2006/relationships"><Relationship Id="rId8" Type="http://schemas.openxmlformats.org/officeDocument/2006/relationships/image" Target="../media/image86.png"/><Relationship Id="rId13" Type="http://schemas.openxmlformats.org/officeDocument/2006/relationships/image" Target="../media/image89.jpeg"/><Relationship Id="rId3" Type="http://schemas.openxmlformats.org/officeDocument/2006/relationships/image" Target="../media/image81.png"/><Relationship Id="rId7" Type="http://schemas.openxmlformats.org/officeDocument/2006/relationships/image" Target="../media/image85.png"/><Relationship Id="rId12" Type="http://schemas.openxmlformats.org/officeDocument/2006/relationships/image" Target="../media/image88.png"/><Relationship Id="rId2" Type="http://schemas.openxmlformats.org/officeDocument/2006/relationships/image" Target="../media/image80.png"/><Relationship Id="rId1" Type="http://schemas.openxmlformats.org/officeDocument/2006/relationships/slideLayout" Target="../slideLayouts/slideLayout7.xml"/><Relationship Id="rId6" Type="http://schemas.openxmlformats.org/officeDocument/2006/relationships/image" Target="../media/image84.png"/><Relationship Id="rId11" Type="http://schemas.openxmlformats.org/officeDocument/2006/relationships/image" Target="../media/image56.jpeg"/><Relationship Id="rId5" Type="http://schemas.openxmlformats.org/officeDocument/2006/relationships/image" Target="../media/image83.png"/><Relationship Id="rId10" Type="http://schemas.openxmlformats.org/officeDocument/2006/relationships/image" Target="../media/image76.png"/><Relationship Id="rId4" Type="http://schemas.openxmlformats.org/officeDocument/2006/relationships/image" Target="../media/image82.png"/><Relationship Id="rId9" Type="http://schemas.openxmlformats.org/officeDocument/2006/relationships/image" Target="../media/image87.png"/></Relationships>
</file>

<file path=ppt/slides/_rels/slide8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0.png"/><Relationship Id="rId4" Type="http://schemas.openxmlformats.org/officeDocument/2006/relationships/image" Target="../media/image29.png"/></Relationships>
</file>

<file path=ppt/slides/_rels/slide8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76.png"/><Relationship Id="rId1" Type="http://schemas.openxmlformats.org/officeDocument/2006/relationships/slideLayout" Target="../slideLayouts/slideLayout7.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90.jpeg"/></Relationships>
</file>

<file path=ppt/slides/_rels/slide85.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26.png"/><Relationship Id="rId7" Type="http://schemas.openxmlformats.org/officeDocument/2006/relationships/image" Target="../media/image93.jpeg"/><Relationship Id="rId2" Type="http://schemas.openxmlformats.org/officeDocument/2006/relationships/image" Target="../media/image25.png"/><Relationship Id="rId1" Type="http://schemas.openxmlformats.org/officeDocument/2006/relationships/slideLayout" Target="../slideLayouts/slideLayout7.xml"/><Relationship Id="rId6" Type="http://schemas.openxmlformats.org/officeDocument/2006/relationships/image" Target="../media/image92.jpeg"/><Relationship Id="rId11" Type="http://schemas.openxmlformats.org/officeDocument/2006/relationships/image" Target="../media/image97.png"/><Relationship Id="rId5" Type="http://schemas.openxmlformats.org/officeDocument/2006/relationships/image" Target="../media/image56.jpeg"/><Relationship Id="rId10" Type="http://schemas.openxmlformats.org/officeDocument/2006/relationships/image" Target="../media/image96.png"/><Relationship Id="rId4" Type="http://schemas.openxmlformats.org/officeDocument/2006/relationships/image" Target="../media/image76.png"/><Relationship Id="rId9" Type="http://schemas.openxmlformats.org/officeDocument/2006/relationships/image" Target="../media/image95.jpeg"/></Relationships>
</file>

<file path=ppt/slides/_rels/slide86.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png"/></Relationships>
</file>

<file path=ppt/slides/_rels/slide8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99.png"/></Relationships>
</file>

<file path=ppt/slides/_rels/slide8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image" Target="../media/image100.png"/><Relationship Id="rId7" Type="http://schemas.openxmlformats.org/officeDocument/2006/relationships/image" Target="../media/image104.png"/><Relationship Id="rId2" Type="http://schemas.openxmlformats.org/officeDocument/2006/relationships/image" Target="../media/image99.png"/><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image" Target="../media/image103.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06.png"/><Relationship Id="rId4" Type="http://schemas.openxmlformats.org/officeDocument/2006/relationships/image" Target="../media/image105.png"/></Relationships>
</file>

<file path=ppt/slides/_rels/slide9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7.png"/></Relationships>
</file>

<file path=ppt/slides/_rels/slide9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103.png"/><Relationship Id="rId5" Type="http://schemas.openxmlformats.org/officeDocument/2006/relationships/image" Target="../media/image108.png"/><Relationship Id="rId4" Type="http://schemas.openxmlformats.org/officeDocument/2006/relationships/image" Target="../media/image107.png"/></Relationships>
</file>

<file path=ppt/slides/_rels/slide93.xml.rels><?xml version="1.0" encoding="UTF-8" standalone="yes"?>
<Relationships xmlns="http://schemas.openxmlformats.org/package/2006/relationships"><Relationship Id="rId2" Type="http://schemas.openxmlformats.org/officeDocument/2006/relationships/hyperlink" Target="https://mormonmigration.lib.byu.edu/explore/" TargetMode="Externa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hyperlink" Target="https://www.uen.org/utah_history_encyclopedia/p/PAROWAN.shtml" TargetMode="External"/><Relationship Id="rId2" Type="http://schemas.openxmlformats.org/officeDocument/2006/relationships/hyperlink" Target="https://graftonheritage.org/history-settlement/" TargetMode="Externa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5" Type="http://schemas.openxmlformats.org/officeDocument/2006/relationships/image" Target="../media/image110.png"/><Relationship Id="rId4" Type="http://schemas.openxmlformats.org/officeDocument/2006/relationships/image" Target="../media/image109.jpeg"/></Relationships>
</file>

<file path=ppt/slides/_rels/slide96.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hyperlink" Target="https://utah.com/provo/history" TargetMode="Externa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4.png"/><Relationship Id="rId1" Type="http://schemas.openxmlformats.org/officeDocument/2006/relationships/slideLayout" Target="../slideLayouts/slideLayout7.xml"/><Relationship Id="rId6" Type="http://schemas.openxmlformats.org/officeDocument/2006/relationships/image" Target="../media/image113.jpeg"/><Relationship Id="rId5" Type="http://schemas.openxmlformats.org/officeDocument/2006/relationships/image" Target="../media/image112.png"/><Relationship Id="rId4" Type="http://schemas.openxmlformats.org/officeDocument/2006/relationships/image" Target="../media/image109.jpeg"/></Relationships>
</file>

<file path=ppt/slides/_rels/slide9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hyperlink" Target="http://www.onlinenevada.org/articles/mormons-and-genoa" TargetMode="Externa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08.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0"/>
          <p:cNvGrpSpPr/>
          <p:nvPr/>
        </p:nvGrpSpPr>
        <p:grpSpPr>
          <a:xfrm>
            <a:off x="-5" y="0"/>
            <a:ext cx="9144005" cy="6858000"/>
            <a:chOff x="-5" y="-403412"/>
            <a:chExt cx="9144005" cy="7261411"/>
          </a:xfrm>
        </p:grpSpPr>
        <p:pic>
          <p:nvPicPr>
            <p:cNvPr id="8" name="Picture 4" descr="My Oregon Trail past: Ancestors on the move"/>
            <p:cNvPicPr>
              <a:picLocks noChangeAspect="1" noChangeArrowheads="1"/>
            </p:cNvPicPr>
            <p:nvPr/>
          </p:nvPicPr>
          <p:blipFill>
            <a:blip r:embed="rId4" cstate="print"/>
            <a:srcRect l="4468" t="-1887" r="12713"/>
            <a:stretch>
              <a:fillRect/>
            </a:stretch>
          </p:blipFill>
          <p:spPr bwMode="auto">
            <a:xfrm flipH="1">
              <a:off x="-5" y="1017607"/>
              <a:ext cx="9144000" cy="5840392"/>
            </a:xfrm>
            <a:prstGeom prst="rect">
              <a:avLst/>
            </a:prstGeom>
            <a:noFill/>
          </p:spPr>
        </p:pic>
        <p:sp>
          <p:nvSpPr>
            <p:cNvPr id="11" name="Rectangle 10"/>
            <p:cNvSpPr/>
            <p:nvPr/>
          </p:nvSpPr>
          <p:spPr>
            <a:xfrm>
              <a:off x="0" y="-403412"/>
              <a:ext cx="9144000" cy="15329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p:cNvSpPr/>
          <p:nvPr/>
        </p:nvSpPr>
        <p:spPr>
          <a:xfrm>
            <a:off x="0" y="0"/>
            <a:ext cx="9144000" cy="6858000"/>
          </a:xfrm>
          <a:prstGeom prst="rect">
            <a:avLst/>
          </a:prstGeom>
          <a:solidFill>
            <a:schemeClr val="bg2">
              <a:lumMod val="90000"/>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extBox 1"/>
          <p:cNvSpPr txBox="1"/>
          <p:nvPr/>
        </p:nvSpPr>
        <p:spPr>
          <a:xfrm>
            <a:off x="0" y="0"/>
            <a:ext cx="9144000" cy="923330"/>
          </a:xfrm>
          <a:prstGeom prst="rect">
            <a:avLst/>
          </a:prstGeom>
          <a:noFill/>
        </p:spPr>
        <p:txBody>
          <a:bodyPr wrap="square" rtlCol="0">
            <a:spAutoFit/>
          </a:bodyPr>
          <a:lstStyle/>
          <a:p>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    West Coast Journeys . . . .</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9" name="Rectangle 8"/>
          <p:cNvSpPr/>
          <p:nvPr/>
        </p:nvSpPr>
        <p:spPr>
          <a:xfrm>
            <a:off x="457200" y="2971800"/>
            <a:ext cx="7924800" cy="30100548"/>
          </a:xfrm>
          <a:prstGeom prst="rect">
            <a:avLst/>
          </a:prstGeom>
          <a:noFill/>
        </p:spPr>
        <p:txBody>
          <a:bodyPr wrap="square">
            <a:spAutoFit/>
          </a:bodyPr>
          <a:lstStyle/>
          <a:p>
            <a:pPr algn="ctr">
              <a:lnSpc>
                <a:spcPts val="4500"/>
              </a:lnSpc>
            </a:pPr>
            <a:r>
              <a:rPr lang="en-US" sz="3000" b="1" i="1" dirty="0" smtClean="0"/>
              <a:t>“Do not go where the path may lead, go instead where there is no path and leave a trail</a:t>
            </a:r>
            <a:r>
              <a:rPr lang="en-US" sz="3000" b="1" dirty="0" smtClean="0"/>
              <a:t>.”</a:t>
            </a:r>
          </a:p>
          <a:p>
            <a:pPr>
              <a:lnSpc>
                <a:spcPts val="4500"/>
              </a:lnSpc>
            </a:pPr>
            <a:r>
              <a:rPr lang="en-US" sz="3200" b="1" dirty="0" smtClean="0"/>
              <a:t>				</a:t>
            </a:r>
            <a:r>
              <a:rPr lang="en-US" sz="2000" b="1" dirty="0" smtClean="0">
                <a:ln>
                  <a:solidFill>
                    <a:schemeClr val="tx1"/>
                  </a:solidFill>
                </a:ln>
                <a:latin typeface="Tempus Sans ITC" pitchFamily="82" charset="0"/>
              </a:rPr>
              <a:t>- Ralph Waldo Emerson, 1803–1882</a:t>
            </a:r>
          </a:p>
          <a:p>
            <a:pPr algn="ctr">
              <a:lnSpc>
                <a:spcPts val="4500"/>
              </a:lnSpc>
            </a:pPr>
            <a:endParaRPr lang="en-US" sz="3200" b="1" i="1" dirty="0" smtClean="0"/>
          </a:p>
          <a:p>
            <a:pPr algn="ctr">
              <a:lnSpc>
                <a:spcPts val="4500"/>
              </a:lnSpc>
            </a:pPr>
            <a:endParaRPr lang="en-US" sz="3200" b="1" i="1" dirty="0" smtClean="0"/>
          </a:p>
          <a:p>
            <a:pPr algn="ctr">
              <a:lnSpc>
                <a:spcPts val="4500"/>
              </a:lnSpc>
            </a:pPr>
            <a:r>
              <a:rPr lang="en-US" sz="3000" b="1" i="1" dirty="0" smtClean="0"/>
              <a:t>“.…followers of trails and of seasons,</a:t>
            </a:r>
          </a:p>
          <a:p>
            <a:pPr algn="ctr">
              <a:lnSpc>
                <a:spcPts val="4500"/>
              </a:lnSpc>
            </a:pPr>
            <a:r>
              <a:rPr lang="en-US" sz="3000" b="1" i="1" dirty="0" smtClean="0"/>
              <a:t> breakers of camp in the little dawn wind, </a:t>
            </a:r>
          </a:p>
          <a:p>
            <a:pPr algn="ctr">
              <a:lnSpc>
                <a:spcPts val="4500"/>
              </a:lnSpc>
            </a:pPr>
            <a:r>
              <a:rPr lang="en-US" sz="3000" b="1" i="1" dirty="0" smtClean="0"/>
              <a:t>seekers of watercourses over </a:t>
            </a:r>
          </a:p>
          <a:p>
            <a:pPr algn="ctr">
              <a:lnSpc>
                <a:spcPts val="4500"/>
              </a:lnSpc>
            </a:pPr>
            <a:r>
              <a:rPr lang="en-US" sz="3000" b="1" i="1" dirty="0" smtClean="0"/>
              <a:t>the wrinkled rind of the world, </a:t>
            </a:r>
          </a:p>
          <a:p>
            <a:pPr algn="ctr">
              <a:lnSpc>
                <a:spcPts val="4500"/>
              </a:lnSpc>
            </a:pPr>
            <a:r>
              <a:rPr lang="en-US" sz="3000" b="1" i="1" dirty="0" smtClean="0"/>
              <a:t>oh seekers, oh finders of reasons</a:t>
            </a:r>
          </a:p>
          <a:p>
            <a:pPr algn="ctr">
              <a:lnSpc>
                <a:spcPts val="4500"/>
              </a:lnSpc>
            </a:pPr>
            <a:r>
              <a:rPr lang="en-US" sz="3000" b="1" i="1" dirty="0" smtClean="0"/>
              <a:t> . . . be up and be gone”</a:t>
            </a:r>
          </a:p>
          <a:p>
            <a:pPr>
              <a:lnSpc>
                <a:spcPts val="4500"/>
              </a:lnSpc>
            </a:pPr>
            <a:r>
              <a:rPr lang="en-US" sz="3200" b="1" dirty="0" smtClean="0"/>
              <a:t>				</a:t>
            </a:r>
            <a:r>
              <a:rPr lang="en-US" sz="2000" b="1" dirty="0" smtClean="0">
                <a:ln>
                  <a:solidFill>
                    <a:schemeClr val="tx1"/>
                  </a:solidFill>
                </a:ln>
                <a:latin typeface="Tempus Sans ITC" pitchFamily="82" charset="0"/>
              </a:rPr>
              <a:t>- Saint-john </a:t>
            </a:r>
            <a:r>
              <a:rPr lang="en-US" sz="2000" b="1" dirty="0" err="1" smtClean="0">
                <a:ln>
                  <a:solidFill>
                    <a:schemeClr val="tx1"/>
                  </a:solidFill>
                </a:ln>
                <a:latin typeface="Tempus Sans ITC" pitchFamily="82" charset="0"/>
              </a:rPr>
              <a:t>Perse</a:t>
            </a:r>
            <a:r>
              <a:rPr lang="en-US" sz="2000" b="1" dirty="0" smtClean="0">
                <a:ln>
                  <a:solidFill>
                    <a:schemeClr val="tx1"/>
                  </a:solidFill>
                </a:ln>
                <a:latin typeface="Tempus Sans ITC" pitchFamily="82" charset="0"/>
              </a:rPr>
              <a:t>, 1887–1975</a:t>
            </a:r>
            <a:endParaRPr lang="en-US" sz="2000" b="1" i="1" dirty="0" smtClean="0">
              <a:ln>
                <a:solidFill>
                  <a:schemeClr val="tx1"/>
                </a:solidFill>
              </a:ln>
              <a:latin typeface="Tempus Sans ITC" pitchFamily="82" charset="0"/>
            </a:endParaRPr>
          </a:p>
          <a:p>
            <a:pPr algn="ctr">
              <a:lnSpc>
                <a:spcPts val="4500"/>
              </a:lnSpc>
            </a:pPr>
            <a:endParaRPr lang="en-US" sz="3200" b="1" i="1" dirty="0" smtClean="0"/>
          </a:p>
          <a:p>
            <a:pPr algn="ctr">
              <a:lnSpc>
                <a:spcPts val="4500"/>
              </a:lnSpc>
            </a:pPr>
            <a:endParaRPr lang="en-US" sz="3200" b="1" i="1" dirty="0" smtClean="0"/>
          </a:p>
          <a:p>
            <a:pPr algn="ctr">
              <a:lnSpc>
                <a:spcPts val="4500"/>
              </a:lnSpc>
            </a:pPr>
            <a:r>
              <a:rPr lang="en-US" sz="3000" b="1" i="1" dirty="0" smtClean="0"/>
              <a:t>“People do not decide to become extraordinary. </a:t>
            </a:r>
          </a:p>
          <a:p>
            <a:pPr algn="ctr">
              <a:lnSpc>
                <a:spcPts val="4500"/>
              </a:lnSpc>
            </a:pPr>
            <a:r>
              <a:rPr lang="en-US" sz="3000" b="1" i="1" dirty="0" smtClean="0"/>
              <a:t>They decide to accomplish extraordinary things</a:t>
            </a:r>
            <a:r>
              <a:rPr lang="en-US" sz="3000" b="1" dirty="0" smtClean="0"/>
              <a:t>.”</a:t>
            </a:r>
          </a:p>
          <a:p>
            <a:pPr>
              <a:lnSpc>
                <a:spcPts val="4500"/>
              </a:lnSpc>
            </a:pPr>
            <a:r>
              <a:rPr lang="en-US" sz="3200" b="1" dirty="0" smtClean="0"/>
              <a:t>				</a:t>
            </a:r>
            <a:r>
              <a:rPr lang="en-US" sz="2000" b="1" dirty="0" smtClean="0">
                <a:ln>
                  <a:solidFill>
                    <a:schemeClr val="tx1"/>
                  </a:solidFill>
                </a:ln>
                <a:latin typeface="Tempus Sans ITC" pitchFamily="82" charset="0"/>
              </a:rPr>
              <a:t>- Sir Edmund Hillary, 1919–2008</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"A small body of determined spirits </a:t>
            </a:r>
          </a:p>
          <a:p>
            <a:pPr algn="ctr">
              <a:lnSpc>
                <a:spcPts val="4500"/>
              </a:lnSpc>
            </a:pPr>
            <a:r>
              <a:rPr lang="en-US" sz="3000" b="1" i="1" dirty="0" smtClean="0"/>
              <a:t>fired by an unquenchable faith in their mission</a:t>
            </a:r>
          </a:p>
          <a:p>
            <a:pPr algn="ctr">
              <a:lnSpc>
                <a:spcPts val="4500"/>
              </a:lnSpc>
            </a:pPr>
            <a:r>
              <a:rPr lang="en-US" sz="3000" b="1" i="1" dirty="0" smtClean="0"/>
              <a:t> can alter the course of history</a:t>
            </a:r>
            <a:r>
              <a:rPr lang="en-US" sz="3000" b="1" dirty="0" smtClean="0"/>
              <a:t>.”</a:t>
            </a:r>
          </a:p>
          <a:p>
            <a:pPr>
              <a:lnSpc>
                <a:spcPts val="4500"/>
              </a:lnSpc>
            </a:pPr>
            <a:r>
              <a:rPr lang="en-US" sz="3200" b="1" dirty="0" smtClean="0"/>
              <a:t> 	</a:t>
            </a:r>
            <a:r>
              <a:rPr lang="en-US" sz="2000" b="1" dirty="0" smtClean="0">
                <a:ln>
                  <a:solidFill>
                    <a:schemeClr val="tx1"/>
                  </a:solidFill>
                </a:ln>
                <a:latin typeface="Tempus Sans ITC" pitchFamily="82" charset="0"/>
              </a:rPr>
              <a:t>			- Mahatma Gandhi, 1869–1948</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“The exodus across the plains . . . </a:t>
            </a:r>
          </a:p>
          <a:p>
            <a:pPr algn="ctr">
              <a:lnSpc>
                <a:spcPts val="4500"/>
              </a:lnSpc>
            </a:pPr>
            <a:r>
              <a:rPr lang="en-US" sz="3000" b="1" i="1" dirty="0" smtClean="0"/>
              <a:t>when more than 400,000 pioneers made the trek between the frontier at the Missouri River </a:t>
            </a:r>
          </a:p>
          <a:p>
            <a:pPr algn="ctr">
              <a:lnSpc>
                <a:spcPts val="4500"/>
              </a:lnSpc>
            </a:pPr>
            <a:r>
              <a:rPr lang="en-US" sz="3000" b="1" i="1" dirty="0" smtClean="0"/>
              <a:t>and the Pacific coast, is still regarded as</a:t>
            </a:r>
          </a:p>
          <a:p>
            <a:pPr algn="ctr">
              <a:lnSpc>
                <a:spcPts val="4500"/>
              </a:lnSpc>
            </a:pPr>
            <a:r>
              <a:rPr lang="en-US" sz="3000" b="1" i="1" dirty="0" smtClean="0"/>
              <a:t>the largest single land migration in history.”</a:t>
            </a:r>
            <a:r>
              <a:rPr lang="en-US" sz="3200" b="1" dirty="0" smtClean="0"/>
              <a:t> </a:t>
            </a:r>
          </a:p>
          <a:p>
            <a:pPr>
              <a:lnSpc>
                <a:spcPts val="4500"/>
              </a:lnSpc>
            </a:pPr>
            <a:r>
              <a:rPr lang="en-US" sz="2000" b="1" dirty="0" smtClean="0">
                <a:ln>
                  <a:solidFill>
                    <a:schemeClr val="tx1"/>
                  </a:solidFill>
                </a:ln>
                <a:latin typeface="Tempus Sans ITC" pitchFamily="82" charset="0"/>
              </a:rPr>
              <a:t>				-  Rinker Buck, 1950-</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“On issue after issue—disease, religious strife, </a:t>
            </a:r>
          </a:p>
          <a:p>
            <a:pPr algn="ctr">
              <a:lnSpc>
                <a:spcPts val="4500"/>
              </a:lnSpc>
            </a:pPr>
            <a:r>
              <a:rPr lang="en-US" sz="3000" b="1" i="1" dirty="0" smtClean="0"/>
              <a:t>the fierce competition for water—</a:t>
            </a:r>
          </a:p>
          <a:p>
            <a:pPr algn="ctr">
              <a:lnSpc>
                <a:spcPts val="4500"/>
              </a:lnSpc>
            </a:pPr>
            <a:r>
              <a:rPr lang="en-US" sz="3000" b="1" i="1" dirty="0" smtClean="0"/>
              <a:t>the trail served as an incubator for conflicts</a:t>
            </a:r>
          </a:p>
          <a:p>
            <a:pPr algn="ctr">
              <a:lnSpc>
                <a:spcPts val="4500"/>
              </a:lnSpc>
            </a:pPr>
            <a:r>
              <a:rPr lang="en-US" sz="3000" b="1" i="1" dirty="0" smtClean="0"/>
              <a:t> that would continue to reverberate through American culture until our own day.” </a:t>
            </a:r>
            <a:r>
              <a:rPr lang="en-US" sz="3000" b="1" dirty="0" smtClean="0"/>
              <a:t> </a:t>
            </a:r>
          </a:p>
          <a:p>
            <a:pPr>
              <a:lnSpc>
                <a:spcPts val="4500"/>
              </a:lnSpc>
            </a:pPr>
            <a:r>
              <a:rPr lang="en-US" sz="2000" b="1" dirty="0" smtClean="0">
                <a:ln>
                  <a:solidFill>
                    <a:schemeClr val="tx1"/>
                  </a:solidFill>
                </a:ln>
                <a:latin typeface="Tempus Sans ITC" pitchFamily="82" charset="0"/>
              </a:rPr>
              <a:t>				-  Rinker Buck, 1950-</a:t>
            </a:r>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The future is not someplace we are going, </a:t>
            </a:r>
          </a:p>
          <a:p>
            <a:pPr algn="ctr">
              <a:lnSpc>
                <a:spcPts val="4500"/>
              </a:lnSpc>
            </a:pPr>
            <a:r>
              <a:rPr lang="en-US" sz="3000" b="1" i="1" dirty="0" smtClean="0"/>
              <a:t>but a place we are creating. </a:t>
            </a:r>
          </a:p>
          <a:p>
            <a:pPr algn="ctr">
              <a:lnSpc>
                <a:spcPts val="4500"/>
              </a:lnSpc>
            </a:pPr>
            <a:r>
              <a:rPr lang="en-US" sz="3000" b="1" i="1" dirty="0" smtClean="0"/>
              <a:t>The paths to it are not found, they are made</a:t>
            </a:r>
            <a:r>
              <a:rPr lang="en-US" sz="3200" b="1" i="1" dirty="0" smtClean="0"/>
              <a:t>.</a:t>
            </a:r>
          </a:p>
          <a:p>
            <a:pPr>
              <a:lnSpc>
                <a:spcPts val="4500"/>
              </a:lnSpc>
            </a:pPr>
            <a:r>
              <a:rPr lang="en-US" sz="2000" b="1" i="1" dirty="0" smtClean="0">
                <a:ln>
                  <a:solidFill>
                    <a:schemeClr val="tx1"/>
                  </a:solidFill>
                </a:ln>
                <a:latin typeface="Tempus Sans ITC" pitchFamily="82" charset="0"/>
              </a:rPr>
              <a:t> 				- </a:t>
            </a:r>
            <a:r>
              <a:rPr lang="en-US" sz="2000" b="1" dirty="0" smtClean="0">
                <a:ln>
                  <a:solidFill>
                    <a:schemeClr val="tx1"/>
                  </a:solidFill>
                </a:ln>
                <a:latin typeface="Tempus Sans ITC" pitchFamily="82" charset="0"/>
              </a:rPr>
              <a:t>Jane Garvey, 1944–  </a:t>
            </a:r>
          </a:p>
          <a:p>
            <a:pPr algn="ctr">
              <a:lnSpc>
                <a:spcPts val="4500"/>
              </a:lnSpc>
            </a:pPr>
            <a:endParaRPr lang="en-US" sz="3200" b="1" dirty="0" smtClean="0"/>
          </a:p>
          <a:p>
            <a:pPr algn="ctr">
              <a:lnSpc>
                <a:spcPts val="4500"/>
              </a:lnSpc>
            </a:pPr>
            <a:endParaRPr lang="en-US" sz="3200" b="1" dirty="0" smtClean="0"/>
          </a:p>
          <a:p>
            <a:pPr algn="ctr">
              <a:lnSpc>
                <a:spcPts val="4500"/>
              </a:lnSpc>
            </a:pPr>
            <a:endParaRPr lang="en-US" sz="3200" b="1" dirty="0" smtClean="0"/>
          </a:p>
          <a:p>
            <a:pPr algn="ctr">
              <a:lnSpc>
                <a:spcPts val="4500"/>
              </a:lnSpc>
            </a:pPr>
            <a:r>
              <a:rPr lang="en-US" sz="3000" b="1" i="1" dirty="0" smtClean="0"/>
              <a:t>Today is your day! Your mountain is waiting.</a:t>
            </a:r>
          </a:p>
          <a:p>
            <a:pPr algn="ctr">
              <a:lnSpc>
                <a:spcPts val="4500"/>
              </a:lnSpc>
            </a:pPr>
            <a:r>
              <a:rPr lang="en-US" sz="3000" b="1" i="1" dirty="0" smtClean="0"/>
              <a:t> So . . . . get on your way.</a:t>
            </a:r>
          </a:p>
          <a:p>
            <a:pPr>
              <a:lnSpc>
                <a:spcPts val="4500"/>
              </a:lnSpc>
            </a:pPr>
            <a:r>
              <a:rPr lang="en-US" sz="2000" b="1" dirty="0" smtClean="0">
                <a:ln>
                  <a:solidFill>
                    <a:schemeClr val="tx1"/>
                  </a:solidFill>
                </a:ln>
                <a:latin typeface="Tempus Sans ITC" pitchFamily="82" charset="0"/>
              </a:rPr>
              <a:t>				- Doctor Seuss, 1904–1991</a:t>
            </a:r>
          </a:p>
        </p:txBody>
      </p:sp>
      <p:pic>
        <p:nvPicPr>
          <p:cNvPr id="10" name="04 Oh! Susanna.mp3">
            <a:hlinkClick r:id="" action="ppaction://media"/>
          </p:cNvPr>
          <p:cNvPicPr>
            <a:picLocks noRot="1" noChangeAspect="1"/>
          </p:cNvPicPr>
          <p:nvPr>
            <a:audioFile r:link="rId1"/>
          </p:nvPr>
        </p:nvPicPr>
        <p:blipFill>
          <a:blip r:embed="rId5"/>
          <a:stretch>
            <a:fillRect/>
          </a:stretch>
        </p:blipFill>
        <p:spPr>
          <a:xfrm>
            <a:off x="9966325" y="6080125"/>
            <a:ext cx="244475" cy="24447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par>
                                <p:cTn id="8" presetID="10" presetClass="entr" presetSubtype="0" fill="hold" grpId="0" nodeType="withEffect">
                                  <p:stCondLst>
                                    <p:cond delay="300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2000"/>
                                        <p:tgtEl>
                                          <p:spTgt spid="9"/>
                                        </p:tgtEl>
                                      </p:cBhvr>
                                    </p:animEffect>
                                  </p:childTnLst>
                                </p:cTn>
                              </p:par>
                              <p:par>
                                <p:cTn id="11" presetID="64" presetClass="path" presetSubtype="0" fill="hold" grpId="1" nodeType="withEffect">
                                  <p:stCondLst>
                                    <p:cond delay="0"/>
                                  </p:stCondLst>
                                  <p:childTnLst>
                                    <p:animMotion origin="layout" path="M -3.33333E-6 0 L -0.025 -4.08819 " pathEditMode="relative" rAng="0" ptsTypes="AA">
                                      <p:cBhvr>
                                        <p:cTn id="12" dur="120000" fill="hold"/>
                                        <p:tgtEl>
                                          <p:spTgt spid="9"/>
                                        </p:tgtEl>
                                        <p:attrNameLst>
                                          <p:attrName>ppt_x</p:attrName>
                                          <p:attrName>ppt_y</p:attrName>
                                        </p:attrNameLst>
                                      </p:cBhvr>
                                      <p:rCtr x="-13" y="-2044"/>
                                    </p:animMotion>
                                  </p:childTnLst>
                                </p:cTn>
                              </p:par>
                              <p:par>
                                <p:cTn id="13" presetID="47" presetClass="exit" presetSubtype="0" fill="hold" grpId="0" nodeType="withEffect">
                                  <p:stCondLst>
                                    <p:cond delay="5000"/>
                                  </p:stCondLst>
                                  <p:childTnLst>
                                    <p:animEffect transition="out" filter="fade">
                                      <p:cBhvr>
                                        <p:cTn id="14" dur="2000"/>
                                        <p:tgtEl>
                                          <p:spTgt spid="2"/>
                                        </p:tgtEl>
                                      </p:cBhvr>
                                    </p:animEffect>
                                    <p:anim calcmode="lin" valueType="num">
                                      <p:cBhvr>
                                        <p:cTn id="15" dur="2000"/>
                                        <p:tgtEl>
                                          <p:spTgt spid="2"/>
                                        </p:tgtEl>
                                        <p:attrNameLst>
                                          <p:attrName>ppt_x</p:attrName>
                                        </p:attrNameLst>
                                      </p:cBhvr>
                                      <p:tavLst>
                                        <p:tav tm="0">
                                          <p:val>
                                            <p:strVal val="ppt_x"/>
                                          </p:val>
                                        </p:tav>
                                        <p:tav tm="100000">
                                          <p:val>
                                            <p:strVal val="ppt_x"/>
                                          </p:val>
                                        </p:tav>
                                      </p:tavLst>
                                    </p:anim>
                                    <p:anim calcmode="lin" valueType="num">
                                      <p:cBhvr>
                                        <p:cTn id="16" dur="2000"/>
                                        <p:tgtEl>
                                          <p:spTgt spid="2"/>
                                        </p:tgtEl>
                                        <p:attrNameLst>
                                          <p:attrName>ppt_y</p:attrName>
                                        </p:attrNameLst>
                                      </p:cBhvr>
                                      <p:tavLst>
                                        <p:tav tm="0">
                                          <p:val>
                                            <p:strVal val="ppt_y"/>
                                          </p:val>
                                        </p:tav>
                                        <p:tav tm="100000">
                                          <p:val>
                                            <p:strVal val="ppt_y-.1"/>
                                          </p:val>
                                        </p:tav>
                                      </p:tavLst>
                                    </p:anim>
                                    <p:set>
                                      <p:cBhvr>
                                        <p:cTn id="17" dur="1" fill="hold">
                                          <p:stCondLst>
                                            <p:cond delay="1999"/>
                                          </p:stCondLst>
                                        </p:cTn>
                                        <p:tgtEl>
                                          <p:spTgt spid="2"/>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2" nodeType="clickEffect">
                                  <p:stCondLst>
                                    <p:cond delay="0"/>
                                  </p:stCondLst>
                                  <p:childTnLst>
                                    <p:animEffect transition="out" filter="fade">
                                      <p:cBhvr>
                                        <p:cTn id="21" dur="1000"/>
                                        <p:tgtEl>
                                          <p:spTgt spid="9"/>
                                        </p:tgtEl>
                                      </p:cBhvr>
                                    </p:animEffect>
                                    <p:set>
                                      <p:cBhvr>
                                        <p:cTn id="22" dur="1" fill="hold">
                                          <p:stCondLst>
                                            <p:cond delay="999"/>
                                          </p:stCondLst>
                                        </p:cTn>
                                        <p:tgtEl>
                                          <p:spTgt spid="9"/>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3000"/>
                                        <p:tgtEl>
                                          <p:spTgt spid="5"/>
                                        </p:tgtEl>
                                      </p:cBhvr>
                                    </p:animEffect>
                                    <p:set>
                                      <p:cBhvr>
                                        <p:cTn id="25" dur="1" fill="hold">
                                          <p:stCondLst>
                                            <p:cond delay="2999"/>
                                          </p:stCondLst>
                                        </p:cTn>
                                        <p:tgtEl>
                                          <p:spTgt spid="5"/>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childTnLst>
                                </p:cTn>
                              </p:par>
                              <p:par>
                                <p:cTn id="29" presetID="10" presetClass="exit" presetSubtype="0" fill="hold" nodeType="withEffect">
                                  <p:stCondLst>
                                    <p:cond delay="1500"/>
                                  </p:stCondLst>
                                  <p:childTnLst>
                                    <p:animEffect transition="out" filter="fade">
                                      <p:cBhvr>
                                        <p:cTn id="30" dur="1000"/>
                                        <p:tgtEl>
                                          <p:spTgt spid="3"/>
                                        </p:tgtEl>
                                      </p:cBhvr>
                                    </p:animEffect>
                                    <p:set>
                                      <p:cBhvr>
                                        <p:cTn id="31" dur="1" fill="hold">
                                          <p:stCondLst>
                                            <p:cond delay="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p:cTn id="32" fill="hold" display="0">
                  <p:stCondLst>
                    <p:cond delay="indefinite"/>
                  </p:stCondLst>
                  <p:endCondLst>
                    <p:cond evt="onNext" delay="0">
                      <p:tgtEl>
                        <p:sldTgt/>
                      </p:tgtEl>
                    </p:cond>
                    <p:cond evt="onPrev" delay="0">
                      <p:tgtEl>
                        <p:sldTgt/>
                      </p:tgtEl>
                    </p:cond>
                    <p:cond evt="onStopAudio" delay="0">
                      <p:tgtEl>
                        <p:sldTgt/>
                      </p:tgtEl>
                    </p:cond>
                  </p:endCondLst>
                </p:cTn>
                <p:tgtEl>
                  <p:spTgt spid="10"/>
                </p:tgtEl>
              </p:cMediaNode>
            </p:audio>
          </p:childTnLst>
        </p:cTn>
      </p:par>
    </p:tnLst>
    <p:bldLst>
      <p:bldP spid="5" grpId="0" animBg="1"/>
      <p:bldP spid="2" grpId="0"/>
      <p:bldP spid="9" grpId="0"/>
      <p:bldP spid="9" grpId="1"/>
      <p:bldP spid="9" grpId="2"/>
    </p:bldLst>
  </p:timing>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3794" name="Picture 2" descr="https://norberthaupt.files.wordpress.com/2011/01/population1.jpg?w=500"/>
          <p:cNvPicPr>
            <a:picLocks noChangeAspect="1" noChangeArrowheads="1"/>
          </p:cNvPicPr>
          <p:nvPr/>
        </p:nvPicPr>
        <p:blipFill>
          <a:blip r:embed="rId2"/>
          <a:srcRect t="1512" r="70474"/>
          <a:stretch>
            <a:fillRect/>
          </a:stretch>
        </p:blipFill>
        <p:spPr bwMode="auto">
          <a:xfrm>
            <a:off x="609600" y="1066800"/>
            <a:ext cx="2438400" cy="4962526"/>
          </a:xfrm>
          <a:prstGeom prst="rect">
            <a:avLst/>
          </a:prstGeom>
          <a:noFill/>
        </p:spPr>
      </p:pic>
      <p:sp>
        <p:nvSpPr>
          <p:cNvPr id="5" name="Rectangle 4"/>
          <p:cNvSpPr/>
          <p:nvPr/>
        </p:nvSpPr>
        <p:spPr>
          <a:xfrm>
            <a:off x="0" y="0"/>
            <a:ext cx="9144000" cy="646331"/>
          </a:xfrm>
          <a:prstGeom prst="rect">
            <a:avLst/>
          </a:prstGeom>
        </p:spPr>
        <p:txBody>
          <a:bodyPr wrap="square">
            <a:spAutoFit/>
          </a:bodyPr>
          <a:lstStyle/>
          <a:p>
            <a:r>
              <a:rPr lang="en-US" dirty="0" smtClean="0">
                <a:hlinkClick r:id="rId3"/>
              </a:rPr>
              <a:t>https://norberthaupt.com/tag/u-s-population-1840/</a:t>
            </a:r>
            <a:endParaRPr lang="en-US" dirty="0" smtClean="0"/>
          </a:p>
          <a:p>
            <a:endParaRPr lang="en-US" dirty="0"/>
          </a:p>
        </p:txBody>
      </p:sp>
      <p:sp>
        <p:nvSpPr>
          <p:cNvPr id="4" name="Rectangle 3"/>
          <p:cNvSpPr/>
          <p:nvPr/>
        </p:nvSpPr>
        <p:spPr>
          <a:xfrm>
            <a:off x="0" y="381000"/>
            <a:ext cx="7315200" cy="646331"/>
          </a:xfrm>
          <a:prstGeom prst="rect">
            <a:avLst/>
          </a:prstGeom>
        </p:spPr>
        <p:txBody>
          <a:bodyPr wrap="square">
            <a:spAutoFit/>
          </a:bodyPr>
          <a:lstStyle/>
          <a:p>
            <a:r>
              <a:rPr lang="en-US" dirty="0" smtClean="0">
                <a:hlinkClick r:id="rId4"/>
              </a:rPr>
              <a:t>https://en.wikipedia.org/wiki/List_of_cities_in_Texas_by_population</a:t>
            </a:r>
            <a:endParaRPr lang="en-US" dirty="0" smtClean="0"/>
          </a:p>
          <a:p>
            <a:endParaRPr lang="en-US" dirty="0"/>
          </a:p>
        </p:txBody>
      </p:sp>
      <p:sp>
        <p:nvSpPr>
          <p:cNvPr id="26627" name="Rectangle 3"/>
          <p:cNvSpPr>
            <a:spLocks noChangeArrowheads="1"/>
          </p:cNvSpPr>
          <p:nvPr/>
        </p:nvSpPr>
        <p:spPr bwMode="auto">
          <a:xfrm>
            <a:off x="0" y="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smtClean="0">
                <a:ln>
                  <a:noFill/>
                </a:ln>
                <a:solidFill>
                  <a:schemeClr val="tx1"/>
                </a:solidFill>
                <a:effectLst/>
                <a:latin typeface="Arial" charset="0"/>
                <a:cs typeface="Arial" charset="0"/>
              </a:rPr>
              <a:t/>
            </a:r>
            <a:br>
              <a:rPr kumimoji="0" lang="en-US" sz="1800" b="0" i="0" u="none" strike="noStrike" cap="none" normalizeH="0" baseline="0" smtClean="0">
                <a:ln>
                  <a:noFill/>
                </a:ln>
                <a:solidFill>
                  <a:schemeClr val="tx1"/>
                </a:solidFill>
                <a:effectLst/>
                <a:latin typeface="Arial" charset="0"/>
                <a:cs typeface="Arial" charset="0"/>
              </a:rPr>
            </a:br>
            <a:endParaRPr kumimoji="0" lang="en-US" sz="1800" b="0" i="0" u="none" strike="noStrike" cap="none" normalizeH="0" baseline="0" smtClean="0">
              <a:ln>
                <a:noFill/>
              </a:ln>
              <a:solidFill>
                <a:schemeClr val="tx1"/>
              </a:solidFill>
              <a:effectLst/>
              <a:latin typeface="Arial" charset="0"/>
              <a:cs typeface="Arial" charset="0"/>
            </a:endParaRPr>
          </a:p>
        </p:txBody>
      </p:sp>
      <p:pic>
        <p:nvPicPr>
          <p:cNvPr id="26628" name="Picture 4"/>
          <p:cNvPicPr>
            <a:picLocks noChangeAspect="1" noChangeArrowheads="1"/>
          </p:cNvPicPr>
          <p:nvPr/>
        </p:nvPicPr>
        <p:blipFill>
          <a:blip r:embed="rId5"/>
          <a:srcRect l="6067" t="7186" r="42973"/>
          <a:stretch>
            <a:fillRect/>
          </a:stretch>
        </p:blipFill>
        <p:spPr bwMode="auto">
          <a:xfrm>
            <a:off x="4191000" y="1219200"/>
            <a:ext cx="4191492" cy="25781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2596277"/>
            <a:ext cx="9144000" cy="2308324"/>
          </a:xfrm>
          <a:prstGeom prst="rect">
            <a:avLst/>
          </a:prstGeom>
        </p:spPr>
        <p:txBody>
          <a:bodyPr wrap="square">
            <a:spAutoFit/>
          </a:bodyPr>
          <a:lstStyle/>
          <a:p>
            <a:r>
              <a:rPr lang="en-US" dirty="0" smtClean="0">
                <a:hlinkClick r:id="rId2"/>
              </a:rPr>
              <a:t>https://www.visitcedarcity.com/mormon-heritage-sites/</a:t>
            </a:r>
            <a:endParaRPr lang="en-US" dirty="0" smtClean="0"/>
          </a:p>
          <a:p>
            <a:r>
              <a:rPr lang="en-US" dirty="0" smtClean="0"/>
              <a:t>	 Iron ore having been discovered at Iron Springs, Brigham Young called missionaries to Iron County to make Iron. A militia of 35 men was organized in PAROWAN, Nov. 5, 1851, under Captain Henry Lunt. Part of the company left Nov. 10th in 11 wagons and camped overnight in Summit Creek. Late in the afternoon of Nov. 11th, after driving in a snowstorm, they took refuge in the cove of this knoll. They set their wagon boxes on the ground in a line, protected them with brush enclosures, and began building a stockade. Within two weeks, the remainder of the company arrived.</a:t>
            </a:r>
            <a:endParaRPr lang="en-US" dirty="0"/>
          </a:p>
        </p:txBody>
      </p:sp>
      <p:sp useBgFill="1">
        <p:nvSpPr>
          <p:cNvPr id="3" name="Rectangle 2"/>
          <p:cNvSpPr/>
          <p:nvPr/>
        </p:nvSpPr>
        <p:spPr>
          <a:xfrm>
            <a:off x="0" y="5149840"/>
            <a:ext cx="9144000" cy="3693319"/>
          </a:xfrm>
          <a:prstGeom prst="rect">
            <a:avLst/>
          </a:prstGeom>
        </p:spPr>
        <p:txBody>
          <a:bodyPr wrap="square">
            <a:spAutoFit/>
          </a:bodyPr>
          <a:lstStyle/>
          <a:p>
            <a:r>
              <a:rPr lang="en-US" dirty="0" smtClean="0">
                <a:hlinkClick r:id="rId3"/>
              </a:rPr>
              <a:t>http://parowan.org/history/</a:t>
            </a:r>
            <a:endParaRPr lang="en-US" dirty="0" smtClean="0"/>
          </a:p>
          <a:p>
            <a:r>
              <a:rPr lang="en-US" dirty="0" smtClean="0"/>
              <a:t>	 In 1849 Parley P. Pratt, a Mormon Apostle, was sent to the south. He camped at Parowan and erected a flag pole which still stands today. He found water, game, and plenty of room to grow the crops necessary to sustain a settlement.</a:t>
            </a:r>
          </a:p>
          <a:p>
            <a:r>
              <a:rPr lang="en-US" dirty="0" smtClean="0"/>
              <a:t>	 On January 13, 1851 a settlement party led by Apostle George A. Smith settled </a:t>
            </a:r>
            <a:r>
              <a:rPr lang="en-US" b="1" dirty="0" smtClean="0"/>
              <a:t>PAROWAN</a:t>
            </a:r>
            <a:r>
              <a:rPr lang="en-US" dirty="0" smtClean="0"/>
              <a:t>. Within one week the necessary governmental officers were elected in what was now United. The area was rich with resources: water, timber and Iron. What was first called “The City of the Little Salt Lake” was renamed Parowan, a Native American name meaning “evil water”.</a:t>
            </a:r>
          </a:p>
          <a:p>
            <a:r>
              <a:rPr lang="en-US" dirty="0" smtClean="0"/>
              <a:t>	As southern Utah’s Mother Town, Parowan would become the seat of Iron County. Soon homes were begun and a church was started. The church still stands in the very center of the town square. Many of the era’s adobe structures are still in use.</a:t>
            </a:r>
          </a:p>
          <a:p>
            <a:r>
              <a:rPr lang="en-US" dirty="0" smtClean="0"/>
              <a:t>	</a:t>
            </a:r>
            <a:endParaRPr lang="en-US" dirty="0"/>
          </a:p>
        </p:txBody>
      </p:sp>
      <p:sp>
        <p:nvSpPr>
          <p:cNvPr id="4" name="Rectangle 3"/>
          <p:cNvSpPr/>
          <p:nvPr/>
        </p:nvSpPr>
        <p:spPr>
          <a:xfrm>
            <a:off x="0" y="0"/>
            <a:ext cx="9144000" cy="2585323"/>
          </a:xfrm>
          <a:prstGeom prst="rect">
            <a:avLst/>
          </a:prstGeom>
        </p:spPr>
        <p:txBody>
          <a:bodyPr wrap="square">
            <a:spAutoFit/>
          </a:bodyPr>
          <a:lstStyle/>
          <a:p>
            <a:r>
              <a:rPr lang="en-US" dirty="0" smtClean="0">
                <a:hlinkClick r:id="rId4"/>
              </a:rPr>
              <a:t>https://en.wikipedia.org/wiki/Frontier_Homestead_State_Park_Museum</a:t>
            </a:r>
            <a:endParaRPr lang="en-US" dirty="0" smtClean="0"/>
          </a:p>
          <a:p>
            <a:r>
              <a:rPr lang="en-US" dirty="0" smtClean="0"/>
              <a:t>	 Lack of iron was a major concern to pioneers who began settling in Utah in 1847. When iron deposits were discovered in southern Utah, Mormon leader Brigham Young called for volunteers to colonize the area. A site near Coal Creek, now</a:t>
            </a:r>
            <a:r>
              <a:rPr lang="en-US" b="1" dirty="0" smtClean="0"/>
              <a:t> CEDAR CITY</a:t>
            </a:r>
            <a:r>
              <a:rPr lang="en-US" dirty="0" smtClean="0"/>
              <a:t>, was selected in November 1851 for the iron works. Ten months later, the colony completed construction of a small blast furnace and began to operate the iron foundry. Despite its initial success, the 'Iron Mission' faced many difficulties. Financial troubles, floods, heavy freezes and furnace failure took their toll. In addition, a crop shortage threatened starvation. The people persevered in the face of these obstacles, but the foundry was eventually closed in 1858.</a:t>
            </a:r>
            <a:endParaRPr lang="en-US" dirty="0"/>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2806243"/>
          </a:xfrm>
          <a:prstGeom prst="rect">
            <a:avLst/>
          </a:prstGeom>
        </p:spPr>
        <p:txBody>
          <a:bodyPr wrap="square">
            <a:spAutoFit/>
          </a:bodyPr>
          <a:lstStyle/>
          <a:p>
            <a:r>
              <a:rPr lang="en-US" dirty="0" smtClean="0">
                <a:hlinkClick r:id="rId2"/>
              </a:rPr>
              <a:t>https://www.uen.org/utah_history_encyclopedia/i/IRON_MISSION.shtml</a:t>
            </a:r>
            <a:endParaRPr lang="en-US" dirty="0" smtClean="0"/>
          </a:p>
          <a:p>
            <a:r>
              <a:rPr lang="en-US" dirty="0" smtClean="0"/>
              <a:t>	 Confirming reports of the existence of extensive and easily worked iron ore deposits in the southern part of the Utah Territory, Brigham Young issued "Mission Calls" to a predetermined cadre of approximately 120 frontiersmen and iron manufacturing tradesman, mostly from the British Isles, to establish an iron manufacturing plant there. Although it was unapproved, several took wives and families along. Originally called the Iron County Mission, the name of the enterprise was shortened by common usage to the Iron Mission. This colony, under the direction of George A. Smith, departed Provo on 15 December 1850 and after a perilous winter journey arrived at the present site of Parowan, 250 miles distant, on 13 January 1851. Here they built a small fort and began farming operations needed to support themselves during the iron-manufacturing attempt.</a:t>
            </a:r>
          </a:p>
          <a:p>
            <a:r>
              <a:rPr lang="en-US" dirty="0" smtClean="0"/>
              <a:t>	Charcoal made from the extensive forests of cedar (</a:t>
            </a:r>
            <a:r>
              <a:rPr lang="en-US" i="1" dirty="0" err="1" smtClean="0"/>
              <a:t>Juniperus</a:t>
            </a:r>
            <a:r>
              <a:rPr lang="en-US" i="1" dirty="0" smtClean="0"/>
              <a:t> </a:t>
            </a:r>
            <a:r>
              <a:rPr lang="en-US" i="1" dirty="0" err="1" smtClean="0"/>
              <a:t>osteosperma</a:t>
            </a:r>
            <a:r>
              <a:rPr lang="en-US" dirty="0" smtClean="0"/>
              <a:t>) at the ore site at Iron Springs, twenty miles southwest of Parowan, was planned to fuel the blast furnace that was to be erected there. The work force was to commute from Parowan in organized shifts. Upon the discovery of coal in the Little Muddy Creek (now Coal Creek) nineteen miles south of Parowan, the blast furnace location site was changed to the mouth of Coal Creek, present-day Cedar City. Coal was mined six miles up the canyon and transported by wagon to the furnace located on the banks of the stream at the canyon mouth where the water for power was accessible. It was to be coked at the mine site later. The iron ore was to be transported from Iron Springs to the blast furnace by ox-drawn wagons. Limestone for the process was also abundantly available.</a:t>
            </a:r>
          </a:p>
          <a:p>
            <a:r>
              <a:rPr lang="en-US" dirty="0" smtClean="0"/>
              <a:t>	A small work force, recruited from Parowan, occupied the site on 11 November 1851. It was called Fort Cedar, Cedar Fort, and finally Cedar City. Once again, farming and survival took precedence over iron manufacturing. Newly arrived European immigrants were carefully screened in Salt Lake City and those with iron-making skills were strongly encouraged to move on to Cedar City to strengthen the settlement.</a:t>
            </a:r>
          </a:p>
          <a:p>
            <a:r>
              <a:rPr lang="en-US" dirty="0" smtClean="0"/>
              <a:t>	A small test furnace was erected during the summer of 1852 and some poor quality iron produced 29 September of that year. A small sample was rushed by special express to Salt Lake City where it served as proof that iron manufacturing in the Great Basin was an accomplished fact.</a:t>
            </a:r>
          </a:p>
          <a:p>
            <a:r>
              <a:rPr lang="en-US" dirty="0" smtClean="0"/>
              <a:t>	During the next six years many furnace test runs were made, with varying degrees of success. Many unforeseen problems developed, and the pig iron produced was mainly the product of experimentation in trying to solve them. The iron works were never fully operational in any commercial sense; although, on occasion, especially in 1853 and 1855, the blast furnace was operated on a short, sustained basis. On 8 October 1858 Brigham Young advised Isaac C. </a:t>
            </a:r>
            <a:r>
              <a:rPr lang="en-US" dirty="0" err="1" smtClean="0"/>
              <a:t>Haight</a:t>
            </a:r>
            <a:r>
              <a:rPr lang="en-US" dirty="0" smtClean="0"/>
              <a:t>, the director of the Deseret Iron Company, to shut the operation down. The assets of the company were gradually liquidated, culminating in a public auction of the remaining company equipment on 20 December 1861. Although all the elements for the successful establishment of an iron-making industry were present, the project failed in its basic objective: the making of pig iron and then making useful objects from it. The need and the desire were there. The basic ingredients for the blast furnace were present--abundant iron ore, fuel, water, limestone, and sand. A cadre of frontiersmen along with skillful and experienced iron workers from Europe and the United States were involved. However, there were also a number of major reasons that probably contributed strongly to the project's failure.</a:t>
            </a:r>
          </a:p>
          <a:p>
            <a:r>
              <a:rPr lang="en-US" dirty="0" smtClean="0"/>
              <a:t>	The furnace and allied structures were too close to the banks of Coal Creek. The soil was too spongy to adequately support the weight of the works. Coal Creek flooded frequently, washing away diversion dams and/or inundating the entire operation, which was also too far from the ore body. The fire clay and sandstone used in the furnace lining, </a:t>
            </a:r>
            <a:r>
              <a:rPr lang="en-US" dirty="0" err="1" smtClean="0"/>
              <a:t>bosch</a:t>
            </a:r>
            <a:r>
              <a:rPr lang="en-US" dirty="0" smtClean="0"/>
              <a:t>, and hearth </a:t>
            </a:r>
            <a:r>
              <a:rPr lang="en-US" dirty="0" err="1" smtClean="0"/>
              <a:t>spauled</a:t>
            </a:r>
            <a:r>
              <a:rPr lang="en-US" dirty="0" smtClean="0"/>
              <a:t>, bubbled, and liquefied at temperatures lower than required in the smelting process. The power needed for furnace blast and related equipment came from a water wheel, with water supplied by mill races running directly from the stream bed. The water level in the creek fluctuated seasonably and with unpredictable flash floods. A steam engine acquired from Salt Lake City arrived too late to prove its value. Attempts to use both charcoal and coke (made from unsuitable coal), and the occasional use of "raw" coal and wood in the furnace, indicate that the riddle of inadequate and inappropriate fuel was difficult to solve.</a:t>
            </a:r>
          </a:p>
          <a:p>
            <a:r>
              <a:rPr lang="en-US" dirty="0" smtClean="0"/>
              <a:t>	An acute lack of circulating currency existed in the territory and little of it surfaced at the Deseret Iron Company. Laborers were credited on the company books for their services, against which they were to draw the necessities from the company store, which was also the church tithing office. Generally the labor credit exceeded the store inventory. Although there were some territorial and church cash appropriations, most of the help came in the form of labor tax assessments.</a:t>
            </a:r>
          </a:p>
          <a:p>
            <a:r>
              <a:rPr lang="en-US" dirty="0" smtClean="0"/>
              <a:t>	Weather in the area also was unpredictably bad and not conducive to sustained furnace operation. Snow, ice, drought, and grasshoppers had a deleterious effect. Extreme isolation, high marketing costs, and lack of personal and company supplies also impacted the problem.</a:t>
            </a:r>
          </a:p>
          <a:p>
            <a:r>
              <a:rPr lang="en-US" dirty="0" smtClean="0"/>
              <a:t>	The magnetite ore presented smelting problems for the English and Scottish iron workers which they tried to solve through on-the-job experimentation, although some hematite ore was found and easily reduced. The equipment and furnaces were mostly handmade.</a:t>
            </a:r>
          </a:p>
          <a:p>
            <a:r>
              <a:rPr lang="en-US" dirty="0" smtClean="0"/>
              <a:t>Some management personnel had never seen a blast furnace, and some serious judgmental mistakes were made. The available management talent was also dissipated through many contiguous civic, political, and ecclesiastical offices. Top management jobs paid cash and were considerably higher paid than those of labor. Ethnic and cultural differences also created problems, fostering disunity. Personnel changes affected the efficiency of the operations. Church mission calls, defections, and excommunications took their toll of key personnel.</a:t>
            </a:r>
          </a:p>
          <a:p>
            <a:r>
              <a:rPr lang="en-US" dirty="0" smtClean="0"/>
              <a:t>	Hostile Indian actions caused constant concern and required individual and militia vigilance, interrupting the Iron Works. The Utah War was the last nail driven into the Deseret Iron Company coffin. Also, the Mountain Meadows Massacre in September 1857 could be considered the first armed skirmish of this affair. Over half of the Deseret Iron Company cadre were involved in it, including the leadership. This shattered the spirit of the enterprise. The strategic value of the iron works to an occupation force also may have been a factor in Brigham Young's decision to close down the works.</a:t>
            </a:r>
          </a:p>
          <a:p>
            <a:endParaRPr lang="en-US" dirty="0"/>
          </a:p>
        </p:txBody>
      </p:sp>
    </p:spTree>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money</a:t>
            </a:r>
          </a:p>
        </p:txBody>
      </p:sp>
      <p:sp>
        <p:nvSpPr>
          <p:cNvPr id="49" name="Rectangle 4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2" name="Rectangle 41"/>
          <p:cNvSpPr/>
          <p:nvPr/>
        </p:nvSpPr>
        <p:spPr>
          <a:xfrm>
            <a:off x="7543800" y="1244025"/>
            <a:ext cx="1676400" cy="584775"/>
          </a:xfrm>
          <a:prstGeom prst="rect">
            <a:avLst/>
          </a:prstGeom>
          <a:solidFill>
            <a:schemeClr val="bg1"/>
          </a:solidFill>
        </p:spPr>
        <p:txBody>
          <a:bodyPr wrap="square">
            <a:spAutoFit/>
          </a:bodyPr>
          <a:lstStyle/>
          <a:p>
            <a:r>
              <a:rPr lang="en-US" sz="3200" b="1" dirty="0" smtClean="0">
                <a:effectLst>
                  <a:outerShdw dist="50800" dir="6600000" algn="ctr" rotWithShape="0">
                    <a:schemeClr val="tx1"/>
                  </a:outerShdw>
                </a:effectLst>
              </a:rPr>
              <a:t> clothing</a:t>
            </a:r>
          </a:p>
        </p:txBody>
      </p:sp>
      <p:pic>
        <p:nvPicPr>
          <p:cNvPr id="1029" name="Picture 5" descr="Image result for cotton"/>
          <p:cNvPicPr>
            <a:picLocks noChangeAspect="1" noChangeArrowheads="1"/>
          </p:cNvPicPr>
          <p:nvPr/>
        </p:nvPicPr>
        <p:blipFill>
          <a:blip r:embed="rId5"/>
          <a:srcRect/>
          <a:stretch>
            <a:fillRect/>
          </a:stretch>
        </p:blipFill>
        <p:spPr bwMode="auto">
          <a:xfrm>
            <a:off x="0" y="3657600"/>
            <a:ext cx="2377342" cy="3276600"/>
          </a:xfrm>
          <a:prstGeom prst="rect">
            <a:avLst/>
          </a:prstGeom>
          <a:noFill/>
        </p:spPr>
      </p:pic>
      <p:sp>
        <p:nvSpPr>
          <p:cNvPr id="62" name="TextBox 61"/>
          <p:cNvSpPr txBox="1"/>
          <p:nvPr/>
        </p:nvSpPr>
        <p:spPr>
          <a:xfrm>
            <a:off x="2318886"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1" name="TextBox 40"/>
          <p:cNvSpPr txBox="1"/>
          <p:nvPr/>
        </p:nvSpPr>
        <p:spPr>
          <a:xfrm>
            <a:off x="3733800" y="2590800"/>
            <a:ext cx="1063561"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Provo</a:t>
            </a:r>
            <a:endParaRPr lang="en-US" sz="2400" b="1" dirty="0">
              <a:solidFill>
                <a:srgbClr val="004F8A"/>
              </a:solidFill>
              <a:effectLst>
                <a:outerShdw dist="38100" dir="6600000" algn="ctr" rotWithShape="0">
                  <a:schemeClr val="tx1"/>
                </a:outerShdw>
              </a:effectLst>
            </a:endParaRPr>
          </a:p>
        </p:txBody>
      </p:sp>
      <p:sp>
        <p:nvSpPr>
          <p:cNvPr id="50" name="TextBox 49"/>
          <p:cNvSpPr txBox="1"/>
          <p:nvPr/>
        </p:nvSpPr>
        <p:spPr>
          <a:xfrm>
            <a:off x="685800" y="2514600"/>
            <a:ext cx="1293944"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Genoa  </a:t>
            </a:r>
            <a:endParaRPr lang="en-US" sz="2400" b="1" dirty="0">
              <a:solidFill>
                <a:srgbClr val="004F8A"/>
              </a:solidFill>
              <a:effectLst>
                <a:outerShdw dist="38100" dir="6600000" algn="ctr" rotWithShape="0">
                  <a:schemeClr val="tx1"/>
                </a:outerShdw>
              </a:effectLst>
            </a:endParaRPr>
          </a:p>
        </p:txBody>
      </p:sp>
      <p:sp>
        <p:nvSpPr>
          <p:cNvPr id="51" name="Oval 50"/>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55" name="TextBox 54"/>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65" name="TextBox 64"/>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37" name="Freeform 36"/>
          <p:cNvSpPr>
            <a:spLocks noChangeAspect="1"/>
          </p:cNvSpPr>
          <p:nvPr/>
        </p:nvSpPr>
        <p:spPr>
          <a:xfrm>
            <a:off x="2545080" y="3962400"/>
            <a:ext cx="1645920" cy="1311155"/>
          </a:xfrm>
          <a:custGeom>
            <a:avLst/>
            <a:gdLst>
              <a:gd name="connsiteX0" fmla="*/ 1363287 w 1471352"/>
              <a:gd name="connsiteY0" fmla="*/ 66501 h 1172094"/>
              <a:gd name="connsiteX1" fmla="*/ 781396 w 1471352"/>
              <a:gd name="connsiteY1" fmla="*/ 49876 h 1172094"/>
              <a:gd name="connsiteX2" fmla="*/ 349134 w 1471352"/>
              <a:gd name="connsiteY2" fmla="*/ 365760 h 1172094"/>
              <a:gd name="connsiteX3" fmla="*/ 49876 w 1471352"/>
              <a:gd name="connsiteY3" fmla="*/ 681643 h 1172094"/>
              <a:gd name="connsiteX4" fmla="*/ 49876 w 1471352"/>
              <a:gd name="connsiteY4" fmla="*/ 1064029 h 1172094"/>
              <a:gd name="connsiteX5" fmla="*/ 332508 w 1471352"/>
              <a:gd name="connsiteY5" fmla="*/ 1163781 h 1172094"/>
              <a:gd name="connsiteX6" fmla="*/ 631767 w 1471352"/>
              <a:gd name="connsiteY6" fmla="*/ 1014152 h 1172094"/>
              <a:gd name="connsiteX7" fmla="*/ 1080654 w 1471352"/>
              <a:gd name="connsiteY7" fmla="*/ 764771 h 1172094"/>
              <a:gd name="connsiteX8" fmla="*/ 1346661 w 1471352"/>
              <a:gd name="connsiteY8" fmla="*/ 415636 h 1172094"/>
              <a:gd name="connsiteX9" fmla="*/ 1429788 w 1471352"/>
              <a:gd name="connsiteY9" fmla="*/ 199505 h 1172094"/>
              <a:gd name="connsiteX10" fmla="*/ 1363287 w 1471352"/>
              <a:gd name="connsiteY10" fmla="*/ 66501 h 11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352" h="1172094">
                <a:moveTo>
                  <a:pt x="1363287" y="66501"/>
                </a:moveTo>
                <a:cubicBezTo>
                  <a:pt x="1255222" y="41563"/>
                  <a:pt x="950421" y="0"/>
                  <a:pt x="781396" y="49876"/>
                </a:cubicBezTo>
                <a:cubicBezTo>
                  <a:pt x="612371" y="99752"/>
                  <a:pt x="471054" y="260466"/>
                  <a:pt x="349134" y="365760"/>
                </a:cubicBezTo>
                <a:cubicBezTo>
                  <a:pt x="227214" y="471055"/>
                  <a:pt x="99752" y="565265"/>
                  <a:pt x="49876" y="681643"/>
                </a:cubicBezTo>
                <a:cubicBezTo>
                  <a:pt x="0" y="798021"/>
                  <a:pt x="2771" y="983673"/>
                  <a:pt x="49876" y="1064029"/>
                </a:cubicBezTo>
                <a:cubicBezTo>
                  <a:pt x="96981" y="1144385"/>
                  <a:pt x="235526" y="1172094"/>
                  <a:pt x="332508" y="1163781"/>
                </a:cubicBezTo>
                <a:cubicBezTo>
                  <a:pt x="429490" y="1155468"/>
                  <a:pt x="507076" y="1080654"/>
                  <a:pt x="631767" y="1014152"/>
                </a:cubicBezTo>
                <a:cubicBezTo>
                  <a:pt x="756458" y="947650"/>
                  <a:pt x="961505" y="864524"/>
                  <a:pt x="1080654" y="764771"/>
                </a:cubicBezTo>
                <a:cubicBezTo>
                  <a:pt x="1199803" y="665018"/>
                  <a:pt x="1288472" y="509847"/>
                  <a:pt x="1346661" y="415636"/>
                </a:cubicBezTo>
                <a:cubicBezTo>
                  <a:pt x="1404850" y="321425"/>
                  <a:pt x="1432559" y="254923"/>
                  <a:pt x="1429788" y="199505"/>
                </a:cubicBezTo>
                <a:cubicBezTo>
                  <a:pt x="1427017" y="144087"/>
                  <a:pt x="1471352" y="91439"/>
                  <a:pt x="1363287" y="66501"/>
                </a:cubicBezTo>
                <a:close/>
              </a:path>
            </a:pathLst>
          </a:custGeom>
          <a:solidFill>
            <a:schemeClr val="accent6">
              <a:lumMod val="50000"/>
              <a:alpha val="79000"/>
            </a:schemeClr>
          </a:solidFill>
          <a:ln>
            <a:noFill/>
          </a:ln>
          <a:effectLst>
            <a:softEdge rad="127000"/>
          </a:effectLst>
        </p:spPr>
        <p:txBody>
          <a:bodyPr wrap="square" rtlCol="0" anchor="ctr">
            <a:spAutoFit/>
          </a:bodyPr>
          <a:lstStyle/>
          <a:p>
            <a:pPr algn="ctr"/>
            <a:endParaRPr lang="en-US" sz="2200" b="1" dirty="0" smtClean="0">
              <a:solidFill>
                <a:schemeClr val="bg1"/>
              </a:solidFill>
            </a:endParaRPr>
          </a:p>
        </p:txBody>
      </p:sp>
      <p:sp>
        <p:nvSpPr>
          <p:cNvPr id="47" name="TextBox 46"/>
          <p:cNvSpPr txBox="1"/>
          <p:nvPr/>
        </p:nvSpPr>
        <p:spPr>
          <a:xfrm>
            <a:off x="3004556" y="23378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66" name="5-Point Star 65"/>
          <p:cNvSpPr>
            <a:spLocks noChangeAspect="1"/>
          </p:cNvSpPr>
          <p:nvPr/>
        </p:nvSpPr>
        <p:spPr>
          <a:xfrm>
            <a:off x="4724400" y="21336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6" name="Rectangle 55"/>
          <p:cNvSpPr/>
          <p:nvPr/>
        </p:nvSpPr>
        <p:spPr>
          <a:xfrm>
            <a:off x="0" y="749935"/>
            <a:ext cx="7467600" cy="2298065"/>
          </a:xfrm>
          <a:prstGeom prst="rect">
            <a:avLst/>
          </a:prstGeom>
          <a:solidFill>
            <a:schemeClr val="bg1"/>
          </a:solidFill>
        </p:spPr>
        <p:txBody>
          <a:bodyPr wrap="square">
            <a:spAutoFit/>
          </a:bodyPr>
          <a:lstStyle/>
          <a:p>
            <a:pPr algn="ctr">
              <a:lnSpc>
                <a:spcPts val="4300"/>
              </a:lnSpc>
            </a:pPr>
            <a:r>
              <a:rPr lang="en-US" sz="3200" i="1" dirty="0" smtClean="0">
                <a:solidFill>
                  <a:srgbClr val="CC6600"/>
                </a:solidFill>
                <a:effectLst>
                  <a:outerShdw dist="50800" dir="7200000" algn="ctr" rotWithShape="0">
                    <a:schemeClr val="tx1"/>
                  </a:outerShdw>
                </a:effectLst>
              </a:rPr>
              <a:t>The Cotton Mission</a:t>
            </a:r>
            <a:endParaRPr lang="en-US" sz="3200" dirty="0" smtClean="0">
              <a:solidFill>
                <a:srgbClr val="CC6600"/>
              </a:solidFill>
              <a:effectLst>
                <a:outerShdw dist="50800" dir="7200000" algn="ctr" rotWithShape="0">
                  <a:schemeClr val="tx1"/>
                </a:outerShdw>
              </a:effectLst>
            </a:endParaRPr>
          </a:p>
          <a:p>
            <a:pPr>
              <a:lnSpc>
                <a:spcPts val="4300"/>
              </a:lnSpc>
            </a:pPr>
            <a:r>
              <a:rPr lang="en-US" sz="3200" dirty="0" smtClean="0">
                <a:solidFill>
                  <a:srgbClr val="CC6600"/>
                </a:solidFill>
                <a:effectLst>
                  <a:outerShdw dist="50800" dir="7200000" algn="ctr" rotWithShape="0">
                    <a:schemeClr val="tx1"/>
                  </a:outerShdw>
                </a:effectLst>
              </a:rPr>
              <a:t>  - temperate flat land in SW Utah</a:t>
            </a:r>
          </a:p>
          <a:p>
            <a:pPr>
              <a:lnSpc>
                <a:spcPts val="4300"/>
              </a:lnSpc>
            </a:pPr>
            <a:r>
              <a:rPr lang="en-US" sz="3200" dirty="0" smtClean="0">
                <a:solidFill>
                  <a:srgbClr val="CC6600"/>
                </a:solidFill>
                <a:effectLst>
                  <a:outerShdw dist="50800" dir="7200000" algn="ctr" rotWithShape="0">
                    <a:schemeClr val="tx1"/>
                  </a:outerShdw>
                </a:effectLst>
              </a:rPr>
              <a:t>  - Mormon farmers from south are “called”</a:t>
            </a:r>
          </a:p>
          <a:p>
            <a:pPr>
              <a:lnSpc>
                <a:spcPts val="4300"/>
              </a:lnSpc>
            </a:pPr>
            <a:r>
              <a:rPr lang="en-US" sz="3200" dirty="0" smtClean="0">
                <a:solidFill>
                  <a:srgbClr val="CC6600"/>
                </a:solidFill>
                <a:effectLst>
                  <a:outerShdw dist="50800" dir="7200000" algn="ctr" rotWithShape="0">
                    <a:schemeClr val="tx1"/>
                  </a:outerShdw>
                </a:effectLst>
              </a:rPr>
              <a:t>  - 1857-62: 10 cotton farming settlements</a:t>
            </a:r>
          </a:p>
        </p:txBody>
      </p:sp>
      <p:grpSp>
        <p:nvGrpSpPr>
          <p:cNvPr id="7" name="Group 64"/>
          <p:cNvGrpSpPr/>
          <p:nvPr/>
        </p:nvGrpSpPr>
        <p:grpSpPr>
          <a:xfrm>
            <a:off x="7162800" y="1219200"/>
            <a:ext cx="2103120" cy="609600"/>
            <a:chOff x="7086600" y="762000"/>
            <a:chExt cx="2103120" cy="609600"/>
          </a:xfrm>
        </p:grpSpPr>
        <p:sp>
          <p:nvSpPr>
            <p:cNvPr id="63" name="Oval 62"/>
            <p:cNvSpPr/>
            <p:nvPr/>
          </p:nvSpPr>
          <p:spPr>
            <a:xfrm>
              <a:off x="7086600" y="762000"/>
              <a:ext cx="210312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64" name="TextBox 63"/>
            <p:cNvSpPr txBox="1"/>
            <p:nvPr/>
          </p:nvSpPr>
          <p:spPr>
            <a:xfrm>
              <a:off x="7315200" y="786825"/>
              <a:ext cx="375424" cy="584775"/>
            </a:xfrm>
            <a:prstGeom prst="rect">
              <a:avLst/>
            </a:prstGeom>
            <a:noFill/>
          </p:spPr>
          <p:txBody>
            <a:bodyPr wrap="none" rtlCol="0">
              <a:spAutoFit/>
            </a:bodyPr>
            <a:lstStyle/>
            <a:p>
              <a:r>
                <a:rPr lang="en-US" sz="3200" b="1" smtClean="0">
                  <a:ln>
                    <a:solidFill>
                      <a:srgbClr val="FF0000"/>
                    </a:solidFill>
                  </a:ln>
                  <a:solidFill>
                    <a:srgbClr val="FF0000"/>
                  </a:solidFill>
                  <a:effectLst>
                    <a:outerShdw dist="50800" dir="5400000" algn="ctr" rotWithShape="0">
                      <a:schemeClr val="tx1"/>
                    </a:outerShdw>
                  </a:effectLst>
                </a:rPr>
                <a:t>?</a:t>
              </a:r>
              <a:endParaRPr lang="en-US" sz="3200" b="1" dirty="0">
                <a:ln>
                  <a:solidFill>
                    <a:srgbClr val="FF0000"/>
                  </a:solidFill>
                </a:ln>
                <a:solidFill>
                  <a:srgbClr val="FF0000"/>
                </a:solidFill>
                <a:effectLst>
                  <a:outerShdw dist="50800" dir="54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2"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Effect transition="in" filter="fade">
                                      <p:cBhvr>
                                        <p:cTn id="9" dur="1000"/>
                                        <p:tgtEl>
                                          <p:spTgt spid="62"/>
                                        </p:tgtEl>
                                      </p:cBhvr>
                                    </p:animEffect>
                                  </p:childTnLst>
                                </p:cTn>
                              </p:par>
                              <p:par>
                                <p:cTn id="10" presetID="6" presetClass="emph" presetSubtype="0" fill="hold" grpId="0" nodeType="withEffect">
                                  <p:stCondLst>
                                    <p:cond delay="0"/>
                                  </p:stCondLst>
                                  <p:childTnLst>
                                    <p:animScale>
                                      <p:cBhvr>
                                        <p:cTn id="11" dur="1000" fill="hold"/>
                                        <p:tgtEl>
                                          <p:spTgt spid="62"/>
                                        </p:tgtEl>
                                      </p:cBhvr>
                                      <p:by x="120000" y="120000"/>
                                    </p:animScale>
                                  </p:childTnLst>
                                </p:cTn>
                              </p:par>
                              <p:par>
                                <p:cTn id="12" presetID="3" presetClass="emph" presetSubtype="2" fill="hold" grpId="3" nodeType="withEffect">
                                  <p:stCondLst>
                                    <p:cond delay="0"/>
                                  </p:stCondLst>
                                  <p:childTnLst>
                                    <p:animClr clrSpc="rgb">
                                      <p:cBhvr override="childStyle">
                                        <p:cTn id="13" dur="1000" fill="hold"/>
                                        <p:tgtEl>
                                          <p:spTgt spid="62"/>
                                        </p:tgtEl>
                                        <p:attrNameLst>
                                          <p:attrName>style.color</p:attrName>
                                        </p:attrNameLst>
                                      </p:cBhvr>
                                      <p:to>
                                        <a:srgbClr val="CC6600"/>
                                      </p:to>
                                    </p:animClr>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0"/>
                                        <p:tgtEl>
                                          <p:spTgt spid="59"/>
                                        </p:tgtEl>
                                      </p:cBhvr>
                                    </p:animEffect>
                                  </p:childTnLst>
                                </p:cTn>
                              </p:par>
                              <p:par>
                                <p:cTn id="17" presetID="1" presetClass="emph" presetSubtype="2" fill="hold" nodeType="withEffect">
                                  <p:stCondLst>
                                    <p:cond delay="0"/>
                                  </p:stCondLst>
                                  <p:childTnLst>
                                    <p:animClr clrSpc="rgb">
                                      <p:cBhvr>
                                        <p:cTn id="18" dur="1000" fill="hold"/>
                                        <p:tgtEl>
                                          <p:spTgt spid="59"/>
                                        </p:tgtEl>
                                        <p:attrNameLst>
                                          <p:attrName>fillcolor</p:attrName>
                                        </p:attrNameLst>
                                      </p:cBhvr>
                                      <p:to>
                                        <a:srgbClr val="996600"/>
                                      </p:to>
                                    </p:animClr>
                                    <p:set>
                                      <p:cBhvr>
                                        <p:cTn id="19" dur="1000" fill="hold"/>
                                        <p:tgtEl>
                                          <p:spTgt spid="59"/>
                                        </p:tgtEl>
                                        <p:attrNameLst>
                                          <p:attrName>fill.type</p:attrName>
                                        </p:attrNameLst>
                                      </p:cBhvr>
                                      <p:to>
                                        <p:strVal val="solid"/>
                                      </p:to>
                                    </p:set>
                                    <p:set>
                                      <p:cBhvr>
                                        <p:cTn id="20" dur="1000" fill="hold"/>
                                        <p:tgtEl>
                                          <p:spTgt spid="59"/>
                                        </p:tgtEl>
                                        <p:attrNameLst>
                                          <p:attrName>fill.on</p:attrName>
                                        </p:attrNameLst>
                                      </p:cBhvr>
                                      <p:to>
                                        <p:strVal val="true"/>
                                      </p:to>
                                    </p:set>
                                  </p:childTnLst>
                                </p:cTn>
                              </p:par>
                              <p:par>
                                <p:cTn id="21" presetID="1" presetClass="entr" presetSubtype="0"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0" presetClass="exit" presetSubtype="0" fill="hold" nodeType="withEffect">
                                  <p:stCondLst>
                                    <p:cond delay="0"/>
                                  </p:stCondLst>
                                  <p:childTnLst>
                                    <p:animEffect transition="out" filter="fade">
                                      <p:cBhvr>
                                        <p:cTn id="24" dur="1000"/>
                                        <p:tgtEl>
                                          <p:spTgt spid="7"/>
                                        </p:tgtEl>
                                      </p:cBhvr>
                                    </p:animEffect>
                                    <p:set>
                                      <p:cBhvr>
                                        <p:cTn id="25" dur="1" fill="hold">
                                          <p:stCondLst>
                                            <p:cond delay="999"/>
                                          </p:stCondLst>
                                        </p:cTn>
                                        <p:tgtEl>
                                          <p:spTgt spid="7"/>
                                        </p:tgtEl>
                                        <p:attrNameLst>
                                          <p:attrName>style.visibility</p:attrName>
                                        </p:attrNameLst>
                                      </p:cBhvr>
                                      <p:to>
                                        <p:strVal val="hidden"/>
                                      </p:to>
                                    </p:set>
                                  </p:childTnLst>
                                </p:cTn>
                              </p:par>
                              <p:par>
                                <p:cTn id="26" presetID="3" presetClass="emph" presetSubtype="2" fill="hold" grpId="5" nodeType="withEffect">
                                  <p:stCondLst>
                                    <p:cond delay="0"/>
                                  </p:stCondLst>
                                  <p:childTnLst>
                                    <p:animClr clrSpc="rgb">
                                      <p:cBhvr override="childStyle">
                                        <p:cTn id="27" dur="1000" fill="hold"/>
                                        <p:tgtEl>
                                          <p:spTgt spid="42"/>
                                        </p:tgtEl>
                                        <p:attrNameLst>
                                          <p:attrName>style.color</p:attrName>
                                        </p:attrNameLst>
                                      </p:cBhvr>
                                      <p:to>
                                        <a:srgbClr val="CC6600"/>
                                      </p:to>
                                    </p:animClr>
                                  </p:childTnLst>
                                </p:cTn>
                              </p:par>
                              <p:par>
                                <p:cTn id="28" presetID="6" presetClass="emph" presetSubtype="0" fill="hold" grpId="1" nodeType="withEffect">
                                  <p:stCondLst>
                                    <p:cond delay="0"/>
                                  </p:stCondLst>
                                  <p:childTnLst>
                                    <p:animScale>
                                      <p:cBhvr>
                                        <p:cTn id="29" dur="1000" fill="hold"/>
                                        <p:tgtEl>
                                          <p:spTgt spid="42"/>
                                        </p:tgtEl>
                                      </p:cBhvr>
                                      <p:by x="110000" y="110000"/>
                                    </p:animScale>
                                  </p:childTnLst>
                                </p:cTn>
                              </p:par>
                              <p:par>
                                <p:cTn id="30" presetID="35" presetClass="path" presetSubtype="0" accel="50000" decel="50000" fill="hold" grpId="2" nodeType="withEffect">
                                  <p:stCondLst>
                                    <p:cond delay="0"/>
                                  </p:stCondLst>
                                  <p:childTnLst>
                                    <p:animMotion origin="layout" path="M 0 4.9711E-6 L -0.38333 0.38658 " pathEditMode="relative" rAng="0" ptsTypes="AA">
                                      <p:cBhvr>
                                        <p:cTn id="31" dur="1000" fill="hold"/>
                                        <p:tgtEl>
                                          <p:spTgt spid="42"/>
                                        </p:tgtEl>
                                        <p:attrNameLst>
                                          <p:attrName>ppt_x</p:attrName>
                                          <p:attrName>ppt_y</p:attrName>
                                        </p:attrNameLst>
                                      </p:cBhvr>
                                      <p:rCtr x="-192" y="193"/>
                                    </p:animMotion>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6">
                                            <p:bg/>
                                          </p:spTgt>
                                        </p:tgtEl>
                                        <p:attrNameLst>
                                          <p:attrName>style.visibility</p:attrName>
                                        </p:attrNameLst>
                                      </p:cBhvr>
                                      <p:to>
                                        <p:strVal val="visible"/>
                                      </p:to>
                                    </p:set>
                                    <p:animEffect transition="in" filter="fade">
                                      <p:cBhvr>
                                        <p:cTn id="36" dur="1000"/>
                                        <p:tgtEl>
                                          <p:spTgt spid="56">
                                            <p:bg/>
                                          </p:spTgt>
                                        </p:tgtEl>
                                      </p:cBhvr>
                                    </p:animEffect>
                                  </p:childTnLst>
                                </p:cTn>
                              </p:par>
                              <p:par>
                                <p:cTn id="37" presetID="53" presetClass="entr" presetSubtype="0" fill="hold" nodeType="withEffect">
                                  <p:stCondLst>
                                    <p:cond delay="0"/>
                                  </p:stCondLst>
                                  <p:childTnLst>
                                    <p:set>
                                      <p:cBhvr>
                                        <p:cTn id="38" dur="1" fill="hold">
                                          <p:stCondLst>
                                            <p:cond delay="0"/>
                                          </p:stCondLst>
                                        </p:cTn>
                                        <p:tgtEl>
                                          <p:spTgt spid="56">
                                            <p:txEl>
                                              <p:pRg st="0" end="0"/>
                                            </p:txEl>
                                          </p:spTgt>
                                        </p:tgtEl>
                                        <p:attrNameLst>
                                          <p:attrName>style.visibility</p:attrName>
                                        </p:attrNameLst>
                                      </p:cBhvr>
                                      <p:to>
                                        <p:strVal val="visible"/>
                                      </p:to>
                                    </p:set>
                                    <p:anim calcmode="lin" valueType="num">
                                      <p:cBhvr>
                                        <p:cTn id="39" dur="1000" fill="hold"/>
                                        <p:tgtEl>
                                          <p:spTgt spid="56">
                                            <p:txEl>
                                              <p:pRg st="0" end="0"/>
                                            </p:txEl>
                                          </p:spTgt>
                                        </p:tgtEl>
                                        <p:attrNameLst>
                                          <p:attrName>ppt_w</p:attrName>
                                        </p:attrNameLst>
                                      </p:cBhvr>
                                      <p:tavLst>
                                        <p:tav tm="0">
                                          <p:val>
                                            <p:fltVal val="0"/>
                                          </p:val>
                                        </p:tav>
                                        <p:tav tm="100000">
                                          <p:val>
                                            <p:strVal val="#ppt_w"/>
                                          </p:val>
                                        </p:tav>
                                      </p:tavLst>
                                    </p:anim>
                                    <p:anim calcmode="lin" valueType="num">
                                      <p:cBhvr>
                                        <p:cTn id="40" dur="1000" fill="hold"/>
                                        <p:tgtEl>
                                          <p:spTgt spid="56">
                                            <p:txEl>
                                              <p:pRg st="0" end="0"/>
                                            </p:txEl>
                                          </p:spTgt>
                                        </p:tgtEl>
                                        <p:attrNameLst>
                                          <p:attrName>ppt_h</p:attrName>
                                        </p:attrNameLst>
                                      </p:cBhvr>
                                      <p:tavLst>
                                        <p:tav tm="0">
                                          <p:val>
                                            <p:fltVal val="0"/>
                                          </p:val>
                                        </p:tav>
                                        <p:tav tm="100000">
                                          <p:val>
                                            <p:strVal val="#ppt_h"/>
                                          </p:val>
                                        </p:tav>
                                      </p:tavLst>
                                    </p:anim>
                                    <p:animEffect transition="in" filter="fade">
                                      <p:cBhvr>
                                        <p:cTn id="41" dur="1000"/>
                                        <p:tgtEl>
                                          <p:spTgt spid="56">
                                            <p:txEl>
                                              <p:pRg st="0" end="0"/>
                                            </p:txEl>
                                          </p:spTgt>
                                        </p:tgtEl>
                                      </p:cBhvr>
                                    </p:animEffect>
                                  </p:childTnLst>
                                </p:cTn>
                              </p:par>
                              <p:par>
                                <p:cTn id="42" presetID="10" presetClass="entr" presetSubtype="0" fill="hold" nodeType="withEffect">
                                  <p:stCondLst>
                                    <p:cond delay="0"/>
                                  </p:stCondLst>
                                  <p:childTnLst>
                                    <p:set>
                                      <p:cBhvr>
                                        <p:cTn id="43" dur="1" fill="hold">
                                          <p:stCondLst>
                                            <p:cond delay="0"/>
                                          </p:stCondLst>
                                        </p:cTn>
                                        <p:tgtEl>
                                          <p:spTgt spid="1029"/>
                                        </p:tgtEl>
                                        <p:attrNameLst>
                                          <p:attrName>style.visibility</p:attrName>
                                        </p:attrNameLst>
                                      </p:cBhvr>
                                      <p:to>
                                        <p:strVal val="visible"/>
                                      </p:to>
                                    </p:set>
                                    <p:animEffect transition="in" filter="fade">
                                      <p:cBhvr>
                                        <p:cTn id="44" dur="1000"/>
                                        <p:tgtEl>
                                          <p:spTgt spid="102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56">
                                            <p:txEl>
                                              <p:pRg st="1" end="1"/>
                                            </p:txEl>
                                          </p:spTgt>
                                        </p:tgtEl>
                                        <p:attrNameLst>
                                          <p:attrName>style.visibility</p:attrName>
                                        </p:attrNameLst>
                                      </p:cBhvr>
                                      <p:to>
                                        <p:strVal val="visible"/>
                                      </p:to>
                                    </p:set>
                                    <p:animEffect transition="in" filter="fade">
                                      <p:cBhvr>
                                        <p:cTn id="49" dur="1000"/>
                                        <p:tgtEl>
                                          <p:spTgt spid="56">
                                            <p:txEl>
                                              <p:pRg st="1" end="1"/>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56">
                                            <p:txEl>
                                              <p:pRg st="2" end="2"/>
                                            </p:txEl>
                                          </p:spTgt>
                                        </p:tgtEl>
                                        <p:attrNameLst>
                                          <p:attrName>style.visibility</p:attrName>
                                        </p:attrNameLst>
                                      </p:cBhvr>
                                      <p:to>
                                        <p:strVal val="visible"/>
                                      </p:to>
                                    </p:set>
                                    <p:animEffect transition="in" filter="fade">
                                      <p:cBhvr>
                                        <p:cTn id="54" dur="1000"/>
                                        <p:tgtEl>
                                          <p:spTgt spid="56">
                                            <p:txEl>
                                              <p:pRg st="2" end="2"/>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56">
                                            <p:txEl>
                                              <p:pRg st="3" end="3"/>
                                            </p:txEl>
                                          </p:spTgt>
                                        </p:tgtEl>
                                        <p:attrNameLst>
                                          <p:attrName>style.visibility</p:attrName>
                                        </p:attrNameLst>
                                      </p:cBhvr>
                                      <p:to>
                                        <p:strVal val="visible"/>
                                      </p:to>
                                    </p:set>
                                    <p:animEffect transition="in" filter="fade">
                                      <p:cBhvr>
                                        <p:cTn id="59" dur="1000"/>
                                        <p:tgtEl>
                                          <p:spTgt spid="56">
                                            <p:txEl>
                                              <p:pRg st="3" end="3"/>
                                            </p:txEl>
                                          </p:spTgt>
                                        </p:tgtEl>
                                      </p:cBhvr>
                                    </p:animEffect>
                                  </p:childTnLst>
                                </p:cTn>
                              </p:par>
                            </p:childTnLst>
                          </p:cTn>
                        </p:par>
                        <p:par>
                          <p:cTn id="60" fill="hold">
                            <p:stCondLst>
                              <p:cond delay="1000"/>
                            </p:stCondLst>
                            <p:childTnLst>
                              <p:par>
                                <p:cTn id="61" presetID="9" presetClass="entr" presetSubtype="0" fill="hold" grpId="0" nodeType="after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dissolve">
                                      <p:cBhvr>
                                        <p:cTn id="63" dur="10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4" nodeType="clickEffect">
                                  <p:stCondLst>
                                    <p:cond delay="0"/>
                                  </p:stCondLst>
                                  <p:childTnLst>
                                    <p:animEffect transition="out" filter="fade">
                                      <p:cBhvr>
                                        <p:cTn id="67" dur="2000"/>
                                        <p:tgtEl>
                                          <p:spTgt spid="42"/>
                                        </p:tgtEl>
                                      </p:cBhvr>
                                    </p:animEffect>
                                    <p:set>
                                      <p:cBhvr>
                                        <p:cTn id="68" dur="1" fill="hold">
                                          <p:stCondLst>
                                            <p:cond delay="1999"/>
                                          </p:stCondLst>
                                        </p:cTn>
                                        <p:tgtEl>
                                          <p:spTgt spid="42"/>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1000"/>
                                        <p:tgtEl>
                                          <p:spTgt spid="1029"/>
                                        </p:tgtEl>
                                      </p:cBhvr>
                                    </p:animEffect>
                                    <p:set>
                                      <p:cBhvr>
                                        <p:cTn id="71" dur="1" fill="hold">
                                          <p:stCondLst>
                                            <p:cond delay="999"/>
                                          </p:stCondLst>
                                        </p:cTn>
                                        <p:tgtEl>
                                          <p:spTgt spid="1029"/>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1000"/>
                                        <p:tgtEl>
                                          <p:spTgt spid="37"/>
                                        </p:tgtEl>
                                      </p:cBhvr>
                                    </p:animEffect>
                                    <p:set>
                                      <p:cBhvr>
                                        <p:cTn id="74" dur="1" fill="hold">
                                          <p:stCondLst>
                                            <p:cond delay="999"/>
                                          </p:stCondLst>
                                        </p:cTn>
                                        <p:tgtEl>
                                          <p:spTgt spid="37"/>
                                        </p:tgtEl>
                                        <p:attrNameLst>
                                          <p:attrName>style.visibility</p:attrName>
                                        </p:attrNameLst>
                                      </p:cBhvr>
                                      <p:to>
                                        <p:strVal val="hidden"/>
                                      </p:to>
                                    </p:set>
                                  </p:childTnLst>
                                </p:cTn>
                              </p:par>
                              <p:par>
                                <p:cTn id="75" presetID="3" presetClass="emph" presetSubtype="2" fill="hold" grpId="4" nodeType="withEffect">
                                  <p:stCondLst>
                                    <p:cond delay="0"/>
                                  </p:stCondLst>
                                  <p:childTnLst>
                                    <p:animClr clrSpc="rgb">
                                      <p:cBhvr override="childStyle">
                                        <p:cTn id="76" dur="1000" fill="hold"/>
                                        <p:tgtEl>
                                          <p:spTgt spid="62"/>
                                        </p:tgtEl>
                                        <p:attrNameLst>
                                          <p:attrName>style.color</p:attrName>
                                        </p:attrNameLst>
                                      </p:cBhvr>
                                      <p:to>
                                        <a:srgbClr val="00B000"/>
                                      </p:to>
                                    </p:animClr>
                                  </p:childTnLst>
                                </p:cTn>
                              </p:par>
                              <p:par>
                                <p:cTn id="77" presetID="6" presetClass="emph" presetSubtype="0" fill="hold" grpId="5" nodeType="withEffect">
                                  <p:stCondLst>
                                    <p:cond delay="0"/>
                                  </p:stCondLst>
                                  <p:childTnLst>
                                    <p:animScale>
                                      <p:cBhvr>
                                        <p:cTn id="78" dur="1000" fill="hold"/>
                                        <p:tgtEl>
                                          <p:spTgt spid="62"/>
                                        </p:tgtEl>
                                      </p:cBhvr>
                                      <p:by x="80000" y="80000"/>
                                    </p:animScale>
                                  </p:childTnLst>
                                </p:cTn>
                              </p:par>
                              <p:par>
                                <p:cTn id="79" presetID="1" presetClass="emph" presetSubtype="2" fill="hold" nodeType="withEffect">
                                  <p:stCondLst>
                                    <p:cond delay="0"/>
                                  </p:stCondLst>
                                  <p:childTnLst>
                                    <p:animClr clrSpc="rgb">
                                      <p:cBhvr>
                                        <p:cTn id="80" dur="2000" fill="hold"/>
                                        <p:tgtEl>
                                          <p:spTgt spid="59"/>
                                        </p:tgtEl>
                                        <p:attrNameLst>
                                          <p:attrName>fillcolor</p:attrName>
                                        </p:attrNameLst>
                                      </p:cBhvr>
                                      <p:to>
                                        <a:srgbClr val="009900"/>
                                      </p:to>
                                    </p:animClr>
                                    <p:set>
                                      <p:cBhvr>
                                        <p:cTn id="81" dur="2000" fill="hold"/>
                                        <p:tgtEl>
                                          <p:spTgt spid="59"/>
                                        </p:tgtEl>
                                        <p:attrNameLst>
                                          <p:attrName>fill.type</p:attrName>
                                        </p:attrNameLst>
                                      </p:cBhvr>
                                      <p:to>
                                        <p:strVal val="solid"/>
                                      </p:to>
                                    </p:set>
                                    <p:set>
                                      <p:cBhvr>
                                        <p:cTn id="82" dur="2000" fill="hold"/>
                                        <p:tgtEl>
                                          <p:spTgt spid="59"/>
                                        </p:tgtEl>
                                        <p:attrNameLst>
                                          <p:attrName>fill.on</p:attrName>
                                        </p:attrNameLst>
                                      </p:cBhvr>
                                      <p:to>
                                        <p:strVal val="true"/>
                                      </p:to>
                                    </p:set>
                                  </p:childTnLst>
                                </p:cTn>
                              </p:par>
                              <p:par>
                                <p:cTn id="83" presetID="10" presetClass="entr" presetSubtype="0" fill="hold" grpId="1" nodeType="withEffect">
                                  <p:stCondLst>
                                    <p:cond delay="0"/>
                                  </p:stCondLst>
                                  <p:childTnLst>
                                    <p:set>
                                      <p:cBhvr>
                                        <p:cTn id="84" dur="1" fill="hold">
                                          <p:stCondLst>
                                            <p:cond delay="0"/>
                                          </p:stCondLst>
                                        </p:cTn>
                                        <p:tgtEl>
                                          <p:spTgt spid="13"/>
                                        </p:tgtEl>
                                        <p:attrNameLst>
                                          <p:attrName>style.visibility</p:attrName>
                                        </p:attrNameLst>
                                      </p:cBhvr>
                                      <p:to>
                                        <p:strVal val="visible"/>
                                      </p:to>
                                    </p:set>
                                    <p:animEffect transition="in" filter="fade">
                                      <p:cBhvr>
                                        <p:cTn id="85" dur="1000"/>
                                        <p:tgtEl>
                                          <p:spTgt spid="13"/>
                                        </p:tgtEl>
                                      </p:cBhvr>
                                    </p:animEffect>
                                  </p:childTnLst>
                                </p:cTn>
                              </p:par>
                              <p:par>
                                <p:cTn id="86" presetID="10" presetClass="entr" presetSubtype="0" fill="hold" grpId="1" nodeType="withEffect">
                                  <p:stCondLst>
                                    <p:cond delay="0"/>
                                  </p:stCondLst>
                                  <p:childTnLst>
                                    <p:set>
                                      <p:cBhvr>
                                        <p:cTn id="87" dur="1" fill="hold">
                                          <p:stCondLst>
                                            <p:cond delay="0"/>
                                          </p:stCondLst>
                                        </p:cTn>
                                        <p:tgtEl>
                                          <p:spTgt spid="58"/>
                                        </p:tgtEl>
                                        <p:attrNameLst>
                                          <p:attrName>style.visibility</p:attrName>
                                        </p:attrNameLst>
                                      </p:cBhvr>
                                      <p:to>
                                        <p:strVal val="visible"/>
                                      </p:to>
                                    </p:set>
                                    <p:animEffect transition="in" filter="fade">
                                      <p:cBhvr>
                                        <p:cTn id="88" dur="1000"/>
                                        <p:tgtEl>
                                          <p:spTgt spid="58"/>
                                        </p:tgtEl>
                                      </p:cBhvr>
                                    </p:animEffect>
                                  </p:childTnLst>
                                </p:cTn>
                              </p:par>
                              <p:par>
                                <p:cTn id="89" presetID="10" presetClass="entr" presetSubtype="0" fill="hold" grpId="1" nodeType="with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fade">
                                      <p:cBhvr>
                                        <p:cTn id="91" dur="1000"/>
                                        <p:tgtEl>
                                          <p:spTgt spid="2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52"/>
                                        </p:tgtEl>
                                        <p:attrNameLst>
                                          <p:attrName>style.visibility</p:attrName>
                                        </p:attrNameLst>
                                      </p:cBhvr>
                                      <p:to>
                                        <p:strVal val="visible"/>
                                      </p:to>
                                    </p:set>
                                    <p:animEffect transition="in" filter="fade">
                                      <p:cBhvr>
                                        <p:cTn id="94" dur="1000"/>
                                        <p:tgtEl>
                                          <p:spTgt spid="5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57"/>
                                        </p:tgtEl>
                                        <p:attrNameLst>
                                          <p:attrName>style.visibility</p:attrName>
                                        </p:attrNameLst>
                                      </p:cBhvr>
                                      <p:to>
                                        <p:strVal val="visible"/>
                                      </p:to>
                                    </p:set>
                                    <p:animEffect transition="in" filter="fade">
                                      <p:cBhvr>
                                        <p:cTn id="97" dur="1000"/>
                                        <p:tgtEl>
                                          <p:spTgt spid="5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fade">
                                      <p:cBhvr>
                                        <p:cTn id="100" dur="1000"/>
                                        <p:tgtEl>
                                          <p:spTgt spid="60"/>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8"/>
                                        </p:tgtEl>
                                        <p:attrNameLst>
                                          <p:attrName>style.visibility</p:attrName>
                                        </p:attrNameLst>
                                      </p:cBhvr>
                                      <p:to>
                                        <p:strVal val="visible"/>
                                      </p:to>
                                    </p:set>
                                    <p:animEffect transition="in" filter="fade">
                                      <p:cBhvr>
                                        <p:cTn id="103" dur="1000"/>
                                        <p:tgtEl>
                                          <p:spTgt spid="48"/>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3"/>
                                        </p:tgtEl>
                                        <p:attrNameLst>
                                          <p:attrName>style.visibility</p:attrName>
                                        </p:attrNameLst>
                                      </p:cBhvr>
                                      <p:to>
                                        <p:strVal val="visible"/>
                                      </p:to>
                                    </p:set>
                                    <p:animEffect transition="in" filter="fade">
                                      <p:cBhvr>
                                        <p:cTn id="106" dur="1000"/>
                                        <p:tgtEl>
                                          <p:spTgt spid="1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6"/>
                                        </p:tgtEl>
                                        <p:attrNameLst>
                                          <p:attrName>style.visibility</p:attrName>
                                        </p:attrNameLst>
                                      </p:cBhvr>
                                      <p:to>
                                        <p:strVal val="visible"/>
                                      </p:to>
                                    </p:set>
                                    <p:animEffect transition="in" filter="fade">
                                      <p:cBhvr>
                                        <p:cTn id="109" dur="1000"/>
                                        <p:tgtEl>
                                          <p:spTgt spid="26"/>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58"/>
                                        </p:tgtEl>
                                        <p:attrNameLst>
                                          <p:attrName>style.visibility</p:attrName>
                                        </p:attrNameLst>
                                      </p:cBhvr>
                                      <p:to>
                                        <p:strVal val="visible"/>
                                      </p:to>
                                    </p:set>
                                    <p:animEffect transition="in" filter="fade">
                                      <p:cBhvr>
                                        <p:cTn id="112" dur="1000"/>
                                        <p:tgtEl>
                                          <p:spTgt spid="58"/>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61"/>
                                        </p:tgtEl>
                                        <p:attrNameLst>
                                          <p:attrName>style.visibility</p:attrName>
                                        </p:attrNameLst>
                                      </p:cBhvr>
                                      <p:to>
                                        <p:strVal val="visible"/>
                                      </p:to>
                                    </p:set>
                                    <p:animEffect transition="in" filter="fade">
                                      <p:cBhvr>
                                        <p:cTn id="115" dur="1000"/>
                                        <p:tgtEl>
                                          <p:spTgt spid="61"/>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1"/>
                                        </p:tgtEl>
                                        <p:attrNameLst>
                                          <p:attrName>style.visibility</p:attrName>
                                        </p:attrNameLst>
                                      </p:cBhvr>
                                      <p:to>
                                        <p:strVal val="visible"/>
                                      </p:to>
                                    </p:set>
                                    <p:animEffect transition="in" filter="fade">
                                      <p:cBhvr>
                                        <p:cTn id="118" dur="1000"/>
                                        <p:tgtEl>
                                          <p:spTgt spid="41"/>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50"/>
                                        </p:tgtEl>
                                        <p:attrNameLst>
                                          <p:attrName>style.visibility</p:attrName>
                                        </p:attrNameLst>
                                      </p:cBhvr>
                                      <p:to>
                                        <p:strVal val="visible"/>
                                      </p:to>
                                    </p:set>
                                    <p:animEffect transition="in" filter="fade">
                                      <p:cBhvr>
                                        <p:cTn id="121" dur="1000"/>
                                        <p:tgtEl>
                                          <p:spTgt spid="50"/>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Effect transition="in" filter="fade">
                                      <p:cBhvr>
                                        <p:cTn id="124" dur="1000"/>
                                        <p:tgtEl>
                                          <p:spTgt spid="5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fade">
                                      <p:cBhvr>
                                        <p:cTn id="127" dur="1000"/>
                                        <p:tgtEl>
                                          <p:spTgt spid="53"/>
                                        </p:tgtEl>
                                      </p:cBhvr>
                                    </p:animEffect>
                                  </p:childTnLst>
                                </p:cTn>
                              </p:par>
                              <p:par>
                                <p:cTn id="128" presetID="10" presetClass="entr" presetSubtype="0" fill="hold" grpId="1" nodeType="withEffect">
                                  <p:stCondLst>
                                    <p:cond delay="0"/>
                                  </p:stCondLst>
                                  <p:childTnLst>
                                    <p:set>
                                      <p:cBhvr>
                                        <p:cTn id="129" dur="1" fill="hold">
                                          <p:stCondLst>
                                            <p:cond delay="0"/>
                                          </p:stCondLst>
                                        </p:cTn>
                                        <p:tgtEl>
                                          <p:spTgt spid="61"/>
                                        </p:tgtEl>
                                        <p:attrNameLst>
                                          <p:attrName>style.visibility</p:attrName>
                                        </p:attrNameLst>
                                      </p:cBhvr>
                                      <p:to>
                                        <p:strVal val="visible"/>
                                      </p:to>
                                    </p:set>
                                    <p:animEffect transition="in" filter="fade">
                                      <p:cBhvr>
                                        <p:cTn id="130" dur="1000"/>
                                        <p:tgtEl>
                                          <p:spTgt spid="61"/>
                                        </p:tgtEl>
                                      </p:cBhvr>
                                    </p:animEffect>
                                  </p:childTnLst>
                                </p:cTn>
                              </p:par>
                              <p:par>
                                <p:cTn id="131" presetID="53" presetClass="entr" presetSubtype="0" fill="hold" grpId="0" nodeType="withEffect">
                                  <p:stCondLst>
                                    <p:cond delay="0"/>
                                  </p:stCondLst>
                                  <p:childTnLst>
                                    <p:set>
                                      <p:cBhvr>
                                        <p:cTn id="132" dur="1" fill="hold">
                                          <p:stCondLst>
                                            <p:cond delay="0"/>
                                          </p:stCondLst>
                                        </p:cTn>
                                        <p:tgtEl>
                                          <p:spTgt spid="55"/>
                                        </p:tgtEl>
                                        <p:attrNameLst>
                                          <p:attrName>style.visibility</p:attrName>
                                        </p:attrNameLst>
                                      </p:cBhvr>
                                      <p:to>
                                        <p:strVal val="visible"/>
                                      </p:to>
                                    </p:set>
                                    <p:anim calcmode="lin" valueType="num">
                                      <p:cBhvr>
                                        <p:cTn id="133" dur="1000" fill="hold"/>
                                        <p:tgtEl>
                                          <p:spTgt spid="55"/>
                                        </p:tgtEl>
                                        <p:attrNameLst>
                                          <p:attrName>ppt_w</p:attrName>
                                        </p:attrNameLst>
                                      </p:cBhvr>
                                      <p:tavLst>
                                        <p:tav tm="0">
                                          <p:val>
                                            <p:fltVal val="0"/>
                                          </p:val>
                                        </p:tav>
                                        <p:tav tm="100000">
                                          <p:val>
                                            <p:strVal val="#ppt_w"/>
                                          </p:val>
                                        </p:tav>
                                      </p:tavLst>
                                    </p:anim>
                                    <p:anim calcmode="lin" valueType="num">
                                      <p:cBhvr>
                                        <p:cTn id="134" dur="1000" fill="hold"/>
                                        <p:tgtEl>
                                          <p:spTgt spid="55"/>
                                        </p:tgtEl>
                                        <p:attrNameLst>
                                          <p:attrName>ppt_h</p:attrName>
                                        </p:attrNameLst>
                                      </p:cBhvr>
                                      <p:tavLst>
                                        <p:tav tm="0">
                                          <p:val>
                                            <p:fltVal val="0"/>
                                          </p:val>
                                        </p:tav>
                                        <p:tav tm="100000">
                                          <p:val>
                                            <p:strVal val="#ppt_h"/>
                                          </p:val>
                                        </p:tav>
                                      </p:tavLst>
                                    </p:anim>
                                    <p:animEffect transition="in" filter="fade">
                                      <p:cBhvr>
                                        <p:cTn id="135" dur="1000"/>
                                        <p:tgtEl>
                                          <p:spTgt spid="55"/>
                                        </p:tgtEl>
                                      </p:cBhvr>
                                    </p:animEffect>
                                  </p:childTnLst>
                                </p:cTn>
                              </p:par>
                              <p:par>
                                <p:cTn id="136" presetID="53" presetClass="entr" presetSubtype="0" fill="hold" grpId="1" nodeType="withEffect">
                                  <p:stCondLst>
                                    <p:cond delay="0"/>
                                  </p:stCondLst>
                                  <p:childTnLst>
                                    <p:set>
                                      <p:cBhvr>
                                        <p:cTn id="137" dur="1" fill="hold">
                                          <p:stCondLst>
                                            <p:cond delay="0"/>
                                          </p:stCondLst>
                                        </p:cTn>
                                        <p:tgtEl>
                                          <p:spTgt spid="65"/>
                                        </p:tgtEl>
                                        <p:attrNameLst>
                                          <p:attrName>style.visibility</p:attrName>
                                        </p:attrNameLst>
                                      </p:cBhvr>
                                      <p:to>
                                        <p:strVal val="visible"/>
                                      </p:to>
                                    </p:set>
                                    <p:anim calcmode="lin" valueType="num">
                                      <p:cBhvr>
                                        <p:cTn id="138" dur="1000" fill="hold"/>
                                        <p:tgtEl>
                                          <p:spTgt spid="65"/>
                                        </p:tgtEl>
                                        <p:attrNameLst>
                                          <p:attrName>ppt_w</p:attrName>
                                        </p:attrNameLst>
                                      </p:cBhvr>
                                      <p:tavLst>
                                        <p:tav tm="0">
                                          <p:val>
                                            <p:fltVal val="0"/>
                                          </p:val>
                                        </p:tav>
                                        <p:tav tm="100000">
                                          <p:val>
                                            <p:strVal val="#ppt_w"/>
                                          </p:val>
                                        </p:tav>
                                      </p:tavLst>
                                    </p:anim>
                                    <p:anim calcmode="lin" valueType="num">
                                      <p:cBhvr>
                                        <p:cTn id="139" dur="1000" fill="hold"/>
                                        <p:tgtEl>
                                          <p:spTgt spid="65"/>
                                        </p:tgtEl>
                                        <p:attrNameLst>
                                          <p:attrName>ppt_h</p:attrName>
                                        </p:attrNameLst>
                                      </p:cBhvr>
                                      <p:tavLst>
                                        <p:tav tm="0">
                                          <p:val>
                                            <p:fltVal val="0"/>
                                          </p:val>
                                        </p:tav>
                                        <p:tav tm="100000">
                                          <p:val>
                                            <p:strVal val="#ppt_h"/>
                                          </p:val>
                                        </p:tav>
                                      </p:tavLst>
                                    </p:anim>
                                    <p:animEffect transition="in" filter="fade">
                                      <p:cBhvr>
                                        <p:cTn id="140" dur="1000"/>
                                        <p:tgtEl>
                                          <p:spTgt spid="65"/>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Effect transition="in" filter="fade">
                                      <p:cBhvr>
                                        <p:cTn id="143" dur="1000"/>
                                        <p:tgtEl>
                                          <p:spTgt spid="54"/>
                                        </p:tgtEl>
                                      </p:cBhvr>
                                    </p:animEffect>
                                  </p:childTnLst>
                                </p:cTn>
                              </p:par>
                              <p:par>
                                <p:cTn id="144" presetID="10" presetClass="exit" presetSubtype="0" fill="hold" grpId="1" nodeType="withEffect">
                                  <p:stCondLst>
                                    <p:cond delay="0"/>
                                  </p:stCondLst>
                                  <p:childTnLst>
                                    <p:animEffect transition="out" filter="fade">
                                      <p:cBhvr>
                                        <p:cTn id="145" dur="1000"/>
                                        <p:tgtEl>
                                          <p:spTgt spid="56">
                                            <p:txEl>
                                              <p:pRg st="0" end="0"/>
                                            </p:txEl>
                                          </p:spTgt>
                                        </p:tgtEl>
                                      </p:cBhvr>
                                    </p:animEffect>
                                    <p:set>
                                      <p:cBhvr>
                                        <p:cTn id="146" dur="1" fill="hold">
                                          <p:stCondLst>
                                            <p:cond delay="999"/>
                                          </p:stCondLst>
                                        </p:cTn>
                                        <p:tgtEl>
                                          <p:spTgt spid="56">
                                            <p:txEl>
                                              <p:pRg st="0" end="0"/>
                                            </p:txEl>
                                          </p:spTgt>
                                        </p:tgtEl>
                                        <p:attrNameLst>
                                          <p:attrName>style.visibility</p:attrName>
                                        </p:attrNameLst>
                                      </p:cBhvr>
                                      <p:to>
                                        <p:strVal val="hidden"/>
                                      </p:to>
                                    </p:set>
                                  </p:childTnLst>
                                </p:cTn>
                              </p:par>
                              <p:par>
                                <p:cTn id="147" presetID="10" presetClass="exit" presetSubtype="0" fill="hold" grpId="1" nodeType="withEffect">
                                  <p:stCondLst>
                                    <p:cond delay="0"/>
                                  </p:stCondLst>
                                  <p:childTnLst>
                                    <p:animEffect transition="out" filter="fade">
                                      <p:cBhvr>
                                        <p:cTn id="148" dur="1000"/>
                                        <p:tgtEl>
                                          <p:spTgt spid="56">
                                            <p:txEl>
                                              <p:pRg st="1" end="1"/>
                                            </p:txEl>
                                          </p:spTgt>
                                        </p:tgtEl>
                                      </p:cBhvr>
                                    </p:animEffect>
                                    <p:set>
                                      <p:cBhvr>
                                        <p:cTn id="149" dur="1" fill="hold">
                                          <p:stCondLst>
                                            <p:cond delay="999"/>
                                          </p:stCondLst>
                                        </p:cTn>
                                        <p:tgtEl>
                                          <p:spTgt spid="56">
                                            <p:txEl>
                                              <p:pRg st="1" end="1"/>
                                            </p:txEl>
                                          </p:spTgt>
                                        </p:tgtEl>
                                        <p:attrNameLst>
                                          <p:attrName>style.visibility</p:attrName>
                                        </p:attrNameLst>
                                      </p:cBhvr>
                                      <p:to>
                                        <p:strVal val="hidden"/>
                                      </p:to>
                                    </p:set>
                                  </p:childTnLst>
                                </p:cTn>
                              </p:par>
                              <p:par>
                                <p:cTn id="150" presetID="10" presetClass="exit" presetSubtype="0" fill="hold" grpId="1" nodeType="withEffect">
                                  <p:stCondLst>
                                    <p:cond delay="0"/>
                                  </p:stCondLst>
                                  <p:childTnLst>
                                    <p:animEffect transition="out" filter="fade">
                                      <p:cBhvr>
                                        <p:cTn id="151" dur="1000"/>
                                        <p:tgtEl>
                                          <p:spTgt spid="56">
                                            <p:txEl>
                                              <p:pRg st="2" end="2"/>
                                            </p:txEl>
                                          </p:spTgt>
                                        </p:tgtEl>
                                      </p:cBhvr>
                                    </p:animEffect>
                                    <p:set>
                                      <p:cBhvr>
                                        <p:cTn id="152" dur="1" fill="hold">
                                          <p:stCondLst>
                                            <p:cond delay="999"/>
                                          </p:stCondLst>
                                        </p:cTn>
                                        <p:tgtEl>
                                          <p:spTgt spid="56">
                                            <p:txEl>
                                              <p:pRg st="2" end="2"/>
                                            </p:txEl>
                                          </p:spTgt>
                                        </p:tgtEl>
                                        <p:attrNameLst>
                                          <p:attrName>style.visibility</p:attrName>
                                        </p:attrNameLst>
                                      </p:cBhvr>
                                      <p:to>
                                        <p:strVal val="hidden"/>
                                      </p:to>
                                    </p:set>
                                  </p:childTnLst>
                                </p:cTn>
                              </p:par>
                              <p:par>
                                <p:cTn id="153" presetID="10" presetClass="exit" presetSubtype="0" fill="hold" grpId="1" nodeType="withEffect">
                                  <p:stCondLst>
                                    <p:cond delay="0"/>
                                  </p:stCondLst>
                                  <p:childTnLst>
                                    <p:animEffect transition="out" filter="fade">
                                      <p:cBhvr>
                                        <p:cTn id="154" dur="1000"/>
                                        <p:tgtEl>
                                          <p:spTgt spid="56">
                                            <p:txEl>
                                              <p:pRg st="3" end="3"/>
                                            </p:txEl>
                                          </p:spTgt>
                                        </p:tgtEl>
                                      </p:cBhvr>
                                    </p:animEffect>
                                    <p:set>
                                      <p:cBhvr>
                                        <p:cTn id="155" dur="1" fill="hold">
                                          <p:stCondLst>
                                            <p:cond delay="999"/>
                                          </p:stCondLst>
                                        </p:cTn>
                                        <p:tgtEl>
                                          <p:spTgt spid="56">
                                            <p:txEl>
                                              <p:pRg st="3" end="3"/>
                                            </p:txEl>
                                          </p:spTgt>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1000"/>
                                        <p:tgtEl>
                                          <p:spTgt spid="56">
                                            <p:bg/>
                                          </p:spTgt>
                                        </p:tgtEl>
                                      </p:cBhvr>
                                    </p:animEffect>
                                    <p:set>
                                      <p:cBhvr>
                                        <p:cTn id="158" dur="1" fill="hold">
                                          <p:stCondLst>
                                            <p:cond delay="999"/>
                                          </p:stCondLst>
                                        </p:cTn>
                                        <p:tgtEl>
                                          <p:spTgt spid="56">
                                            <p:bg/>
                                          </p:spTgt>
                                        </p:tgtEl>
                                        <p:attrNameLst>
                                          <p:attrName>style.visibility</p:attrName>
                                        </p:attrNameLst>
                                      </p:cBhvr>
                                      <p:to>
                                        <p:strVal val="hidden"/>
                                      </p:to>
                                    </p:set>
                                  </p:childTnLst>
                                </p:cTn>
                              </p:par>
                              <p:par>
                                <p:cTn id="159" presetID="10" presetClass="exit" presetSubtype="0" fill="hold" grpId="0" nodeType="withEffect">
                                  <p:stCondLst>
                                    <p:cond delay="0"/>
                                  </p:stCondLst>
                                  <p:childTnLst>
                                    <p:animEffect transition="out" filter="fade">
                                      <p:cBhvr>
                                        <p:cTn id="160" dur="1000"/>
                                        <p:tgtEl>
                                          <p:spTgt spid="47"/>
                                        </p:tgtEl>
                                      </p:cBhvr>
                                    </p:animEffect>
                                    <p:set>
                                      <p:cBhvr>
                                        <p:cTn id="161" dur="1" fill="hold">
                                          <p:stCondLst>
                                            <p:cond delay="999"/>
                                          </p:stCondLst>
                                        </p:cTn>
                                        <p:tgtEl>
                                          <p:spTgt spid="47"/>
                                        </p:tgtEl>
                                        <p:attrNameLst>
                                          <p:attrName>style.visibility</p:attrName>
                                        </p:attrNameLst>
                                      </p:cBhvr>
                                      <p:to>
                                        <p:strVal val="hidden"/>
                                      </p:to>
                                    </p:set>
                                  </p:childTnLst>
                                </p:cTn>
                              </p:par>
                              <p:par>
                                <p:cTn id="162" presetID="10" presetClass="exit" presetSubtype="0" fill="hold" grpId="0" nodeType="withEffect">
                                  <p:stCondLst>
                                    <p:cond delay="0"/>
                                  </p:stCondLst>
                                  <p:childTnLst>
                                    <p:animEffect transition="out" filter="fade">
                                      <p:cBhvr>
                                        <p:cTn id="163" dur="1000"/>
                                        <p:tgtEl>
                                          <p:spTgt spid="66"/>
                                        </p:tgtEl>
                                      </p:cBhvr>
                                    </p:animEffect>
                                    <p:set>
                                      <p:cBhvr>
                                        <p:cTn id="164" dur="1" fill="hold">
                                          <p:stCondLst>
                                            <p:cond delay="999"/>
                                          </p:stCondLst>
                                        </p:cTn>
                                        <p:tgtEl>
                                          <p:spTgt spid="66"/>
                                        </p:tgtEl>
                                        <p:attrNameLst>
                                          <p:attrName>style.visibility</p:attrName>
                                        </p:attrNameLst>
                                      </p:cBhvr>
                                      <p:to>
                                        <p:strVal val="hidden"/>
                                      </p:to>
                                    </p:set>
                                  </p:childTnLst>
                                </p:cTn>
                              </p:par>
                              <p:par>
                                <p:cTn id="165" presetID="10" presetClass="entr" presetSubtype="0" fill="hold" grpId="1" nodeType="withEffect">
                                  <p:stCondLst>
                                    <p:cond delay="0"/>
                                  </p:stCondLst>
                                  <p:childTnLst>
                                    <p:set>
                                      <p:cBhvr>
                                        <p:cTn id="166" dur="1" fill="hold">
                                          <p:stCondLst>
                                            <p:cond delay="0"/>
                                          </p:stCondLst>
                                        </p:cTn>
                                        <p:tgtEl>
                                          <p:spTgt spid="47"/>
                                        </p:tgtEl>
                                        <p:attrNameLst>
                                          <p:attrName>style.visibility</p:attrName>
                                        </p:attrNameLst>
                                      </p:cBhvr>
                                      <p:to>
                                        <p:strVal val="visible"/>
                                      </p:to>
                                    </p:set>
                                    <p:animEffect transition="in" filter="fade">
                                      <p:cBhvr>
                                        <p:cTn id="167" dur="1000"/>
                                        <p:tgtEl>
                                          <p:spTgt spid="47"/>
                                        </p:tgtEl>
                                      </p:cBhvr>
                                    </p:animEffect>
                                  </p:childTnLst>
                                </p:cTn>
                              </p:par>
                              <p:par>
                                <p:cTn id="168" presetID="10" presetClass="entr" presetSubtype="0" fill="hold" grpId="1" nodeType="withEffect">
                                  <p:stCondLst>
                                    <p:cond delay="0"/>
                                  </p:stCondLst>
                                  <p:childTnLst>
                                    <p:set>
                                      <p:cBhvr>
                                        <p:cTn id="169" dur="1" fill="hold">
                                          <p:stCondLst>
                                            <p:cond delay="0"/>
                                          </p:stCondLst>
                                        </p:cTn>
                                        <p:tgtEl>
                                          <p:spTgt spid="66"/>
                                        </p:tgtEl>
                                        <p:attrNameLst>
                                          <p:attrName>style.visibility</p:attrName>
                                        </p:attrNameLst>
                                      </p:cBhvr>
                                      <p:to>
                                        <p:strVal val="visible"/>
                                      </p:to>
                                    </p:set>
                                    <p:animEffect transition="in" filter="fade">
                                      <p:cBhvr>
                                        <p:cTn id="170"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6" grpId="0" animBg="1"/>
      <p:bldP spid="26" grpId="1" animBg="1"/>
      <p:bldP spid="57" grpId="0" animBg="1"/>
      <p:bldP spid="60" grpId="0" animBg="1"/>
      <p:bldP spid="61" grpId="0" animBg="1"/>
      <p:bldP spid="61" grpId="1" animBg="1"/>
      <p:bldP spid="48" grpId="0" animBg="1"/>
      <p:bldP spid="52" grpId="0" animBg="1"/>
      <p:bldP spid="58" grpId="0" animBg="1"/>
      <p:bldP spid="58" grpId="1" animBg="1"/>
      <p:bldP spid="42" grpId="0" animBg="1"/>
      <p:bldP spid="42" grpId="1" animBg="1"/>
      <p:bldP spid="42" grpId="2" animBg="1"/>
      <p:bldP spid="42" grpId="4" animBg="1"/>
      <p:bldP spid="42" grpId="5" animBg="1"/>
      <p:bldP spid="62" grpId="0" animBg="1"/>
      <p:bldP spid="62" grpId="2" animBg="1"/>
      <p:bldP spid="62" grpId="3" animBg="1"/>
      <p:bldP spid="62" grpId="4" animBg="1"/>
      <p:bldP spid="62" grpId="5" animBg="1"/>
      <p:bldP spid="59" grpId="0" animBg="1"/>
      <p:bldP spid="41" grpId="0" animBg="1"/>
      <p:bldP spid="50" grpId="0" animBg="1"/>
      <p:bldP spid="51" grpId="0" animBg="1"/>
      <p:bldP spid="53" grpId="0" animBg="1"/>
      <p:bldP spid="54" grpId="0"/>
      <p:bldP spid="55" grpId="0"/>
      <p:bldP spid="65" grpId="1"/>
      <p:bldP spid="37" grpId="0" animBg="1"/>
      <p:bldP spid="37" grpId="1" animBg="1"/>
      <p:bldP spid="47" grpId="0" animBg="1"/>
      <p:bldP spid="47" grpId="1" animBg="1"/>
      <p:bldP spid="66" grpId="0" animBg="1"/>
      <p:bldP spid="66" grpId="1" animBg="1"/>
      <p:bldP spid="56" grpId="0" build="allAtOnce" animBg="1"/>
      <p:bldP spid="56" grpId="1" build="allAtOnce" animBg="1"/>
    </p:bld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139321"/>
          </a:xfrm>
          <a:prstGeom prst="rect">
            <a:avLst/>
          </a:prstGeom>
        </p:spPr>
        <p:txBody>
          <a:bodyPr wrap="square">
            <a:spAutoFit/>
          </a:bodyPr>
          <a:lstStyle/>
          <a:p>
            <a:r>
              <a:rPr lang="en-US" dirty="0" smtClean="0">
                <a:hlinkClick r:id="rId2"/>
              </a:rPr>
              <a:t>https://graftonheritage.org/history-settlement/</a:t>
            </a:r>
            <a:endParaRPr lang="en-US" dirty="0" smtClean="0"/>
          </a:p>
          <a:p>
            <a:r>
              <a:rPr lang="en-US" b="1" dirty="0" smtClean="0"/>
              <a:t>COTTON MISSION</a:t>
            </a:r>
          </a:p>
          <a:p>
            <a:r>
              <a:rPr lang="en-US" dirty="0" smtClean="0"/>
              <a:t>	Brigham Young also reasoned that the warm land south of Cedar City might, if irrigated, produce another costly and U.S.-dependent staple: cotton. He was right. Cotton flourished in an experiment at Santa Clara (1854), and Young sent numerous families to Utah’s “Dixie” as part of the Cotton Mission. To grow cotton, or anything else, pioneers needed two things—land flat enough to farm and water enough to irrigate it—and both were scarce in the Utah Territory. Ten farming settlements grew along the upper Virgin River in the only places they could: Virgin (1857), Grafton (1859), Adventure (1860), Duncan’s Retreat and Northup (1861), and </a:t>
            </a:r>
            <a:r>
              <a:rPr lang="en-US" dirty="0" err="1" smtClean="0"/>
              <a:t>Shunesburg</a:t>
            </a:r>
            <a:r>
              <a:rPr lang="en-US" dirty="0" smtClean="0"/>
              <a:t>, Rockville and Springdale (1862).</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26684228"/>
          </a:xfrm>
          <a:prstGeom prst="rect">
            <a:avLst/>
          </a:prstGeom>
        </p:spPr>
        <p:txBody>
          <a:bodyPr wrap="square">
            <a:spAutoFit/>
          </a:bodyPr>
          <a:lstStyle/>
          <a:p>
            <a:r>
              <a:rPr lang="en-US" dirty="0" smtClean="0">
                <a:hlinkClick r:id="rId2"/>
              </a:rPr>
              <a:t>https://www.uen.org/utah_history_encyclopedia/c/COTTON_MISSION.shtml</a:t>
            </a:r>
            <a:endParaRPr lang="en-US" dirty="0" smtClean="0"/>
          </a:p>
          <a:p>
            <a:r>
              <a:rPr lang="en-US" dirty="0" smtClean="0"/>
              <a:t>	 	When the Mormons entered the Salt Lake Valley, Brigham Young recognized the need of the pioneers for clothing as well as food. He resolved that the Latter-day Saints should be economically independent, and experiments in growing cotton in the Salt Lake Valley were implemented. Early exploration in the 1850s confirmed that the Santa Clara and Virgin river basins, located 300 miles south of Salt Lake City at a lower altitude, had the potential to grow cotton, grapes, figs, flax, hemp, rice, sugar cane, tobacco, and other much-needed semitropical products. Following the Utah War of 1857-58 Brigham Young's drive for self-sufficiency was strengthened.</a:t>
            </a:r>
          </a:p>
          <a:p>
            <a:r>
              <a:rPr lang="en-US" dirty="0" smtClean="0"/>
              <a:t>	By this time Parowan, New Harmony, Pine Valley, </a:t>
            </a:r>
            <a:r>
              <a:rPr lang="en-US" dirty="0" err="1" smtClean="0"/>
              <a:t>Toquerville</a:t>
            </a:r>
            <a:r>
              <a:rPr lang="en-US" dirty="0" smtClean="0"/>
              <a:t>, and Santa Clara had been established. The mission of those sent to Santa Clara was to befriend the Indians. This had to be done before cotton could be planted. However, at </a:t>
            </a:r>
            <a:r>
              <a:rPr lang="en-US" b="1" dirty="0" smtClean="0"/>
              <a:t>Santa Clara </a:t>
            </a:r>
            <a:r>
              <a:rPr lang="en-US" dirty="0" smtClean="0"/>
              <a:t>three quarts of old cotton seed were procured, planted, harvested, and ginned. The cotton was then carded, spun, and woven into thirty yards of cloth. A sample was sent to Brigham Young.</a:t>
            </a:r>
          </a:p>
          <a:p>
            <a:r>
              <a:rPr lang="en-US" dirty="0" smtClean="0"/>
              <a:t>	Church members were called to go to Washington County to colonize, with the specific assignment to "grow cotton." They were told that the Cotton Mission should be considered as important to them as if they were called to preach the gospel among the nations. Settlements involved in the Cotton Mission, some now erased from memories and maps, were Washington, St. George, </a:t>
            </a:r>
            <a:r>
              <a:rPr lang="en-US" dirty="0" err="1" smtClean="0"/>
              <a:t>Heberville</a:t>
            </a:r>
            <a:r>
              <a:rPr lang="en-US" dirty="0" smtClean="0"/>
              <a:t> (</a:t>
            </a:r>
            <a:r>
              <a:rPr lang="en-US" dirty="0" err="1" smtClean="0"/>
              <a:t>Tonaquint</a:t>
            </a:r>
            <a:r>
              <a:rPr lang="en-US" dirty="0" smtClean="0"/>
              <a:t>), Parowan, Grafton, Hurricane, Santa Clara,  Harrisburg, Duncan's Retreat, West Point, Rockville, Millersburg, </a:t>
            </a:r>
            <a:r>
              <a:rPr lang="en-US" dirty="0" err="1" smtClean="0"/>
              <a:t>Shunesburg</a:t>
            </a:r>
            <a:r>
              <a:rPr lang="en-US" dirty="0" smtClean="0"/>
              <a:t>, Northrop , Springdale, Gunlock, Harmony, </a:t>
            </a:r>
            <a:r>
              <a:rPr lang="en-US" dirty="0" err="1" smtClean="0"/>
              <a:t>Kanarra</a:t>
            </a:r>
            <a:r>
              <a:rPr lang="en-US" dirty="0" smtClean="0"/>
              <a:t>, Hebron, Middleton, Pine Valley, Pinto, Leeds, Bellevue (</a:t>
            </a:r>
            <a:r>
              <a:rPr lang="en-US" dirty="0" err="1" smtClean="0"/>
              <a:t>Pintura</a:t>
            </a:r>
            <a:r>
              <a:rPr lang="en-US" dirty="0" smtClean="0"/>
              <a:t>), </a:t>
            </a:r>
            <a:r>
              <a:rPr lang="en-US" dirty="0" err="1" smtClean="0"/>
              <a:t>Panada</a:t>
            </a:r>
            <a:r>
              <a:rPr lang="en-US" dirty="0" smtClean="0"/>
              <a:t>, Eagleville, Cedar City, and </a:t>
            </a:r>
            <a:r>
              <a:rPr lang="en-US" dirty="0" err="1" smtClean="0"/>
              <a:t>Toquerville</a:t>
            </a:r>
            <a:r>
              <a:rPr lang="en-US" dirty="0" smtClean="0"/>
              <a:t>. There were also those on Muddy Creek--St. Joseph, St. Thomas, and Overton. Some of these settlements involved just a few families.</a:t>
            </a:r>
          </a:p>
          <a:p>
            <a:r>
              <a:rPr lang="en-US" dirty="0" smtClean="0"/>
              <a:t>	Men were chosen for their skills and capital equipment. The first calls included: ten families under the leadership of Samuel Adair left Payson 3 March 1857; twenty-eight families were called at April 1857 conference and came under the direction of Robert Covington; fifty families arrived at Washington from San Bernardino. They had been told to return to Utah because of the Utah War in 1857. Most stayed for the winter and left in the spring for other locations in Dixie and elsewhere. Three hundred families were called in October 1861 conference. That year the Civil War cut off cotton supplies. Thirty families of Swiss converts were included in the call; and they were directed to settle in Santa Clara and provide supplies for the cotton farmers. In 1862 220 families were called. Fifty or sixty families were called in October 1864 to settle south of St. George on the Muddy River. At least 300 additional families (upwards of 1,000 persons) were called in the late 1860s and 1870s.</a:t>
            </a:r>
          </a:p>
          <a:p>
            <a:r>
              <a:rPr lang="en-US" dirty="0" smtClean="0"/>
              <a:t>	The Covington company arrived in May 1857. Isaac C. </a:t>
            </a:r>
            <a:r>
              <a:rPr lang="en-US" dirty="0" err="1" smtClean="0"/>
              <a:t>Haight</a:t>
            </a:r>
            <a:r>
              <a:rPr lang="en-US" dirty="0" smtClean="0"/>
              <a:t>, who was presiding over the Parowan Stake, organized the new settlement as a branch of the Harmony Ward. It was at this time that the name Washington was chosen for the new town. Civic and religious leaders were sustained. The pioneers prepared the ground for corn and went to work making dams and ditches. They lived in tents, wagons, or dugouts.</a:t>
            </a:r>
          </a:p>
          <a:p>
            <a:r>
              <a:rPr lang="en-US" dirty="0" smtClean="0"/>
              <a:t>	Many problems were encountered as they struggled with nature. Most of the early colonists were converts from the South and were familiar with cotton but were not familiar with irrigation. They had to cope with the alkali in the sandy soil. They had an unending battle with the Virgin River. Their dams, built on quicksand bottoms, were washed out yearly, sometimes several times. One year there was a drought, and grasshoppers and worms consumed their crops. They had night watches to protect their crops from hungry animals.</a:t>
            </a:r>
          </a:p>
          <a:p>
            <a:r>
              <a:rPr lang="en-US" dirty="0" smtClean="0"/>
              <a:t>	As cotton growers they were successful, but they quickly found that to survive they had to grow their own food and "make do." Many were beset with chills and fever and were unaware that they had contracted malaria from the mosquitoes that bred in the seeping springs and along the streams' edges. This robbed them of much productive energy.</a:t>
            </a:r>
          </a:p>
          <a:p>
            <a:r>
              <a:rPr lang="en-US" dirty="0" smtClean="0"/>
              <a:t>Many quit the mission. By June 1861 only twenty families remained in Washington. Late that year, the community received quite a number of new settlers, most of them from Sanpete County. Their spirits rose. One historian said, "Just to have a few fresh arrivals to share their miseries must have made the burden lighter." In 1862 the arriving cotton missionaries settled in what is now St. George.</a:t>
            </a:r>
          </a:p>
          <a:p>
            <a:r>
              <a:rPr lang="en-US" dirty="0" smtClean="0"/>
              <a:t>	Most of the early ginning was on a home basis, but there was a problem processing and selling the "lint." One-tenth was sent to Salt Lake as tithing, and as much as possible was shipped east by freight. One year some was freighted to California. Brigham Young objected and arranged for the purchase of much of it.</a:t>
            </a:r>
          </a:p>
          <a:p>
            <a:r>
              <a:rPr lang="en-US" dirty="0" smtClean="0"/>
              <a:t>	Brigham Young then had machinery imported. Factories for processing cotton and wool were set up in Salt Lake City, Springville, and Parowan. When it was determined that the Cotton Mission had a deteriorating economy and needed support, Young had the equipment operating in Salt Lake City dismantled and shipped south in 1866. The cotton factory was built in Washington because of its adequate water supply and its central location for the cotton growers. The colonists were asked to contribute their labor and materials to help build the factory. More missionaries were called.</a:t>
            </a:r>
          </a:p>
          <a:p>
            <a:r>
              <a:rPr lang="en-US" dirty="0" smtClean="0"/>
              <a:t>	Indian troubles forced the colonists to neglect their crops; some homes and farms in the smaller settlements were abandoned. The end of the Civil War then caused the price of cotton to drop. The less hardy pulled up their stakes and left. The ruts in that trail were deepened as many fled to other settlements.</a:t>
            </a:r>
          </a:p>
          <a:p>
            <a:r>
              <a:rPr lang="en-US" dirty="0" smtClean="0"/>
              <a:t>	There was always an acute cash shortage. Most of the exchange was in goods or in paper money printed for temple and factory work, which was not acceptable for the purchase of materials and machinery outside the territory. Added to the factory was a section used for a store, a branch of ZCMI where miscellaneous items for everyday living could be purchased.</a:t>
            </a:r>
          </a:p>
          <a:p>
            <a:r>
              <a:rPr lang="en-US" dirty="0" smtClean="0"/>
              <a:t>	One thing that encouraged the poverty-plagued Dixie colonists to remain was the granting of subsidies out of tithing resources to construct a tabernacle and a temple in St. George. These were "public work" projects. Mines in Nevada and in Leeds, Utah, provided markets for the pioneer produce, which included grapes for wine. The emphasis was shifted from cotton. Young men fled to the mines to work for easier money.</a:t>
            </a:r>
          </a:p>
          <a:p>
            <a:r>
              <a:rPr lang="en-US" dirty="0" smtClean="0"/>
              <a:t>	The cotton factory began operating in 1869, the year the railroads were united, linking the East with the West. The settlers' problems multiplied. Supplies for the northern communities were now brought in by rail. New machinery was required at the factory for quality production; two additional stories were added. Skilled help was difficult to obtain. Dyes and supplies had to be obtained from the East. The growers organized a cooperative to better their marketing possibilities and increase their purchasing power in California. Their first purchasing agent was killed by Mojave Indians.</a:t>
            </a:r>
          </a:p>
          <a:p>
            <a:r>
              <a:rPr lang="en-US" dirty="0" smtClean="0"/>
              <a:t>	The colonies on the Muddy had furnished most of the cotton during the period from 1866 to 1870. An official survey revealed that their farms were located in Nevada, instead of Utah. Nevada then demanded back taxes in cash, which taxes had already been paid to Utah. Because of the tax situation, malaria, and poverty, Brigham Young advised the colonists to abandon their settlements in 1871.</a:t>
            </a:r>
          </a:p>
          <a:p>
            <a:r>
              <a:rPr lang="en-US" dirty="0" smtClean="0"/>
              <a:t>	The cotton industry was revived briefly from 1873 to 1876 and again from 1893 to 1896. The factory made a profit for only a brief period in the 1890s, under the direction of Thomas Judd; it ceased operation as a cotton mill in 1910.</a:t>
            </a:r>
          </a:p>
          <a:p>
            <a:endParaRPr lang="en-US" dirty="0"/>
          </a:p>
        </p:txBody>
      </p:sp>
    </p:spTree>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308324"/>
          </a:xfrm>
          <a:prstGeom prst="rect">
            <a:avLst/>
          </a:prstGeom>
        </p:spPr>
        <p:txBody>
          <a:bodyPr wrap="square">
            <a:spAutoFit/>
          </a:bodyPr>
          <a:lstStyle/>
          <a:p>
            <a:r>
              <a:rPr lang="en-US" dirty="0" smtClean="0">
                <a:hlinkClick r:id="rId2"/>
              </a:rPr>
              <a:t>https://en.wikipedia.org/wiki/Washington_County,_Utah</a:t>
            </a:r>
            <a:endParaRPr lang="en-US" dirty="0" smtClean="0"/>
          </a:p>
          <a:p>
            <a:r>
              <a:rPr lang="en-US" dirty="0" smtClean="0"/>
              <a:t>	he earliest settlement was Fort Harmony in 1852. Santa Clara was established in 1854 as a mission to the natives that lived on the Santa Clara River. Hamblin and Pinto were settled along the Los Angeles - Salt Lake Road in 1856, as was Gunlock in 1857.</a:t>
            </a:r>
          </a:p>
          <a:p>
            <a:r>
              <a:rPr lang="en-US" dirty="0" smtClean="0"/>
              <a:t>Next came the settlements established as colonies to grow cotton, before the beginning of the American Civil War. They were located along the Virgin River, in the warmer climate below the Great Basin, that was called Utah's Dixie. </a:t>
            </a:r>
          </a:p>
          <a:p>
            <a:endParaRPr lang="en-US" dirty="0"/>
          </a:p>
        </p:txBody>
      </p:sp>
      <p:sp useBgFill="1">
        <p:nvSpPr>
          <p:cNvPr id="3" name="Rectangle 2"/>
          <p:cNvSpPr/>
          <p:nvPr/>
        </p:nvSpPr>
        <p:spPr>
          <a:xfrm>
            <a:off x="0" y="2133600"/>
            <a:ext cx="9144000" cy="7017306"/>
          </a:xfrm>
          <a:prstGeom prst="rect">
            <a:avLst/>
          </a:prstGeom>
        </p:spPr>
        <p:txBody>
          <a:bodyPr wrap="square">
            <a:spAutoFit/>
          </a:bodyPr>
          <a:lstStyle/>
          <a:p>
            <a:r>
              <a:rPr lang="en-US" dirty="0" smtClean="0">
                <a:hlinkClick r:id="rId3"/>
              </a:rPr>
              <a:t>https://en.wikipedia.org/wiki/Dixie_(Utah)</a:t>
            </a:r>
            <a:endParaRPr lang="en-US" dirty="0" smtClean="0"/>
          </a:p>
          <a:p>
            <a:r>
              <a:rPr lang="en-US" dirty="0" smtClean="0"/>
              <a:t>	</a:t>
            </a:r>
            <a:r>
              <a:rPr lang="en-US" b="1" dirty="0" smtClean="0"/>
              <a:t>Utah's Dixie</a:t>
            </a:r>
            <a:r>
              <a:rPr lang="en-US" dirty="0" smtClean="0"/>
              <a:t> is the nickname for primarily the populated, lower elevation area of south-central Washington County in southwestern </a:t>
            </a:r>
            <a:r>
              <a:rPr lang="en-US" u="sng" dirty="0" smtClean="0"/>
              <a:t>Utah</a:t>
            </a:r>
            <a:r>
              <a:rPr lang="en-US" dirty="0" smtClean="0"/>
              <a:t>.   It was first inhabited by Mormon settlers in 1854, as part of Brigham Young's efforts to establish an Indian Mission in the region.</a:t>
            </a:r>
            <a:r>
              <a:rPr lang="en-US" baseline="30000" dirty="0" smtClean="0"/>
              <a:t>.</a:t>
            </a:r>
            <a:r>
              <a:rPr lang="en-US" dirty="0" smtClean="0"/>
              <a:t> The settlers began growing cotton and other temperate cash crops during the later 1850s on land that had fed the Paiute. The Paiute population was decimated as a result of starvation and disease.</a:t>
            </a:r>
            <a:r>
              <a:rPr lang="en-US" baseline="30000" dirty="0" smtClean="0"/>
              <a:t> </a:t>
            </a:r>
            <a:r>
              <a:rPr lang="en-US" dirty="0" smtClean="0"/>
              <a:t>The largest community in the region, </a:t>
            </a:r>
            <a:r>
              <a:rPr lang="en-US" u="sng" dirty="0" smtClean="0"/>
              <a:t>St. George</a:t>
            </a:r>
            <a:r>
              <a:rPr lang="en-US" dirty="0" smtClean="0"/>
              <a:t>, was founded in 1861, when Brigham Young selected 300 families to take over the area and grow cotton, grapes, and other crops.</a:t>
            </a:r>
            <a:r>
              <a:rPr lang="en-US" baseline="30000" dirty="0" smtClean="0"/>
              <a:t> </a:t>
            </a:r>
            <a:r>
              <a:rPr lang="en-US" dirty="0" smtClean="0"/>
              <a:t>The region was nicknamed </a:t>
            </a:r>
            <a:r>
              <a:rPr lang="en-US" b="1" dirty="0" smtClean="0"/>
              <a:t>Dixie</a:t>
            </a:r>
            <a:r>
              <a:rPr lang="en-US" dirty="0" smtClean="0"/>
              <a:t> by 1860.</a:t>
            </a:r>
          </a:p>
          <a:p>
            <a:r>
              <a:rPr lang="en-US" dirty="0" smtClean="0"/>
              <a:t>	Andrew Larson's  text on the history of the name "Dixie" in Utah states that in 1857, the first President of the Washington Stake was Robert Dockery Covington, a slave overseer and slave owner from North Carolina and Mississippi. Larson states:</a:t>
            </a:r>
          </a:p>
          <a:p>
            <a:pPr marL="914400">
              <a:tabLst>
                <a:tab pos="865188" algn="l"/>
              </a:tabLst>
            </a:pPr>
            <a:r>
              <a:rPr lang="en-US" dirty="0" smtClean="0"/>
              <a:t>Already the settled area of the Virgin Valley was being called Utah's "Dixie." The fact that cotton would grow there, as well as tobacco and other semi-tropical plants such as the South produced made it easy for the name to stick. The fact that the settlers at Washington were </a:t>
            </a:r>
            <a:r>
              <a:rPr lang="en-US" i="1" dirty="0" smtClean="0"/>
              <a:t>bona fide</a:t>
            </a:r>
            <a:r>
              <a:rPr lang="en-US" dirty="0" smtClean="0"/>
              <a:t> Southerners who were steeped in the lore of cotton culture—many of them, at least—clinched the title. Dixie it became, and Dixie it remained. ... The name "Dixie" is one of those distinctive things about this part of Utah ... It is a proud title</a:t>
            </a:r>
          </a:p>
          <a:p>
            <a:r>
              <a:rPr lang="en-US" dirty="0" smtClean="0"/>
              <a:t>				— </a:t>
            </a:r>
            <a:r>
              <a:rPr lang="en-US" i="1" dirty="0" smtClean="0"/>
              <a:t>Andrew Larson, I Was Called to "Dixie" </a:t>
            </a:r>
            <a:endParaRPr lang="en-US" dirty="0" smtClean="0"/>
          </a:p>
          <a:p>
            <a:r>
              <a:rPr lang="en-US" dirty="0" smtClean="0"/>
              <a:t>	Whatever the real origins of the term, the Cotton Mission didn't work out as well as Young had hoped – yields in the test fields were not as high as expected, and economic viability of growing cotton was never achieved, although a cotton mill was built and used for a few years in the town of Washington.</a:t>
            </a:r>
          </a:p>
          <a:p>
            <a:endParaRPr lang="en-US" dirty="0"/>
          </a:p>
        </p:txBody>
      </p:sp>
    </p:spTree>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solidFill>
                  <a:srgbClr val="FFFF00"/>
                </a:solidFill>
                <a:effectLst>
                  <a:outerShdw dist="50800" dir="7200000" algn="ctr" rotWithShape="0">
                    <a:schemeClr val="tx1"/>
                  </a:outerShdw>
                </a:effectLst>
              </a:rPr>
              <a:t>Salt Lake City</a:t>
            </a:r>
            <a:endParaRPr lang="en-US" sz="2400" b="1" dirty="0">
              <a:solidFill>
                <a:srgbClr val="FFFF00"/>
              </a:solidFill>
              <a:effectLst>
                <a:outerShdw dist="50800" dir="7200000" algn="ctr" rotWithShape="0">
                  <a:schemeClr val="tx1"/>
                </a:outerShdw>
              </a:effectLst>
            </a:endParaRPr>
          </a:p>
        </p:txBody>
      </p:sp>
      <p:sp>
        <p:nvSpPr>
          <p:cNvPr id="26" name="5-Point Star 25"/>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2" name="TextBox 61"/>
          <p:cNvSpPr txBox="1"/>
          <p:nvPr/>
        </p:nvSpPr>
        <p:spPr>
          <a:xfrm>
            <a:off x="2318886"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1" name="TextBox 40"/>
          <p:cNvSpPr txBox="1"/>
          <p:nvPr/>
        </p:nvSpPr>
        <p:spPr>
          <a:xfrm>
            <a:off x="3733800" y="2590800"/>
            <a:ext cx="1063561"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Provo</a:t>
            </a:r>
            <a:endParaRPr lang="en-US" sz="2400" b="1" dirty="0">
              <a:solidFill>
                <a:srgbClr val="004F8A"/>
              </a:solidFill>
              <a:effectLst>
                <a:outerShdw dist="38100" dir="6600000" algn="ctr" rotWithShape="0">
                  <a:schemeClr val="tx1"/>
                </a:outerShdw>
              </a:effectLst>
            </a:endParaRPr>
          </a:p>
        </p:txBody>
      </p:sp>
      <p:sp>
        <p:nvSpPr>
          <p:cNvPr id="50" name="TextBox 49"/>
          <p:cNvSpPr txBox="1"/>
          <p:nvPr/>
        </p:nvSpPr>
        <p:spPr>
          <a:xfrm>
            <a:off x="685800" y="2514600"/>
            <a:ext cx="1293944"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Genoa  </a:t>
            </a:r>
            <a:endParaRPr lang="en-US" sz="2400" b="1" dirty="0">
              <a:solidFill>
                <a:srgbClr val="004F8A"/>
              </a:solidFill>
              <a:effectLst>
                <a:outerShdw dist="38100" dir="6600000" algn="ctr" rotWithShape="0">
                  <a:schemeClr val="tx1"/>
                </a:outerShdw>
              </a:effectLst>
            </a:endParaRPr>
          </a:p>
        </p:txBody>
      </p:sp>
      <p:sp>
        <p:nvSpPr>
          <p:cNvPr id="51" name="Oval 50"/>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55" name="TextBox 54"/>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65" name="TextBox 64"/>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pic>
        <p:nvPicPr>
          <p:cNvPr id="70" name="Picture 2"/>
          <p:cNvPicPr preferRelativeResize="0">
            <a:picLocks noChangeAspect="1" noChangeArrowheads="1"/>
          </p:cNvPicPr>
          <p:nvPr/>
        </p:nvPicPr>
        <p:blipFill>
          <a:blip r:embed="rId5" cstate="print"/>
          <a:srcRect t="3341" r="3296" b="4223"/>
          <a:stretch>
            <a:fillRect/>
          </a:stretch>
        </p:blipFill>
        <p:spPr bwMode="auto">
          <a:xfrm rot="372726">
            <a:off x="3460987" y="1282145"/>
            <a:ext cx="2760116" cy="3471054"/>
          </a:xfrm>
          <a:prstGeom prst="rect">
            <a:avLst/>
          </a:prstGeom>
          <a:noFill/>
          <a:ln w="9525">
            <a:noFill/>
            <a:miter lim="800000"/>
            <a:headEnd/>
            <a:tailEnd/>
          </a:ln>
          <a:effectLst/>
        </p:spPr>
      </p:pic>
      <p:sp>
        <p:nvSpPr>
          <p:cNvPr id="56" name="Freeform 55"/>
          <p:cNvSpPr/>
          <p:nvPr/>
        </p:nvSpPr>
        <p:spPr>
          <a:xfrm rot="21232816">
            <a:off x="3272807" y="1213015"/>
            <a:ext cx="1653850" cy="3342895"/>
          </a:xfrm>
          <a:custGeom>
            <a:avLst/>
            <a:gdLst>
              <a:gd name="connsiteX0" fmla="*/ 1529542 w 1637608"/>
              <a:gd name="connsiteY0" fmla="*/ 0 h 3707476"/>
              <a:gd name="connsiteX1" fmla="*/ 1629295 w 1637608"/>
              <a:gd name="connsiteY1" fmla="*/ 482138 h 3707476"/>
              <a:gd name="connsiteX2" fmla="*/ 1479666 w 1637608"/>
              <a:gd name="connsiteY2" fmla="*/ 1113905 h 3707476"/>
              <a:gd name="connsiteX3" fmla="*/ 997528 w 1637608"/>
              <a:gd name="connsiteY3" fmla="*/ 2094807 h 3707476"/>
              <a:gd name="connsiteX4" fmla="*/ 548640 w 1637608"/>
              <a:gd name="connsiteY4" fmla="*/ 3025833 h 3707476"/>
              <a:gd name="connsiteX5" fmla="*/ 0 w 1637608"/>
              <a:gd name="connsiteY5" fmla="*/ 3707476 h 3707476"/>
              <a:gd name="connsiteX0" fmla="*/ 1529542 w 1637608"/>
              <a:gd name="connsiteY0" fmla="*/ 0 h 3707476"/>
              <a:gd name="connsiteX1" fmla="*/ 1629295 w 1637608"/>
              <a:gd name="connsiteY1" fmla="*/ 482138 h 3707476"/>
              <a:gd name="connsiteX2" fmla="*/ 1479666 w 1637608"/>
              <a:gd name="connsiteY2" fmla="*/ 1113905 h 3707476"/>
              <a:gd name="connsiteX3" fmla="*/ 997528 w 1637608"/>
              <a:gd name="connsiteY3" fmla="*/ 2094807 h 3707476"/>
              <a:gd name="connsiteX4" fmla="*/ 548640 w 1637608"/>
              <a:gd name="connsiteY4" fmla="*/ 3025833 h 3707476"/>
              <a:gd name="connsiteX5" fmla="*/ 0 w 1637608"/>
              <a:gd name="connsiteY5" fmla="*/ 3707476 h 3707476"/>
              <a:gd name="connsiteX0" fmla="*/ 1529542 w 1650079"/>
              <a:gd name="connsiteY0" fmla="*/ 0 h 3707476"/>
              <a:gd name="connsiteX1" fmla="*/ 1629295 w 1650079"/>
              <a:gd name="connsiteY1" fmla="*/ 482138 h 3707476"/>
              <a:gd name="connsiteX2" fmla="*/ 1479666 w 1650079"/>
              <a:gd name="connsiteY2" fmla="*/ 1113905 h 3707476"/>
              <a:gd name="connsiteX3" fmla="*/ 997528 w 1650079"/>
              <a:gd name="connsiteY3" fmla="*/ 2094807 h 3707476"/>
              <a:gd name="connsiteX4" fmla="*/ 548640 w 1650079"/>
              <a:gd name="connsiteY4" fmla="*/ 3025833 h 3707476"/>
              <a:gd name="connsiteX5" fmla="*/ 0 w 1650079"/>
              <a:gd name="connsiteY5" fmla="*/ 3707476 h 3707476"/>
              <a:gd name="connsiteX0" fmla="*/ 1529542 w 1637608"/>
              <a:gd name="connsiteY0" fmla="*/ 0 h 3707476"/>
              <a:gd name="connsiteX1" fmla="*/ 1629295 w 1637608"/>
              <a:gd name="connsiteY1" fmla="*/ 482138 h 3707476"/>
              <a:gd name="connsiteX2" fmla="*/ 997528 w 1637608"/>
              <a:gd name="connsiteY2" fmla="*/ 2094807 h 3707476"/>
              <a:gd name="connsiteX3" fmla="*/ 548640 w 1637608"/>
              <a:gd name="connsiteY3" fmla="*/ 3025833 h 3707476"/>
              <a:gd name="connsiteX4" fmla="*/ 0 w 1637608"/>
              <a:gd name="connsiteY4" fmla="*/ 3707476 h 3707476"/>
              <a:gd name="connsiteX0" fmla="*/ 1529542 w 1662600"/>
              <a:gd name="connsiteY0" fmla="*/ 0 h 3707476"/>
              <a:gd name="connsiteX1" fmla="*/ 1629295 w 1662600"/>
              <a:gd name="connsiteY1" fmla="*/ 482138 h 3707476"/>
              <a:gd name="connsiteX2" fmla="*/ 997528 w 1662600"/>
              <a:gd name="connsiteY2" fmla="*/ 2094807 h 3707476"/>
              <a:gd name="connsiteX3" fmla="*/ 548640 w 1662600"/>
              <a:gd name="connsiteY3" fmla="*/ 3025833 h 3707476"/>
              <a:gd name="connsiteX4" fmla="*/ 0 w 1662600"/>
              <a:gd name="connsiteY4" fmla="*/ 3707476 h 3707476"/>
              <a:gd name="connsiteX0" fmla="*/ 1529542 w 1662600"/>
              <a:gd name="connsiteY0" fmla="*/ 0 h 3707476"/>
              <a:gd name="connsiteX1" fmla="*/ 1629295 w 1662600"/>
              <a:gd name="connsiteY1" fmla="*/ 482138 h 3707476"/>
              <a:gd name="connsiteX2" fmla="*/ 997528 w 1662600"/>
              <a:gd name="connsiteY2" fmla="*/ 2094807 h 3707476"/>
              <a:gd name="connsiteX3" fmla="*/ 548640 w 1662600"/>
              <a:gd name="connsiteY3" fmla="*/ 3025833 h 3707476"/>
              <a:gd name="connsiteX4" fmla="*/ 0 w 1662600"/>
              <a:gd name="connsiteY4" fmla="*/ 3707476 h 3707476"/>
              <a:gd name="connsiteX0" fmla="*/ 980902 w 1113960"/>
              <a:gd name="connsiteY0" fmla="*/ 0 h 3025833"/>
              <a:gd name="connsiteX1" fmla="*/ 1080655 w 1113960"/>
              <a:gd name="connsiteY1" fmla="*/ 482138 h 3025833"/>
              <a:gd name="connsiteX2" fmla="*/ 448888 w 1113960"/>
              <a:gd name="connsiteY2" fmla="*/ 2094807 h 3025833"/>
              <a:gd name="connsiteX3" fmla="*/ 0 w 1113960"/>
              <a:gd name="connsiteY3" fmla="*/ 3025833 h 3025833"/>
              <a:gd name="connsiteX0" fmla="*/ 1202553 w 1335611"/>
              <a:gd name="connsiteY0" fmla="*/ 0 h 2986120"/>
              <a:gd name="connsiteX1" fmla="*/ 1302306 w 1335611"/>
              <a:gd name="connsiteY1" fmla="*/ 482138 h 2986120"/>
              <a:gd name="connsiteX2" fmla="*/ 670539 w 1335611"/>
              <a:gd name="connsiteY2" fmla="*/ 2094807 h 2986120"/>
              <a:gd name="connsiteX3" fmla="*/ 0 w 1335611"/>
              <a:gd name="connsiteY3" fmla="*/ 2986120 h 2986120"/>
              <a:gd name="connsiteX0" fmla="*/ 1307697 w 1440755"/>
              <a:gd name="connsiteY0" fmla="*/ 0 h 3115527"/>
              <a:gd name="connsiteX1" fmla="*/ 1407450 w 1440755"/>
              <a:gd name="connsiteY1" fmla="*/ 482138 h 3115527"/>
              <a:gd name="connsiteX2" fmla="*/ 775683 w 1440755"/>
              <a:gd name="connsiteY2" fmla="*/ 2094807 h 3115527"/>
              <a:gd name="connsiteX3" fmla="*/ 0 w 1440755"/>
              <a:gd name="connsiteY3" fmla="*/ 3115527 h 3115527"/>
              <a:gd name="connsiteX0" fmla="*/ 1307697 w 1440755"/>
              <a:gd name="connsiteY0" fmla="*/ 0 h 3115527"/>
              <a:gd name="connsiteX1" fmla="*/ 1407450 w 1440755"/>
              <a:gd name="connsiteY1" fmla="*/ 482138 h 3115527"/>
              <a:gd name="connsiteX2" fmla="*/ 775683 w 1440755"/>
              <a:gd name="connsiteY2" fmla="*/ 2094807 h 3115527"/>
              <a:gd name="connsiteX3" fmla="*/ 0 w 1440755"/>
              <a:gd name="connsiteY3" fmla="*/ 3115527 h 3115527"/>
            </a:gdLst>
            <a:ahLst/>
            <a:cxnLst>
              <a:cxn ang="0">
                <a:pos x="connsiteX0" y="connsiteY0"/>
              </a:cxn>
              <a:cxn ang="0">
                <a:pos x="connsiteX1" y="connsiteY1"/>
              </a:cxn>
              <a:cxn ang="0">
                <a:pos x="connsiteX2" y="connsiteY2"/>
              </a:cxn>
              <a:cxn ang="0">
                <a:pos x="connsiteX3" y="connsiteY3"/>
              </a:cxn>
            </a:cxnLst>
            <a:rect l="l" t="t" r="r" b="b"/>
            <a:pathLst>
              <a:path w="1440755" h="3115527">
                <a:moveTo>
                  <a:pt x="1307697" y="0"/>
                </a:moveTo>
                <a:cubicBezTo>
                  <a:pt x="1361730" y="148243"/>
                  <a:pt x="1415763" y="296487"/>
                  <a:pt x="1407450" y="482138"/>
                </a:cubicBezTo>
                <a:cubicBezTo>
                  <a:pt x="1440755" y="1142099"/>
                  <a:pt x="1220429" y="1762153"/>
                  <a:pt x="775683" y="2094807"/>
                </a:cubicBezTo>
                <a:cubicBezTo>
                  <a:pt x="595574" y="2518756"/>
                  <a:pt x="272560" y="2840221"/>
                  <a:pt x="0" y="3115527"/>
                </a:cubicBezTo>
              </a:path>
            </a:pathLst>
          </a:custGeom>
          <a:ln w="76200">
            <a:solidFill>
              <a:srgbClr val="FFFF00"/>
            </a:solidFill>
            <a:prstDash val="sysDot"/>
          </a:ln>
          <a:effectLst>
            <a:outerShdw dist="63500" dir="6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71" name="Picture 2"/>
          <p:cNvPicPr>
            <a:picLocks noChangeAspect="1" noChangeArrowheads="1"/>
          </p:cNvPicPr>
          <p:nvPr/>
        </p:nvPicPr>
        <p:blipFill>
          <a:blip r:embed="rId6"/>
          <a:srcRect t="3341" r="3296" b="4223"/>
          <a:stretch>
            <a:fillRect/>
          </a:stretch>
        </p:blipFill>
        <p:spPr bwMode="auto">
          <a:xfrm>
            <a:off x="1143000" y="762000"/>
            <a:ext cx="4953000" cy="6228771"/>
          </a:xfrm>
          <a:prstGeom prst="rect">
            <a:avLst/>
          </a:prstGeom>
          <a:noFill/>
          <a:ln w="9525">
            <a:noFill/>
            <a:miter lim="800000"/>
            <a:headEnd/>
            <a:tailEnd/>
          </a:ln>
          <a:effectLst/>
        </p:spPr>
      </p:pic>
      <p:sp>
        <p:nvSpPr>
          <p:cNvPr id="72" name="TextBox 71"/>
          <p:cNvSpPr txBox="1"/>
          <p:nvPr/>
        </p:nvSpPr>
        <p:spPr>
          <a:xfrm>
            <a:off x="-1143000" y="1981200"/>
            <a:ext cx="184731" cy="369332"/>
          </a:xfrm>
          <a:prstGeom prst="rect">
            <a:avLst/>
          </a:prstGeom>
          <a:noFill/>
        </p:spPr>
        <p:txBody>
          <a:bodyPr wrap="none" rtlCol="0">
            <a:spAutoFit/>
          </a:bodyPr>
          <a:lstStyle/>
          <a:p>
            <a:endParaRPr lang="en-US" dirty="0"/>
          </a:p>
        </p:txBody>
      </p:sp>
      <p:pic>
        <p:nvPicPr>
          <p:cNvPr id="80" name="Picture 2"/>
          <p:cNvPicPr>
            <a:picLocks noChangeAspect="1" noChangeArrowheads="1"/>
          </p:cNvPicPr>
          <p:nvPr/>
        </p:nvPicPr>
        <p:blipFill>
          <a:blip r:embed="rId7"/>
          <a:srcRect l="-4807" b="10213"/>
          <a:stretch>
            <a:fillRect/>
          </a:stretch>
        </p:blipFill>
        <p:spPr bwMode="auto">
          <a:xfrm rot="21240000">
            <a:off x="490565" y="411480"/>
            <a:ext cx="5912870" cy="6780165"/>
          </a:xfrm>
          <a:prstGeom prst="rect">
            <a:avLst/>
          </a:prstGeom>
          <a:noFill/>
          <a:ln w="9525">
            <a:noFill/>
            <a:miter lim="800000"/>
            <a:headEnd/>
            <a:tailEnd/>
          </a:ln>
          <a:effectLst/>
        </p:spPr>
      </p:pic>
      <p:sp>
        <p:nvSpPr>
          <p:cNvPr id="73" name="TextBox 72"/>
          <p:cNvSpPr txBox="1"/>
          <p:nvPr/>
        </p:nvSpPr>
        <p:spPr>
          <a:xfrm rot="20911457">
            <a:off x="1338939" y="2882969"/>
            <a:ext cx="1463799" cy="584775"/>
          </a:xfrm>
          <a:prstGeom prst="rect">
            <a:avLst/>
          </a:prstGeom>
          <a:noFill/>
        </p:spPr>
        <p:txBody>
          <a:bodyPr wrap="none" rtlCol="0">
            <a:spAutoFit/>
          </a:bodyPr>
          <a:lstStyle/>
          <a:p>
            <a:r>
              <a:rPr lang="en-US" sz="3200" b="1" dirty="0" smtClean="0"/>
              <a:t>DESERT</a:t>
            </a:r>
            <a:endParaRPr lang="en-US" sz="3200" b="1" dirty="0"/>
          </a:p>
        </p:txBody>
      </p:sp>
      <p:sp>
        <p:nvSpPr>
          <p:cNvPr id="74" name="Freeform 73"/>
          <p:cNvSpPr/>
          <p:nvPr/>
        </p:nvSpPr>
        <p:spPr>
          <a:xfrm>
            <a:off x="1230285" y="897775"/>
            <a:ext cx="2011680" cy="5325687"/>
          </a:xfrm>
          <a:custGeom>
            <a:avLst/>
            <a:gdLst>
              <a:gd name="connsiteX0" fmla="*/ 1679171 w 1950720"/>
              <a:gd name="connsiteY0" fmla="*/ 0 h 5325687"/>
              <a:gd name="connsiteX1" fmla="*/ 1280160 w 1950720"/>
              <a:gd name="connsiteY1" fmla="*/ 133003 h 5325687"/>
              <a:gd name="connsiteX2" fmla="*/ 1064029 w 1950720"/>
              <a:gd name="connsiteY2" fmla="*/ 565265 h 5325687"/>
              <a:gd name="connsiteX3" fmla="*/ 1379912 w 1950720"/>
              <a:gd name="connsiteY3" fmla="*/ 1130530 h 5325687"/>
              <a:gd name="connsiteX4" fmla="*/ 1612669 w 1950720"/>
              <a:gd name="connsiteY4" fmla="*/ 1612669 h 5325687"/>
              <a:gd name="connsiteX5" fmla="*/ 1778923 w 1950720"/>
              <a:gd name="connsiteY5" fmla="*/ 2227810 h 5325687"/>
              <a:gd name="connsiteX6" fmla="*/ 1945178 w 1950720"/>
              <a:gd name="connsiteY6" fmla="*/ 2726574 h 5325687"/>
              <a:gd name="connsiteX7" fmla="*/ 1745672 w 1950720"/>
              <a:gd name="connsiteY7" fmla="*/ 3125585 h 5325687"/>
              <a:gd name="connsiteX8" fmla="*/ 1745672 w 1950720"/>
              <a:gd name="connsiteY8" fmla="*/ 3491345 h 5325687"/>
              <a:gd name="connsiteX9" fmla="*/ 1546167 w 1950720"/>
              <a:gd name="connsiteY9" fmla="*/ 3807229 h 5325687"/>
              <a:gd name="connsiteX10" fmla="*/ 1363287 w 1950720"/>
              <a:gd name="connsiteY10" fmla="*/ 4239490 h 5325687"/>
              <a:gd name="connsiteX11" fmla="*/ 1213658 w 1950720"/>
              <a:gd name="connsiteY11" fmla="*/ 4588625 h 5325687"/>
              <a:gd name="connsiteX12" fmla="*/ 1147156 w 1950720"/>
              <a:gd name="connsiteY12" fmla="*/ 4871258 h 5325687"/>
              <a:gd name="connsiteX13" fmla="*/ 964276 w 1950720"/>
              <a:gd name="connsiteY13" fmla="*/ 5187141 h 5325687"/>
              <a:gd name="connsiteX14" fmla="*/ 232756 w 1950720"/>
              <a:gd name="connsiteY14" fmla="*/ 5303520 h 5325687"/>
              <a:gd name="connsiteX15" fmla="*/ 16625 w 1950720"/>
              <a:gd name="connsiteY15" fmla="*/ 5054138 h 5325687"/>
              <a:gd name="connsiteX16" fmla="*/ 16625 w 1950720"/>
              <a:gd name="connsiteY16" fmla="*/ 5054138 h 5325687"/>
              <a:gd name="connsiteX17" fmla="*/ 0 w 1950720"/>
              <a:gd name="connsiteY17" fmla="*/ 5037512 h 5325687"/>
              <a:gd name="connsiteX0" fmla="*/ 1679171 w 1983971"/>
              <a:gd name="connsiteY0" fmla="*/ 0 h 5325687"/>
              <a:gd name="connsiteX1" fmla="*/ 1280160 w 1983971"/>
              <a:gd name="connsiteY1" fmla="*/ 133003 h 5325687"/>
              <a:gd name="connsiteX2" fmla="*/ 1064029 w 1983971"/>
              <a:gd name="connsiteY2" fmla="*/ 565265 h 5325687"/>
              <a:gd name="connsiteX3" fmla="*/ 1379912 w 1983971"/>
              <a:gd name="connsiteY3" fmla="*/ 1130530 h 5325687"/>
              <a:gd name="connsiteX4" fmla="*/ 1917469 w 1983971"/>
              <a:gd name="connsiteY4" fmla="*/ 1917469 h 5325687"/>
              <a:gd name="connsiteX5" fmla="*/ 1778923 w 1983971"/>
              <a:gd name="connsiteY5" fmla="*/ 2227810 h 5325687"/>
              <a:gd name="connsiteX6" fmla="*/ 1945178 w 1983971"/>
              <a:gd name="connsiteY6" fmla="*/ 2726574 h 5325687"/>
              <a:gd name="connsiteX7" fmla="*/ 1745672 w 1983971"/>
              <a:gd name="connsiteY7" fmla="*/ 3125585 h 5325687"/>
              <a:gd name="connsiteX8" fmla="*/ 1745672 w 1983971"/>
              <a:gd name="connsiteY8" fmla="*/ 3491345 h 5325687"/>
              <a:gd name="connsiteX9" fmla="*/ 1546167 w 1983971"/>
              <a:gd name="connsiteY9" fmla="*/ 3807229 h 5325687"/>
              <a:gd name="connsiteX10" fmla="*/ 1363287 w 1983971"/>
              <a:gd name="connsiteY10" fmla="*/ 4239490 h 5325687"/>
              <a:gd name="connsiteX11" fmla="*/ 1213658 w 1983971"/>
              <a:gd name="connsiteY11" fmla="*/ 4588625 h 5325687"/>
              <a:gd name="connsiteX12" fmla="*/ 1147156 w 1983971"/>
              <a:gd name="connsiteY12" fmla="*/ 4871258 h 5325687"/>
              <a:gd name="connsiteX13" fmla="*/ 964276 w 1983971"/>
              <a:gd name="connsiteY13" fmla="*/ 5187141 h 5325687"/>
              <a:gd name="connsiteX14" fmla="*/ 232756 w 1983971"/>
              <a:gd name="connsiteY14" fmla="*/ 5303520 h 5325687"/>
              <a:gd name="connsiteX15" fmla="*/ 16625 w 1983971"/>
              <a:gd name="connsiteY15" fmla="*/ 5054138 h 5325687"/>
              <a:gd name="connsiteX16" fmla="*/ 16625 w 1983971"/>
              <a:gd name="connsiteY16" fmla="*/ 5054138 h 5325687"/>
              <a:gd name="connsiteX17" fmla="*/ 0 w 1983971"/>
              <a:gd name="connsiteY17" fmla="*/ 5037512 h 5325687"/>
              <a:gd name="connsiteX0" fmla="*/ 1679171 w 2011680"/>
              <a:gd name="connsiteY0" fmla="*/ 0 h 5325687"/>
              <a:gd name="connsiteX1" fmla="*/ 1280160 w 2011680"/>
              <a:gd name="connsiteY1" fmla="*/ 133003 h 5325687"/>
              <a:gd name="connsiteX2" fmla="*/ 1064029 w 2011680"/>
              <a:gd name="connsiteY2" fmla="*/ 565265 h 5325687"/>
              <a:gd name="connsiteX3" fmla="*/ 1379912 w 2011680"/>
              <a:gd name="connsiteY3" fmla="*/ 1130530 h 5325687"/>
              <a:gd name="connsiteX4" fmla="*/ 1917469 w 2011680"/>
              <a:gd name="connsiteY4" fmla="*/ 1917469 h 5325687"/>
              <a:gd name="connsiteX5" fmla="*/ 1945178 w 2011680"/>
              <a:gd name="connsiteY5" fmla="*/ 2726574 h 5325687"/>
              <a:gd name="connsiteX6" fmla="*/ 1745672 w 2011680"/>
              <a:gd name="connsiteY6" fmla="*/ 3125585 h 5325687"/>
              <a:gd name="connsiteX7" fmla="*/ 1745672 w 2011680"/>
              <a:gd name="connsiteY7" fmla="*/ 3491345 h 5325687"/>
              <a:gd name="connsiteX8" fmla="*/ 1546167 w 2011680"/>
              <a:gd name="connsiteY8" fmla="*/ 3807229 h 5325687"/>
              <a:gd name="connsiteX9" fmla="*/ 1363287 w 2011680"/>
              <a:gd name="connsiteY9" fmla="*/ 4239490 h 5325687"/>
              <a:gd name="connsiteX10" fmla="*/ 1213658 w 2011680"/>
              <a:gd name="connsiteY10" fmla="*/ 4588625 h 5325687"/>
              <a:gd name="connsiteX11" fmla="*/ 1147156 w 2011680"/>
              <a:gd name="connsiteY11" fmla="*/ 4871258 h 5325687"/>
              <a:gd name="connsiteX12" fmla="*/ 964276 w 2011680"/>
              <a:gd name="connsiteY12" fmla="*/ 5187141 h 5325687"/>
              <a:gd name="connsiteX13" fmla="*/ 232756 w 2011680"/>
              <a:gd name="connsiteY13" fmla="*/ 5303520 h 5325687"/>
              <a:gd name="connsiteX14" fmla="*/ 16625 w 2011680"/>
              <a:gd name="connsiteY14" fmla="*/ 5054138 h 5325687"/>
              <a:gd name="connsiteX15" fmla="*/ 16625 w 2011680"/>
              <a:gd name="connsiteY15" fmla="*/ 5054138 h 5325687"/>
              <a:gd name="connsiteX16" fmla="*/ 0 w 2011680"/>
              <a:gd name="connsiteY16" fmla="*/ 5037512 h 5325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5325687">
                <a:moveTo>
                  <a:pt x="1679171" y="0"/>
                </a:moveTo>
                <a:cubicBezTo>
                  <a:pt x="1530927" y="19396"/>
                  <a:pt x="1382684" y="38792"/>
                  <a:pt x="1280160" y="133003"/>
                </a:cubicBezTo>
                <a:cubicBezTo>
                  <a:pt x="1177636" y="227214"/>
                  <a:pt x="1047404" y="399010"/>
                  <a:pt x="1064029" y="565265"/>
                </a:cubicBezTo>
                <a:cubicBezTo>
                  <a:pt x="1080654" y="731520"/>
                  <a:pt x="1237672" y="905163"/>
                  <a:pt x="1379912" y="1130530"/>
                </a:cubicBezTo>
                <a:cubicBezTo>
                  <a:pt x="1522152" y="1355897"/>
                  <a:pt x="1823258" y="1651462"/>
                  <a:pt x="1917469" y="1917469"/>
                </a:cubicBezTo>
                <a:cubicBezTo>
                  <a:pt x="2011680" y="2183476"/>
                  <a:pt x="1973811" y="2525222"/>
                  <a:pt x="1945178" y="2726574"/>
                </a:cubicBezTo>
                <a:cubicBezTo>
                  <a:pt x="1916545" y="2927926"/>
                  <a:pt x="1778923" y="2998123"/>
                  <a:pt x="1745672" y="3125585"/>
                </a:cubicBezTo>
                <a:cubicBezTo>
                  <a:pt x="1712421" y="3253047"/>
                  <a:pt x="1778923" y="3377738"/>
                  <a:pt x="1745672" y="3491345"/>
                </a:cubicBezTo>
                <a:cubicBezTo>
                  <a:pt x="1712421" y="3604952"/>
                  <a:pt x="1609898" y="3682538"/>
                  <a:pt x="1546167" y="3807229"/>
                </a:cubicBezTo>
                <a:cubicBezTo>
                  <a:pt x="1482436" y="3931920"/>
                  <a:pt x="1418705" y="4109257"/>
                  <a:pt x="1363287" y="4239490"/>
                </a:cubicBezTo>
                <a:cubicBezTo>
                  <a:pt x="1307869" y="4369723"/>
                  <a:pt x="1249680" y="4483330"/>
                  <a:pt x="1213658" y="4588625"/>
                </a:cubicBezTo>
                <a:cubicBezTo>
                  <a:pt x="1177636" y="4693920"/>
                  <a:pt x="1188720" y="4771505"/>
                  <a:pt x="1147156" y="4871258"/>
                </a:cubicBezTo>
                <a:cubicBezTo>
                  <a:pt x="1105592" y="4971011"/>
                  <a:pt x="1116676" y="5115097"/>
                  <a:pt x="964276" y="5187141"/>
                </a:cubicBezTo>
                <a:cubicBezTo>
                  <a:pt x="811876" y="5259185"/>
                  <a:pt x="390698" y="5325687"/>
                  <a:pt x="232756" y="5303520"/>
                </a:cubicBezTo>
                <a:cubicBezTo>
                  <a:pt x="74814" y="5281353"/>
                  <a:pt x="16625" y="5054138"/>
                  <a:pt x="16625" y="5054138"/>
                </a:cubicBezTo>
                <a:lnTo>
                  <a:pt x="16625" y="5054138"/>
                </a:lnTo>
                <a:lnTo>
                  <a:pt x="0" y="5037512"/>
                </a:ln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TextBox 74"/>
          <p:cNvSpPr txBox="1"/>
          <p:nvPr/>
        </p:nvSpPr>
        <p:spPr>
          <a:xfrm rot="18182562">
            <a:off x="2813438" y="3063201"/>
            <a:ext cx="2353337" cy="584775"/>
          </a:xfrm>
          <a:prstGeom prst="rect">
            <a:avLst/>
          </a:prstGeom>
          <a:noFill/>
        </p:spPr>
        <p:txBody>
          <a:bodyPr wrap="none" rtlCol="0">
            <a:spAutoFit/>
          </a:bodyPr>
          <a:lstStyle/>
          <a:p>
            <a:r>
              <a:rPr lang="en-US" sz="3200" b="1" dirty="0" smtClean="0"/>
              <a:t>MOUNTAINS</a:t>
            </a:r>
            <a:endParaRPr lang="en-US" sz="3200" b="1" dirty="0"/>
          </a:p>
        </p:txBody>
      </p:sp>
      <p:sp>
        <p:nvSpPr>
          <p:cNvPr id="76" name="Freeform 75"/>
          <p:cNvSpPr/>
          <p:nvPr/>
        </p:nvSpPr>
        <p:spPr>
          <a:xfrm>
            <a:off x="2011680" y="2310938"/>
            <a:ext cx="3840480" cy="4680066"/>
          </a:xfrm>
          <a:custGeom>
            <a:avLst/>
            <a:gdLst>
              <a:gd name="connsiteX0" fmla="*/ 3840480 w 3840480"/>
              <a:gd name="connsiteY0" fmla="*/ 0 h 4680066"/>
              <a:gd name="connsiteX1" fmla="*/ 3308465 w 3840480"/>
              <a:gd name="connsiteY1" fmla="*/ 232757 h 4680066"/>
              <a:gd name="connsiteX2" fmla="*/ 2660073 w 3840480"/>
              <a:gd name="connsiteY2" fmla="*/ 515389 h 4680066"/>
              <a:gd name="connsiteX3" fmla="*/ 2510444 w 3840480"/>
              <a:gd name="connsiteY3" fmla="*/ 1113906 h 4680066"/>
              <a:gd name="connsiteX4" fmla="*/ 2211185 w 3840480"/>
              <a:gd name="connsiteY4" fmla="*/ 1995055 h 4680066"/>
              <a:gd name="connsiteX5" fmla="*/ 1928553 w 3840480"/>
              <a:gd name="connsiteY5" fmla="*/ 2360815 h 4680066"/>
              <a:gd name="connsiteX6" fmla="*/ 2028305 w 3840480"/>
              <a:gd name="connsiteY6" fmla="*/ 3092335 h 4680066"/>
              <a:gd name="connsiteX7" fmla="*/ 1679171 w 3840480"/>
              <a:gd name="connsiteY7" fmla="*/ 3441469 h 4680066"/>
              <a:gd name="connsiteX8" fmla="*/ 1296785 w 3840480"/>
              <a:gd name="connsiteY8" fmla="*/ 3674226 h 4680066"/>
              <a:gd name="connsiteX9" fmla="*/ 1130531 w 3840480"/>
              <a:gd name="connsiteY9" fmla="*/ 4023360 h 4680066"/>
              <a:gd name="connsiteX10" fmla="*/ 764771 w 3840480"/>
              <a:gd name="connsiteY10" fmla="*/ 4239491 h 4680066"/>
              <a:gd name="connsiteX11" fmla="*/ 0 w 3840480"/>
              <a:gd name="connsiteY11" fmla="*/ 4455622 h 4680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0480" h="4680066">
                <a:moveTo>
                  <a:pt x="3840480" y="0"/>
                </a:moveTo>
                <a:lnTo>
                  <a:pt x="3308465" y="232757"/>
                </a:lnTo>
                <a:cubicBezTo>
                  <a:pt x="3111731" y="318655"/>
                  <a:pt x="2793076" y="368531"/>
                  <a:pt x="2660073" y="515389"/>
                </a:cubicBezTo>
                <a:cubicBezTo>
                  <a:pt x="2527070" y="662247"/>
                  <a:pt x="2585259" y="867295"/>
                  <a:pt x="2510444" y="1113906"/>
                </a:cubicBezTo>
                <a:cubicBezTo>
                  <a:pt x="2435629" y="1360517"/>
                  <a:pt x="2308167" y="1787237"/>
                  <a:pt x="2211185" y="1995055"/>
                </a:cubicBezTo>
                <a:cubicBezTo>
                  <a:pt x="2114203" y="2202873"/>
                  <a:pt x="1959033" y="2177935"/>
                  <a:pt x="1928553" y="2360815"/>
                </a:cubicBezTo>
                <a:cubicBezTo>
                  <a:pt x="1898073" y="2543695"/>
                  <a:pt x="2069869" y="2912226"/>
                  <a:pt x="2028305" y="3092335"/>
                </a:cubicBezTo>
                <a:cubicBezTo>
                  <a:pt x="1986741" y="3272444"/>
                  <a:pt x="1801091" y="3344487"/>
                  <a:pt x="1679171" y="3441469"/>
                </a:cubicBezTo>
                <a:cubicBezTo>
                  <a:pt x="1557251" y="3538451"/>
                  <a:pt x="1388225" y="3577244"/>
                  <a:pt x="1296785" y="3674226"/>
                </a:cubicBezTo>
                <a:cubicBezTo>
                  <a:pt x="1205345" y="3771208"/>
                  <a:pt x="1219200" y="3929149"/>
                  <a:pt x="1130531" y="4023360"/>
                </a:cubicBezTo>
                <a:cubicBezTo>
                  <a:pt x="1041862" y="4117571"/>
                  <a:pt x="953193" y="4167447"/>
                  <a:pt x="764771" y="4239491"/>
                </a:cubicBezTo>
                <a:cubicBezTo>
                  <a:pt x="576349" y="4311535"/>
                  <a:pt x="512618" y="4680066"/>
                  <a:pt x="0" y="4455622"/>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7" name="TextBox 76"/>
          <p:cNvSpPr txBox="1"/>
          <p:nvPr/>
        </p:nvSpPr>
        <p:spPr>
          <a:xfrm rot="20964769">
            <a:off x="4419769" y="4387388"/>
            <a:ext cx="1398140" cy="584775"/>
          </a:xfrm>
          <a:prstGeom prst="rect">
            <a:avLst/>
          </a:prstGeom>
          <a:noFill/>
        </p:spPr>
        <p:txBody>
          <a:bodyPr wrap="none" rtlCol="0">
            <a:spAutoFit/>
          </a:bodyPr>
          <a:lstStyle/>
          <a:p>
            <a:r>
              <a:rPr lang="en-US" sz="3200" b="1" dirty="0" smtClean="0"/>
              <a:t>PLAINS</a:t>
            </a:r>
            <a:endParaRPr lang="en-US" sz="3200" b="1" dirty="0"/>
          </a:p>
        </p:txBody>
      </p:sp>
      <p:sp>
        <p:nvSpPr>
          <p:cNvPr id="49" name="Rectangle 48"/>
          <p:cNvSpPr/>
          <p:nvPr/>
        </p:nvSpPr>
        <p:spPr>
          <a:xfrm>
            <a:off x="4191000" y="772180"/>
            <a:ext cx="4953000" cy="1200329"/>
          </a:xfrm>
          <a:prstGeom prst="rect">
            <a:avLst/>
          </a:prstGeom>
          <a:solidFill>
            <a:schemeClr val="bg1"/>
          </a:solidFill>
        </p:spPr>
        <p:txBody>
          <a:bodyPr wrap="square">
            <a:spAutoFit/>
          </a:bodyPr>
          <a:lstStyle/>
          <a:p>
            <a:r>
              <a:rPr lang="en-US" sz="3200" b="1" dirty="0" smtClean="0"/>
              <a:t>Wasatch Front Range</a:t>
            </a:r>
          </a:p>
          <a:p>
            <a:endParaRPr lang="en-US" sz="3200" b="1" dirty="0" smtClean="0"/>
          </a:p>
          <a:p>
            <a:endParaRPr lang="en-US" sz="800" b="1" dirty="0" smtClean="0"/>
          </a:p>
        </p:txBody>
      </p:sp>
      <p:sp>
        <p:nvSpPr>
          <p:cNvPr id="63" name="Rectangle 62"/>
          <p:cNvSpPr/>
          <p:nvPr/>
        </p:nvSpPr>
        <p:spPr>
          <a:xfrm>
            <a:off x="4724400" y="1305580"/>
            <a:ext cx="4419600" cy="523220"/>
          </a:xfrm>
          <a:prstGeom prst="rect">
            <a:avLst/>
          </a:prstGeom>
          <a:solidFill>
            <a:schemeClr val="bg1"/>
          </a:solidFill>
        </p:spPr>
        <p:txBody>
          <a:bodyPr wrap="square">
            <a:spAutoFit/>
          </a:bodyPr>
          <a:lstStyle/>
          <a:p>
            <a:r>
              <a:rPr lang="en-US" sz="2800" b="1" dirty="0" smtClean="0"/>
              <a:t>water from </a:t>
            </a:r>
            <a:r>
              <a:rPr lang="en-US" sz="2800" b="1" dirty="0" err="1" smtClean="0"/>
              <a:t>mtn</a:t>
            </a:r>
            <a:r>
              <a:rPr lang="en-US" sz="2800" b="1" dirty="0" smtClean="0"/>
              <a:t> run-off</a:t>
            </a:r>
          </a:p>
        </p:txBody>
      </p:sp>
      <p:sp>
        <p:nvSpPr>
          <p:cNvPr id="64" name="Rectangle 63"/>
          <p:cNvSpPr/>
          <p:nvPr/>
        </p:nvSpPr>
        <p:spPr>
          <a:xfrm>
            <a:off x="5943600" y="1828800"/>
            <a:ext cx="3200400" cy="523220"/>
          </a:xfrm>
          <a:prstGeom prst="rect">
            <a:avLst/>
          </a:prstGeom>
          <a:solidFill>
            <a:schemeClr val="bg1"/>
          </a:solidFill>
        </p:spPr>
        <p:txBody>
          <a:bodyPr wrap="square">
            <a:spAutoFit/>
          </a:bodyPr>
          <a:lstStyle/>
          <a:p>
            <a:r>
              <a:rPr lang="en-US" sz="2800" b="1" dirty="0" smtClean="0"/>
              <a:t>temperate climate</a:t>
            </a:r>
          </a:p>
        </p:txBody>
      </p:sp>
      <p:sp useBgFill="1">
        <p:nvSpPr>
          <p:cNvPr id="3" name="Rectangle 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8"/>
                                        </p:tgtEl>
                                      </p:cBhvr>
                                    </p:animEffect>
                                    <p:set>
                                      <p:cBhvr>
                                        <p:cTn id="7" dur="1" fill="hold">
                                          <p:stCondLst>
                                            <p:cond delay="999"/>
                                          </p:stCondLst>
                                        </p:cTn>
                                        <p:tgtEl>
                                          <p:spTgt spid="4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3"/>
                                        </p:tgtEl>
                                      </p:cBhvr>
                                    </p:animEffect>
                                    <p:set>
                                      <p:cBhvr>
                                        <p:cTn id="10" dur="1" fill="hold">
                                          <p:stCondLst>
                                            <p:cond delay="999"/>
                                          </p:stCondLst>
                                        </p:cTn>
                                        <p:tgtEl>
                                          <p:spTgt spid="13"/>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60"/>
                                        </p:tgtEl>
                                      </p:cBhvr>
                                    </p:animEffect>
                                    <p:set>
                                      <p:cBhvr>
                                        <p:cTn id="13" dur="1" fill="hold">
                                          <p:stCondLst>
                                            <p:cond delay="999"/>
                                          </p:stCondLst>
                                        </p:cTn>
                                        <p:tgtEl>
                                          <p:spTgt spid="60"/>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61"/>
                                        </p:tgtEl>
                                      </p:cBhvr>
                                    </p:animEffect>
                                    <p:set>
                                      <p:cBhvr>
                                        <p:cTn id="16" dur="1" fill="hold">
                                          <p:stCondLst>
                                            <p:cond delay="999"/>
                                          </p:stCondLst>
                                        </p:cTn>
                                        <p:tgtEl>
                                          <p:spTgt spid="61"/>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62"/>
                                        </p:tgtEl>
                                      </p:cBhvr>
                                    </p:animEffect>
                                    <p:set>
                                      <p:cBhvr>
                                        <p:cTn id="19" dur="1" fill="hold">
                                          <p:stCondLst>
                                            <p:cond delay="999"/>
                                          </p:stCondLst>
                                        </p:cTn>
                                        <p:tgtEl>
                                          <p:spTgt spid="62"/>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43"/>
                                        </p:tgtEl>
                                      </p:cBhvr>
                                    </p:animEffect>
                                    <p:set>
                                      <p:cBhvr>
                                        <p:cTn id="22" dur="1" fill="hold">
                                          <p:stCondLst>
                                            <p:cond delay="999"/>
                                          </p:stCondLst>
                                        </p:cTn>
                                        <p:tgtEl>
                                          <p:spTgt spid="43"/>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1000"/>
                                        <p:tgtEl>
                                          <p:spTgt spid="44"/>
                                        </p:tgtEl>
                                      </p:cBhvr>
                                    </p:animEffect>
                                    <p:set>
                                      <p:cBhvr>
                                        <p:cTn id="25" dur="1" fill="hold">
                                          <p:stCondLst>
                                            <p:cond delay="999"/>
                                          </p:stCondLst>
                                        </p:cTn>
                                        <p:tgtEl>
                                          <p:spTgt spid="44"/>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1000"/>
                                        <p:tgtEl>
                                          <p:spTgt spid="45"/>
                                        </p:tgtEl>
                                      </p:cBhvr>
                                    </p:animEffect>
                                    <p:set>
                                      <p:cBhvr>
                                        <p:cTn id="28" dur="1" fill="hold">
                                          <p:stCondLst>
                                            <p:cond delay="999"/>
                                          </p:stCondLst>
                                        </p:cTn>
                                        <p:tgtEl>
                                          <p:spTgt spid="45"/>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1000"/>
                                        <p:tgtEl>
                                          <p:spTgt spid="41"/>
                                        </p:tgtEl>
                                      </p:cBhvr>
                                    </p:animEffect>
                                    <p:set>
                                      <p:cBhvr>
                                        <p:cTn id="31" dur="1" fill="hold">
                                          <p:stCondLst>
                                            <p:cond delay="999"/>
                                          </p:stCondLst>
                                        </p:cTn>
                                        <p:tgtEl>
                                          <p:spTgt spid="41"/>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55"/>
                                        </p:tgtEl>
                                      </p:cBhvr>
                                    </p:animEffect>
                                    <p:set>
                                      <p:cBhvr>
                                        <p:cTn id="34" dur="1" fill="hold">
                                          <p:stCondLst>
                                            <p:cond delay="999"/>
                                          </p:stCondLst>
                                        </p:cTn>
                                        <p:tgtEl>
                                          <p:spTgt spid="55"/>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1000"/>
                                        <p:tgtEl>
                                          <p:spTgt spid="54"/>
                                        </p:tgtEl>
                                      </p:cBhvr>
                                    </p:animEffect>
                                    <p:set>
                                      <p:cBhvr>
                                        <p:cTn id="37" dur="1" fill="hold">
                                          <p:stCondLst>
                                            <p:cond delay="999"/>
                                          </p:stCondLst>
                                        </p:cTn>
                                        <p:tgtEl>
                                          <p:spTgt spid="54"/>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00"/>
                                        <p:tgtEl>
                                          <p:spTgt spid="65"/>
                                        </p:tgtEl>
                                      </p:cBhvr>
                                    </p:animEffect>
                                    <p:set>
                                      <p:cBhvr>
                                        <p:cTn id="40" dur="1" fill="hold">
                                          <p:stCondLst>
                                            <p:cond delay="999"/>
                                          </p:stCondLst>
                                        </p:cTn>
                                        <p:tgtEl>
                                          <p:spTgt spid="65"/>
                                        </p:tgtEl>
                                        <p:attrNameLst>
                                          <p:attrName>style.visibility</p:attrName>
                                        </p:attrNameLst>
                                      </p:cBhvr>
                                      <p:to>
                                        <p:strVal val="hidden"/>
                                      </p:to>
                                    </p:set>
                                  </p:childTnLst>
                                </p:cTn>
                              </p:par>
                              <p:par>
                                <p:cTn id="41" presetID="10" presetClass="exit" presetSubtype="0" fill="hold" grpId="0" nodeType="withEffect">
                                  <p:stCondLst>
                                    <p:cond delay="0"/>
                                  </p:stCondLst>
                                  <p:childTnLst>
                                    <p:animEffect transition="out" filter="fade">
                                      <p:cBhvr>
                                        <p:cTn id="42" dur="1000"/>
                                        <p:tgtEl>
                                          <p:spTgt spid="46"/>
                                        </p:tgtEl>
                                      </p:cBhvr>
                                    </p:animEffect>
                                    <p:set>
                                      <p:cBhvr>
                                        <p:cTn id="43" dur="1" fill="hold">
                                          <p:stCondLst>
                                            <p:cond delay="999"/>
                                          </p:stCondLst>
                                        </p:cTn>
                                        <p:tgtEl>
                                          <p:spTgt spid="46"/>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1000"/>
                                        <p:tgtEl>
                                          <p:spTgt spid="50"/>
                                        </p:tgtEl>
                                      </p:cBhvr>
                                    </p:animEffect>
                                    <p:set>
                                      <p:cBhvr>
                                        <p:cTn id="46" dur="1" fill="hold">
                                          <p:stCondLst>
                                            <p:cond delay="999"/>
                                          </p:stCondLst>
                                        </p:cTn>
                                        <p:tgtEl>
                                          <p:spTgt spid="50"/>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1000"/>
                                        <p:tgtEl>
                                          <p:spTgt spid="53"/>
                                        </p:tgtEl>
                                      </p:cBhvr>
                                    </p:animEffect>
                                    <p:set>
                                      <p:cBhvr>
                                        <p:cTn id="49" dur="1" fill="hold">
                                          <p:stCondLst>
                                            <p:cond delay="999"/>
                                          </p:stCondLst>
                                        </p:cTn>
                                        <p:tgtEl>
                                          <p:spTgt spid="53"/>
                                        </p:tgtEl>
                                        <p:attrNameLst>
                                          <p:attrName>style.visibility</p:attrName>
                                        </p:attrNameLst>
                                      </p:cBhvr>
                                      <p:to>
                                        <p:strVal val="hidden"/>
                                      </p:to>
                                    </p:se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wipe(up)">
                                      <p:cBhvr>
                                        <p:cTn id="53" dur="2000"/>
                                        <p:tgtEl>
                                          <p:spTgt spid="56"/>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1000"/>
                                        <p:tgtEl>
                                          <p:spTgt spid="70"/>
                                        </p:tgtEl>
                                      </p:cBhvr>
                                    </p:animEffect>
                                  </p:childTnLst>
                                </p:cTn>
                              </p:par>
                              <p:par>
                                <p:cTn id="59" presetID="10" presetClass="exit" presetSubtype="0" fill="hold" grpId="1" nodeType="withEffect">
                                  <p:stCondLst>
                                    <p:cond delay="0"/>
                                  </p:stCondLst>
                                  <p:childTnLst>
                                    <p:animEffect transition="out" filter="fade">
                                      <p:cBhvr>
                                        <p:cTn id="60" dur="1000"/>
                                        <p:tgtEl>
                                          <p:spTgt spid="56"/>
                                        </p:tgtEl>
                                      </p:cBhvr>
                                    </p:animEffect>
                                    <p:set>
                                      <p:cBhvr>
                                        <p:cTn id="61" dur="1" fill="hold">
                                          <p:stCondLst>
                                            <p:cond delay="999"/>
                                          </p:stCondLst>
                                        </p:cTn>
                                        <p:tgtEl>
                                          <p:spTgt spid="56"/>
                                        </p:tgtEl>
                                        <p:attrNameLst>
                                          <p:attrName>style.visibility</p:attrName>
                                        </p:attrNameLst>
                                      </p:cBhvr>
                                      <p:to>
                                        <p:strVal val="hidden"/>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grpId="2" nodeType="clickEffect">
                                  <p:stCondLst>
                                    <p:cond delay="0"/>
                                  </p:stCondLst>
                                  <p:childTnLst>
                                    <p:set>
                                      <p:cBhvr>
                                        <p:cTn id="65" dur="1" fill="hold">
                                          <p:stCondLst>
                                            <p:cond delay="0"/>
                                          </p:stCondLst>
                                        </p:cTn>
                                        <p:tgtEl>
                                          <p:spTgt spid="56"/>
                                        </p:tgtEl>
                                        <p:attrNameLst>
                                          <p:attrName>style.visibility</p:attrName>
                                        </p:attrNameLst>
                                      </p:cBhvr>
                                      <p:to>
                                        <p:strVal val="visible"/>
                                      </p:to>
                                    </p:set>
                                    <p:animEffect transition="in" filter="wipe(up)">
                                      <p:cBhvr>
                                        <p:cTn id="66" dur="1000"/>
                                        <p:tgtEl>
                                          <p:spTgt spid="56"/>
                                        </p:tgtEl>
                                      </p:cBhvr>
                                    </p:animEffect>
                                  </p:childTnLst>
                                </p:cTn>
                              </p:par>
                            </p:childTnLst>
                          </p:cTn>
                        </p:par>
                      </p:childTnLst>
                    </p:cTn>
                  </p:par>
                  <p:par>
                    <p:cTn id="67" fill="hold">
                      <p:stCondLst>
                        <p:cond delay="indefinite"/>
                      </p:stCondLst>
                      <p:childTnLst>
                        <p:par>
                          <p:cTn id="68" fill="hold">
                            <p:stCondLst>
                              <p:cond delay="0"/>
                            </p:stCondLst>
                            <p:childTnLst>
                              <p:par>
                                <p:cTn id="69" presetID="6" presetClass="emph" presetSubtype="0" fill="hold" nodeType="clickEffect">
                                  <p:stCondLst>
                                    <p:cond delay="0"/>
                                  </p:stCondLst>
                                  <p:childTnLst>
                                    <p:animScale>
                                      <p:cBhvr>
                                        <p:cTn id="70" dur="1000" fill="hold"/>
                                        <p:tgtEl>
                                          <p:spTgt spid="70"/>
                                        </p:tgtEl>
                                      </p:cBhvr>
                                      <p:by x="180000" y="180000"/>
                                    </p:animScale>
                                  </p:childTnLst>
                                </p:cTn>
                              </p:par>
                              <p:par>
                                <p:cTn id="71" presetID="8" presetClass="emph" presetSubtype="0" fill="hold" nodeType="withEffect">
                                  <p:stCondLst>
                                    <p:cond delay="0"/>
                                  </p:stCondLst>
                                  <p:childTnLst>
                                    <p:animRot by="-360000">
                                      <p:cBhvr>
                                        <p:cTn id="72" dur="1000" fill="hold"/>
                                        <p:tgtEl>
                                          <p:spTgt spid="70"/>
                                        </p:tgtEl>
                                        <p:attrNameLst>
                                          <p:attrName>r</p:attrName>
                                        </p:attrNameLst>
                                      </p:cBhvr>
                                    </p:animRot>
                                  </p:childTnLst>
                                </p:cTn>
                              </p:par>
                              <p:par>
                                <p:cTn id="73" presetID="42" presetClass="path" presetSubtype="0" accel="50000" decel="50000" fill="hold" nodeType="withEffect">
                                  <p:stCondLst>
                                    <p:cond delay="0"/>
                                  </p:stCondLst>
                                  <p:childTnLst>
                                    <p:animMotion origin="layout" path="M 5E-6 -3.69942E-6 L -0.12813 0.12879 " pathEditMode="relative" rAng="0" ptsTypes="AA">
                                      <p:cBhvr>
                                        <p:cTn id="74" dur="1000" fill="hold"/>
                                        <p:tgtEl>
                                          <p:spTgt spid="70"/>
                                        </p:tgtEl>
                                        <p:attrNameLst>
                                          <p:attrName>ppt_x</p:attrName>
                                          <p:attrName>ppt_y</p:attrName>
                                        </p:attrNameLst>
                                      </p:cBhvr>
                                      <p:rCtr x="-64" y="64"/>
                                    </p:animMotion>
                                  </p:childTnLst>
                                </p:cTn>
                              </p:par>
                              <p:par>
                                <p:cTn id="75" presetID="1" presetClass="exit" presetSubtype="0" fill="hold" grpId="3" nodeType="withEffect">
                                  <p:stCondLst>
                                    <p:cond delay="0"/>
                                  </p:stCondLst>
                                  <p:childTnLst>
                                    <p:set>
                                      <p:cBhvr>
                                        <p:cTn id="76" dur="1" fill="hold">
                                          <p:stCondLst>
                                            <p:cond delay="0"/>
                                          </p:stCondLst>
                                        </p:cTn>
                                        <p:tgtEl>
                                          <p:spTgt spid="56"/>
                                        </p:tgtEl>
                                        <p:attrNameLst>
                                          <p:attrName>style.visibility</p:attrName>
                                        </p:attrNameLst>
                                      </p:cBhvr>
                                      <p:to>
                                        <p:strVal val="hidden"/>
                                      </p:to>
                                    </p:set>
                                  </p:childTnLst>
                                </p:cTn>
                              </p:par>
                              <p:par>
                                <p:cTn id="77" presetID="10" presetClass="entr" presetSubtype="0" fill="hold" nodeType="withEffect">
                                  <p:stCondLst>
                                    <p:cond delay="500"/>
                                  </p:stCondLst>
                                  <p:childTnLst>
                                    <p:set>
                                      <p:cBhvr>
                                        <p:cTn id="78" dur="1" fill="hold">
                                          <p:stCondLst>
                                            <p:cond delay="0"/>
                                          </p:stCondLst>
                                        </p:cTn>
                                        <p:tgtEl>
                                          <p:spTgt spid="71"/>
                                        </p:tgtEl>
                                        <p:attrNameLst>
                                          <p:attrName>style.visibility</p:attrName>
                                        </p:attrNameLst>
                                      </p:cBhvr>
                                      <p:to>
                                        <p:strVal val="visible"/>
                                      </p:to>
                                    </p:set>
                                    <p:animEffect transition="in" filter="fade">
                                      <p:cBhvr>
                                        <p:cTn id="79" dur="1000"/>
                                        <p:tgtEl>
                                          <p:spTgt spid="71"/>
                                        </p:tgtEl>
                                      </p:cBhvr>
                                    </p:animEffect>
                                  </p:childTnLst>
                                </p:cTn>
                              </p:par>
                              <p:par>
                                <p:cTn id="80" presetID="10" presetClass="exit" presetSubtype="0" fill="hold" nodeType="withEffect">
                                  <p:stCondLst>
                                    <p:cond delay="1000"/>
                                  </p:stCondLst>
                                  <p:childTnLst>
                                    <p:animEffect transition="out" filter="fade">
                                      <p:cBhvr>
                                        <p:cTn id="81" dur="1000"/>
                                        <p:tgtEl>
                                          <p:spTgt spid="70"/>
                                        </p:tgtEl>
                                      </p:cBhvr>
                                    </p:animEffect>
                                    <p:set>
                                      <p:cBhvr>
                                        <p:cTn id="82" dur="1" fill="hold">
                                          <p:stCondLst>
                                            <p:cond delay="999"/>
                                          </p:stCondLst>
                                        </p:cTn>
                                        <p:tgtEl>
                                          <p:spTgt spid="70"/>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6" presetClass="entr" presetSubtype="0" fill="hold" grpId="0" nodeType="clickEffect">
                                  <p:stCondLst>
                                    <p:cond delay="0"/>
                                  </p:stCondLst>
                                  <p:childTnLst>
                                    <p:set>
                                      <p:cBhvr>
                                        <p:cTn id="86" dur="1" fill="hold">
                                          <p:stCondLst>
                                            <p:cond delay="0"/>
                                          </p:stCondLst>
                                        </p:cTn>
                                        <p:tgtEl>
                                          <p:spTgt spid="77"/>
                                        </p:tgtEl>
                                        <p:attrNameLst>
                                          <p:attrName>style.visibility</p:attrName>
                                        </p:attrNameLst>
                                      </p:cBhvr>
                                      <p:to>
                                        <p:strVal val="visible"/>
                                      </p:to>
                                    </p:set>
                                    <p:animEffect transition="in" filter="wipe(down)">
                                      <p:cBhvr>
                                        <p:cTn id="87" dur="290">
                                          <p:stCondLst>
                                            <p:cond delay="0"/>
                                          </p:stCondLst>
                                        </p:cTn>
                                        <p:tgtEl>
                                          <p:spTgt spid="77"/>
                                        </p:tgtEl>
                                      </p:cBhvr>
                                    </p:animEffect>
                                    <p:anim calcmode="lin" valueType="num">
                                      <p:cBhvr>
                                        <p:cTn id="88" dur="911" tmFilter="0,0; 0.14,0.36; 0.43,0.73; 0.71,0.91; 1.0,1.0">
                                          <p:stCondLst>
                                            <p:cond delay="0"/>
                                          </p:stCondLst>
                                        </p:cTn>
                                        <p:tgtEl>
                                          <p:spTgt spid="77"/>
                                        </p:tgtEl>
                                        <p:attrNameLst>
                                          <p:attrName>ppt_x</p:attrName>
                                        </p:attrNameLst>
                                      </p:cBhvr>
                                      <p:tavLst>
                                        <p:tav tm="0">
                                          <p:val>
                                            <p:strVal val="#ppt_x-0.25"/>
                                          </p:val>
                                        </p:tav>
                                        <p:tav tm="100000">
                                          <p:val>
                                            <p:strVal val="#ppt_x"/>
                                          </p:val>
                                        </p:tav>
                                      </p:tavLst>
                                    </p:anim>
                                    <p:anim calcmode="lin" valueType="num">
                                      <p:cBhvr>
                                        <p:cTn id="89" dur="332" tmFilter="0.0,0.0; 0.25,0.07; 0.50,0.2; 0.75,0.467; 1.0,1.0">
                                          <p:stCondLst>
                                            <p:cond delay="0"/>
                                          </p:stCondLst>
                                        </p:cTn>
                                        <p:tgtEl>
                                          <p:spTgt spid="77"/>
                                        </p:tgtEl>
                                        <p:attrNameLst>
                                          <p:attrName>ppt_y</p:attrName>
                                        </p:attrNameLst>
                                      </p:cBhvr>
                                      <p:tavLst>
                                        <p:tav tm="0" fmla="#ppt_y-sin(pi*$)/3">
                                          <p:val>
                                            <p:fltVal val="0.5"/>
                                          </p:val>
                                        </p:tav>
                                        <p:tav tm="100000">
                                          <p:val>
                                            <p:fltVal val="1"/>
                                          </p:val>
                                        </p:tav>
                                      </p:tavLst>
                                    </p:anim>
                                    <p:anim calcmode="lin" valueType="num">
                                      <p:cBhvr>
                                        <p:cTn id="90" dur="332" tmFilter="0, 0; 0.125,0.2665; 0.25,0.4; 0.375,0.465; 0.5,0.5;  0.625,0.535; 0.75,0.6; 0.875,0.7335; 1,1">
                                          <p:stCondLst>
                                            <p:cond delay="332"/>
                                          </p:stCondLst>
                                        </p:cTn>
                                        <p:tgtEl>
                                          <p:spTgt spid="77"/>
                                        </p:tgtEl>
                                        <p:attrNameLst>
                                          <p:attrName>ppt_y</p:attrName>
                                        </p:attrNameLst>
                                      </p:cBhvr>
                                      <p:tavLst>
                                        <p:tav tm="0" fmla="#ppt_y-sin(pi*$)/9">
                                          <p:val>
                                            <p:fltVal val="0"/>
                                          </p:val>
                                        </p:tav>
                                        <p:tav tm="100000">
                                          <p:val>
                                            <p:fltVal val="1"/>
                                          </p:val>
                                        </p:tav>
                                      </p:tavLst>
                                    </p:anim>
                                    <p:anim calcmode="lin" valueType="num">
                                      <p:cBhvr>
                                        <p:cTn id="91" dur="166" tmFilter="0, 0; 0.125,0.2665; 0.25,0.4; 0.375,0.465; 0.5,0.5;  0.625,0.535; 0.75,0.6; 0.875,0.7335; 1,1">
                                          <p:stCondLst>
                                            <p:cond delay="662"/>
                                          </p:stCondLst>
                                        </p:cTn>
                                        <p:tgtEl>
                                          <p:spTgt spid="77"/>
                                        </p:tgtEl>
                                        <p:attrNameLst>
                                          <p:attrName>ppt_y</p:attrName>
                                        </p:attrNameLst>
                                      </p:cBhvr>
                                      <p:tavLst>
                                        <p:tav tm="0" fmla="#ppt_y-sin(pi*$)/27">
                                          <p:val>
                                            <p:fltVal val="0"/>
                                          </p:val>
                                        </p:tav>
                                        <p:tav tm="100000">
                                          <p:val>
                                            <p:fltVal val="1"/>
                                          </p:val>
                                        </p:tav>
                                      </p:tavLst>
                                    </p:anim>
                                    <p:anim calcmode="lin" valueType="num">
                                      <p:cBhvr>
                                        <p:cTn id="92" dur="82" tmFilter="0, 0; 0.125,0.2665; 0.25,0.4; 0.375,0.465; 0.5,0.5;  0.625,0.535; 0.75,0.6; 0.875,0.7335; 1,1">
                                          <p:stCondLst>
                                            <p:cond delay="828"/>
                                          </p:stCondLst>
                                        </p:cTn>
                                        <p:tgtEl>
                                          <p:spTgt spid="77"/>
                                        </p:tgtEl>
                                        <p:attrNameLst>
                                          <p:attrName>ppt_y</p:attrName>
                                        </p:attrNameLst>
                                      </p:cBhvr>
                                      <p:tavLst>
                                        <p:tav tm="0" fmla="#ppt_y-sin(pi*$)/81">
                                          <p:val>
                                            <p:fltVal val="0"/>
                                          </p:val>
                                        </p:tav>
                                        <p:tav tm="100000">
                                          <p:val>
                                            <p:fltVal val="1"/>
                                          </p:val>
                                        </p:tav>
                                      </p:tavLst>
                                    </p:anim>
                                    <p:animScale>
                                      <p:cBhvr>
                                        <p:cTn id="93" dur="13">
                                          <p:stCondLst>
                                            <p:cond delay="325"/>
                                          </p:stCondLst>
                                        </p:cTn>
                                        <p:tgtEl>
                                          <p:spTgt spid="77"/>
                                        </p:tgtEl>
                                      </p:cBhvr>
                                      <p:to x="100000" y="60000"/>
                                    </p:animScale>
                                    <p:animScale>
                                      <p:cBhvr>
                                        <p:cTn id="94" dur="83" decel="50000">
                                          <p:stCondLst>
                                            <p:cond delay="338"/>
                                          </p:stCondLst>
                                        </p:cTn>
                                        <p:tgtEl>
                                          <p:spTgt spid="77"/>
                                        </p:tgtEl>
                                      </p:cBhvr>
                                      <p:to x="100000" y="100000"/>
                                    </p:animScale>
                                    <p:animScale>
                                      <p:cBhvr>
                                        <p:cTn id="95" dur="13">
                                          <p:stCondLst>
                                            <p:cond delay="656"/>
                                          </p:stCondLst>
                                        </p:cTn>
                                        <p:tgtEl>
                                          <p:spTgt spid="77"/>
                                        </p:tgtEl>
                                      </p:cBhvr>
                                      <p:to x="100000" y="80000"/>
                                    </p:animScale>
                                    <p:animScale>
                                      <p:cBhvr>
                                        <p:cTn id="96" dur="83" decel="50000">
                                          <p:stCondLst>
                                            <p:cond delay="669"/>
                                          </p:stCondLst>
                                        </p:cTn>
                                        <p:tgtEl>
                                          <p:spTgt spid="77"/>
                                        </p:tgtEl>
                                      </p:cBhvr>
                                      <p:to x="100000" y="100000"/>
                                    </p:animScale>
                                    <p:animScale>
                                      <p:cBhvr>
                                        <p:cTn id="97" dur="13">
                                          <p:stCondLst>
                                            <p:cond delay="821"/>
                                          </p:stCondLst>
                                        </p:cTn>
                                        <p:tgtEl>
                                          <p:spTgt spid="77"/>
                                        </p:tgtEl>
                                      </p:cBhvr>
                                      <p:to x="100000" y="90000"/>
                                    </p:animScale>
                                    <p:animScale>
                                      <p:cBhvr>
                                        <p:cTn id="98" dur="83" decel="50000">
                                          <p:stCondLst>
                                            <p:cond delay="834"/>
                                          </p:stCondLst>
                                        </p:cTn>
                                        <p:tgtEl>
                                          <p:spTgt spid="77"/>
                                        </p:tgtEl>
                                      </p:cBhvr>
                                      <p:to x="100000" y="100000"/>
                                    </p:animScale>
                                    <p:animScale>
                                      <p:cBhvr>
                                        <p:cTn id="99" dur="13">
                                          <p:stCondLst>
                                            <p:cond delay="904"/>
                                          </p:stCondLst>
                                        </p:cTn>
                                        <p:tgtEl>
                                          <p:spTgt spid="77"/>
                                        </p:tgtEl>
                                      </p:cBhvr>
                                      <p:to x="100000" y="95000"/>
                                    </p:animScale>
                                    <p:animScale>
                                      <p:cBhvr>
                                        <p:cTn id="100" dur="83" decel="50000">
                                          <p:stCondLst>
                                            <p:cond delay="917"/>
                                          </p:stCondLst>
                                        </p:cTn>
                                        <p:tgtEl>
                                          <p:spTgt spid="77"/>
                                        </p:tgtEl>
                                      </p:cBhvr>
                                      <p:to x="100000" y="100000"/>
                                    </p:animScale>
                                  </p:childTnLst>
                                </p:cTn>
                              </p:par>
                            </p:childTnLst>
                          </p:cTn>
                        </p:par>
                      </p:childTnLst>
                    </p:cTn>
                  </p:par>
                  <p:par>
                    <p:cTn id="101" fill="hold">
                      <p:stCondLst>
                        <p:cond delay="indefinite"/>
                      </p:stCondLst>
                      <p:childTnLst>
                        <p:par>
                          <p:cTn id="102" fill="hold">
                            <p:stCondLst>
                              <p:cond delay="0"/>
                            </p:stCondLst>
                            <p:childTnLst>
                              <p:par>
                                <p:cTn id="103" presetID="22" presetClass="entr" presetSubtype="1" fill="hold" grpId="0" nodeType="clickEffect">
                                  <p:stCondLst>
                                    <p:cond delay="0"/>
                                  </p:stCondLst>
                                  <p:childTnLst>
                                    <p:set>
                                      <p:cBhvr>
                                        <p:cTn id="104" dur="1" fill="hold">
                                          <p:stCondLst>
                                            <p:cond delay="0"/>
                                          </p:stCondLst>
                                        </p:cTn>
                                        <p:tgtEl>
                                          <p:spTgt spid="76"/>
                                        </p:tgtEl>
                                        <p:attrNameLst>
                                          <p:attrName>style.visibility</p:attrName>
                                        </p:attrNameLst>
                                      </p:cBhvr>
                                      <p:to>
                                        <p:strVal val="visible"/>
                                      </p:to>
                                    </p:set>
                                    <p:animEffect transition="in" filter="wipe(up)">
                                      <p:cBhvr>
                                        <p:cTn id="105" dur="1000"/>
                                        <p:tgtEl>
                                          <p:spTgt spid="76"/>
                                        </p:tgtEl>
                                      </p:cBhvr>
                                    </p:animEffect>
                                  </p:childTnLst>
                                </p:cTn>
                              </p:par>
                            </p:childTnLst>
                          </p:cTn>
                        </p:par>
                        <p:par>
                          <p:cTn id="106" fill="hold">
                            <p:stCondLst>
                              <p:cond delay="1000"/>
                            </p:stCondLst>
                            <p:childTnLst>
                              <p:par>
                                <p:cTn id="107" presetID="26" presetClass="entr" presetSubtype="0" fill="hold" grpId="0" nodeType="afterEffect">
                                  <p:stCondLst>
                                    <p:cond delay="0"/>
                                  </p:stCondLst>
                                  <p:childTnLst>
                                    <p:set>
                                      <p:cBhvr>
                                        <p:cTn id="108" dur="1" fill="hold">
                                          <p:stCondLst>
                                            <p:cond delay="0"/>
                                          </p:stCondLst>
                                        </p:cTn>
                                        <p:tgtEl>
                                          <p:spTgt spid="75"/>
                                        </p:tgtEl>
                                        <p:attrNameLst>
                                          <p:attrName>style.visibility</p:attrName>
                                        </p:attrNameLst>
                                      </p:cBhvr>
                                      <p:to>
                                        <p:strVal val="visible"/>
                                      </p:to>
                                    </p:set>
                                    <p:animEffect transition="in" filter="wipe(down)">
                                      <p:cBhvr>
                                        <p:cTn id="109" dur="290">
                                          <p:stCondLst>
                                            <p:cond delay="0"/>
                                          </p:stCondLst>
                                        </p:cTn>
                                        <p:tgtEl>
                                          <p:spTgt spid="75"/>
                                        </p:tgtEl>
                                      </p:cBhvr>
                                    </p:animEffect>
                                    <p:anim calcmode="lin" valueType="num">
                                      <p:cBhvr>
                                        <p:cTn id="110" dur="911" tmFilter="0,0; 0.14,0.36; 0.43,0.73; 0.71,0.91; 1.0,1.0">
                                          <p:stCondLst>
                                            <p:cond delay="0"/>
                                          </p:stCondLst>
                                        </p:cTn>
                                        <p:tgtEl>
                                          <p:spTgt spid="75"/>
                                        </p:tgtEl>
                                        <p:attrNameLst>
                                          <p:attrName>ppt_x</p:attrName>
                                        </p:attrNameLst>
                                      </p:cBhvr>
                                      <p:tavLst>
                                        <p:tav tm="0">
                                          <p:val>
                                            <p:strVal val="#ppt_x-0.25"/>
                                          </p:val>
                                        </p:tav>
                                        <p:tav tm="100000">
                                          <p:val>
                                            <p:strVal val="#ppt_x"/>
                                          </p:val>
                                        </p:tav>
                                      </p:tavLst>
                                    </p:anim>
                                    <p:anim calcmode="lin" valueType="num">
                                      <p:cBhvr>
                                        <p:cTn id="111" dur="332" tmFilter="0.0,0.0; 0.25,0.07; 0.50,0.2; 0.75,0.467; 1.0,1.0">
                                          <p:stCondLst>
                                            <p:cond delay="0"/>
                                          </p:stCondLst>
                                        </p:cTn>
                                        <p:tgtEl>
                                          <p:spTgt spid="75"/>
                                        </p:tgtEl>
                                        <p:attrNameLst>
                                          <p:attrName>ppt_y</p:attrName>
                                        </p:attrNameLst>
                                      </p:cBhvr>
                                      <p:tavLst>
                                        <p:tav tm="0" fmla="#ppt_y-sin(pi*$)/3">
                                          <p:val>
                                            <p:fltVal val="0.5"/>
                                          </p:val>
                                        </p:tav>
                                        <p:tav tm="100000">
                                          <p:val>
                                            <p:fltVal val="1"/>
                                          </p:val>
                                        </p:tav>
                                      </p:tavLst>
                                    </p:anim>
                                    <p:anim calcmode="lin" valueType="num">
                                      <p:cBhvr>
                                        <p:cTn id="112" dur="332" tmFilter="0, 0; 0.125,0.2665; 0.25,0.4; 0.375,0.465; 0.5,0.5;  0.625,0.535; 0.75,0.6; 0.875,0.7335; 1,1">
                                          <p:stCondLst>
                                            <p:cond delay="332"/>
                                          </p:stCondLst>
                                        </p:cTn>
                                        <p:tgtEl>
                                          <p:spTgt spid="75"/>
                                        </p:tgtEl>
                                        <p:attrNameLst>
                                          <p:attrName>ppt_y</p:attrName>
                                        </p:attrNameLst>
                                      </p:cBhvr>
                                      <p:tavLst>
                                        <p:tav tm="0" fmla="#ppt_y-sin(pi*$)/9">
                                          <p:val>
                                            <p:fltVal val="0"/>
                                          </p:val>
                                        </p:tav>
                                        <p:tav tm="100000">
                                          <p:val>
                                            <p:fltVal val="1"/>
                                          </p:val>
                                        </p:tav>
                                      </p:tavLst>
                                    </p:anim>
                                    <p:anim calcmode="lin" valueType="num">
                                      <p:cBhvr>
                                        <p:cTn id="113" dur="166" tmFilter="0, 0; 0.125,0.2665; 0.25,0.4; 0.375,0.465; 0.5,0.5;  0.625,0.535; 0.75,0.6; 0.875,0.7335; 1,1">
                                          <p:stCondLst>
                                            <p:cond delay="662"/>
                                          </p:stCondLst>
                                        </p:cTn>
                                        <p:tgtEl>
                                          <p:spTgt spid="75"/>
                                        </p:tgtEl>
                                        <p:attrNameLst>
                                          <p:attrName>ppt_y</p:attrName>
                                        </p:attrNameLst>
                                      </p:cBhvr>
                                      <p:tavLst>
                                        <p:tav tm="0" fmla="#ppt_y-sin(pi*$)/27">
                                          <p:val>
                                            <p:fltVal val="0"/>
                                          </p:val>
                                        </p:tav>
                                        <p:tav tm="100000">
                                          <p:val>
                                            <p:fltVal val="1"/>
                                          </p:val>
                                        </p:tav>
                                      </p:tavLst>
                                    </p:anim>
                                    <p:anim calcmode="lin" valueType="num">
                                      <p:cBhvr>
                                        <p:cTn id="114" dur="82" tmFilter="0, 0; 0.125,0.2665; 0.25,0.4; 0.375,0.465; 0.5,0.5;  0.625,0.535; 0.75,0.6; 0.875,0.7335; 1,1">
                                          <p:stCondLst>
                                            <p:cond delay="828"/>
                                          </p:stCondLst>
                                        </p:cTn>
                                        <p:tgtEl>
                                          <p:spTgt spid="75"/>
                                        </p:tgtEl>
                                        <p:attrNameLst>
                                          <p:attrName>ppt_y</p:attrName>
                                        </p:attrNameLst>
                                      </p:cBhvr>
                                      <p:tavLst>
                                        <p:tav tm="0" fmla="#ppt_y-sin(pi*$)/81">
                                          <p:val>
                                            <p:fltVal val="0"/>
                                          </p:val>
                                        </p:tav>
                                        <p:tav tm="100000">
                                          <p:val>
                                            <p:fltVal val="1"/>
                                          </p:val>
                                        </p:tav>
                                      </p:tavLst>
                                    </p:anim>
                                    <p:animScale>
                                      <p:cBhvr>
                                        <p:cTn id="115" dur="13">
                                          <p:stCondLst>
                                            <p:cond delay="325"/>
                                          </p:stCondLst>
                                        </p:cTn>
                                        <p:tgtEl>
                                          <p:spTgt spid="75"/>
                                        </p:tgtEl>
                                      </p:cBhvr>
                                      <p:to x="100000" y="60000"/>
                                    </p:animScale>
                                    <p:animScale>
                                      <p:cBhvr>
                                        <p:cTn id="116" dur="83" decel="50000">
                                          <p:stCondLst>
                                            <p:cond delay="338"/>
                                          </p:stCondLst>
                                        </p:cTn>
                                        <p:tgtEl>
                                          <p:spTgt spid="75"/>
                                        </p:tgtEl>
                                      </p:cBhvr>
                                      <p:to x="100000" y="100000"/>
                                    </p:animScale>
                                    <p:animScale>
                                      <p:cBhvr>
                                        <p:cTn id="117" dur="13">
                                          <p:stCondLst>
                                            <p:cond delay="656"/>
                                          </p:stCondLst>
                                        </p:cTn>
                                        <p:tgtEl>
                                          <p:spTgt spid="75"/>
                                        </p:tgtEl>
                                      </p:cBhvr>
                                      <p:to x="100000" y="80000"/>
                                    </p:animScale>
                                    <p:animScale>
                                      <p:cBhvr>
                                        <p:cTn id="118" dur="83" decel="50000">
                                          <p:stCondLst>
                                            <p:cond delay="669"/>
                                          </p:stCondLst>
                                        </p:cTn>
                                        <p:tgtEl>
                                          <p:spTgt spid="75"/>
                                        </p:tgtEl>
                                      </p:cBhvr>
                                      <p:to x="100000" y="100000"/>
                                    </p:animScale>
                                    <p:animScale>
                                      <p:cBhvr>
                                        <p:cTn id="119" dur="13">
                                          <p:stCondLst>
                                            <p:cond delay="821"/>
                                          </p:stCondLst>
                                        </p:cTn>
                                        <p:tgtEl>
                                          <p:spTgt spid="75"/>
                                        </p:tgtEl>
                                      </p:cBhvr>
                                      <p:to x="100000" y="90000"/>
                                    </p:animScale>
                                    <p:animScale>
                                      <p:cBhvr>
                                        <p:cTn id="120" dur="83" decel="50000">
                                          <p:stCondLst>
                                            <p:cond delay="834"/>
                                          </p:stCondLst>
                                        </p:cTn>
                                        <p:tgtEl>
                                          <p:spTgt spid="75"/>
                                        </p:tgtEl>
                                      </p:cBhvr>
                                      <p:to x="100000" y="100000"/>
                                    </p:animScale>
                                    <p:animScale>
                                      <p:cBhvr>
                                        <p:cTn id="121" dur="13">
                                          <p:stCondLst>
                                            <p:cond delay="904"/>
                                          </p:stCondLst>
                                        </p:cTn>
                                        <p:tgtEl>
                                          <p:spTgt spid="75"/>
                                        </p:tgtEl>
                                      </p:cBhvr>
                                      <p:to x="100000" y="95000"/>
                                    </p:animScale>
                                    <p:animScale>
                                      <p:cBhvr>
                                        <p:cTn id="122" dur="83" decel="50000">
                                          <p:stCondLst>
                                            <p:cond delay="917"/>
                                          </p:stCondLst>
                                        </p:cTn>
                                        <p:tgtEl>
                                          <p:spTgt spid="75"/>
                                        </p:tgtEl>
                                      </p:cBhvr>
                                      <p:to x="100000" y="100000"/>
                                    </p:animScale>
                                  </p:childTnLst>
                                </p:cTn>
                              </p:par>
                            </p:childTnLst>
                          </p:cTn>
                        </p:par>
                      </p:childTnLst>
                    </p:cTn>
                  </p:par>
                  <p:par>
                    <p:cTn id="123" fill="hold">
                      <p:stCondLst>
                        <p:cond delay="indefinite"/>
                      </p:stCondLst>
                      <p:childTnLst>
                        <p:par>
                          <p:cTn id="124" fill="hold">
                            <p:stCondLst>
                              <p:cond delay="0"/>
                            </p:stCondLst>
                            <p:childTnLst>
                              <p:par>
                                <p:cTn id="125" presetID="22" presetClass="entr" presetSubtype="1" fill="hold" grpId="0" nodeType="clickEffect">
                                  <p:stCondLst>
                                    <p:cond delay="0"/>
                                  </p:stCondLst>
                                  <p:childTnLst>
                                    <p:set>
                                      <p:cBhvr>
                                        <p:cTn id="126" dur="1" fill="hold">
                                          <p:stCondLst>
                                            <p:cond delay="0"/>
                                          </p:stCondLst>
                                        </p:cTn>
                                        <p:tgtEl>
                                          <p:spTgt spid="74"/>
                                        </p:tgtEl>
                                        <p:attrNameLst>
                                          <p:attrName>style.visibility</p:attrName>
                                        </p:attrNameLst>
                                      </p:cBhvr>
                                      <p:to>
                                        <p:strVal val="visible"/>
                                      </p:to>
                                    </p:set>
                                    <p:animEffect transition="in" filter="wipe(up)">
                                      <p:cBhvr>
                                        <p:cTn id="127" dur="1000"/>
                                        <p:tgtEl>
                                          <p:spTgt spid="74"/>
                                        </p:tgtEl>
                                      </p:cBhvr>
                                    </p:animEffect>
                                  </p:childTnLst>
                                </p:cTn>
                              </p:par>
                            </p:childTnLst>
                          </p:cTn>
                        </p:par>
                        <p:par>
                          <p:cTn id="128" fill="hold">
                            <p:stCondLst>
                              <p:cond delay="1000"/>
                            </p:stCondLst>
                            <p:childTnLst>
                              <p:par>
                                <p:cTn id="129" presetID="26" presetClass="entr" presetSubtype="0" fill="hold" grpId="0" nodeType="afterEffect">
                                  <p:stCondLst>
                                    <p:cond delay="0"/>
                                  </p:stCondLst>
                                  <p:childTnLst>
                                    <p:set>
                                      <p:cBhvr>
                                        <p:cTn id="130" dur="1" fill="hold">
                                          <p:stCondLst>
                                            <p:cond delay="0"/>
                                          </p:stCondLst>
                                        </p:cTn>
                                        <p:tgtEl>
                                          <p:spTgt spid="73"/>
                                        </p:tgtEl>
                                        <p:attrNameLst>
                                          <p:attrName>style.visibility</p:attrName>
                                        </p:attrNameLst>
                                      </p:cBhvr>
                                      <p:to>
                                        <p:strVal val="visible"/>
                                      </p:to>
                                    </p:set>
                                    <p:animEffect transition="in" filter="wipe(down)">
                                      <p:cBhvr>
                                        <p:cTn id="131" dur="290">
                                          <p:stCondLst>
                                            <p:cond delay="0"/>
                                          </p:stCondLst>
                                        </p:cTn>
                                        <p:tgtEl>
                                          <p:spTgt spid="73"/>
                                        </p:tgtEl>
                                      </p:cBhvr>
                                    </p:animEffect>
                                    <p:anim calcmode="lin" valueType="num">
                                      <p:cBhvr>
                                        <p:cTn id="132" dur="911" tmFilter="0,0; 0.14,0.36; 0.43,0.73; 0.71,0.91; 1.0,1.0">
                                          <p:stCondLst>
                                            <p:cond delay="0"/>
                                          </p:stCondLst>
                                        </p:cTn>
                                        <p:tgtEl>
                                          <p:spTgt spid="73"/>
                                        </p:tgtEl>
                                        <p:attrNameLst>
                                          <p:attrName>ppt_x</p:attrName>
                                        </p:attrNameLst>
                                      </p:cBhvr>
                                      <p:tavLst>
                                        <p:tav tm="0">
                                          <p:val>
                                            <p:strVal val="#ppt_x-0.25"/>
                                          </p:val>
                                        </p:tav>
                                        <p:tav tm="100000">
                                          <p:val>
                                            <p:strVal val="#ppt_x"/>
                                          </p:val>
                                        </p:tav>
                                      </p:tavLst>
                                    </p:anim>
                                    <p:anim calcmode="lin" valueType="num">
                                      <p:cBhvr>
                                        <p:cTn id="133" dur="332" tmFilter="0.0,0.0; 0.25,0.07; 0.50,0.2; 0.75,0.467; 1.0,1.0">
                                          <p:stCondLst>
                                            <p:cond delay="0"/>
                                          </p:stCondLst>
                                        </p:cTn>
                                        <p:tgtEl>
                                          <p:spTgt spid="73"/>
                                        </p:tgtEl>
                                        <p:attrNameLst>
                                          <p:attrName>ppt_y</p:attrName>
                                        </p:attrNameLst>
                                      </p:cBhvr>
                                      <p:tavLst>
                                        <p:tav tm="0" fmla="#ppt_y-sin(pi*$)/3">
                                          <p:val>
                                            <p:fltVal val="0.5"/>
                                          </p:val>
                                        </p:tav>
                                        <p:tav tm="100000">
                                          <p:val>
                                            <p:fltVal val="1"/>
                                          </p:val>
                                        </p:tav>
                                      </p:tavLst>
                                    </p:anim>
                                    <p:anim calcmode="lin" valueType="num">
                                      <p:cBhvr>
                                        <p:cTn id="134" dur="332" tmFilter="0, 0; 0.125,0.2665; 0.25,0.4; 0.375,0.465; 0.5,0.5;  0.625,0.535; 0.75,0.6; 0.875,0.7335; 1,1">
                                          <p:stCondLst>
                                            <p:cond delay="332"/>
                                          </p:stCondLst>
                                        </p:cTn>
                                        <p:tgtEl>
                                          <p:spTgt spid="73"/>
                                        </p:tgtEl>
                                        <p:attrNameLst>
                                          <p:attrName>ppt_y</p:attrName>
                                        </p:attrNameLst>
                                      </p:cBhvr>
                                      <p:tavLst>
                                        <p:tav tm="0" fmla="#ppt_y-sin(pi*$)/9">
                                          <p:val>
                                            <p:fltVal val="0"/>
                                          </p:val>
                                        </p:tav>
                                        <p:tav tm="100000">
                                          <p:val>
                                            <p:fltVal val="1"/>
                                          </p:val>
                                        </p:tav>
                                      </p:tavLst>
                                    </p:anim>
                                    <p:anim calcmode="lin" valueType="num">
                                      <p:cBhvr>
                                        <p:cTn id="135" dur="166" tmFilter="0, 0; 0.125,0.2665; 0.25,0.4; 0.375,0.465; 0.5,0.5;  0.625,0.535; 0.75,0.6; 0.875,0.7335; 1,1">
                                          <p:stCondLst>
                                            <p:cond delay="662"/>
                                          </p:stCondLst>
                                        </p:cTn>
                                        <p:tgtEl>
                                          <p:spTgt spid="73"/>
                                        </p:tgtEl>
                                        <p:attrNameLst>
                                          <p:attrName>ppt_y</p:attrName>
                                        </p:attrNameLst>
                                      </p:cBhvr>
                                      <p:tavLst>
                                        <p:tav tm="0" fmla="#ppt_y-sin(pi*$)/27">
                                          <p:val>
                                            <p:fltVal val="0"/>
                                          </p:val>
                                        </p:tav>
                                        <p:tav tm="100000">
                                          <p:val>
                                            <p:fltVal val="1"/>
                                          </p:val>
                                        </p:tav>
                                      </p:tavLst>
                                    </p:anim>
                                    <p:anim calcmode="lin" valueType="num">
                                      <p:cBhvr>
                                        <p:cTn id="136" dur="82" tmFilter="0, 0; 0.125,0.2665; 0.25,0.4; 0.375,0.465; 0.5,0.5;  0.625,0.535; 0.75,0.6; 0.875,0.7335; 1,1">
                                          <p:stCondLst>
                                            <p:cond delay="828"/>
                                          </p:stCondLst>
                                        </p:cTn>
                                        <p:tgtEl>
                                          <p:spTgt spid="73"/>
                                        </p:tgtEl>
                                        <p:attrNameLst>
                                          <p:attrName>ppt_y</p:attrName>
                                        </p:attrNameLst>
                                      </p:cBhvr>
                                      <p:tavLst>
                                        <p:tav tm="0" fmla="#ppt_y-sin(pi*$)/81">
                                          <p:val>
                                            <p:fltVal val="0"/>
                                          </p:val>
                                        </p:tav>
                                        <p:tav tm="100000">
                                          <p:val>
                                            <p:fltVal val="1"/>
                                          </p:val>
                                        </p:tav>
                                      </p:tavLst>
                                    </p:anim>
                                    <p:animScale>
                                      <p:cBhvr>
                                        <p:cTn id="137" dur="13">
                                          <p:stCondLst>
                                            <p:cond delay="325"/>
                                          </p:stCondLst>
                                        </p:cTn>
                                        <p:tgtEl>
                                          <p:spTgt spid="73"/>
                                        </p:tgtEl>
                                      </p:cBhvr>
                                      <p:to x="100000" y="60000"/>
                                    </p:animScale>
                                    <p:animScale>
                                      <p:cBhvr>
                                        <p:cTn id="138" dur="83" decel="50000">
                                          <p:stCondLst>
                                            <p:cond delay="338"/>
                                          </p:stCondLst>
                                        </p:cTn>
                                        <p:tgtEl>
                                          <p:spTgt spid="73"/>
                                        </p:tgtEl>
                                      </p:cBhvr>
                                      <p:to x="100000" y="100000"/>
                                    </p:animScale>
                                    <p:animScale>
                                      <p:cBhvr>
                                        <p:cTn id="139" dur="13">
                                          <p:stCondLst>
                                            <p:cond delay="656"/>
                                          </p:stCondLst>
                                        </p:cTn>
                                        <p:tgtEl>
                                          <p:spTgt spid="73"/>
                                        </p:tgtEl>
                                      </p:cBhvr>
                                      <p:to x="100000" y="80000"/>
                                    </p:animScale>
                                    <p:animScale>
                                      <p:cBhvr>
                                        <p:cTn id="140" dur="83" decel="50000">
                                          <p:stCondLst>
                                            <p:cond delay="669"/>
                                          </p:stCondLst>
                                        </p:cTn>
                                        <p:tgtEl>
                                          <p:spTgt spid="73"/>
                                        </p:tgtEl>
                                      </p:cBhvr>
                                      <p:to x="100000" y="100000"/>
                                    </p:animScale>
                                    <p:animScale>
                                      <p:cBhvr>
                                        <p:cTn id="141" dur="13">
                                          <p:stCondLst>
                                            <p:cond delay="821"/>
                                          </p:stCondLst>
                                        </p:cTn>
                                        <p:tgtEl>
                                          <p:spTgt spid="73"/>
                                        </p:tgtEl>
                                      </p:cBhvr>
                                      <p:to x="100000" y="90000"/>
                                    </p:animScale>
                                    <p:animScale>
                                      <p:cBhvr>
                                        <p:cTn id="142" dur="83" decel="50000">
                                          <p:stCondLst>
                                            <p:cond delay="834"/>
                                          </p:stCondLst>
                                        </p:cTn>
                                        <p:tgtEl>
                                          <p:spTgt spid="73"/>
                                        </p:tgtEl>
                                      </p:cBhvr>
                                      <p:to x="100000" y="100000"/>
                                    </p:animScale>
                                    <p:animScale>
                                      <p:cBhvr>
                                        <p:cTn id="143" dur="13">
                                          <p:stCondLst>
                                            <p:cond delay="904"/>
                                          </p:stCondLst>
                                        </p:cTn>
                                        <p:tgtEl>
                                          <p:spTgt spid="73"/>
                                        </p:tgtEl>
                                      </p:cBhvr>
                                      <p:to x="100000" y="95000"/>
                                    </p:animScale>
                                    <p:animScale>
                                      <p:cBhvr>
                                        <p:cTn id="144" dur="83" decel="50000">
                                          <p:stCondLst>
                                            <p:cond delay="917"/>
                                          </p:stCondLst>
                                        </p:cTn>
                                        <p:tgtEl>
                                          <p:spTgt spid="73"/>
                                        </p:tgtEl>
                                      </p:cBhvr>
                                      <p:to x="100000" y="100000"/>
                                    </p:animScale>
                                  </p:childTnLst>
                                </p:cTn>
                              </p:par>
                            </p:childTnLst>
                          </p:cTn>
                        </p:par>
                      </p:childTnLst>
                    </p:cTn>
                  </p:par>
                  <p:par>
                    <p:cTn id="145" fill="hold">
                      <p:stCondLst>
                        <p:cond delay="indefinite"/>
                      </p:stCondLst>
                      <p:childTnLst>
                        <p:par>
                          <p:cTn id="146" fill="hold">
                            <p:stCondLst>
                              <p:cond delay="0"/>
                            </p:stCondLst>
                            <p:childTnLst>
                              <p:par>
                                <p:cTn id="147" presetID="10" presetClass="entr" presetSubtype="0" fill="hold" nodeType="clickEffect">
                                  <p:stCondLst>
                                    <p:cond delay="0"/>
                                  </p:stCondLst>
                                  <p:childTnLst>
                                    <p:set>
                                      <p:cBhvr>
                                        <p:cTn id="148" dur="1" fill="hold">
                                          <p:stCondLst>
                                            <p:cond delay="0"/>
                                          </p:stCondLst>
                                        </p:cTn>
                                        <p:tgtEl>
                                          <p:spTgt spid="80"/>
                                        </p:tgtEl>
                                        <p:attrNameLst>
                                          <p:attrName>style.visibility</p:attrName>
                                        </p:attrNameLst>
                                      </p:cBhvr>
                                      <p:to>
                                        <p:strVal val="visible"/>
                                      </p:to>
                                    </p:set>
                                    <p:animEffect transition="in" filter="fade">
                                      <p:cBhvr>
                                        <p:cTn id="149" dur="1000"/>
                                        <p:tgtEl>
                                          <p:spTgt spid="80"/>
                                        </p:tgtEl>
                                      </p:cBhvr>
                                    </p:animEffect>
                                  </p:childTnLst>
                                </p:cTn>
                              </p:par>
                              <p:par>
                                <p:cTn id="150" presetID="10" presetClass="exit" presetSubtype="0" fill="hold" nodeType="withEffect">
                                  <p:stCondLst>
                                    <p:cond delay="500"/>
                                  </p:stCondLst>
                                  <p:childTnLst>
                                    <p:animEffect transition="out" filter="fade">
                                      <p:cBhvr>
                                        <p:cTn id="151" dur="1000"/>
                                        <p:tgtEl>
                                          <p:spTgt spid="71"/>
                                        </p:tgtEl>
                                      </p:cBhvr>
                                    </p:animEffect>
                                    <p:set>
                                      <p:cBhvr>
                                        <p:cTn id="152" dur="1" fill="hold">
                                          <p:stCondLst>
                                            <p:cond delay="999"/>
                                          </p:stCondLst>
                                        </p:cTn>
                                        <p:tgtEl>
                                          <p:spTgt spid="71"/>
                                        </p:tgtEl>
                                        <p:attrNameLst>
                                          <p:attrName>style.visibility</p:attrName>
                                        </p:attrNameLst>
                                      </p:cBhvr>
                                      <p:to>
                                        <p:strVal val="hidden"/>
                                      </p:to>
                                    </p:set>
                                  </p:childTnLst>
                                </p:cTn>
                              </p:par>
                            </p:childTnLst>
                          </p:cTn>
                        </p:par>
                      </p:childTnLst>
                    </p:cTn>
                  </p:par>
                  <p:par>
                    <p:cTn id="153" fill="hold">
                      <p:stCondLst>
                        <p:cond delay="indefinite"/>
                      </p:stCondLst>
                      <p:childTnLst>
                        <p:par>
                          <p:cTn id="154" fill="hold">
                            <p:stCondLst>
                              <p:cond delay="0"/>
                            </p:stCondLst>
                            <p:childTnLst>
                              <p:par>
                                <p:cTn id="155" presetID="10" presetClass="exit" presetSubtype="0" fill="hold" grpId="1" nodeType="clickEffect">
                                  <p:stCondLst>
                                    <p:cond delay="0"/>
                                  </p:stCondLst>
                                  <p:childTnLst>
                                    <p:animEffect transition="out" filter="fade">
                                      <p:cBhvr>
                                        <p:cTn id="156" dur="2000"/>
                                        <p:tgtEl>
                                          <p:spTgt spid="73"/>
                                        </p:tgtEl>
                                      </p:cBhvr>
                                    </p:animEffect>
                                    <p:set>
                                      <p:cBhvr>
                                        <p:cTn id="157" dur="1" fill="hold">
                                          <p:stCondLst>
                                            <p:cond delay="1999"/>
                                          </p:stCondLst>
                                        </p:cTn>
                                        <p:tgtEl>
                                          <p:spTgt spid="7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74"/>
                                        </p:tgtEl>
                                      </p:cBhvr>
                                    </p:animEffect>
                                    <p:set>
                                      <p:cBhvr>
                                        <p:cTn id="160" dur="1" fill="hold">
                                          <p:stCondLst>
                                            <p:cond delay="1999"/>
                                          </p:stCondLst>
                                        </p:cTn>
                                        <p:tgtEl>
                                          <p:spTgt spid="74"/>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2000"/>
                                        <p:tgtEl>
                                          <p:spTgt spid="75"/>
                                        </p:tgtEl>
                                      </p:cBhvr>
                                    </p:animEffect>
                                    <p:set>
                                      <p:cBhvr>
                                        <p:cTn id="163" dur="1" fill="hold">
                                          <p:stCondLst>
                                            <p:cond delay="1999"/>
                                          </p:stCondLst>
                                        </p:cTn>
                                        <p:tgtEl>
                                          <p:spTgt spid="7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76"/>
                                        </p:tgtEl>
                                      </p:cBhvr>
                                    </p:animEffect>
                                    <p:set>
                                      <p:cBhvr>
                                        <p:cTn id="166" dur="1" fill="hold">
                                          <p:stCondLst>
                                            <p:cond delay="1999"/>
                                          </p:stCondLst>
                                        </p:cTn>
                                        <p:tgtEl>
                                          <p:spTgt spid="7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77"/>
                                        </p:tgtEl>
                                      </p:cBhvr>
                                    </p:animEffect>
                                    <p:set>
                                      <p:cBhvr>
                                        <p:cTn id="169" dur="1" fill="hold">
                                          <p:stCondLst>
                                            <p:cond delay="1999"/>
                                          </p:stCondLst>
                                        </p:cTn>
                                        <p:tgtEl>
                                          <p:spTgt spid="77"/>
                                        </p:tgtEl>
                                        <p:attrNameLst>
                                          <p:attrName>style.visibility</p:attrName>
                                        </p:attrNameLst>
                                      </p:cBhvr>
                                      <p:to>
                                        <p:strVal val="hidden"/>
                                      </p:to>
                                    </p:set>
                                  </p:childTnLst>
                                </p:cTn>
                              </p:par>
                            </p:childTnLst>
                          </p:cTn>
                        </p:par>
                      </p:childTnLst>
                    </p:cTn>
                  </p:par>
                  <p:par>
                    <p:cTn id="170" fill="hold">
                      <p:stCondLst>
                        <p:cond delay="indefinite"/>
                      </p:stCondLst>
                      <p:childTnLst>
                        <p:par>
                          <p:cTn id="171" fill="hold">
                            <p:stCondLst>
                              <p:cond delay="0"/>
                            </p:stCondLst>
                            <p:childTnLst>
                              <p:par>
                                <p:cTn id="172" presetID="10" presetClass="entr" presetSubtype="0" fill="hold" grpId="1" nodeType="clickEffect">
                                  <p:stCondLst>
                                    <p:cond delay="0"/>
                                  </p:stCondLst>
                                  <p:childTnLst>
                                    <p:set>
                                      <p:cBhvr>
                                        <p:cTn id="173" dur="1" fill="hold">
                                          <p:stCondLst>
                                            <p:cond delay="0"/>
                                          </p:stCondLst>
                                        </p:cTn>
                                        <p:tgtEl>
                                          <p:spTgt spid="49"/>
                                        </p:tgtEl>
                                        <p:attrNameLst>
                                          <p:attrName>style.visibility</p:attrName>
                                        </p:attrNameLst>
                                      </p:cBhvr>
                                      <p:to>
                                        <p:strVal val="visible"/>
                                      </p:to>
                                    </p:set>
                                    <p:animEffect transition="in" filter="fade">
                                      <p:cBhvr>
                                        <p:cTn id="174" dur="1000"/>
                                        <p:tgtEl>
                                          <p:spTgt spid="49"/>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grpId="1" nodeType="clickEffect">
                                  <p:stCondLst>
                                    <p:cond delay="0"/>
                                  </p:stCondLst>
                                  <p:childTnLst>
                                    <p:set>
                                      <p:cBhvr>
                                        <p:cTn id="178" dur="1" fill="hold">
                                          <p:stCondLst>
                                            <p:cond delay="0"/>
                                          </p:stCondLst>
                                        </p:cTn>
                                        <p:tgtEl>
                                          <p:spTgt spid="63"/>
                                        </p:tgtEl>
                                        <p:attrNameLst>
                                          <p:attrName>style.visibility</p:attrName>
                                        </p:attrNameLst>
                                      </p:cBhvr>
                                      <p:to>
                                        <p:strVal val="visible"/>
                                      </p:to>
                                    </p:set>
                                    <p:animEffect transition="in" filter="wipe(left)">
                                      <p:cBhvr>
                                        <p:cTn id="179" dur="1000"/>
                                        <p:tgtEl>
                                          <p:spTgt spid="63"/>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1" nodeType="clickEffect">
                                  <p:stCondLst>
                                    <p:cond delay="0"/>
                                  </p:stCondLst>
                                  <p:childTnLst>
                                    <p:set>
                                      <p:cBhvr>
                                        <p:cTn id="183" dur="1" fill="hold">
                                          <p:stCondLst>
                                            <p:cond delay="0"/>
                                          </p:stCondLst>
                                        </p:cTn>
                                        <p:tgtEl>
                                          <p:spTgt spid="64"/>
                                        </p:tgtEl>
                                        <p:attrNameLst>
                                          <p:attrName>style.visibility</p:attrName>
                                        </p:attrNameLst>
                                      </p:cBhvr>
                                      <p:to>
                                        <p:strVal val="visible"/>
                                      </p:to>
                                    </p:set>
                                    <p:animEffect transition="in" filter="wipe(left)">
                                      <p:cBhvr>
                                        <p:cTn id="184" dur="1000"/>
                                        <p:tgtEl>
                                          <p:spTgt spid="64"/>
                                        </p:tgtEl>
                                      </p:cBhvr>
                                    </p:animEffect>
                                  </p:childTnLst>
                                </p:cTn>
                              </p:par>
                            </p:childTnLst>
                          </p:cTn>
                        </p:par>
                      </p:childTnLst>
                    </p:cTn>
                  </p:par>
                  <p:par>
                    <p:cTn id="185" fill="hold">
                      <p:stCondLst>
                        <p:cond delay="indefinite"/>
                      </p:stCondLst>
                      <p:childTnLst>
                        <p:par>
                          <p:cTn id="186" fill="hold">
                            <p:stCondLst>
                              <p:cond delay="0"/>
                            </p:stCondLst>
                            <p:childTnLst>
                              <p:par>
                                <p:cTn id="187" presetID="53" presetClass="exit" presetSubtype="0" fill="hold" nodeType="clickEffect">
                                  <p:stCondLst>
                                    <p:cond delay="0"/>
                                  </p:stCondLst>
                                  <p:childTnLst>
                                    <p:anim calcmode="lin" valueType="num">
                                      <p:cBhvr>
                                        <p:cTn id="188" dur="1000"/>
                                        <p:tgtEl>
                                          <p:spTgt spid="80"/>
                                        </p:tgtEl>
                                        <p:attrNameLst>
                                          <p:attrName>ppt_w</p:attrName>
                                        </p:attrNameLst>
                                      </p:cBhvr>
                                      <p:tavLst>
                                        <p:tav tm="0">
                                          <p:val>
                                            <p:strVal val="ppt_w"/>
                                          </p:val>
                                        </p:tav>
                                        <p:tav tm="100000">
                                          <p:val>
                                            <p:fltVal val="0"/>
                                          </p:val>
                                        </p:tav>
                                      </p:tavLst>
                                    </p:anim>
                                    <p:anim calcmode="lin" valueType="num">
                                      <p:cBhvr>
                                        <p:cTn id="189" dur="1000"/>
                                        <p:tgtEl>
                                          <p:spTgt spid="80"/>
                                        </p:tgtEl>
                                        <p:attrNameLst>
                                          <p:attrName>ppt_h</p:attrName>
                                        </p:attrNameLst>
                                      </p:cBhvr>
                                      <p:tavLst>
                                        <p:tav tm="0">
                                          <p:val>
                                            <p:strVal val="ppt_h"/>
                                          </p:val>
                                        </p:tav>
                                        <p:tav tm="100000">
                                          <p:val>
                                            <p:fltVal val="0"/>
                                          </p:val>
                                        </p:tav>
                                      </p:tavLst>
                                    </p:anim>
                                    <p:animEffect transition="out" filter="fade">
                                      <p:cBhvr>
                                        <p:cTn id="190" dur="1000"/>
                                        <p:tgtEl>
                                          <p:spTgt spid="80"/>
                                        </p:tgtEl>
                                      </p:cBhvr>
                                    </p:animEffect>
                                    <p:set>
                                      <p:cBhvr>
                                        <p:cTn id="191" dur="1" fill="hold">
                                          <p:stCondLst>
                                            <p:cond delay="999"/>
                                          </p:stCondLst>
                                        </p:cTn>
                                        <p:tgtEl>
                                          <p:spTgt spid="80"/>
                                        </p:tgtEl>
                                        <p:attrNameLst>
                                          <p:attrName>style.visibility</p:attrName>
                                        </p:attrNameLst>
                                      </p:cBhvr>
                                      <p:to>
                                        <p:strVal val="hidden"/>
                                      </p:to>
                                    </p:set>
                                  </p:childTnLst>
                                </p:cTn>
                              </p:par>
                              <p:par>
                                <p:cTn id="192" presetID="10" presetClass="exit" presetSubtype="0" fill="hold" grpId="0" nodeType="withEffect">
                                  <p:stCondLst>
                                    <p:cond delay="0"/>
                                  </p:stCondLst>
                                  <p:childTnLst>
                                    <p:animEffect transition="out" filter="fade">
                                      <p:cBhvr>
                                        <p:cTn id="193" dur="1000"/>
                                        <p:tgtEl>
                                          <p:spTgt spid="49"/>
                                        </p:tgtEl>
                                      </p:cBhvr>
                                    </p:animEffect>
                                    <p:set>
                                      <p:cBhvr>
                                        <p:cTn id="194" dur="1" fill="hold">
                                          <p:stCondLst>
                                            <p:cond delay="999"/>
                                          </p:stCondLst>
                                        </p:cTn>
                                        <p:tgtEl>
                                          <p:spTgt spid="49"/>
                                        </p:tgtEl>
                                        <p:attrNameLst>
                                          <p:attrName>style.visibility</p:attrName>
                                        </p:attrNameLst>
                                      </p:cBhvr>
                                      <p:to>
                                        <p:strVal val="hidden"/>
                                      </p:to>
                                    </p:set>
                                  </p:childTnLst>
                                </p:cTn>
                              </p:par>
                              <p:par>
                                <p:cTn id="195" presetID="10" presetClass="exit" presetSubtype="0" fill="hold" grpId="0" nodeType="withEffect">
                                  <p:stCondLst>
                                    <p:cond delay="0"/>
                                  </p:stCondLst>
                                  <p:childTnLst>
                                    <p:animEffect transition="out" filter="fade">
                                      <p:cBhvr>
                                        <p:cTn id="196" dur="1000"/>
                                        <p:tgtEl>
                                          <p:spTgt spid="63"/>
                                        </p:tgtEl>
                                      </p:cBhvr>
                                    </p:animEffect>
                                    <p:set>
                                      <p:cBhvr>
                                        <p:cTn id="197" dur="1" fill="hold">
                                          <p:stCondLst>
                                            <p:cond delay="999"/>
                                          </p:stCondLst>
                                        </p:cTn>
                                        <p:tgtEl>
                                          <p:spTgt spid="63"/>
                                        </p:tgtEl>
                                        <p:attrNameLst>
                                          <p:attrName>style.visibility</p:attrName>
                                        </p:attrNameLst>
                                      </p:cBhvr>
                                      <p:to>
                                        <p:strVal val="hidden"/>
                                      </p:to>
                                    </p:set>
                                  </p:childTnLst>
                                </p:cTn>
                              </p:par>
                              <p:par>
                                <p:cTn id="198" presetID="10" presetClass="exit" presetSubtype="0" fill="hold" grpId="0" nodeType="withEffect">
                                  <p:stCondLst>
                                    <p:cond delay="0"/>
                                  </p:stCondLst>
                                  <p:childTnLst>
                                    <p:animEffect transition="out" filter="fade">
                                      <p:cBhvr>
                                        <p:cTn id="199" dur="1000"/>
                                        <p:tgtEl>
                                          <p:spTgt spid="64"/>
                                        </p:tgtEl>
                                      </p:cBhvr>
                                    </p:animEffect>
                                    <p:set>
                                      <p:cBhvr>
                                        <p:cTn id="200" dur="1" fill="hold">
                                          <p:stCondLst>
                                            <p:cond delay="999"/>
                                          </p:stCondLst>
                                        </p:cTn>
                                        <p:tgtEl>
                                          <p:spTgt spid="64"/>
                                        </p:tgtEl>
                                        <p:attrNameLst>
                                          <p:attrName>style.visibility</p:attrName>
                                        </p:attrNameLst>
                                      </p:cBhvr>
                                      <p:to>
                                        <p:strVal val="hidden"/>
                                      </p:to>
                                    </p:set>
                                  </p:childTnLst>
                                </p:cTn>
                              </p:par>
                              <p:par>
                                <p:cTn id="201" presetID="10" presetClass="entr" presetSubtype="0" fill="hold" grpId="1" nodeType="withEffect">
                                  <p:stCondLst>
                                    <p:cond delay="0"/>
                                  </p:stCondLst>
                                  <p:childTnLst>
                                    <p:set>
                                      <p:cBhvr>
                                        <p:cTn id="202" dur="1" fill="hold">
                                          <p:stCondLst>
                                            <p:cond delay="0"/>
                                          </p:stCondLst>
                                        </p:cTn>
                                        <p:tgtEl>
                                          <p:spTgt spid="53"/>
                                        </p:tgtEl>
                                        <p:attrNameLst>
                                          <p:attrName>style.visibility</p:attrName>
                                        </p:attrNameLst>
                                      </p:cBhvr>
                                      <p:to>
                                        <p:strVal val="visible"/>
                                      </p:to>
                                    </p:set>
                                    <p:animEffect transition="in" filter="fade">
                                      <p:cBhvr>
                                        <p:cTn id="203"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44" grpId="0" animBg="1"/>
      <p:bldP spid="45" grpId="0" animBg="1"/>
      <p:bldP spid="43" grpId="0" animBg="1"/>
      <p:bldP spid="46" grpId="0" animBg="1"/>
      <p:bldP spid="60" grpId="0" animBg="1"/>
      <p:bldP spid="61" grpId="0" animBg="1"/>
      <p:bldP spid="48" grpId="0" animBg="1"/>
      <p:bldP spid="62" grpId="0" animBg="1"/>
      <p:bldP spid="41" grpId="0" animBg="1"/>
      <p:bldP spid="50" grpId="0" animBg="1"/>
      <p:bldP spid="53" grpId="0" animBg="1"/>
      <p:bldP spid="53" grpId="1" animBg="1"/>
      <p:bldP spid="54" grpId="0"/>
      <p:bldP spid="55" grpId="0"/>
      <p:bldP spid="65" grpId="0"/>
      <p:bldP spid="56" grpId="0" animBg="1"/>
      <p:bldP spid="56" grpId="1" animBg="1"/>
      <p:bldP spid="56" grpId="2" animBg="1"/>
      <p:bldP spid="56" grpId="3" animBg="1"/>
      <p:bldP spid="73" grpId="0"/>
      <p:bldP spid="73" grpId="1"/>
      <p:bldP spid="74" grpId="0" animBg="1"/>
      <p:bldP spid="74" grpId="1" animBg="1"/>
      <p:bldP spid="75" grpId="0"/>
      <p:bldP spid="75" grpId="1"/>
      <p:bldP spid="76" grpId="0" animBg="1"/>
      <p:bldP spid="76" grpId="1" animBg="1"/>
      <p:bldP spid="77" grpId="0"/>
      <p:bldP spid="77" grpId="1"/>
      <p:bldP spid="49" grpId="0" animBg="1"/>
      <p:bldP spid="49" grpId="1" animBg="1"/>
      <p:bldP spid="63" grpId="0" animBg="1"/>
      <p:bldP spid="63" grpId="1" animBg="1"/>
      <p:bldP spid="64" grpId="0" animBg="1"/>
      <p:bldP spid="64" grpId="1" animBg="1"/>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923330"/>
          </a:xfrm>
          <a:prstGeom prst="rect">
            <a:avLst/>
          </a:prstGeom>
        </p:spPr>
        <p:txBody>
          <a:bodyPr wrap="square">
            <a:spAutoFit/>
          </a:bodyPr>
          <a:lstStyle/>
          <a:p>
            <a:r>
              <a:rPr lang="en-US" dirty="0" smtClean="0">
                <a:hlinkClick r:id="rId2"/>
              </a:rPr>
              <a:t>http://libertaddeeleccion.org/utah-physical-features-map/utah-physical-features-mapwebsite-picture-galleryutah-geography-map/</a:t>
            </a:r>
            <a:endParaRPr lang="en-US" dirty="0" smtClean="0"/>
          </a:p>
          <a:p>
            <a:endParaRPr lang="en-US" dirty="0"/>
          </a:p>
        </p:txBody>
      </p:sp>
      <p:pic>
        <p:nvPicPr>
          <p:cNvPr id="209922" name="Picture 2"/>
          <p:cNvPicPr>
            <a:picLocks noChangeAspect="1" noChangeArrowheads="1"/>
          </p:cNvPicPr>
          <p:nvPr/>
        </p:nvPicPr>
        <p:blipFill>
          <a:blip r:embed="rId3"/>
          <a:srcRect t="3341" r="3296" b="4223"/>
          <a:stretch>
            <a:fillRect/>
          </a:stretch>
        </p:blipFill>
        <p:spPr bwMode="auto">
          <a:xfrm>
            <a:off x="1981200" y="629229"/>
            <a:ext cx="4953000" cy="6228771"/>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0" name="Freeform 19"/>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11"/>
              <p:cNvGrpSpPr/>
              <p:nvPr/>
            </p:nvGrpSpPr>
            <p:grpSpPr>
              <a:xfrm>
                <a:off x="-152400" y="5257800"/>
                <a:ext cx="3505200" cy="1828800"/>
                <a:chOff x="-152400" y="5257800"/>
                <a:chExt cx="3505200" cy="1828800"/>
              </a:xfrm>
            </p:grpSpPr>
            <p:sp>
              <p:nvSpPr>
                <p:cNvPr id="22" name="Rectangle 21"/>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8" name="Freeform 17"/>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Freeform 18"/>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55"/>
          <p:cNvGrpSpPr/>
          <p:nvPr/>
        </p:nvGrpSpPr>
        <p:grpSpPr>
          <a:xfrm>
            <a:off x="0" y="896112"/>
            <a:ext cx="9125712" cy="5961888"/>
            <a:chOff x="0" y="896112"/>
            <a:chExt cx="9125712" cy="5961888"/>
          </a:xfrm>
        </p:grpSpPr>
        <p:pic>
          <p:nvPicPr>
            <p:cNvPr id="39"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40" name="Rectangle 39"/>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41"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42" name="5-Point Star 41"/>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3" name="TextBox 42"/>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Oval 43"/>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5" name="Oval 44"/>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6" name="Oval 45"/>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7" name="Oval 46"/>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9" name="Oval 48"/>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0" name="Oval 49"/>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grpSp>
      <p:pic>
        <p:nvPicPr>
          <p:cNvPr id="25" name="Picture 2"/>
          <p:cNvPicPr>
            <a:picLocks noChangeAspect="1" noChangeArrowheads="1"/>
          </p:cNvPicPr>
          <p:nvPr/>
        </p:nvPicPr>
        <p:blipFill>
          <a:blip r:embed="rId5"/>
          <a:srcRect/>
          <a:stretch>
            <a:fillRect/>
          </a:stretch>
        </p:blipFill>
        <p:spPr bwMode="auto">
          <a:xfrm>
            <a:off x="2057400" y="825766"/>
            <a:ext cx="4419600" cy="6032234"/>
          </a:xfrm>
          <a:prstGeom prst="rect">
            <a:avLst/>
          </a:prstGeom>
          <a:noFill/>
          <a:ln w="9525">
            <a:noFill/>
            <a:miter lim="800000"/>
            <a:headEnd/>
            <a:tailEnd/>
          </a:ln>
          <a:effectLst/>
        </p:spPr>
      </p:pic>
      <p:sp>
        <p:nvSpPr>
          <p:cNvPr id="3" name="Oval 2"/>
          <p:cNvSpPr/>
          <p:nvPr/>
        </p:nvSpPr>
        <p:spPr>
          <a:xfrm>
            <a:off x="6477000" y="6172200"/>
            <a:ext cx="210312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nvGrpSpPr>
          <p:cNvPr id="16" name="Group 3"/>
          <p:cNvGrpSpPr/>
          <p:nvPr/>
        </p:nvGrpSpPr>
        <p:grpSpPr>
          <a:xfrm>
            <a:off x="3313340" y="1219200"/>
            <a:ext cx="2935060" cy="3581400"/>
            <a:chOff x="1981201" y="2057400"/>
            <a:chExt cx="2935060" cy="3581400"/>
          </a:xfrm>
        </p:grpSpPr>
        <p:grpSp>
          <p:nvGrpSpPr>
            <p:cNvPr id="17" name="Group 9"/>
            <p:cNvGrpSpPr/>
            <p:nvPr/>
          </p:nvGrpSpPr>
          <p:grpSpPr>
            <a:xfrm>
              <a:off x="1981201" y="2057400"/>
              <a:ext cx="2895598" cy="3581400"/>
              <a:chOff x="152401" y="3810000"/>
              <a:chExt cx="2895598" cy="3581400"/>
            </a:xfrm>
          </p:grpSpPr>
          <p:pic>
            <p:nvPicPr>
              <p:cNvPr id="7" name="Picture 1"/>
              <p:cNvPicPr>
                <a:picLocks noChangeAspect="1" noChangeArrowheads="1"/>
              </p:cNvPicPr>
              <p:nvPr/>
            </p:nvPicPr>
            <p:blipFill>
              <a:blip r:embed="rId6" cstate="print"/>
              <a:srcRect l="4262" t="462"/>
              <a:stretch>
                <a:fillRect/>
              </a:stretch>
            </p:blipFill>
            <p:spPr bwMode="auto">
              <a:xfrm rot="420000">
                <a:off x="434254" y="3925788"/>
                <a:ext cx="2582962" cy="3356257"/>
              </a:xfrm>
              <a:prstGeom prst="rect">
                <a:avLst/>
              </a:prstGeom>
              <a:noFill/>
              <a:ln w="9525">
                <a:noFill/>
                <a:miter lim="800000"/>
                <a:headEnd/>
                <a:tailEnd/>
              </a:ln>
              <a:effectLst/>
            </p:spPr>
          </p:pic>
          <p:grpSp>
            <p:nvGrpSpPr>
              <p:cNvPr id="21" name="Group 1"/>
              <p:cNvGrpSpPr/>
              <p:nvPr/>
            </p:nvGrpSpPr>
            <p:grpSpPr>
              <a:xfrm>
                <a:off x="152401" y="3810000"/>
                <a:ext cx="2895598" cy="3581400"/>
                <a:chOff x="3276602" y="1219200"/>
                <a:chExt cx="2895598" cy="3581400"/>
              </a:xfrm>
            </p:grpSpPr>
            <p:cxnSp>
              <p:nvCxnSpPr>
                <p:cNvPr id="9" name="Straight Connector 2"/>
                <p:cNvCxnSpPr/>
                <p:nvPr/>
              </p:nvCxnSpPr>
              <p:spPr>
                <a:xfrm rot="5400000" flipH="1" flipV="1">
                  <a:off x="1981201" y="2590801"/>
                  <a:ext cx="3200401" cy="457201"/>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733800" y="1219200"/>
                  <a:ext cx="1524000" cy="1524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a:off x="4877594" y="1676400"/>
                  <a:ext cx="685006" cy="76994"/>
                </a:xfrm>
                <a:prstGeom prst="line">
                  <a:avLst/>
                </a:prstGeom>
                <a:ln w="508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2" name="Straight Connector 5"/>
                <p:cNvCxnSpPr/>
                <p:nvPr/>
              </p:nvCxnSpPr>
              <p:spPr>
                <a:xfrm>
                  <a:off x="5105400" y="2057400"/>
                  <a:ext cx="1066800" cy="762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6"/>
                <p:cNvCxnSpPr/>
                <p:nvPr/>
              </p:nvCxnSpPr>
              <p:spPr>
                <a:xfrm rot="5400000">
                  <a:off x="4724400" y="3352800"/>
                  <a:ext cx="2667000" cy="2286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14" name="Straight Connector 7"/>
                <p:cNvCxnSpPr/>
                <p:nvPr/>
              </p:nvCxnSpPr>
              <p:spPr>
                <a:xfrm rot="10800000">
                  <a:off x="3276602" y="4495800"/>
                  <a:ext cx="2590799" cy="3048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sp>
          <p:nvSpPr>
            <p:cNvPr id="6" name="Rectangle 5"/>
            <p:cNvSpPr/>
            <p:nvPr/>
          </p:nvSpPr>
          <p:spPr>
            <a:xfrm rot="440926">
              <a:off x="4038437" y="2288534"/>
              <a:ext cx="877824" cy="609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grpSp>
        <p:nvGrpSpPr>
          <p:cNvPr id="26" name="Group 3"/>
          <p:cNvGrpSpPr/>
          <p:nvPr/>
        </p:nvGrpSpPr>
        <p:grpSpPr>
          <a:xfrm>
            <a:off x="3657600" y="3200400"/>
            <a:ext cx="1219200" cy="1524000"/>
            <a:chOff x="1981201" y="2057400"/>
            <a:chExt cx="2935060" cy="3581400"/>
          </a:xfrm>
        </p:grpSpPr>
        <p:grpSp>
          <p:nvGrpSpPr>
            <p:cNvPr id="27" name="Group 9"/>
            <p:cNvGrpSpPr/>
            <p:nvPr/>
          </p:nvGrpSpPr>
          <p:grpSpPr>
            <a:xfrm>
              <a:off x="1981201" y="2057400"/>
              <a:ext cx="2895598" cy="3581400"/>
              <a:chOff x="152401" y="3810000"/>
              <a:chExt cx="2895598" cy="3581400"/>
            </a:xfrm>
          </p:grpSpPr>
          <p:pic>
            <p:nvPicPr>
              <p:cNvPr id="29" name="Picture 1"/>
              <p:cNvPicPr>
                <a:picLocks noChangeAspect="1" noChangeArrowheads="1"/>
              </p:cNvPicPr>
              <p:nvPr/>
            </p:nvPicPr>
            <p:blipFill>
              <a:blip r:embed="rId7" cstate="print"/>
              <a:srcRect l="4262" t="462"/>
              <a:stretch>
                <a:fillRect/>
              </a:stretch>
            </p:blipFill>
            <p:spPr bwMode="auto">
              <a:xfrm rot="420000">
                <a:off x="434254" y="3925788"/>
                <a:ext cx="2582962" cy="3356257"/>
              </a:xfrm>
              <a:prstGeom prst="rect">
                <a:avLst/>
              </a:prstGeom>
              <a:noFill/>
              <a:ln w="9525">
                <a:noFill/>
                <a:miter lim="800000"/>
                <a:headEnd/>
                <a:tailEnd/>
              </a:ln>
              <a:effectLst/>
            </p:spPr>
          </p:pic>
          <p:grpSp>
            <p:nvGrpSpPr>
              <p:cNvPr id="30" name="Group 1"/>
              <p:cNvGrpSpPr/>
              <p:nvPr/>
            </p:nvGrpSpPr>
            <p:grpSpPr>
              <a:xfrm>
                <a:off x="152401" y="3810000"/>
                <a:ext cx="2895598" cy="3581400"/>
                <a:chOff x="3276602" y="1219200"/>
                <a:chExt cx="2895598" cy="3581400"/>
              </a:xfrm>
            </p:grpSpPr>
            <p:cxnSp>
              <p:nvCxnSpPr>
                <p:cNvPr id="31" name="Straight Connector 2"/>
                <p:cNvCxnSpPr/>
                <p:nvPr/>
              </p:nvCxnSpPr>
              <p:spPr>
                <a:xfrm rot="5400000" flipH="1" flipV="1">
                  <a:off x="1981201" y="2590801"/>
                  <a:ext cx="3200401" cy="457201"/>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33800" y="1219200"/>
                  <a:ext cx="1524000" cy="1524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5400000">
                  <a:off x="4877594" y="1676400"/>
                  <a:ext cx="685006" cy="76994"/>
                </a:xfrm>
                <a:prstGeom prst="line">
                  <a:avLst/>
                </a:prstGeom>
                <a:ln w="508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4" name="Straight Connector 5"/>
                <p:cNvCxnSpPr/>
                <p:nvPr/>
              </p:nvCxnSpPr>
              <p:spPr>
                <a:xfrm>
                  <a:off x="5105400" y="2057400"/>
                  <a:ext cx="1066800" cy="762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5" name="Straight Connector 6"/>
                <p:cNvCxnSpPr/>
                <p:nvPr/>
              </p:nvCxnSpPr>
              <p:spPr>
                <a:xfrm rot="5400000">
                  <a:off x="4724400" y="3352800"/>
                  <a:ext cx="2667000" cy="2286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6" name="Straight Connector 7"/>
                <p:cNvCxnSpPr/>
                <p:nvPr/>
              </p:nvCxnSpPr>
              <p:spPr>
                <a:xfrm rot="10800000">
                  <a:off x="3276602" y="4495800"/>
                  <a:ext cx="2590799" cy="3048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sp>
          <p:nvSpPr>
            <p:cNvPr id="28" name="Rectangle 27"/>
            <p:cNvSpPr/>
            <p:nvPr/>
          </p:nvSpPr>
          <p:spPr>
            <a:xfrm rot="440926">
              <a:off x="4038437" y="2288534"/>
              <a:ext cx="877824" cy="609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15" name="Rectangle 1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left)">
                                      <p:cBhvr>
                                        <p:cTn id="12" dur="10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mph" presetSubtype="0" fill="hold" nodeType="clickEffect">
                                  <p:stCondLst>
                                    <p:cond delay="0"/>
                                  </p:stCondLst>
                                  <p:childTnLst>
                                    <p:animScale>
                                      <p:cBhvr>
                                        <p:cTn id="16" dur="1000" fill="hold"/>
                                        <p:tgtEl>
                                          <p:spTgt spid="16"/>
                                        </p:tgtEl>
                                      </p:cBhvr>
                                      <p:by x="180000" y="180000"/>
                                    </p:animScale>
                                  </p:childTnLst>
                                </p:cTn>
                              </p:par>
                              <p:par>
                                <p:cTn id="17" presetID="8" presetClass="emph" presetSubtype="0" fill="hold" nodeType="withEffect">
                                  <p:stCondLst>
                                    <p:cond delay="0"/>
                                  </p:stCondLst>
                                  <p:childTnLst>
                                    <p:animRot by="-360000">
                                      <p:cBhvr>
                                        <p:cTn id="18" dur="1000" fill="hold"/>
                                        <p:tgtEl>
                                          <p:spTgt spid="16"/>
                                        </p:tgtEl>
                                        <p:attrNameLst>
                                          <p:attrName>r</p:attrName>
                                        </p:attrNameLst>
                                      </p:cBhvr>
                                    </p:animRot>
                                  </p:childTnLst>
                                </p:cTn>
                              </p:par>
                              <p:par>
                                <p:cTn id="19" presetID="42" presetClass="path" presetSubtype="0" accel="50000" decel="50000" fill="hold" nodeType="withEffect">
                                  <p:stCondLst>
                                    <p:cond delay="0"/>
                                  </p:stCondLst>
                                  <p:childTnLst>
                                    <p:animMotion origin="layout" path="M -3.05556E-6 -1.50289E-6 L -0.14774 0.11653 " pathEditMode="relative" rAng="0" ptsTypes="AA">
                                      <p:cBhvr>
                                        <p:cTn id="20" dur="1000" fill="hold"/>
                                        <p:tgtEl>
                                          <p:spTgt spid="16"/>
                                        </p:tgtEl>
                                        <p:attrNameLst>
                                          <p:attrName>ppt_x</p:attrName>
                                          <p:attrName>ppt_y</p:attrName>
                                        </p:attrNameLst>
                                      </p:cBhvr>
                                      <p:rCtr x="-74" y="58"/>
                                    </p:animMotion>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1000"/>
                                        <p:tgtEl>
                                          <p:spTgt spid="4"/>
                                        </p:tgtEl>
                                      </p:cBhvr>
                                    </p:animEffect>
                                    <p:set>
                                      <p:cBhvr>
                                        <p:cTn id="25" dur="1" fill="hold">
                                          <p:stCondLst>
                                            <p:cond delay="999"/>
                                          </p:stCondLst>
                                        </p:cTn>
                                        <p:tgtEl>
                                          <p:spTgt spid="4"/>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24"/>
                                        </p:tgtEl>
                                      </p:cBhvr>
                                    </p:animEffect>
                                    <p:set>
                                      <p:cBhvr>
                                        <p:cTn id="28" dur="1" fill="hold">
                                          <p:stCondLst>
                                            <p:cond delay="999"/>
                                          </p:stCondLst>
                                        </p:cTn>
                                        <p:tgtEl>
                                          <p:spTgt spid="24"/>
                                        </p:tgtEl>
                                        <p:attrNameLst>
                                          <p:attrName>style.visibility</p:attrName>
                                        </p:attrNameLst>
                                      </p:cBhvr>
                                      <p:to>
                                        <p:strVal val="hidden"/>
                                      </p:to>
                                    </p:set>
                                  </p:childTnLst>
                                </p:cTn>
                              </p:par>
                              <p:par>
                                <p:cTn id="29" presetID="10" presetClass="exit" presetSubtype="0" fill="hold" grpId="1" nodeType="withEffect">
                                  <p:stCondLst>
                                    <p:cond delay="500"/>
                                  </p:stCondLst>
                                  <p:childTnLst>
                                    <p:animEffect transition="out" filter="fade">
                                      <p:cBhvr>
                                        <p:cTn id="30" dur="1000"/>
                                        <p:tgtEl>
                                          <p:spTgt spid="3"/>
                                        </p:tgtEl>
                                      </p:cBhvr>
                                    </p:animEffect>
                                    <p:set>
                                      <p:cBhvr>
                                        <p:cTn id="31" dur="1" fill="hold">
                                          <p:stCondLst>
                                            <p:cond delay="999"/>
                                          </p:stCondLst>
                                        </p:cTn>
                                        <p:tgtEl>
                                          <p:spTgt spid="3"/>
                                        </p:tgtEl>
                                        <p:attrNameLst>
                                          <p:attrName>style.visibility</p:attrName>
                                        </p:attrNameLst>
                                      </p:cBhvr>
                                      <p:to>
                                        <p:strVal val="hidden"/>
                                      </p:to>
                                    </p:set>
                                  </p:childTnLst>
                                </p:cTn>
                              </p:par>
                              <p:par>
                                <p:cTn id="32" presetID="53" presetClass="exit" presetSubtype="0" fill="hold" nodeType="withEffect">
                                  <p:stCondLst>
                                    <p:cond delay="500"/>
                                  </p:stCondLst>
                                  <p:childTnLst>
                                    <p:anim calcmode="lin" valueType="num">
                                      <p:cBhvr>
                                        <p:cTn id="33" dur="1000"/>
                                        <p:tgtEl>
                                          <p:spTgt spid="16"/>
                                        </p:tgtEl>
                                        <p:attrNameLst>
                                          <p:attrName>ppt_w</p:attrName>
                                        </p:attrNameLst>
                                      </p:cBhvr>
                                      <p:tavLst>
                                        <p:tav tm="0">
                                          <p:val>
                                            <p:strVal val="ppt_w"/>
                                          </p:val>
                                        </p:tav>
                                        <p:tav tm="100000">
                                          <p:val>
                                            <p:fltVal val="0"/>
                                          </p:val>
                                        </p:tav>
                                      </p:tavLst>
                                    </p:anim>
                                    <p:anim calcmode="lin" valueType="num">
                                      <p:cBhvr>
                                        <p:cTn id="34" dur="1000"/>
                                        <p:tgtEl>
                                          <p:spTgt spid="16"/>
                                        </p:tgtEl>
                                        <p:attrNameLst>
                                          <p:attrName>ppt_h</p:attrName>
                                        </p:attrNameLst>
                                      </p:cBhvr>
                                      <p:tavLst>
                                        <p:tav tm="0">
                                          <p:val>
                                            <p:strVal val="ppt_h"/>
                                          </p:val>
                                        </p:tav>
                                        <p:tav tm="100000">
                                          <p:val>
                                            <p:fltVal val="0"/>
                                          </p:val>
                                        </p:tav>
                                      </p:tavLst>
                                    </p:anim>
                                    <p:animEffect transition="out" filter="fade">
                                      <p:cBhvr>
                                        <p:cTn id="35" dur="1000"/>
                                        <p:tgtEl>
                                          <p:spTgt spid="16"/>
                                        </p:tgtEl>
                                      </p:cBhvr>
                                    </p:animEffect>
                                    <p:set>
                                      <p:cBhvr>
                                        <p:cTn id="36" dur="1" fill="hold">
                                          <p:stCondLst>
                                            <p:cond delay="999"/>
                                          </p:stCondLst>
                                        </p:cTn>
                                        <p:tgtEl>
                                          <p:spTgt spid="16"/>
                                        </p:tgtEl>
                                        <p:attrNameLst>
                                          <p:attrName>style.visibility</p:attrName>
                                        </p:attrNameLst>
                                      </p:cBhvr>
                                      <p:to>
                                        <p:strVal val="hidden"/>
                                      </p:to>
                                    </p:set>
                                  </p:childTnLst>
                                </p:cTn>
                              </p:par>
                              <p:par>
                                <p:cTn id="37" presetID="8" presetClass="emph" presetSubtype="0" fill="hold" nodeType="withEffect">
                                  <p:stCondLst>
                                    <p:cond delay="500"/>
                                  </p:stCondLst>
                                  <p:childTnLst>
                                    <p:animRot by="360000">
                                      <p:cBhvr>
                                        <p:cTn id="38" dur="1000" fill="hold"/>
                                        <p:tgtEl>
                                          <p:spTgt spid="16"/>
                                        </p:tgtEl>
                                        <p:attrNameLst>
                                          <p:attrName>r</p:attrName>
                                        </p:attrNameLst>
                                      </p:cBhvr>
                                    </p:animRot>
                                  </p:childTnLst>
                                </p:cTn>
                              </p:par>
                              <p:par>
                                <p:cTn id="39" presetID="10" presetClass="entr" presetSubtype="0"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fade">
                                      <p:cBhvr>
                                        <p:cTn id="41" dur="1000"/>
                                        <p:tgtEl>
                                          <p:spTgt spid="25"/>
                                        </p:tgtEl>
                                      </p:cBhvr>
                                    </p:animEffect>
                                  </p:childTnLst>
                                </p:cTn>
                              </p:par>
                              <p:par>
                                <p:cTn id="42" presetID="10" presetClass="entr" presetSubtype="0" fill="hold" nodeType="withEffect">
                                  <p:stCondLst>
                                    <p:cond delay="5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1000"/>
                                        <p:tgtEl>
                                          <p:spTgt spid="26"/>
                                        </p:tgtEl>
                                      </p:cBhvr>
                                    </p:animEffect>
                                  </p:childTnLst>
                                </p:cTn>
                              </p:par>
                              <p:par>
                                <p:cTn id="45" presetID="10" presetClass="exit" presetSubtype="0" fill="hold" nodeType="withEffect">
                                  <p:stCondLst>
                                    <p:cond delay="500"/>
                                  </p:stCondLst>
                                  <p:childTnLst>
                                    <p:animEffect transition="out" filter="fade">
                                      <p:cBhvr>
                                        <p:cTn id="46" dur="1000"/>
                                        <p:tgtEl>
                                          <p:spTgt spid="38"/>
                                        </p:tgtEl>
                                      </p:cBhvr>
                                    </p:animEffect>
                                    <p:set>
                                      <p:cBhvr>
                                        <p:cTn id="47" dur="1" fill="hold">
                                          <p:stCondLst>
                                            <p:cond delay="9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954107"/>
          </a:xfrm>
          <a:prstGeom prst="rect">
            <a:avLst/>
          </a:prstGeom>
        </p:spPr>
        <p:txBody>
          <a:bodyPr wrap="square">
            <a:spAutoFit/>
          </a:bodyPr>
          <a:lstStyle/>
          <a:p>
            <a:r>
              <a:rPr lang="en-US" dirty="0" smtClean="0">
                <a:hlinkClick r:id="rId2"/>
              </a:rPr>
              <a:t>http://www.lightplanet.com/mormons/daily/history/gathering/Colonization_EOM.htm</a:t>
            </a:r>
            <a:endParaRPr lang="en-US" dirty="0" smtClean="0"/>
          </a:p>
          <a:p>
            <a:r>
              <a:rPr lang="en-US" b="1" dirty="0" smtClean="0"/>
              <a:t>Selected Mormon settlements in the West, 1847-1890.</a:t>
            </a:r>
          </a:p>
          <a:p>
            <a:endParaRPr lang="en-US" dirty="0"/>
          </a:p>
        </p:txBody>
      </p:sp>
      <p:sp>
        <p:nvSpPr>
          <p:cNvPr id="6" name="Rectangle 5"/>
          <p:cNvSpPr/>
          <p:nvPr/>
        </p:nvSpPr>
        <p:spPr>
          <a:xfrm>
            <a:off x="5410200" y="609600"/>
            <a:ext cx="4572000" cy="400110"/>
          </a:xfrm>
          <a:prstGeom prst="rect">
            <a:avLst/>
          </a:prstGeom>
        </p:spPr>
        <p:txBody>
          <a:bodyPr>
            <a:spAutoFit/>
          </a:bodyPr>
          <a:lstStyle/>
          <a:p>
            <a:pPr algn="ctr"/>
            <a:endParaRPr lang="en-US" sz="2000" b="1" dirty="0"/>
          </a:p>
        </p:txBody>
      </p:sp>
      <p:pic>
        <p:nvPicPr>
          <p:cNvPr id="62466" name="Picture 2"/>
          <p:cNvPicPr>
            <a:picLocks noChangeAspect="1" noChangeArrowheads="1"/>
          </p:cNvPicPr>
          <p:nvPr/>
        </p:nvPicPr>
        <p:blipFill>
          <a:blip r:embed="rId3"/>
          <a:srcRect/>
          <a:stretch>
            <a:fillRect/>
          </a:stretch>
        </p:blipFill>
        <p:spPr bwMode="auto">
          <a:xfrm>
            <a:off x="4800600" y="685800"/>
            <a:ext cx="4981575" cy="6799263"/>
          </a:xfrm>
          <a:prstGeom prst="rect">
            <a:avLst/>
          </a:prstGeom>
          <a:noFill/>
          <a:ln w="9525">
            <a:noFill/>
            <a:miter lim="800000"/>
            <a:headEnd/>
            <a:tailEnd/>
          </a:ln>
          <a:effectLst/>
        </p:spPr>
      </p:pic>
      <p:pic>
        <p:nvPicPr>
          <p:cNvPr id="62465" name="Picture 1"/>
          <p:cNvPicPr>
            <a:picLocks noChangeAspect="1" noChangeArrowheads="1"/>
          </p:cNvPicPr>
          <p:nvPr/>
        </p:nvPicPr>
        <p:blipFill>
          <a:blip r:embed="rId4"/>
          <a:srcRect/>
          <a:stretch>
            <a:fillRect/>
          </a:stretch>
        </p:blipFill>
        <p:spPr bwMode="auto">
          <a:xfrm>
            <a:off x="-762000" y="609600"/>
            <a:ext cx="5414963" cy="6767513"/>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90" name="Rectangle 89"/>
          <p:cNvSpPr/>
          <p:nvPr/>
        </p:nvSpPr>
        <p:spPr>
          <a:xfrm>
            <a:off x="533400" y="3886200"/>
            <a:ext cx="7391400" cy="1508105"/>
          </a:xfrm>
          <a:prstGeom prst="rect">
            <a:avLst/>
          </a:prstGeom>
        </p:spPr>
        <p:txBody>
          <a:bodyPr wrap="square">
            <a:spAutoFit/>
          </a:bodyPr>
          <a:lstStyle/>
          <a:p>
            <a:r>
              <a:rPr lang="en-US" sz="3200" b="1" dirty="0" smtClean="0">
                <a:ln>
                  <a:solidFill>
                    <a:schemeClr val="tx1"/>
                  </a:solidFill>
                </a:ln>
                <a:solidFill>
                  <a:prstClr val="black"/>
                </a:solidFill>
                <a:latin typeface="Tempus Sans ITC" pitchFamily="82" charset="0"/>
              </a:rPr>
              <a:t>How many would that be today? </a:t>
            </a:r>
          </a:p>
          <a:p>
            <a:r>
              <a:rPr lang="en-US" sz="3200" b="1" dirty="0" smtClean="0">
                <a:solidFill>
                  <a:prstClr val="black"/>
                </a:solidFill>
              </a:rPr>
              <a:t>    1.3% U.S. population today = 4,200,000</a:t>
            </a:r>
          </a:p>
          <a:p>
            <a:r>
              <a:rPr lang="en-US" sz="2800" b="1" dirty="0" smtClean="0">
                <a:solidFill>
                  <a:prstClr val="black"/>
                </a:solidFill>
              </a:rPr>
              <a:t>     (~population: Houston, Dallas, Fort Worth)</a:t>
            </a:r>
            <a:endParaRPr lang="en-US" sz="2800" b="1" dirty="0"/>
          </a:p>
        </p:txBody>
      </p:sp>
      <p:grpSp>
        <p:nvGrpSpPr>
          <p:cNvPr id="2" name="Group 90"/>
          <p:cNvGrpSpPr/>
          <p:nvPr/>
        </p:nvGrpSpPr>
        <p:grpSpPr>
          <a:xfrm>
            <a:off x="-75194" y="914400"/>
            <a:ext cx="8321675" cy="6332196"/>
            <a:chOff x="-75194" y="914400"/>
            <a:chExt cx="8321675" cy="6332196"/>
          </a:xfrm>
        </p:grpSpPr>
        <p:grpSp>
          <p:nvGrpSpPr>
            <p:cNvPr id="3" name="Group 8"/>
            <p:cNvGrpSpPr/>
            <p:nvPr/>
          </p:nvGrpSpPr>
          <p:grpSpPr>
            <a:xfrm>
              <a:off x="533400" y="914400"/>
              <a:ext cx="7637089" cy="2870775"/>
              <a:chOff x="533400" y="914400"/>
              <a:chExt cx="7637089" cy="2870775"/>
            </a:xfrm>
          </p:grpSpPr>
          <p:sp>
            <p:nvSpPr>
              <p:cNvPr id="94" name="TextBox 93"/>
              <p:cNvSpPr txBox="1"/>
              <p:nvPr/>
            </p:nvSpPr>
            <p:spPr>
              <a:xfrm>
                <a:off x="609600" y="914400"/>
                <a:ext cx="5476179"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95" name="TextBox 94"/>
              <p:cNvSpPr txBox="1"/>
              <p:nvPr/>
            </p:nvSpPr>
            <p:spPr>
              <a:xfrm>
                <a:off x="3810000" y="1524000"/>
                <a:ext cx="4360489" cy="584775"/>
              </a:xfrm>
              <a:prstGeom prst="rect">
                <a:avLst/>
              </a:prstGeom>
              <a:noFill/>
              <a:ln w="50800">
                <a:noFill/>
              </a:ln>
            </p:spPr>
            <p:txBody>
              <a:bodyPr wrap="none" rtlCol="0">
                <a:spAutoFit/>
              </a:bodyPr>
              <a:lstStyle/>
              <a:p>
                <a:r>
                  <a:rPr lang="en-US" sz="3200" dirty="0" smtClean="0">
                    <a:latin typeface="Arial Black" pitchFamily="34" charset="0"/>
                  </a:rPr>
                  <a:t>400,000 – 500,000 </a:t>
                </a:r>
                <a:endParaRPr lang="en-US" sz="3200" dirty="0">
                  <a:latin typeface="Arial Black" pitchFamily="34" charset="0"/>
                </a:endParaRPr>
              </a:p>
            </p:txBody>
          </p:sp>
          <p:sp>
            <p:nvSpPr>
              <p:cNvPr id="96" name="TextBox 3"/>
              <p:cNvSpPr txBox="1"/>
              <p:nvPr/>
            </p:nvSpPr>
            <p:spPr>
              <a:xfrm>
                <a:off x="533400" y="2133600"/>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
            <p:nvSpPr>
              <p:cNvPr id="97" name="TextBox 4"/>
              <p:cNvSpPr txBox="1"/>
              <p:nvPr/>
            </p:nvSpPr>
            <p:spPr>
              <a:xfrm>
                <a:off x="1828800" y="3200400"/>
                <a:ext cx="2650084" cy="584775"/>
              </a:xfrm>
              <a:prstGeom prst="rect">
                <a:avLst/>
              </a:prstGeom>
              <a:noFill/>
              <a:ln w="50800">
                <a:noFill/>
              </a:ln>
            </p:spPr>
            <p:txBody>
              <a:bodyPr wrap="none" rtlCol="0">
                <a:spAutoFit/>
              </a:bodyPr>
              <a:lstStyle/>
              <a:p>
                <a:r>
                  <a:rPr lang="en-US" sz="3200" dirty="0" smtClean="0">
                    <a:latin typeface="Arial Black" pitchFamily="34" charset="0"/>
                  </a:rPr>
                  <a:t>38,000,000</a:t>
                </a:r>
                <a:endParaRPr lang="en-US" sz="3200" dirty="0">
                  <a:latin typeface="Arial Black" pitchFamily="34" charset="0"/>
                </a:endParaRPr>
              </a:p>
            </p:txBody>
          </p:sp>
          <p:sp>
            <p:nvSpPr>
              <p:cNvPr id="98" name="TextBox 5"/>
              <p:cNvSpPr txBox="1"/>
              <p:nvPr/>
            </p:nvSpPr>
            <p:spPr>
              <a:xfrm>
                <a:off x="1905000" y="2743200"/>
                <a:ext cx="2646878" cy="584775"/>
              </a:xfrm>
              <a:prstGeom prst="rect">
                <a:avLst/>
              </a:prstGeom>
              <a:noFill/>
              <a:ln w="50800">
                <a:noFill/>
              </a:ln>
            </p:spPr>
            <p:txBody>
              <a:bodyPr wrap="none" rtlCol="0">
                <a:spAutoFit/>
              </a:bodyPr>
              <a:lstStyle/>
              <a:p>
                <a:r>
                  <a:rPr lang="en-US" sz="3200" u="sng" dirty="0" smtClean="0">
                    <a:latin typeface="Arial Black" pitchFamily="34" charset="0"/>
                  </a:rPr>
                  <a:t>    500,000 </a:t>
                </a:r>
                <a:endParaRPr lang="en-US" sz="3200" u="sng" dirty="0">
                  <a:latin typeface="Arial Black" pitchFamily="34" charset="0"/>
                </a:endParaRPr>
              </a:p>
            </p:txBody>
          </p:sp>
          <p:sp>
            <p:nvSpPr>
              <p:cNvPr id="99" name="TextBox 6"/>
              <p:cNvSpPr txBox="1"/>
              <p:nvPr/>
            </p:nvSpPr>
            <p:spPr>
              <a:xfrm>
                <a:off x="4572000" y="2870775"/>
                <a:ext cx="2249334" cy="769441"/>
              </a:xfrm>
              <a:prstGeom prst="rect">
                <a:avLst/>
              </a:prstGeom>
              <a:noFill/>
              <a:ln w="50800">
                <a:noFill/>
              </a:ln>
            </p:spPr>
            <p:txBody>
              <a:bodyPr wrap="none" rtlCol="0">
                <a:spAutoFit/>
              </a:bodyPr>
              <a:lstStyle/>
              <a:p>
                <a:r>
                  <a:rPr lang="en-US" sz="4400" dirty="0" smtClean="0">
                    <a:latin typeface="Arial Black" pitchFamily="34" charset="0"/>
                  </a:rPr>
                  <a:t>= 1.3%</a:t>
                </a:r>
                <a:endParaRPr lang="en-US" sz="4400" dirty="0">
                  <a:latin typeface="Arial Black" pitchFamily="34" charset="0"/>
                </a:endParaRPr>
              </a:p>
            </p:txBody>
          </p:sp>
        </p:grpSp>
        <p:pic>
          <p:nvPicPr>
            <p:cNvPr id="93"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grpSp>
        <p:nvGrpSpPr>
          <p:cNvPr id="4" name="Group 26"/>
          <p:cNvGrpSpPr/>
          <p:nvPr/>
        </p:nvGrpSpPr>
        <p:grpSpPr>
          <a:xfrm>
            <a:off x="-137160" y="762000"/>
            <a:ext cx="9870097" cy="6324600"/>
            <a:chOff x="-137160" y="762000"/>
            <a:chExt cx="9870097" cy="6324600"/>
          </a:xfrm>
          <a:solidFill>
            <a:schemeClr val="bg1"/>
          </a:solidFill>
        </p:grpSpPr>
        <p:pic>
          <p:nvPicPr>
            <p:cNvPr id="16" name="Picture 2" descr="File:United States 1850-1853-03.png"/>
            <p:cNvPicPr>
              <a:picLocks noChangeAspect="1" noChangeArrowheads="1"/>
            </p:cNvPicPr>
            <p:nvPr/>
          </p:nvPicPr>
          <p:blipFill>
            <a:blip r:embed="rId4"/>
            <a:srcRect/>
            <a:stretch>
              <a:fillRect/>
            </a:stretch>
          </p:blipFill>
          <p:spPr bwMode="auto">
            <a:xfrm>
              <a:off x="-137160" y="762000"/>
              <a:ext cx="9335203" cy="6324600"/>
            </a:xfrm>
            <a:prstGeom prst="rect">
              <a:avLst/>
            </a:prstGeom>
            <a:grpFill/>
          </p:spPr>
        </p:pic>
        <p:sp>
          <p:nvSpPr>
            <p:cNvPr id="12" name="Freeform 11"/>
            <p:cNvSpPr/>
            <p:nvPr/>
          </p:nvSpPr>
          <p:spPr>
            <a:xfrm>
              <a:off x="3494819" y="20841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14" name="Rectangle 13"/>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64"/>
          <p:cNvGrpSpPr/>
          <p:nvPr/>
        </p:nvGrpSpPr>
        <p:grpSpPr>
          <a:xfrm>
            <a:off x="7620000" y="0"/>
            <a:ext cx="1676400" cy="7008813"/>
            <a:chOff x="7620000" y="0"/>
            <a:chExt cx="1676400" cy="7008813"/>
          </a:xfrm>
        </p:grpSpPr>
        <p:sp>
          <p:nvSpPr>
            <p:cNvPr id="61" name="Rectangle 60"/>
            <p:cNvSpPr/>
            <p:nvPr/>
          </p:nvSpPr>
          <p:spPr>
            <a:xfrm>
              <a:off x="7848600" y="3959352"/>
              <a:ext cx="381000" cy="749808"/>
            </a:xfrm>
            <a:prstGeom prst="rect">
              <a:avLst/>
            </a:prstGeom>
            <a:solidFill>
              <a:schemeClr val="bg1"/>
            </a:solidFill>
          </p:spPr>
          <p:txBody>
            <a:bodyPr wrap="square" rtlCol="0" anchor="ctr">
              <a:spAutoFit/>
            </a:bodyPr>
            <a:lstStyle/>
            <a:p>
              <a:pPr algn="ctr"/>
              <a:endParaRPr lang="en-US" sz="2200" b="1" dirty="0" smtClean="0">
                <a:solidFill>
                  <a:schemeClr val="bg1"/>
                </a:solidFill>
              </a:endParaRPr>
            </a:p>
          </p:txBody>
        </p:sp>
        <p:grpSp>
          <p:nvGrpSpPr>
            <p:cNvPr id="7" name="Group 59"/>
            <p:cNvGrpSpPr/>
            <p:nvPr/>
          </p:nvGrpSpPr>
          <p:grpSpPr>
            <a:xfrm>
              <a:off x="7620000" y="0"/>
              <a:ext cx="1676400" cy="7008813"/>
              <a:chOff x="7620000" y="0"/>
              <a:chExt cx="1676400" cy="7008813"/>
            </a:xfrm>
          </p:grpSpPr>
          <p:grpSp>
            <p:nvGrpSpPr>
              <p:cNvPr id="8" name="Group 14"/>
              <p:cNvGrpSpPr/>
              <p:nvPr/>
            </p:nvGrpSpPr>
            <p:grpSpPr>
              <a:xfrm>
                <a:off x="7620000" y="0"/>
                <a:ext cx="1676400" cy="7008813"/>
                <a:chOff x="7696200" y="1587"/>
                <a:chExt cx="1371600" cy="7008813"/>
              </a:xfrm>
            </p:grpSpPr>
            <p:pic>
              <p:nvPicPr>
                <p:cNvPr id="55" name="Picture 2"/>
                <p:cNvPicPr>
                  <a:picLocks noChangeAspect="1" noChangeArrowheads="1"/>
                </p:cNvPicPr>
                <p:nvPr/>
              </p:nvPicPr>
              <p:blipFill>
                <a:blip r:embed="rId5"/>
                <a:srcRect t="28071" r="654"/>
                <a:stretch>
                  <a:fillRect/>
                </a:stretch>
              </p:blipFill>
              <p:spPr bwMode="auto">
                <a:xfrm>
                  <a:off x="7696200" y="1587"/>
                  <a:ext cx="1371600" cy="7008813"/>
                </a:xfrm>
                <a:prstGeom prst="rect">
                  <a:avLst/>
                </a:prstGeom>
                <a:noFill/>
                <a:ln w="9525">
                  <a:noFill/>
                  <a:miter lim="800000"/>
                  <a:headEnd/>
                  <a:tailEnd/>
                </a:ln>
                <a:effectLst/>
              </p:spPr>
            </p:pic>
            <p:sp>
              <p:nvSpPr>
                <p:cNvPr id="56" name="TextBox 55"/>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57" name="TextBox 56"/>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58" name="TextBox 57"/>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59" name="TextBox 58"/>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grpSp>
      <p:pic>
        <p:nvPicPr>
          <p:cNvPr id="43" name="Picture 2"/>
          <p:cNvPicPr>
            <a:picLocks noChangeAspect="1" noChangeArrowheads="1"/>
          </p:cNvPicPr>
          <p:nvPr/>
        </p:nvPicPr>
        <p:blipFill>
          <a:blip r:embed="rId6"/>
          <a:srcRect l="9022" t="67270" r="63910" b="3436"/>
          <a:stretch>
            <a:fillRect/>
          </a:stretch>
        </p:blipFill>
        <p:spPr bwMode="auto">
          <a:xfrm>
            <a:off x="7772400" y="4800600"/>
            <a:ext cx="457200" cy="2057400"/>
          </a:xfrm>
          <a:prstGeom prst="rect">
            <a:avLst/>
          </a:prstGeom>
          <a:noFill/>
          <a:ln w="9525">
            <a:noFill/>
            <a:miter lim="800000"/>
            <a:headEnd/>
            <a:tailEnd/>
          </a:ln>
          <a:effectLst/>
        </p:spPr>
      </p:pic>
      <p:pic>
        <p:nvPicPr>
          <p:cNvPr id="44" name="Picture 2"/>
          <p:cNvPicPr>
            <a:picLocks noChangeAspect="1" noChangeArrowheads="1"/>
          </p:cNvPicPr>
          <p:nvPr/>
        </p:nvPicPr>
        <p:blipFill>
          <a:blip r:embed="rId6"/>
          <a:srcRect l="36842" t="61845" r="36090" b="2351"/>
          <a:stretch>
            <a:fillRect/>
          </a:stretch>
        </p:blipFill>
        <p:spPr bwMode="auto">
          <a:xfrm>
            <a:off x="8229600" y="4343400"/>
            <a:ext cx="457200" cy="2514600"/>
          </a:xfrm>
          <a:prstGeom prst="rect">
            <a:avLst/>
          </a:prstGeom>
          <a:noFill/>
          <a:ln w="9525">
            <a:noFill/>
            <a:miter lim="800000"/>
            <a:headEnd/>
            <a:tailEnd/>
          </a:ln>
          <a:effectLst/>
        </p:spPr>
      </p:pic>
      <p:pic>
        <p:nvPicPr>
          <p:cNvPr id="52" name="Picture 2"/>
          <p:cNvPicPr>
            <a:picLocks noChangeAspect="1" noChangeArrowheads="1"/>
          </p:cNvPicPr>
          <p:nvPr/>
        </p:nvPicPr>
        <p:blipFill>
          <a:blip r:embed="rId6"/>
          <a:srcRect l="63158" t="18445" r="9774" b="2351"/>
          <a:stretch>
            <a:fillRect/>
          </a:stretch>
        </p:blipFill>
        <p:spPr bwMode="auto">
          <a:xfrm>
            <a:off x="8686800" y="0"/>
            <a:ext cx="457200" cy="6858000"/>
          </a:xfrm>
          <a:prstGeom prst="rect">
            <a:avLst/>
          </a:prstGeom>
          <a:solidFill>
            <a:srgbClr val="00B050"/>
          </a:solidFill>
          <a:ln w="9525">
            <a:noFill/>
            <a:miter lim="800000"/>
            <a:headEnd/>
            <a:tailEnd/>
          </a:ln>
          <a:effectLst/>
        </p:spPr>
      </p:pic>
      <p:sp>
        <p:nvSpPr>
          <p:cNvPr id="66" name="Rectangle 65"/>
          <p:cNvSpPr/>
          <p:nvPr/>
        </p:nvSpPr>
        <p:spPr>
          <a:xfrm>
            <a:off x="1600200" y="3048000"/>
            <a:ext cx="762000" cy="838200"/>
          </a:xfrm>
          <a:prstGeom prst="rect">
            <a:avLst/>
          </a:prstGeom>
        </p:spPr>
        <p:txBody>
          <a:bodyPr wrap="square" rtlCol="0" anchor="ctr">
            <a:spAutoFit/>
          </a:bodyPr>
          <a:lstStyle/>
          <a:p>
            <a:pPr algn="ctr"/>
            <a:endParaRPr lang="en-US" sz="2200" b="1" dirty="0" smtClean="0">
              <a:solidFill>
                <a:schemeClr val="bg1"/>
              </a:solidFill>
            </a:endParaRPr>
          </a:p>
        </p:txBody>
      </p:sp>
      <p:sp>
        <p:nvSpPr>
          <p:cNvPr id="72" name="TextBox 71"/>
          <p:cNvSpPr txBox="1"/>
          <p:nvPr/>
        </p:nvSpPr>
        <p:spPr>
          <a:xfrm>
            <a:off x="1219200" y="762000"/>
            <a:ext cx="59683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population density?</a:t>
            </a:r>
            <a:endParaRPr lang="en-US" sz="3200" b="1" dirty="0">
              <a:ln>
                <a:solidFill>
                  <a:schemeClr val="tx1"/>
                </a:solidFill>
              </a:ln>
              <a:latin typeface="Tempus Sans ITC" pitchFamily="82" charset="0"/>
            </a:endParaRPr>
          </a:p>
        </p:txBody>
      </p:sp>
      <p:sp>
        <p:nvSpPr>
          <p:cNvPr id="73" name="Rectangle 72"/>
          <p:cNvSpPr/>
          <p:nvPr/>
        </p:nvSpPr>
        <p:spPr>
          <a:xfrm>
            <a:off x="2514600" y="1408093"/>
            <a:ext cx="2664512" cy="954107"/>
          </a:xfrm>
          <a:prstGeom prst="rect">
            <a:avLst/>
          </a:prstGeom>
          <a:solidFill>
            <a:srgbClr val="C94F58"/>
          </a:solidFill>
        </p:spPr>
        <p:txBody>
          <a:bodyPr wrap="none">
            <a:spAutoFit/>
          </a:bodyPr>
          <a:lstStyle/>
          <a:p>
            <a:pPr algn="ctr"/>
            <a:r>
              <a:rPr lang="en-US" sz="2800" b="1" u="sng" dirty="0" smtClean="0">
                <a:solidFill>
                  <a:schemeClr val="bg1"/>
                </a:solidFill>
                <a:effectLst>
                  <a:outerShdw dist="50800" dir="7200000" algn="ctr" rotWithShape="0">
                    <a:schemeClr val="tx1"/>
                  </a:outerShdw>
                </a:effectLst>
              </a:rPr>
              <a:t>  80,000 settlers</a:t>
            </a:r>
          </a:p>
          <a:p>
            <a:pPr algn="ctr"/>
            <a:r>
              <a:rPr lang="en-US" sz="2800" b="1" dirty="0" smtClean="0">
                <a:solidFill>
                  <a:schemeClr val="bg1"/>
                </a:solidFill>
                <a:effectLst>
                  <a:outerShdw dist="50800" dir="7200000" algn="ctr" rotWithShape="0">
                    <a:schemeClr val="tx1"/>
                  </a:outerShdw>
                </a:effectLst>
              </a:rPr>
              <a:t>169,000 sq miles</a:t>
            </a:r>
          </a:p>
        </p:txBody>
      </p:sp>
      <p:sp>
        <p:nvSpPr>
          <p:cNvPr id="74" name="Rectangle 73"/>
          <p:cNvSpPr/>
          <p:nvPr/>
        </p:nvSpPr>
        <p:spPr>
          <a:xfrm>
            <a:off x="533400" y="2057400"/>
            <a:ext cx="2071849"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 1/2 person</a:t>
            </a:r>
            <a:endParaRPr lang="en-US" sz="2800" b="1" dirty="0">
              <a:solidFill>
                <a:schemeClr val="bg1"/>
              </a:solidFill>
              <a:effectLst>
                <a:outerShdw dist="50800" dir="7200000" algn="ctr" rotWithShape="0">
                  <a:schemeClr val="tx1"/>
                </a:outerShdw>
              </a:effectLst>
            </a:endParaRPr>
          </a:p>
        </p:txBody>
      </p:sp>
      <p:sp>
        <p:nvSpPr>
          <p:cNvPr id="75" name="Rectangle 74"/>
          <p:cNvSpPr/>
          <p:nvPr/>
        </p:nvSpPr>
        <p:spPr>
          <a:xfrm>
            <a:off x="1876445" y="6172200"/>
            <a:ext cx="4600555" cy="646331"/>
          </a:xfrm>
          <a:prstGeom prst="rect">
            <a:avLst/>
          </a:prstGeom>
          <a:solidFill>
            <a:schemeClr val="bg1"/>
          </a:solidFill>
          <a:ln w="50800">
            <a:solidFill>
              <a:schemeClr val="tx1"/>
            </a:solidFill>
          </a:ln>
        </p:spPr>
        <p:txBody>
          <a:bodyPr wrap="none">
            <a:spAutoFit/>
          </a:bodyPr>
          <a:lstStyle/>
          <a:p>
            <a:r>
              <a:rPr lang="en-US" sz="3600" b="1" dirty="0" smtClean="0"/>
              <a:t>people per square mile</a:t>
            </a:r>
          </a:p>
        </p:txBody>
      </p:sp>
      <p:sp>
        <p:nvSpPr>
          <p:cNvPr id="76" name="Curved Left Arrow 75"/>
          <p:cNvSpPr/>
          <p:nvPr/>
        </p:nvSpPr>
        <p:spPr>
          <a:xfrm>
            <a:off x="5715000" y="1447800"/>
            <a:ext cx="2743200" cy="4572000"/>
          </a:xfrm>
          <a:prstGeom prst="curvedLeftArrow">
            <a:avLst>
              <a:gd name="adj1" fmla="val 25000"/>
              <a:gd name="adj2" fmla="val 50000"/>
              <a:gd name="adj3" fmla="val 32579"/>
            </a:avLst>
          </a:prstGeom>
        </p:spPr>
        <p:txBody>
          <a:bodyPr wrap="square" rtlCol="0" anchor="ctr">
            <a:spAutoFit/>
          </a:bodyPr>
          <a:lstStyle/>
          <a:p>
            <a:pPr algn="ctr"/>
            <a:endParaRPr lang="en-US" sz="2200" b="1" dirty="0" smtClean="0">
              <a:solidFill>
                <a:schemeClr val="bg1"/>
              </a:solidFill>
            </a:endParaRPr>
          </a:p>
        </p:txBody>
      </p:sp>
      <p:sp>
        <p:nvSpPr>
          <p:cNvPr id="77" name="Curved Left Arrow 76"/>
          <p:cNvSpPr/>
          <p:nvPr/>
        </p:nvSpPr>
        <p:spPr>
          <a:xfrm rot="423805">
            <a:off x="6796946" y="899631"/>
            <a:ext cx="1371600" cy="6035040"/>
          </a:xfrm>
          <a:prstGeom prst="curvedLeftArrow">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79" name="Rectangle 78"/>
          <p:cNvSpPr/>
          <p:nvPr/>
        </p:nvSpPr>
        <p:spPr>
          <a:xfrm>
            <a:off x="3080830" y="2551093"/>
            <a:ext cx="2664512" cy="954107"/>
          </a:xfrm>
          <a:prstGeom prst="rect">
            <a:avLst/>
          </a:prstGeom>
          <a:solidFill>
            <a:srgbClr val="0070C0"/>
          </a:solidFill>
        </p:spPr>
        <p:txBody>
          <a:bodyPr wrap="none">
            <a:spAutoFit/>
          </a:bodyPr>
          <a:lstStyle/>
          <a:p>
            <a:pPr algn="ctr"/>
            <a:r>
              <a:rPr lang="en-US" sz="2800" b="1" u="sng" dirty="0" smtClean="0">
                <a:solidFill>
                  <a:schemeClr val="bg1"/>
                </a:solidFill>
                <a:effectLst>
                  <a:outerShdw dist="50800" dir="7200000" algn="ctr" rotWithShape="0">
                    <a:schemeClr val="tx1"/>
                  </a:outerShdw>
                </a:effectLst>
              </a:rPr>
              <a:t>  67,600 settlers</a:t>
            </a:r>
          </a:p>
          <a:p>
            <a:pPr algn="ctr"/>
            <a:r>
              <a:rPr lang="en-US" sz="2800" b="1" dirty="0" smtClean="0">
                <a:solidFill>
                  <a:schemeClr val="bg1"/>
                </a:solidFill>
                <a:effectLst>
                  <a:outerShdw dist="50800" dir="7200000" algn="ctr" rotWithShape="0">
                    <a:schemeClr val="tx1"/>
                  </a:outerShdw>
                </a:effectLst>
              </a:rPr>
              <a:t>195,500 sq miles</a:t>
            </a:r>
          </a:p>
        </p:txBody>
      </p:sp>
      <p:sp>
        <p:nvSpPr>
          <p:cNvPr id="80" name="Rectangle 79"/>
          <p:cNvSpPr/>
          <p:nvPr/>
        </p:nvSpPr>
        <p:spPr>
          <a:xfrm>
            <a:off x="1099630" y="3352800"/>
            <a:ext cx="1990097"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&lt;1/3 person</a:t>
            </a:r>
            <a:endParaRPr lang="en-US" sz="2800" b="1" dirty="0">
              <a:solidFill>
                <a:schemeClr val="bg1"/>
              </a:solidFill>
              <a:effectLst>
                <a:outerShdw dist="50800" dir="7200000" algn="ctr" rotWithShape="0">
                  <a:schemeClr val="tx1"/>
                </a:outerShdw>
              </a:effectLst>
            </a:endParaRPr>
          </a:p>
        </p:txBody>
      </p:sp>
      <p:sp>
        <p:nvSpPr>
          <p:cNvPr id="83" name="Rectangle 82"/>
          <p:cNvSpPr/>
          <p:nvPr/>
        </p:nvSpPr>
        <p:spPr>
          <a:xfrm>
            <a:off x="0" y="5141893"/>
            <a:ext cx="2664512" cy="954107"/>
          </a:xfrm>
          <a:prstGeom prst="rect">
            <a:avLst/>
          </a:prstGeom>
          <a:solidFill>
            <a:schemeClr val="accent3">
              <a:lumMod val="75000"/>
            </a:schemeClr>
          </a:solidFill>
        </p:spPr>
        <p:txBody>
          <a:bodyPr wrap="none">
            <a:spAutoFit/>
          </a:bodyPr>
          <a:lstStyle/>
          <a:p>
            <a:pPr algn="ctr"/>
            <a:r>
              <a:rPr lang="en-US" sz="2800" b="1" u="sng" dirty="0" smtClean="0">
                <a:solidFill>
                  <a:schemeClr val="bg1"/>
                </a:solidFill>
                <a:effectLst>
                  <a:outerShdw dist="50800" dir="7200000" algn="ctr" rotWithShape="0">
                    <a:schemeClr val="tx1"/>
                  </a:outerShdw>
                </a:effectLst>
              </a:rPr>
              <a:t>250,000 settlers</a:t>
            </a:r>
          </a:p>
          <a:p>
            <a:pPr algn="ctr"/>
            <a:r>
              <a:rPr lang="en-US" sz="2800" b="1" dirty="0" smtClean="0">
                <a:solidFill>
                  <a:schemeClr val="bg1"/>
                </a:solidFill>
                <a:effectLst>
                  <a:outerShdw dist="50800" dir="7200000" algn="ctr" rotWithShape="0">
                    <a:schemeClr val="tx1"/>
                  </a:outerShdw>
                </a:effectLst>
              </a:rPr>
              <a:t>164,000 sq miles</a:t>
            </a:r>
          </a:p>
        </p:txBody>
      </p:sp>
      <p:sp>
        <p:nvSpPr>
          <p:cNvPr id="84" name="Rectangle 83"/>
          <p:cNvSpPr/>
          <p:nvPr/>
        </p:nvSpPr>
        <p:spPr>
          <a:xfrm rot="4080000">
            <a:off x="-99826" y="3424711"/>
            <a:ext cx="1755609" cy="523220"/>
          </a:xfrm>
          <a:prstGeom prst="rect">
            <a:avLst/>
          </a:prstGeom>
          <a:noFill/>
        </p:spPr>
        <p:txBody>
          <a:bodyPr wrap="none">
            <a:spAutoFit/>
          </a:bodyPr>
          <a:lstStyle/>
          <a:p>
            <a:r>
              <a:rPr lang="en-US" sz="2800" b="1" dirty="0" smtClean="0"/>
              <a:t>1.5 people</a:t>
            </a:r>
            <a:endParaRPr lang="en-US" sz="2800" b="1" dirty="0"/>
          </a:p>
        </p:txBody>
      </p:sp>
      <p:grpSp>
        <p:nvGrpSpPr>
          <p:cNvPr id="9" name="Group 88"/>
          <p:cNvGrpSpPr/>
          <p:nvPr/>
        </p:nvGrpSpPr>
        <p:grpSpPr>
          <a:xfrm>
            <a:off x="3505200" y="4877593"/>
            <a:ext cx="1354025" cy="761207"/>
            <a:chOff x="3505200" y="4877593"/>
            <a:chExt cx="1354025" cy="761207"/>
          </a:xfrm>
        </p:grpSpPr>
        <p:sp>
          <p:nvSpPr>
            <p:cNvPr id="86" name="Oval 85"/>
            <p:cNvSpPr/>
            <p:nvPr/>
          </p:nvSpPr>
          <p:spPr>
            <a:xfrm>
              <a:off x="3733800" y="5181600"/>
              <a:ext cx="762000" cy="457200"/>
            </a:xfrm>
            <a:prstGeom prst="ellipse">
              <a:avLst/>
            </a:prstGeom>
            <a:solidFill>
              <a:srgbClr val="FFBDFF"/>
            </a:solidFill>
            <a:ln>
              <a:noFill/>
            </a:ln>
          </p:spPr>
          <p:txBody>
            <a:bodyPr wrap="square" rtlCol="0" anchor="ctr">
              <a:spAutoFit/>
            </a:bodyPr>
            <a:lstStyle/>
            <a:p>
              <a:pPr algn="ctr"/>
              <a:endParaRPr lang="en-US" sz="2200" b="1" dirty="0" smtClean="0">
                <a:solidFill>
                  <a:schemeClr val="bg1"/>
                </a:solidFill>
              </a:endParaRPr>
            </a:p>
          </p:txBody>
        </p:sp>
        <p:sp>
          <p:nvSpPr>
            <p:cNvPr id="88" name="Rectangle 87"/>
            <p:cNvSpPr/>
            <p:nvPr/>
          </p:nvSpPr>
          <p:spPr>
            <a:xfrm>
              <a:off x="3505200" y="4877593"/>
              <a:ext cx="1354025" cy="456407"/>
            </a:xfrm>
            <a:prstGeom prst="rect">
              <a:avLst/>
            </a:prstGeom>
            <a:noFill/>
          </p:spPr>
          <p:txBody>
            <a:bodyPr wrap="none">
              <a:spAutoFit/>
            </a:bodyPr>
            <a:lstStyle/>
            <a:p>
              <a:pPr algn="ctr">
                <a:lnSpc>
                  <a:spcPts val="2800"/>
                </a:lnSpc>
              </a:pPr>
              <a:r>
                <a:rPr lang="en-US" sz="2800" b="1" dirty="0" smtClean="0"/>
                <a:t>TODAY?</a:t>
              </a:r>
            </a:p>
          </p:txBody>
        </p:sp>
      </p:grpSp>
      <p:sp>
        <p:nvSpPr>
          <p:cNvPr id="85" name="Rectangle 84"/>
          <p:cNvSpPr/>
          <p:nvPr/>
        </p:nvSpPr>
        <p:spPr>
          <a:xfrm>
            <a:off x="3200400" y="5258593"/>
            <a:ext cx="1842171" cy="451406"/>
          </a:xfrm>
          <a:prstGeom prst="rect">
            <a:avLst/>
          </a:prstGeom>
          <a:noFill/>
        </p:spPr>
        <p:txBody>
          <a:bodyPr wrap="none">
            <a:spAutoFit/>
          </a:bodyPr>
          <a:lstStyle/>
          <a:p>
            <a:pPr algn="ctr">
              <a:lnSpc>
                <a:spcPts val="2800"/>
              </a:lnSpc>
            </a:pPr>
            <a:r>
              <a:rPr lang="en-US" sz="2800" b="1" dirty="0" smtClean="0"/>
              <a:t>110 people</a:t>
            </a:r>
            <a:endParaRPr lang="en-US" sz="2800" b="1" dirty="0"/>
          </a:p>
        </p:txBody>
      </p:sp>
      <p:cxnSp>
        <p:nvCxnSpPr>
          <p:cNvPr id="49" name="Straight Arrow Connector 48"/>
          <p:cNvCxnSpPr>
            <a:endCxn id="88" idx="3"/>
          </p:cNvCxnSpPr>
          <p:nvPr/>
        </p:nvCxnSpPr>
        <p:spPr>
          <a:xfrm rot="10800000" flipV="1">
            <a:off x="4859226" y="4267199"/>
            <a:ext cx="1008175" cy="838597"/>
          </a:xfrm>
          <a:prstGeom prst="straightConnector1">
            <a:avLst/>
          </a:prstGeom>
          <a:ln w="152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90"/>
                                        </p:tgtEl>
                                      </p:cBhvr>
                                    </p:animEffect>
                                    <p:set>
                                      <p:cBhvr>
                                        <p:cTn id="7" dur="1" fill="hold">
                                          <p:stCondLst>
                                            <p:cond delay="999"/>
                                          </p:stCondLst>
                                        </p:cTn>
                                        <p:tgtEl>
                                          <p:spTgt spid="90"/>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2"/>
                                        </p:tgtEl>
                                      </p:cBhvr>
                                    </p:animEffect>
                                    <p:set>
                                      <p:cBhvr>
                                        <p:cTn id="10" dur="1" fill="hold">
                                          <p:stCondLst>
                                            <p:cond delay="999"/>
                                          </p:stCondLst>
                                        </p:cTn>
                                        <p:tgtEl>
                                          <p:spTgt spid="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childTnLst>
                                </p:cTn>
                              </p:par>
                              <p:par>
                                <p:cTn id="19" presetID="35" presetClass="path" presetSubtype="0" accel="50000" decel="50000" fill="hold" nodeType="withEffect">
                                  <p:stCondLst>
                                    <p:cond delay="0"/>
                                  </p:stCondLst>
                                  <p:childTnLst>
                                    <p:animMotion origin="layout" path="M 1.11022E-16 1.11022E-16 L -0.66667 -0.31667 " pathEditMode="relative" rAng="0" ptsTypes="AA">
                                      <p:cBhvr>
                                        <p:cTn id="20" dur="1000" fill="hold"/>
                                        <p:tgtEl>
                                          <p:spTgt spid="43"/>
                                        </p:tgtEl>
                                        <p:attrNameLst>
                                          <p:attrName>ppt_x</p:attrName>
                                          <p:attrName>ppt_y</p:attrName>
                                        </p:attrNameLst>
                                      </p:cBhvr>
                                      <p:rCtr x="-333" y="-158"/>
                                    </p:animMotion>
                                  </p:childTnLst>
                                </p:cTn>
                              </p:par>
                              <p:par>
                                <p:cTn id="21" presetID="6" presetClass="emph" presetSubtype="0" fill="hold" nodeType="withEffect">
                                  <p:stCondLst>
                                    <p:cond delay="0"/>
                                  </p:stCondLst>
                                  <p:childTnLst>
                                    <p:animScale>
                                      <p:cBhvr>
                                        <p:cTn id="22" dur="1000" fill="hold"/>
                                        <p:tgtEl>
                                          <p:spTgt spid="43"/>
                                        </p:tgtEl>
                                      </p:cBhvr>
                                      <p:by x="50000" y="50000"/>
                                    </p:animScale>
                                  </p:childTnLst>
                                </p:cTn>
                              </p:par>
                              <p:par>
                                <p:cTn id="23" presetID="8" presetClass="emph" presetSubtype="0" fill="hold" nodeType="withEffect">
                                  <p:stCondLst>
                                    <p:cond delay="0"/>
                                  </p:stCondLst>
                                  <p:childTnLst>
                                    <p:animRot by="5400000">
                                      <p:cBhvr>
                                        <p:cTn id="24" dur="1000" fill="hold"/>
                                        <p:tgtEl>
                                          <p:spTgt spid="43"/>
                                        </p:tgtEl>
                                        <p:attrNameLst>
                                          <p:attrName>r</p:attrName>
                                        </p:attrNameLst>
                                      </p:cBhvr>
                                    </p:animRo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1000"/>
                                        <p:tgtEl>
                                          <p:spTgt spid="44"/>
                                        </p:tgtEl>
                                      </p:cBhvr>
                                    </p:animEffect>
                                  </p:childTnLst>
                                </p:cTn>
                              </p:par>
                              <p:par>
                                <p:cTn id="30" presetID="6" presetClass="emph" presetSubtype="0" fill="hold" nodeType="withEffect">
                                  <p:stCondLst>
                                    <p:cond delay="0"/>
                                  </p:stCondLst>
                                  <p:childTnLst>
                                    <p:animScale>
                                      <p:cBhvr>
                                        <p:cTn id="31" dur="1000" fill="hold"/>
                                        <p:tgtEl>
                                          <p:spTgt spid="44"/>
                                        </p:tgtEl>
                                      </p:cBhvr>
                                      <p:by x="50000" y="50000"/>
                                    </p:animScale>
                                  </p:childTnLst>
                                </p:cTn>
                              </p:par>
                              <p:par>
                                <p:cTn id="32" presetID="35" presetClass="path" presetSubtype="0" accel="50000" decel="50000" fill="hold" nodeType="withEffect">
                                  <p:stCondLst>
                                    <p:cond delay="0"/>
                                  </p:stCondLst>
                                  <p:childTnLst>
                                    <p:animMotion origin="layout" path="M 0 3.33333E-6 L -0.775 -0.47223 " pathEditMode="relative" rAng="0" ptsTypes="AA">
                                      <p:cBhvr>
                                        <p:cTn id="33" dur="1000" fill="hold"/>
                                        <p:tgtEl>
                                          <p:spTgt spid="44"/>
                                        </p:tgtEl>
                                        <p:attrNameLst>
                                          <p:attrName>ppt_x</p:attrName>
                                          <p:attrName>ppt_y</p:attrName>
                                        </p:attrNameLst>
                                      </p:cBhvr>
                                      <p:rCtr x="-387" y="-236"/>
                                    </p:animMotion>
                                  </p:childTnLst>
                                </p:cTn>
                              </p:par>
                              <p:par>
                                <p:cTn id="34" presetID="8" presetClass="emph" presetSubtype="0" fill="hold" nodeType="withEffect">
                                  <p:stCondLst>
                                    <p:cond delay="0"/>
                                  </p:stCondLst>
                                  <p:childTnLst>
                                    <p:animRot by="5400000">
                                      <p:cBhvr>
                                        <p:cTn id="35" dur="1000" fill="hold"/>
                                        <p:tgtEl>
                                          <p:spTgt spid="44"/>
                                        </p:tgtEl>
                                        <p:attrNameLst>
                                          <p:attrName>r</p:attrName>
                                        </p:attrNameLst>
                                      </p:cBhvr>
                                    </p:animRo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1000"/>
                                        <p:tgtEl>
                                          <p:spTgt spid="52"/>
                                        </p:tgtEl>
                                      </p:cBhvr>
                                    </p:animEffect>
                                  </p:childTnLst>
                                </p:cTn>
                              </p:par>
                              <p:par>
                                <p:cTn id="41" presetID="35" presetClass="path" presetSubtype="0" accel="50000" decel="50000" fill="hold" nodeType="withEffect">
                                  <p:stCondLst>
                                    <p:cond delay="0"/>
                                  </p:stCondLst>
                                  <p:childTnLst>
                                    <p:animMotion origin="layout" path="M -1.11022E-16 0 L -0.89167 0.03333 " pathEditMode="relative" rAng="0" ptsTypes="AA">
                                      <p:cBhvr>
                                        <p:cTn id="42" dur="1000" fill="hold"/>
                                        <p:tgtEl>
                                          <p:spTgt spid="52"/>
                                        </p:tgtEl>
                                        <p:attrNameLst>
                                          <p:attrName>ppt_x</p:attrName>
                                          <p:attrName>ppt_y</p:attrName>
                                        </p:attrNameLst>
                                      </p:cBhvr>
                                      <p:rCtr x="-446" y="17"/>
                                    </p:animMotion>
                                  </p:childTnLst>
                                </p:cTn>
                              </p:par>
                              <p:par>
                                <p:cTn id="43" presetID="6" presetClass="emph" presetSubtype="0" fill="hold" nodeType="withEffect">
                                  <p:stCondLst>
                                    <p:cond delay="0"/>
                                  </p:stCondLst>
                                  <p:childTnLst>
                                    <p:animScale>
                                      <p:cBhvr>
                                        <p:cTn id="44" dur="1000" fill="hold"/>
                                        <p:tgtEl>
                                          <p:spTgt spid="52"/>
                                        </p:tgtEl>
                                      </p:cBhvr>
                                      <p:by x="50000" y="50000"/>
                                    </p:animScale>
                                  </p:childTnLst>
                                </p:cTn>
                              </p:par>
                              <p:par>
                                <p:cTn id="45" presetID="8" presetClass="emph" presetSubtype="0" fill="hold" nodeType="withEffect">
                                  <p:stCondLst>
                                    <p:cond delay="0"/>
                                  </p:stCondLst>
                                  <p:childTnLst>
                                    <p:animRot by="-1200000">
                                      <p:cBhvr>
                                        <p:cTn id="46" dur="1000" fill="hold"/>
                                        <p:tgtEl>
                                          <p:spTgt spid="52"/>
                                        </p:tgtEl>
                                        <p:attrNameLst>
                                          <p:attrName>r</p:attrName>
                                        </p:attrNameLst>
                                      </p:cBhvr>
                                    </p:animRot>
                                  </p:childTnLst>
                                </p:cTn>
                              </p:par>
                              <p:par>
                                <p:cTn id="47" presetID="10" presetClass="exit" presetSubtype="0" fill="hold" nodeType="withEffect">
                                  <p:stCondLst>
                                    <p:cond delay="0"/>
                                  </p:stCondLst>
                                  <p:childTnLst>
                                    <p:animEffect transition="out" filter="fade">
                                      <p:cBhvr>
                                        <p:cTn id="48" dur="1000"/>
                                        <p:tgtEl>
                                          <p:spTgt spid="6"/>
                                        </p:tgtEl>
                                      </p:cBhvr>
                                    </p:animEffect>
                                    <p:set>
                                      <p:cBhvr>
                                        <p:cTn id="49" dur="1" fill="hold">
                                          <p:stCondLst>
                                            <p:cond delay="999"/>
                                          </p:stCondLst>
                                        </p:cTn>
                                        <p:tgtEl>
                                          <p:spTgt spid="6"/>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72"/>
                                        </p:tgtEl>
                                        <p:attrNameLst>
                                          <p:attrName>style.visibility</p:attrName>
                                        </p:attrNameLst>
                                      </p:cBhvr>
                                      <p:to>
                                        <p:strVal val="visible"/>
                                      </p:to>
                                    </p:set>
                                    <p:animEffect transition="in" filter="wipe(left)">
                                      <p:cBhvr>
                                        <p:cTn id="54" dur="1000"/>
                                        <p:tgtEl>
                                          <p:spTgt spid="72"/>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grpId="0" nodeType="clickEffect">
                                  <p:stCondLst>
                                    <p:cond delay="0"/>
                                  </p:stCondLst>
                                  <p:childTnLst>
                                    <p:set>
                                      <p:cBhvr>
                                        <p:cTn id="58" dur="1" fill="hold">
                                          <p:stCondLst>
                                            <p:cond delay="0"/>
                                          </p:stCondLst>
                                        </p:cTn>
                                        <p:tgtEl>
                                          <p:spTgt spid="77"/>
                                        </p:tgtEl>
                                        <p:attrNameLst>
                                          <p:attrName>style.visibility</p:attrName>
                                        </p:attrNameLst>
                                      </p:cBhvr>
                                      <p:to>
                                        <p:strVal val="visible"/>
                                      </p:to>
                                    </p:set>
                                    <p:animEffect transition="in" filter="wipe(up)">
                                      <p:cBhvr>
                                        <p:cTn id="59" dur="1000"/>
                                        <p:tgtEl>
                                          <p:spTgt spid="77"/>
                                        </p:tgtEl>
                                      </p:cBhvr>
                                    </p:animEffect>
                                  </p:childTnLst>
                                </p:cTn>
                              </p:par>
                            </p:childTnLst>
                          </p:cTn>
                        </p:par>
                        <p:par>
                          <p:cTn id="60" fill="hold">
                            <p:stCondLst>
                              <p:cond delay="1000"/>
                            </p:stCondLst>
                            <p:childTnLst>
                              <p:par>
                                <p:cTn id="61" presetID="10" presetClass="entr" presetSubtype="0" fill="hold" grpId="0" nodeType="afterEffect">
                                  <p:stCondLst>
                                    <p:cond delay="0"/>
                                  </p:stCondLst>
                                  <p:childTnLst>
                                    <p:set>
                                      <p:cBhvr>
                                        <p:cTn id="62" dur="1" fill="hold">
                                          <p:stCondLst>
                                            <p:cond delay="0"/>
                                          </p:stCondLst>
                                        </p:cTn>
                                        <p:tgtEl>
                                          <p:spTgt spid="75"/>
                                        </p:tgtEl>
                                        <p:attrNameLst>
                                          <p:attrName>style.visibility</p:attrName>
                                        </p:attrNameLst>
                                      </p:cBhvr>
                                      <p:to>
                                        <p:strVal val="visible"/>
                                      </p:to>
                                    </p:set>
                                    <p:animEffect transition="in" filter="fade">
                                      <p:cBhvr>
                                        <p:cTn id="63" dur="1000"/>
                                        <p:tgtEl>
                                          <p:spTgt spid="7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2" fill="hold" nodeType="click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right)">
                                      <p:cBhvr>
                                        <p:cTn id="68" dur="1000"/>
                                        <p:tgtEl>
                                          <p:spTgt spid="49"/>
                                        </p:tgtEl>
                                      </p:cBhvr>
                                    </p:animEffect>
                                  </p:childTnLst>
                                </p:cTn>
                              </p:par>
                            </p:childTnLst>
                          </p:cTn>
                        </p:par>
                        <p:par>
                          <p:cTn id="69" fill="hold">
                            <p:stCondLst>
                              <p:cond delay="1000"/>
                            </p:stCondLst>
                            <p:childTnLst>
                              <p:par>
                                <p:cTn id="70" presetID="53" presetClass="entr" presetSubtype="0" fill="hold" nodeType="after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1000" fill="hold"/>
                                        <p:tgtEl>
                                          <p:spTgt spid="9"/>
                                        </p:tgtEl>
                                        <p:attrNameLst>
                                          <p:attrName>ppt_w</p:attrName>
                                        </p:attrNameLst>
                                      </p:cBhvr>
                                      <p:tavLst>
                                        <p:tav tm="0">
                                          <p:val>
                                            <p:fltVal val="0"/>
                                          </p:val>
                                        </p:tav>
                                        <p:tav tm="100000">
                                          <p:val>
                                            <p:strVal val="#ppt_w"/>
                                          </p:val>
                                        </p:tav>
                                      </p:tavLst>
                                    </p:anim>
                                    <p:anim calcmode="lin" valueType="num">
                                      <p:cBhvr>
                                        <p:cTn id="73" dur="1000" fill="hold"/>
                                        <p:tgtEl>
                                          <p:spTgt spid="9"/>
                                        </p:tgtEl>
                                        <p:attrNameLst>
                                          <p:attrName>ppt_h</p:attrName>
                                        </p:attrNameLst>
                                      </p:cBhvr>
                                      <p:tavLst>
                                        <p:tav tm="0">
                                          <p:val>
                                            <p:fltVal val="0"/>
                                          </p:val>
                                        </p:tav>
                                        <p:tav tm="100000">
                                          <p:val>
                                            <p:strVal val="#ppt_h"/>
                                          </p:val>
                                        </p:tav>
                                      </p:tavLst>
                                    </p:anim>
                                    <p:animEffect transition="in" filter="fade">
                                      <p:cBhvr>
                                        <p:cTn id="74" dur="1000"/>
                                        <p:tgtEl>
                                          <p:spTgt spid="9"/>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0" fill="hold" grpId="0" nodeType="clickEffect">
                                  <p:stCondLst>
                                    <p:cond delay="0"/>
                                  </p:stCondLst>
                                  <p:childTnLst>
                                    <p:set>
                                      <p:cBhvr>
                                        <p:cTn id="78" dur="1" fill="hold">
                                          <p:stCondLst>
                                            <p:cond delay="0"/>
                                          </p:stCondLst>
                                        </p:cTn>
                                        <p:tgtEl>
                                          <p:spTgt spid="85"/>
                                        </p:tgtEl>
                                        <p:attrNameLst>
                                          <p:attrName>style.visibility</p:attrName>
                                        </p:attrNameLst>
                                      </p:cBhvr>
                                      <p:to>
                                        <p:strVal val="visible"/>
                                      </p:to>
                                    </p:set>
                                    <p:anim calcmode="lin" valueType="num">
                                      <p:cBhvr>
                                        <p:cTn id="79" dur="1000" fill="hold"/>
                                        <p:tgtEl>
                                          <p:spTgt spid="85"/>
                                        </p:tgtEl>
                                        <p:attrNameLst>
                                          <p:attrName>ppt_w</p:attrName>
                                        </p:attrNameLst>
                                      </p:cBhvr>
                                      <p:tavLst>
                                        <p:tav tm="0">
                                          <p:val>
                                            <p:fltVal val="0"/>
                                          </p:val>
                                        </p:tav>
                                        <p:tav tm="100000">
                                          <p:val>
                                            <p:strVal val="#ppt_w"/>
                                          </p:val>
                                        </p:tav>
                                      </p:tavLst>
                                    </p:anim>
                                    <p:anim calcmode="lin" valueType="num">
                                      <p:cBhvr>
                                        <p:cTn id="80" dur="1000" fill="hold"/>
                                        <p:tgtEl>
                                          <p:spTgt spid="85"/>
                                        </p:tgtEl>
                                        <p:attrNameLst>
                                          <p:attrName>ppt_h</p:attrName>
                                        </p:attrNameLst>
                                      </p:cBhvr>
                                      <p:tavLst>
                                        <p:tav tm="0">
                                          <p:val>
                                            <p:fltVal val="0"/>
                                          </p:val>
                                        </p:tav>
                                        <p:tav tm="100000">
                                          <p:val>
                                            <p:strVal val="#ppt_h"/>
                                          </p:val>
                                        </p:tav>
                                      </p:tavLst>
                                    </p:anim>
                                    <p:animEffect transition="in" filter="fade">
                                      <p:cBhvr>
                                        <p:cTn id="81" dur="1000"/>
                                        <p:tgtEl>
                                          <p:spTgt spid="85"/>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xit" presetSubtype="0" fill="hold" nodeType="clickEffect">
                                  <p:stCondLst>
                                    <p:cond delay="0"/>
                                  </p:stCondLst>
                                  <p:childTnLst>
                                    <p:animEffect transition="out" filter="fade">
                                      <p:cBhvr>
                                        <p:cTn id="85" dur="1000"/>
                                        <p:tgtEl>
                                          <p:spTgt spid="49"/>
                                        </p:tgtEl>
                                      </p:cBhvr>
                                    </p:animEffect>
                                    <p:set>
                                      <p:cBhvr>
                                        <p:cTn id="86" dur="1" fill="hold">
                                          <p:stCondLst>
                                            <p:cond delay="999"/>
                                          </p:stCondLst>
                                        </p:cTn>
                                        <p:tgtEl>
                                          <p:spTgt spid="49"/>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77"/>
                                        </p:tgtEl>
                                      </p:cBhvr>
                                    </p:animEffect>
                                    <p:set>
                                      <p:cBhvr>
                                        <p:cTn id="89" dur="1" fill="hold">
                                          <p:stCondLst>
                                            <p:cond delay="999"/>
                                          </p:stCondLst>
                                        </p:cTn>
                                        <p:tgtEl>
                                          <p:spTgt spid="77"/>
                                        </p:tgtEl>
                                        <p:attrNameLst>
                                          <p:attrName>style.visibility</p:attrName>
                                        </p:attrNameLst>
                                      </p:cBhvr>
                                      <p:to>
                                        <p:strVal val="hidden"/>
                                      </p:to>
                                    </p:set>
                                  </p:childTnLst>
                                </p:cTn>
                              </p:par>
                            </p:childTnLst>
                          </p:cTn>
                        </p:par>
                        <p:par>
                          <p:cTn id="90" fill="hold">
                            <p:stCondLst>
                              <p:cond delay="1000"/>
                            </p:stCondLst>
                            <p:childTnLst>
                              <p:par>
                                <p:cTn id="91" presetID="10" presetClass="entr" presetSubtype="0"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Effect transition="in" filter="fade">
                                      <p:cBhvr>
                                        <p:cTn id="93" dur="1000"/>
                                        <p:tgtEl>
                                          <p:spTgt spid="73"/>
                                        </p:tgtEl>
                                      </p:cBhvr>
                                    </p:animEffect>
                                  </p:childTnLst>
                                </p:cTn>
                              </p:par>
                            </p:childTnLst>
                          </p:cTn>
                        </p:par>
                        <p:par>
                          <p:cTn id="94" fill="hold">
                            <p:stCondLst>
                              <p:cond delay="2000"/>
                            </p:stCondLst>
                            <p:childTnLst>
                              <p:par>
                                <p:cTn id="95" presetID="53" presetClass="entr" presetSubtype="0" fill="hold" grpId="0" nodeType="after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p:cTn id="97" dur="1000" fill="hold"/>
                                        <p:tgtEl>
                                          <p:spTgt spid="74"/>
                                        </p:tgtEl>
                                        <p:attrNameLst>
                                          <p:attrName>ppt_w</p:attrName>
                                        </p:attrNameLst>
                                      </p:cBhvr>
                                      <p:tavLst>
                                        <p:tav tm="0">
                                          <p:val>
                                            <p:fltVal val="0"/>
                                          </p:val>
                                        </p:tav>
                                        <p:tav tm="100000">
                                          <p:val>
                                            <p:strVal val="#ppt_w"/>
                                          </p:val>
                                        </p:tav>
                                      </p:tavLst>
                                    </p:anim>
                                    <p:anim calcmode="lin" valueType="num">
                                      <p:cBhvr>
                                        <p:cTn id="98" dur="1000" fill="hold"/>
                                        <p:tgtEl>
                                          <p:spTgt spid="74"/>
                                        </p:tgtEl>
                                        <p:attrNameLst>
                                          <p:attrName>ppt_h</p:attrName>
                                        </p:attrNameLst>
                                      </p:cBhvr>
                                      <p:tavLst>
                                        <p:tav tm="0">
                                          <p:val>
                                            <p:fltVal val="0"/>
                                          </p:val>
                                        </p:tav>
                                        <p:tav tm="100000">
                                          <p:val>
                                            <p:strVal val="#ppt_h"/>
                                          </p:val>
                                        </p:tav>
                                      </p:tavLst>
                                    </p:anim>
                                    <p:animEffect transition="in" filter="fade">
                                      <p:cBhvr>
                                        <p:cTn id="99" dur="1000"/>
                                        <p:tgtEl>
                                          <p:spTgt spid="74"/>
                                        </p:tgtEl>
                                      </p:cBhvr>
                                    </p:animEffect>
                                  </p:childTnLst>
                                </p:cTn>
                              </p:par>
                            </p:childTnLst>
                          </p:cTn>
                        </p:par>
                      </p:childTnLst>
                    </p:cTn>
                  </p:par>
                  <p:par>
                    <p:cTn id="100" fill="hold">
                      <p:stCondLst>
                        <p:cond delay="indefinite"/>
                      </p:stCondLst>
                      <p:childTnLst>
                        <p:par>
                          <p:cTn id="101" fill="hold">
                            <p:stCondLst>
                              <p:cond delay="0"/>
                            </p:stCondLst>
                            <p:childTnLst>
                              <p:par>
                                <p:cTn id="102" presetID="10" presetClass="exit" presetSubtype="0" fill="hold" grpId="1" nodeType="clickEffect">
                                  <p:stCondLst>
                                    <p:cond delay="0"/>
                                  </p:stCondLst>
                                  <p:childTnLst>
                                    <p:animEffect transition="out" filter="fade">
                                      <p:cBhvr>
                                        <p:cTn id="103" dur="1000"/>
                                        <p:tgtEl>
                                          <p:spTgt spid="73"/>
                                        </p:tgtEl>
                                      </p:cBhvr>
                                    </p:animEffect>
                                    <p:set>
                                      <p:cBhvr>
                                        <p:cTn id="104" dur="1" fill="hold">
                                          <p:stCondLst>
                                            <p:cond delay="999"/>
                                          </p:stCondLst>
                                        </p:cTn>
                                        <p:tgtEl>
                                          <p:spTgt spid="73"/>
                                        </p:tgtEl>
                                        <p:attrNameLst>
                                          <p:attrName>style.visibility</p:attrName>
                                        </p:attrNameLst>
                                      </p:cBhvr>
                                      <p:to>
                                        <p:strVal val="hidden"/>
                                      </p:to>
                                    </p:set>
                                  </p:childTnLst>
                                </p:cTn>
                              </p:par>
                            </p:childTnLst>
                          </p:cTn>
                        </p:par>
                        <p:par>
                          <p:cTn id="105" fill="hold">
                            <p:stCondLst>
                              <p:cond delay="1000"/>
                            </p:stCondLst>
                            <p:childTnLst>
                              <p:par>
                                <p:cTn id="106" presetID="10" presetClass="entr" presetSubtype="0" fill="hold" grpId="0" nodeType="afterEffect">
                                  <p:stCondLst>
                                    <p:cond delay="0"/>
                                  </p:stCondLst>
                                  <p:childTnLst>
                                    <p:set>
                                      <p:cBhvr>
                                        <p:cTn id="107" dur="1" fill="hold">
                                          <p:stCondLst>
                                            <p:cond delay="0"/>
                                          </p:stCondLst>
                                        </p:cTn>
                                        <p:tgtEl>
                                          <p:spTgt spid="79"/>
                                        </p:tgtEl>
                                        <p:attrNameLst>
                                          <p:attrName>style.visibility</p:attrName>
                                        </p:attrNameLst>
                                      </p:cBhvr>
                                      <p:to>
                                        <p:strVal val="visible"/>
                                      </p:to>
                                    </p:set>
                                    <p:animEffect transition="in" filter="fade">
                                      <p:cBhvr>
                                        <p:cTn id="108" dur="1000"/>
                                        <p:tgtEl>
                                          <p:spTgt spid="79"/>
                                        </p:tgtEl>
                                      </p:cBhvr>
                                    </p:animEffect>
                                  </p:childTnLst>
                                </p:cTn>
                              </p:par>
                            </p:childTnLst>
                          </p:cTn>
                        </p:par>
                        <p:par>
                          <p:cTn id="109" fill="hold">
                            <p:stCondLst>
                              <p:cond delay="2000"/>
                            </p:stCondLst>
                            <p:childTnLst>
                              <p:par>
                                <p:cTn id="110" presetID="53" presetClass="entr" presetSubtype="0" fill="hold" grpId="0" nodeType="afterEffect">
                                  <p:stCondLst>
                                    <p:cond delay="0"/>
                                  </p:stCondLst>
                                  <p:childTnLst>
                                    <p:set>
                                      <p:cBhvr>
                                        <p:cTn id="111" dur="1" fill="hold">
                                          <p:stCondLst>
                                            <p:cond delay="0"/>
                                          </p:stCondLst>
                                        </p:cTn>
                                        <p:tgtEl>
                                          <p:spTgt spid="80"/>
                                        </p:tgtEl>
                                        <p:attrNameLst>
                                          <p:attrName>style.visibility</p:attrName>
                                        </p:attrNameLst>
                                      </p:cBhvr>
                                      <p:to>
                                        <p:strVal val="visible"/>
                                      </p:to>
                                    </p:set>
                                    <p:anim calcmode="lin" valueType="num">
                                      <p:cBhvr>
                                        <p:cTn id="112" dur="1000" fill="hold"/>
                                        <p:tgtEl>
                                          <p:spTgt spid="80"/>
                                        </p:tgtEl>
                                        <p:attrNameLst>
                                          <p:attrName>ppt_w</p:attrName>
                                        </p:attrNameLst>
                                      </p:cBhvr>
                                      <p:tavLst>
                                        <p:tav tm="0">
                                          <p:val>
                                            <p:fltVal val="0"/>
                                          </p:val>
                                        </p:tav>
                                        <p:tav tm="100000">
                                          <p:val>
                                            <p:strVal val="#ppt_w"/>
                                          </p:val>
                                        </p:tav>
                                      </p:tavLst>
                                    </p:anim>
                                    <p:anim calcmode="lin" valueType="num">
                                      <p:cBhvr>
                                        <p:cTn id="113" dur="1000" fill="hold"/>
                                        <p:tgtEl>
                                          <p:spTgt spid="80"/>
                                        </p:tgtEl>
                                        <p:attrNameLst>
                                          <p:attrName>ppt_h</p:attrName>
                                        </p:attrNameLst>
                                      </p:cBhvr>
                                      <p:tavLst>
                                        <p:tav tm="0">
                                          <p:val>
                                            <p:fltVal val="0"/>
                                          </p:val>
                                        </p:tav>
                                        <p:tav tm="100000">
                                          <p:val>
                                            <p:strVal val="#ppt_h"/>
                                          </p:val>
                                        </p:tav>
                                      </p:tavLst>
                                    </p:anim>
                                    <p:animEffect transition="in" filter="fade">
                                      <p:cBhvr>
                                        <p:cTn id="114" dur="1000"/>
                                        <p:tgtEl>
                                          <p:spTgt spid="80"/>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xit" presetSubtype="0" fill="hold" grpId="1" nodeType="clickEffect">
                                  <p:stCondLst>
                                    <p:cond delay="0"/>
                                  </p:stCondLst>
                                  <p:childTnLst>
                                    <p:animEffect transition="out" filter="fade">
                                      <p:cBhvr>
                                        <p:cTn id="118" dur="1000"/>
                                        <p:tgtEl>
                                          <p:spTgt spid="79"/>
                                        </p:tgtEl>
                                      </p:cBhvr>
                                    </p:animEffect>
                                    <p:set>
                                      <p:cBhvr>
                                        <p:cTn id="119" dur="1" fill="hold">
                                          <p:stCondLst>
                                            <p:cond delay="999"/>
                                          </p:stCondLst>
                                        </p:cTn>
                                        <p:tgtEl>
                                          <p:spTgt spid="79"/>
                                        </p:tgtEl>
                                        <p:attrNameLst>
                                          <p:attrName>style.visibility</p:attrName>
                                        </p:attrNameLst>
                                      </p:cBhvr>
                                      <p:to>
                                        <p:strVal val="hidden"/>
                                      </p:to>
                                    </p:set>
                                  </p:childTnLst>
                                </p:cTn>
                              </p:par>
                            </p:childTnLst>
                          </p:cTn>
                        </p:par>
                        <p:par>
                          <p:cTn id="120" fill="hold">
                            <p:stCondLst>
                              <p:cond delay="1000"/>
                            </p:stCondLst>
                            <p:childTnLst>
                              <p:par>
                                <p:cTn id="121" presetID="10" presetClass="entr" presetSubtype="0" fill="hold" grpId="0" nodeType="afterEffect">
                                  <p:stCondLst>
                                    <p:cond delay="0"/>
                                  </p:stCondLst>
                                  <p:childTnLst>
                                    <p:set>
                                      <p:cBhvr>
                                        <p:cTn id="122" dur="1" fill="hold">
                                          <p:stCondLst>
                                            <p:cond delay="0"/>
                                          </p:stCondLst>
                                        </p:cTn>
                                        <p:tgtEl>
                                          <p:spTgt spid="83"/>
                                        </p:tgtEl>
                                        <p:attrNameLst>
                                          <p:attrName>style.visibility</p:attrName>
                                        </p:attrNameLst>
                                      </p:cBhvr>
                                      <p:to>
                                        <p:strVal val="visible"/>
                                      </p:to>
                                    </p:set>
                                    <p:animEffect transition="in" filter="fade">
                                      <p:cBhvr>
                                        <p:cTn id="123" dur="1000"/>
                                        <p:tgtEl>
                                          <p:spTgt spid="83"/>
                                        </p:tgtEl>
                                      </p:cBhvr>
                                    </p:animEffect>
                                  </p:childTnLst>
                                </p:cTn>
                              </p:par>
                            </p:childTnLst>
                          </p:cTn>
                        </p:par>
                        <p:par>
                          <p:cTn id="124" fill="hold">
                            <p:stCondLst>
                              <p:cond delay="2000"/>
                            </p:stCondLst>
                            <p:childTnLst>
                              <p:par>
                                <p:cTn id="125" presetID="53" presetClass="entr" presetSubtype="0" fill="hold" grpId="0" nodeType="after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p:cTn id="127" dur="1000" fill="hold"/>
                                        <p:tgtEl>
                                          <p:spTgt spid="84"/>
                                        </p:tgtEl>
                                        <p:attrNameLst>
                                          <p:attrName>ppt_w</p:attrName>
                                        </p:attrNameLst>
                                      </p:cBhvr>
                                      <p:tavLst>
                                        <p:tav tm="0">
                                          <p:val>
                                            <p:fltVal val="0"/>
                                          </p:val>
                                        </p:tav>
                                        <p:tav tm="100000">
                                          <p:val>
                                            <p:strVal val="#ppt_w"/>
                                          </p:val>
                                        </p:tav>
                                      </p:tavLst>
                                    </p:anim>
                                    <p:anim calcmode="lin" valueType="num">
                                      <p:cBhvr>
                                        <p:cTn id="128" dur="1000" fill="hold"/>
                                        <p:tgtEl>
                                          <p:spTgt spid="84"/>
                                        </p:tgtEl>
                                        <p:attrNameLst>
                                          <p:attrName>ppt_h</p:attrName>
                                        </p:attrNameLst>
                                      </p:cBhvr>
                                      <p:tavLst>
                                        <p:tav tm="0">
                                          <p:val>
                                            <p:fltVal val="0"/>
                                          </p:val>
                                        </p:tav>
                                        <p:tav tm="100000">
                                          <p:val>
                                            <p:strVal val="#ppt_h"/>
                                          </p:val>
                                        </p:tav>
                                      </p:tavLst>
                                    </p:anim>
                                    <p:animEffect transition="in" filter="fade">
                                      <p:cBhvr>
                                        <p:cTn id="129" dur="1000"/>
                                        <p:tgtEl>
                                          <p:spTgt spid="84"/>
                                        </p:tgtEl>
                                      </p:cBhvr>
                                    </p:animEffect>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1" nodeType="clickEffect">
                                  <p:stCondLst>
                                    <p:cond delay="0"/>
                                  </p:stCondLst>
                                  <p:childTnLst>
                                    <p:animEffect transition="out" filter="fade">
                                      <p:cBhvr>
                                        <p:cTn id="133" dur="1000"/>
                                        <p:tgtEl>
                                          <p:spTgt spid="83"/>
                                        </p:tgtEl>
                                      </p:cBhvr>
                                    </p:animEffect>
                                    <p:set>
                                      <p:cBhvr>
                                        <p:cTn id="134" dur="1" fill="hold">
                                          <p:stCondLst>
                                            <p:cond delay="999"/>
                                          </p:stCondLst>
                                        </p:cTn>
                                        <p:tgtEl>
                                          <p:spTgt spid="83"/>
                                        </p:tgtEl>
                                        <p:attrNameLst>
                                          <p:attrName>style.visibility</p:attrName>
                                        </p:attrNameLst>
                                      </p:cBhvr>
                                      <p:to>
                                        <p:strVal val="hidden"/>
                                      </p:to>
                                    </p:set>
                                  </p:childTnLst>
                                </p:cTn>
                              </p:par>
                              <p:par>
                                <p:cTn id="135" presetID="10" presetClass="exit" presetSubtype="0" fill="hold" nodeType="withEffect">
                                  <p:stCondLst>
                                    <p:cond delay="0"/>
                                  </p:stCondLst>
                                  <p:childTnLst>
                                    <p:animEffect transition="out" filter="fade">
                                      <p:cBhvr>
                                        <p:cTn id="136" dur="1000"/>
                                        <p:tgtEl>
                                          <p:spTgt spid="43"/>
                                        </p:tgtEl>
                                      </p:cBhvr>
                                    </p:animEffect>
                                    <p:set>
                                      <p:cBhvr>
                                        <p:cTn id="137" dur="1" fill="hold">
                                          <p:stCondLst>
                                            <p:cond delay="999"/>
                                          </p:stCondLst>
                                        </p:cTn>
                                        <p:tgtEl>
                                          <p:spTgt spid="43"/>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1000"/>
                                        <p:tgtEl>
                                          <p:spTgt spid="44"/>
                                        </p:tgtEl>
                                      </p:cBhvr>
                                    </p:animEffect>
                                    <p:set>
                                      <p:cBhvr>
                                        <p:cTn id="140" dur="1" fill="hold">
                                          <p:stCondLst>
                                            <p:cond delay="999"/>
                                          </p:stCondLst>
                                        </p:cTn>
                                        <p:tgtEl>
                                          <p:spTgt spid="44"/>
                                        </p:tgtEl>
                                        <p:attrNameLst>
                                          <p:attrName>style.visibility</p:attrName>
                                        </p:attrNameLst>
                                      </p:cBhvr>
                                      <p:to>
                                        <p:strVal val="hidden"/>
                                      </p:to>
                                    </p:set>
                                  </p:childTnLst>
                                </p:cTn>
                              </p:par>
                              <p:par>
                                <p:cTn id="141" presetID="10" presetClass="exit" presetSubtype="0" fill="hold" nodeType="withEffect">
                                  <p:stCondLst>
                                    <p:cond delay="0"/>
                                  </p:stCondLst>
                                  <p:childTnLst>
                                    <p:animEffect transition="out" filter="fade">
                                      <p:cBhvr>
                                        <p:cTn id="142" dur="1000"/>
                                        <p:tgtEl>
                                          <p:spTgt spid="52"/>
                                        </p:tgtEl>
                                      </p:cBhvr>
                                    </p:animEffect>
                                    <p:set>
                                      <p:cBhvr>
                                        <p:cTn id="143" dur="1" fill="hold">
                                          <p:stCondLst>
                                            <p:cond delay="999"/>
                                          </p:stCondLst>
                                        </p:cTn>
                                        <p:tgtEl>
                                          <p:spTgt spid="52"/>
                                        </p:tgtEl>
                                        <p:attrNameLst>
                                          <p:attrName>style.visibility</p:attrName>
                                        </p:attrNameLst>
                                      </p:cBhvr>
                                      <p:to>
                                        <p:strVal val="hidden"/>
                                      </p:to>
                                    </p:set>
                                  </p:childTnLst>
                                </p:cTn>
                              </p:par>
                              <p:par>
                                <p:cTn id="144" presetID="10" presetClass="exit" presetSubtype="0" fill="hold" nodeType="withEffect">
                                  <p:stCondLst>
                                    <p:cond delay="0"/>
                                  </p:stCondLst>
                                  <p:childTnLst>
                                    <p:animEffect transition="out" filter="fade">
                                      <p:cBhvr>
                                        <p:cTn id="145" dur="1000"/>
                                        <p:tgtEl>
                                          <p:spTgt spid="6"/>
                                        </p:tgtEl>
                                      </p:cBhvr>
                                    </p:animEffect>
                                    <p:set>
                                      <p:cBhvr>
                                        <p:cTn id="146" dur="1" fill="hold">
                                          <p:stCondLst>
                                            <p:cond delay="9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72" grpId="0"/>
      <p:bldP spid="73" grpId="0" animBg="1"/>
      <p:bldP spid="73" grpId="1" animBg="1"/>
      <p:bldP spid="74" grpId="0"/>
      <p:bldP spid="75" grpId="0" animBg="1"/>
      <p:bldP spid="77" grpId="0" animBg="1"/>
      <p:bldP spid="77" grpId="1" animBg="1"/>
      <p:bldP spid="79" grpId="0" animBg="1"/>
      <p:bldP spid="79" grpId="1" animBg="1"/>
      <p:bldP spid="80" grpId="0"/>
      <p:bldP spid="83" grpId="0" animBg="1"/>
      <p:bldP spid="83" grpId="1" animBg="1"/>
      <p:bldP spid="84" grpId="0"/>
      <p:bldP spid="85" grpId="0"/>
    </p:bld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14773275"/>
          </a:xfrm>
          <a:prstGeom prst="rect">
            <a:avLst/>
          </a:prstGeom>
        </p:spPr>
        <p:txBody>
          <a:bodyPr wrap="square">
            <a:spAutoFit/>
          </a:bodyPr>
          <a:lstStyle/>
          <a:p>
            <a:r>
              <a:rPr lang="en-US" dirty="0" smtClean="0">
                <a:hlinkClick r:id="rId2"/>
              </a:rPr>
              <a:t>https://en.wikipedia.org/wiki/Mormon_Corridor</a:t>
            </a:r>
            <a:endParaRPr lang="en-US" dirty="0" smtClean="0"/>
          </a:p>
          <a:p>
            <a:r>
              <a:rPr lang="en-US" dirty="0" smtClean="0"/>
              <a:t>	 The </a:t>
            </a:r>
            <a:r>
              <a:rPr lang="en-US" b="1" dirty="0" smtClean="0"/>
              <a:t>Mormon Corridor</a:t>
            </a:r>
            <a:r>
              <a:rPr lang="en-US" dirty="0" smtClean="0"/>
              <a:t> is the areas of Western North America that were settled between 1850 and approximately 1890 by members of The Church of Jesus Christ of Latter-day Saints (LDS Church), who are commonly known as Mormons.</a:t>
            </a:r>
          </a:p>
          <a:p>
            <a:r>
              <a:rPr lang="en-US" dirty="0" smtClean="0"/>
              <a:t>	In academic literature, the area is also commonly called the Mormon culture region</a:t>
            </a:r>
            <a:r>
              <a:rPr lang="en-US" b="1" dirty="0" smtClean="0"/>
              <a:t>.</a:t>
            </a:r>
            <a:r>
              <a:rPr lang="en-US" b="1" baseline="30000" dirty="0" smtClean="0"/>
              <a:t> </a:t>
            </a:r>
            <a:r>
              <a:rPr lang="en-US" dirty="0" smtClean="0"/>
              <a:t>It has also been referred to as the Book of Mormon belt as a cultural reference to the Bible Belt of the southeastern United States, and the Book of Mormon.</a:t>
            </a:r>
          </a:p>
          <a:p>
            <a:r>
              <a:rPr lang="en-US" dirty="0" smtClean="0"/>
              <a:t>	 Beginning in Utah, the corridor extends northward through western Wyoming and eastern Idaho to Yellowstone National Park. It reaches south to San Bernardino, California on the west and through Tucson, Arizona on the east, reaches west to the Jordan Valley, Oregon area extending southward to Eldorado, Texas, and finally the U.S.-Mexico border.</a:t>
            </a:r>
          </a:p>
          <a:p>
            <a:r>
              <a:rPr lang="en-US" dirty="0" smtClean="0"/>
              <a:t>	 Brigham Young, President of the LDS Church (1847-1877), personally supervised the founding of many outlying communities. Exploring parties were sent out to find settlement sites, and to identify sources of appropriate minerals, timber, and water. Western historian Leonard Arrington asserts that within ten years of the LDS arrival in the Salt Lake Valley, “…nearly 100 colonies had been planted; by 1867, more than 200; and by the time of (Brigham Young’s) death in 1877, nearly 400 colonies.” These colonies had four distinct purposes: "...first, settlements intended to be temporary places of gathering and recruitment, such as Carson Valley in Nevada; second, colonies to serve as centers for production, such as iron at Cedar City, cotton at St. George, cattle in Cache Valley, and sheep in Spanish Fork, all in Utah; third, colonies to serve as centers for proselytizing and assisting Indians, as at Harmony in southern Utah, Las Vegas in southern Nevada, Fort Lemhi (north-central Idaho near the Lemhi Pass), and present-day Moab in eastern Utah; fourth, permanent colonies in Utah and nearby states and territories to provide homes and farms for the hundreds of new immigrants arriving each summer.“</a:t>
            </a:r>
          </a:p>
          <a:p>
            <a:r>
              <a:rPr lang="en-US" dirty="0" smtClean="0"/>
              <a:t>	 At times, Young or his agents met incoming wagon trains of Mormon pioneers, assigning the groups a secondary destination to establish a new community. After a relatively brief rest in the growing communities of the Salt Lake Valley, the groups would restock needed supplies and materials, gather livestock, and travel on. In addition, new colonizers could be called from the pulpit. Young read the names of men and their families who were "called" to move to outlying regions. These "missions" for church members often lasted for years, as the families were to remain in their assigned area until released from the calling or given a new assignment. Colonizers traveled at their own expense and success depended on appropriate supplies and personal resourcefulness, as well as uncontrolled variables such as water supplies and weather.</a:t>
            </a:r>
          </a:p>
          <a:p>
            <a:r>
              <a:rPr lang="en-US" dirty="0" smtClean="0"/>
              <a:t>	Several of these colonies could also have provided support for a second migration of the Latter-day Saints which might have become necessary due to pressure by the U.S. government, starting with the Utah War. Some settlements were associated with existing or prior towns, and many were abandoned once the threat of persecution decreased after the 1890 Manifesto, and the transportation system in the Western United States matured. The First Transcontinental Railroad was especially significant in reinforcing or altering settlement patterns.</a:t>
            </a:r>
          </a:p>
          <a:p>
            <a:r>
              <a:rPr lang="en-US" dirty="0" smtClean="0"/>
              <a:t>	 After Young's death in 1877, successive leaders of the LDS Church continued to establish new settlements in outlying areas of the west. The Salt River Valley in western Wyoming, now known as Star Valley, was designated for settlement in August 1878, while</a:t>
            </a:r>
          </a:p>
          <a:p>
            <a:r>
              <a:rPr lang="en-US" dirty="0" smtClean="0"/>
              <a:t> </a:t>
            </a:r>
            <a:r>
              <a:rPr lang="en-US" dirty="0" err="1" smtClean="0"/>
              <a:t>Bunkerville</a:t>
            </a:r>
            <a:r>
              <a:rPr lang="en-US" dirty="0" smtClean="0"/>
              <a:t> and Mesquite, Nevada were settled in 1879 and 1880 respectively. Communities were also established in eastern and southeastern Utah and western Colorado, primarily populated by LDS converts from the southern United States. Historians James B. Allen and Glen M. Leonard estimate that at least 120 new LDS based settlements were founded between 1876 and 1879.</a:t>
            </a:r>
            <a:endParaRPr lang="en-US" baseline="30000" dirty="0" smtClean="0"/>
          </a:p>
          <a:p>
            <a:r>
              <a:rPr lang="en-US" baseline="30000" dirty="0" smtClean="0"/>
              <a:t>	</a:t>
            </a:r>
            <a:endParaRPr lang="en-US" dirty="0" smtClean="0"/>
          </a:p>
          <a:p>
            <a:r>
              <a:rPr lang="en-US" dirty="0" smtClean="0"/>
              <a:t>	</a:t>
            </a:r>
          </a:p>
          <a:p>
            <a:endParaRPr lang="en-US" dirty="0"/>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p:cNvPicPr>
            <a:picLocks noChangeAspect="1" noChangeArrowheads="1"/>
          </p:cNvPicPr>
          <p:nvPr/>
        </p:nvPicPr>
        <p:blipFill>
          <a:blip r:embed="rId3"/>
          <a:srcRect/>
          <a:stretch>
            <a:fillRect/>
          </a:stretch>
        </p:blipFill>
        <p:spPr bwMode="auto">
          <a:xfrm>
            <a:off x="2057400" y="825766"/>
            <a:ext cx="4419600" cy="6032234"/>
          </a:xfrm>
          <a:prstGeom prst="rect">
            <a:avLst/>
          </a:prstGeom>
          <a:noFill/>
          <a:ln w="9525">
            <a:noFill/>
            <a:miter lim="800000"/>
            <a:headEnd/>
            <a:tailEnd/>
          </a:ln>
          <a:effectLst/>
        </p:spPr>
      </p:pic>
      <p:sp>
        <p:nvSpPr>
          <p:cNvPr id="15" name="Rectangle 14"/>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2" name="Group 3"/>
          <p:cNvGrpSpPr/>
          <p:nvPr/>
        </p:nvGrpSpPr>
        <p:grpSpPr>
          <a:xfrm>
            <a:off x="3657600" y="3200400"/>
            <a:ext cx="1219200" cy="1524000"/>
            <a:chOff x="1981201" y="2057400"/>
            <a:chExt cx="2935060" cy="3581400"/>
          </a:xfrm>
        </p:grpSpPr>
        <p:grpSp>
          <p:nvGrpSpPr>
            <p:cNvPr id="3" name="Group 9"/>
            <p:cNvGrpSpPr/>
            <p:nvPr/>
          </p:nvGrpSpPr>
          <p:grpSpPr>
            <a:xfrm>
              <a:off x="1981201" y="2057400"/>
              <a:ext cx="2895598" cy="3581400"/>
              <a:chOff x="152401" y="3810000"/>
              <a:chExt cx="2895598" cy="3581400"/>
            </a:xfrm>
          </p:grpSpPr>
          <p:pic>
            <p:nvPicPr>
              <p:cNvPr id="19" name="Picture 1"/>
              <p:cNvPicPr>
                <a:picLocks noChangeAspect="1" noChangeArrowheads="1"/>
              </p:cNvPicPr>
              <p:nvPr/>
            </p:nvPicPr>
            <p:blipFill>
              <a:blip r:embed="rId4" cstate="print"/>
              <a:srcRect l="4262" t="462"/>
              <a:stretch>
                <a:fillRect/>
              </a:stretch>
            </p:blipFill>
            <p:spPr bwMode="auto">
              <a:xfrm rot="420000">
                <a:off x="434254" y="3925788"/>
                <a:ext cx="2582962" cy="3356257"/>
              </a:xfrm>
              <a:prstGeom prst="rect">
                <a:avLst/>
              </a:prstGeom>
              <a:noFill/>
              <a:ln w="9525">
                <a:noFill/>
                <a:miter lim="800000"/>
                <a:headEnd/>
                <a:tailEnd/>
              </a:ln>
              <a:effectLst/>
            </p:spPr>
          </p:pic>
          <p:grpSp>
            <p:nvGrpSpPr>
              <p:cNvPr id="4" name="Group 1"/>
              <p:cNvGrpSpPr/>
              <p:nvPr/>
            </p:nvGrpSpPr>
            <p:grpSpPr>
              <a:xfrm>
                <a:off x="152401" y="3810000"/>
                <a:ext cx="2895598" cy="3581400"/>
                <a:chOff x="3276602" y="1219200"/>
                <a:chExt cx="2895598" cy="3581400"/>
              </a:xfrm>
            </p:grpSpPr>
            <p:cxnSp>
              <p:nvCxnSpPr>
                <p:cNvPr id="21" name="Straight Connector 2"/>
                <p:cNvCxnSpPr/>
                <p:nvPr/>
              </p:nvCxnSpPr>
              <p:spPr>
                <a:xfrm rot="5400000" flipH="1" flipV="1">
                  <a:off x="1981201" y="2590801"/>
                  <a:ext cx="3200401" cy="457201"/>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33800" y="1219200"/>
                  <a:ext cx="1524000" cy="1524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877594" y="1676400"/>
                  <a:ext cx="685006" cy="76994"/>
                </a:xfrm>
                <a:prstGeom prst="line">
                  <a:avLst/>
                </a:prstGeom>
                <a:ln w="508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4" name="Straight Connector 5"/>
                <p:cNvCxnSpPr/>
                <p:nvPr/>
              </p:nvCxnSpPr>
              <p:spPr>
                <a:xfrm>
                  <a:off x="5105400" y="2057400"/>
                  <a:ext cx="1066800" cy="762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5" name="Straight Connector 6"/>
                <p:cNvCxnSpPr/>
                <p:nvPr/>
              </p:nvCxnSpPr>
              <p:spPr>
                <a:xfrm rot="5400000">
                  <a:off x="4724400" y="3352800"/>
                  <a:ext cx="2667000" cy="2286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26" name="Straight Connector 7"/>
                <p:cNvCxnSpPr/>
                <p:nvPr/>
              </p:nvCxnSpPr>
              <p:spPr>
                <a:xfrm rot="10800000">
                  <a:off x="3276602" y="4495800"/>
                  <a:ext cx="2590799" cy="304800"/>
                </a:xfrm>
                <a:prstGeom prst="line">
                  <a:avLst/>
                </a:prstGeom>
                <a:ln w="50800">
                  <a:solidFill>
                    <a:srgbClr val="FF0000"/>
                  </a:solidFill>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sp>
          <p:nvSpPr>
            <p:cNvPr id="18" name="Rectangle 17"/>
            <p:cNvSpPr/>
            <p:nvPr/>
          </p:nvSpPr>
          <p:spPr>
            <a:xfrm rot="440926">
              <a:off x="4038437" y="2288534"/>
              <a:ext cx="877824" cy="609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p:nvSpPr>
          <p:cNvPr id="38" name="Freeform 37"/>
          <p:cNvSpPr/>
          <p:nvPr/>
        </p:nvSpPr>
        <p:spPr>
          <a:xfrm rot="6472692">
            <a:off x="3144374" y="2101516"/>
            <a:ext cx="2501939" cy="66968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Freeform 38"/>
          <p:cNvSpPr/>
          <p:nvPr/>
        </p:nvSpPr>
        <p:spPr>
          <a:xfrm rot="18899697">
            <a:off x="3787612" y="3946989"/>
            <a:ext cx="1558362" cy="2306314"/>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5-Point Star 39"/>
          <p:cNvSpPr/>
          <p:nvPr/>
        </p:nvSpPr>
        <p:spPr>
          <a:xfrm>
            <a:off x="4191000" y="3429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TextBox 40"/>
          <p:cNvSpPr txBox="1"/>
          <p:nvPr/>
        </p:nvSpPr>
        <p:spPr>
          <a:xfrm rot="20354303">
            <a:off x="5148140" y="5907900"/>
            <a:ext cx="2015232" cy="365934"/>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Colonia Juarez</a:t>
            </a:r>
            <a:endParaRPr lang="en-US" sz="2400" b="1" dirty="0">
              <a:solidFill>
                <a:srgbClr val="FF0000"/>
              </a:solidFill>
              <a:effectLst>
                <a:outerShdw dist="38100" dir="6600000" algn="ctr" rotWithShape="0">
                  <a:schemeClr val="tx1"/>
                </a:outerShdw>
              </a:effectLst>
            </a:endParaRPr>
          </a:p>
        </p:txBody>
      </p:sp>
      <p:sp>
        <p:nvSpPr>
          <p:cNvPr id="42" name="Oval 41"/>
          <p:cNvSpPr>
            <a:spLocks/>
          </p:cNvSpPr>
          <p:nvPr/>
        </p:nvSpPr>
        <p:spPr>
          <a:xfrm>
            <a:off x="4953000" y="64008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3" name="TextBox 42"/>
          <p:cNvSpPr txBox="1"/>
          <p:nvPr/>
        </p:nvSpPr>
        <p:spPr>
          <a:xfrm rot="20354303">
            <a:off x="2910462" y="1219548"/>
            <a:ext cx="1325363" cy="365934"/>
          </a:xfrm>
          <a:prstGeom prst="rect">
            <a:avLst/>
          </a:prstGeom>
          <a:solidFill>
            <a:schemeClr val="bg1"/>
          </a:solidFill>
        </p:spPr>
        <p:txBody>
          <a:bodyPr wrap="none" rtlCol="0">
            <a:spAutoFit/>
          </a:bodyPr>
          <a:lstStyle/>
          <a:p>
            <a:pPr>
              <a:lnSpc>
                <a:spcPts val="2000"/>
              </a:lnSpc>
            </a:pPr>
            <a:r>
              <a:rPr lang="en-US" sz="2400" b="1" dirty="0" err="1" smtClean="0">
                <a:solidFill>
                  <a:srgbClr val="FF0000"/>
                </a:solidFill>
                <a:effectLst>
                  <a:outerShdw dist="38100" dir="6600000" algn="ctr" rotWithShape="0">
                    <a:schemeClr val="tx1"/>
                  </a:outerShdw>
                </a:effectLst>
              </a:rPr>
              <a:t>Cardston</a:t>
            </a:r>
            <a:endParaRPr lang="en-US" sz="2400" b="1" dirty="0">
              <a:solidFill>
                <a:srgbClr val="FF0000"/>
              </a:solidFill>
              <a:effectLst>
                <a:outerShdw dist="38100" dir="6600000" algn="ctr" rotWithShape="0">
                  <a:schemeClr val="tx1"/>
                </a:outerShdw>
              </a:effectLst>
            </a:endParaRPr>
          </a:p>
        </p:txBody>
      </p:sp>
      <p:sp>
        <p:nvSpPr>
          <p:cNvPr id="44" name="Oval 43"/>
          <p:cNvSpPr>
            <a:spLocks/>
          </p:cNvSpPr>
          <p:nvPr/>
        </p:nvSpPr>
        <p:spPr>
          <a:xfrm>
            <a:off x="4114800" y="9906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5" name="Rectangle 44"/>
          <p:cNvSpPr/>
          <p:nvPr/>
        </p:nvSpPr>
        <p:spPr>
          <a:xfrm>
            <a:off x="6400800" y="914400"/>
            <a:ext cx="2743200" cy="584775"/>
          </a:xfrm>
          <a:prstGeom prst="rect">
            <a:avLst/>
          </a:prstGeom>
          <a:noFill/>
        </p:spPr>
        <p:txBody>
          <a:bodyPr wrap="square">
            <a:spAutoFit/>
          </a:bodyPr>
          <a:lstStyle/>
          <a:p>
            <a:r>
              <a:rPr lang="en-US" sz="3200" b="1" dirty="0" smtClean="0"/>
              <a:t>from Canada </a:t>
            </a:r>
          </a:p>
        </p:txBody>
      </p:sp>
      <p:sp>
        <p:nvSpPr>
          <p:cNvPr id="46" name="Rectangle 45"/>
          <p:cNvSpPr/>
          <p:nvPr/>
        </p:nvSpPr>
        <p:spPr>
          <a:xfrm>
            <a:off x="6477000" y="5943600"/>
            <a:ext cx="2590800" cy="584775"/>
          </a:xfrm>
          <a:prstGeom prst="rect">
            <a:avLst/>
          </a:prstGeom>
          <a:noFill/>
        </p:spPr>
        <p:txBody>
          <a:bodyPr wrap="square">
            <a:spAutoFit/>
          </a:bodyPr>
          <a:lstStyle/>
          <a:p>
            <a:r>
              <a:rPr lang="en-US" sz="3200" b="1" dirty="0" smtClean="0"/>
              <a:t>. . . to Mexico</a:t>
            </a:r>
          </a:p>
        </p:txBody>
      </p:sp>
      <p:sp>
        <p:nvSpPr>
          <p:cNvPr id="47" name="TextBox 46"/>
          <p:cNvSpPr txBox="1"/>
          <p:nvPr/>
        </p:nvSpPr>
        <p:spPr>
          <a:xfrm rot="20773187">
            <a:off x="415227" y="2518398"/>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
                                        </p:tgtEl>
                                      </p:cBhvr>
                                    </p:animEffect>
                                    <p:set>
                                      <p:cBhvr>
                                        <p:cTn id="7" dur="1" fill="hold">
                                          <p:stCondLst>
                                            <p:cond delay="999"/>
                                          </p:stCondLst>
                                        </p:cTn>
                                        <p:tgtEl>
                                          <p:spTgt spid="2"/>
                                        </p:tgtEl>
                                        <p:attrNameLst>
                                          <p:attrName>style.visibility</p:attrName>
                                        </p:attrNameLst>
                                      </p:cBhvr>
                                      <p:to>
                                        <p:strVal val="hidden"/>
                                      </p:to>
                                    </p:se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360"/>
                                          </p:val>
                                        </p:tav>
                                        <p:tav tm="100000">
                                          <p:val>
                                            <p:fltVal val="0"/>
                                          </p:val>
                                        </p:tav>
                                      </p:tavLst>
                                    </p:anim>
                                    <p:animEffect transition="in" filter="fade">
                                      <p:cBhvr>
                                        <p:cTn id="14" dur="1000"/>
                                        <p:tgtEl>
                                          <p:spTgt spid="40"/>
                                        </p:tgtEl>
                                      </p:cBhvr>
                                    </p:animEffect>
                                  </p:childTnLst>
                                </p:cTn>
                              </p:par>
                            </p:childTnLst>
                          </p:cTn>
                        </p:par>
                        <p:par>
                          <p:cTn id="15" fill="hold">
                            <p:stCondLst>
                              <p:cond delay="2000"/>
                            </p:stCondLst>
                            <p:childTnLst>
                              <p:par>
                                <p:cTn id="16" presetID="53" presetClass="entr" presetSubtype="0" fill="hold" grpId="0" nodeType="afterEffect">
                                  <p:stCondLst>
                                    <p:cond delay="0"/>
                                  </p:stCondLst>
                                  <p:childTnLst>
                                    <p:set>
                                      <p:cBhvr>
                                        <p:cTn id="17" dur="1" fill="hold">
                                          <p:stCondLst>
                                            <p:cond delay="0"/>
                                          </p:stCondLst>
                                        </p:cTn>
                                        <p:tgtEl>
                                          <p:spTgt spid="47"/>
                                        </p:tgtEl>
                                        <p:attrNameLst>
                                          <p:attrName>style.visibility</p:attrName>
                                        </p:attrNameLst>
                                      </p:cBhvr>
                                      <p:to>
                                        <p:strVal val="visible"/>
                                      </p:to>
                                    </p:set>
                                    <p:anim calcmode="lin" valueType="num">
                                      <p:cBhvr>
                                        <p:cTn id="18" dur="1000" fill="hold"/>
                                        <p:tgtEl>
                                          <p:spTgt spid="47"/>
                                        </p:tgtEl>
                                        <p:attrNameLst>
                                          <p:attrName>ppt_w</p:attrName>
                                        </p:attrNameLst>
                                      </p:cBhvr>
                                      <p:tavLst>
                                        <p:tav tm="0">
                                          <p:val>
                                            <p:fltVal val="0"/>
                                          </p:val>
                                        </p:tav>
                                        <p:tav tm="100000">
                                          <p:val>
                                            <p:strVal val="#ppt_w"/>
                                          </p:val>
                                        </p:tav>
                                      </p:tavLst>
                                    </p:anim>
                                    <p:anim calcmode="lin" valueType="num">
                                      <p:cBhvr>
                                        <p:cTn id="19" dur="1000" fill="hold"/>
                                        <p:tgtEl>
                                          <p:spTgt spid="47"/>
                                        </p:tgtEl>
                                        <p:attrNameLst>
                                          <p:attrName>ppt_h</p:attrName>
                                        </p:attrNameLst>
                                      </p:cBhvr>
                                      <p:tavLst>
                                        <p:tav tm="0">
                                          <p:val>
                                            <p:fltVal val="0"/>
                                          </p:val>
                                        </p:tav>
                                        <p:tav tm="100000">
                                          <p:val>
                                            <p:strVal val="#ppt_h"/>
                                          </p:val>
                                        </p:tav>
                                      </p:tavLst>
                                    </p:anim>
                                    <p:animEffect transition="in" filter="fade">
                                      <p:cBhvr>
                                        <p:cTn id="20" dur="1000"/>
                                        <p:tgtEl>
                                          <p:spTgt spid="4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wipe(down)">
                                      <p:cBhvr>
                                        <p:cTn id="25" dur="1000"/>
                                        <p:tgtEl>
                                          <p:spTgt spid="38"/>
                                        </p:tgtEl>
                                      </p:cBhvr>
                                    </p:animEffect>
                                  </p:childTnLst>
                                </p:cTn>
                              </p:par>
                            </p:childTnLst>
                          </p:cTn>
                        </p:par>
                        <p:par>
                          <p:cTn id="26" fill="hold">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left)">
                                      <p:cBhvr>
                                        <p:cTn id="29" dur="1000"/>
                                        <p:tgtEl>
                                          <p:spTgt spid="45"/>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fade">
                                      <p:cBhvr>
                                        <p:cTn id="33" dur="1000"/>
                                        <p:tgtEl>
                                          <p:spTgt spid="4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wipe(up)">
                                      <p:cBhvr>
                                        <p:cTn id="41" dur="1000"/>
                                        <p:tgtEl>
                                          <p:spTgt spid="39"/>
                                        </p:tgtEl>
                                      </p:cBhvr>
                                    </p:animEffect>
                                  </p:childTnLst>
                                </p:cTn>
                              </p:par>
                            </p:childTnLst>
                          </p:cTn>
                        </p:par>
                        <p:par>
                          <p:cTn id="42" fill="hold">
                            <p:stCondLst>
                              <p:cond delay="1000"/>
                            </p:stCondLst>
                            <p:childTnLst>
                              <p:par>
                                <p:cTn id="43" presetID="22" presetClass="entr" presetSubtype="8" fill="hold" grpId="0" nodeType="afterEffect">
                                  <p:stCondLst>
                                    <p:cond delay="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1000"/>
                                        <p:tgtEl>
                                          <p:spTgt spid="46"/>
                                        </p:tgtEl>
                                      </p:cBhvr>
                                    </p:animEffect>
                                  </p:childTnLst>
                                </p:cTn>
                              </p:par>
                            </p:childTnLst>
                          </p:cTn>
                        </p:par>
                        <p:par>
                          <p:cTn id="46" fill="hold">
                            <p:stCondLst>
                              <p:cond delay="2000"/>
                            </p:stCondLst>
                            <p:childTnLst>
                              <p:par>
                                <p:cTn id="47" presetID="10" presetClass="entr" presetSubtype="0"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1000"/>
                                        <p:tgtEl>
                                          <p:spTgt spid="4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1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1" grpId="0" uiExpand="1" animBg="1"/>
      <p:bldP spid="42" grpId="0" animBg="1"/>
      <p:bldP spid="43" grpId="0" animBg="1"/>
      <p:bldP spid="44" grpId="0" animBg="1"/>
      <p:bldP spid="45" grpId="0"/>
      <p:bldP spid="46" grpId="0"/>
      <p:bldP spid="47"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 name="Picture 2" descr="File:United States 1850-1853-03.png"/>
          <p:cNvPicPr>
            <a:picLocks noChangeAspect="1" noChangeArrowheads="1"/>
          </p:cNvPicPr>
          <p:nvPr/>
        </p:nvPicPr>
        <p:blipFill>
          <a:blip r:embed="rId3"/>
          <a:srcRect/>
          <a:stretch>
            <a:fillRect/>
          </a:stretch>
        </p:blipFill>
        <p:spPr bwMode="auto">
          <a:xfrm>
            <a:off x="-137160" y="758952"/>
            <a:ext cx="9339701" cy="6327648"/>
          </a:xfrm>
          <a:prstGeom prst="rect">
            <a:avLst/>
          </a:prstGeom>
          <a:noFill/>
        </p:spPr>
      </p:pic>
      <p:sp>
        <p:nvSpPr>
          <p:cNvPr id="15" name="Rectangle 14"/>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58" name="Group 35"/>
          <p:cNvGrpSpPr/>
          <p:nvPr/>
        </p:nvGrpSpPr>
        <p:grpSpPr>
          <a:xfrm>
            <a:off x="21351" y="838200"/>
            <a:ext cx="9711586" cy="6158004"/>
            <a:chOff x="-152400" y="803564"/>
            <a:chExt cx="9908770" cy="6283036"/>
          </a:xfrm>
        </p:grpSpPr>
        <p:grpSp>
          <p:nvGrpSpPr>
            <p:cNvPr id="59" name="Group 34"/>
            <p:cNvGrpSpPr/>
            <p:nvPr/>
          </p:nvGrpSpPr>
          <p:grpSpPr>
            <a:xfrm>
              <a:off x="-152400" y="1906385"/>
              <a:ext cx="9908770" cy="5180215"/>
              <a:chOff x="-152400" y="1906385"/>
              <a:chExt cx="9908770" cy="5180215"/>
            </a:xfrm>
          </p:grpSpPr>
          <p:sp>
            <p:nvSpPr>
              <p:cNvPr id="62" name="Freeform 6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 name="Group 11"/>
              <p:cNvGrpSpPr/>
              <p:nvPr/>
            </p:nvGrpSpPr>
            <p:grpSpPr>
              <a:xfrm>
                <a:off x="-152400" y="5257800"/>
                <a:ext cx="3505200" cy="1828800"/>
                <a:chOff x="-152400" y="5257800"/>
                <a:chExt cx="3505200" cy="1828800"/>
              </a:xfrm>
            </p:grpSpPr>
            <p:sp>
              <p:nvSpPr>
                <p:cNvPr id="64" name="Rectangle 6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Rectangle 6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0" name="Freeform 5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1" name="Freeform 6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p:cNvGrpSpPr/>
          <p:nvPr/>
        </p:nvGrpSpPr>
        <p:grpSpPr>
          <a:xfrm>
            <a:off x="415227" y="825766"/>
            <a:ext cx="8728773" cy="6032234"/>
            <a:chOff x="415227" y="825766"/>
            <a:chExt cx="8728773" cy="6032234"/>
          </a:xfrm>
        </p:grpSpPr>
        <p:pic>
          <p:nvPicPr>
            <p:cNvPr id="14" name="Picture 2"/>
            <p:cNvPicPr>
              <a:picLocks noChangeAspect="1" noChangeArrowheads="1"/>
            </p:cNvPicPr>
            <p:nvPr/>
          </p:nvPicPr>
          <p:blipFill>
            <a:blip r:embed="rId4"/>
            <a:srcRect/>
            <a:stretch>
              <a:fillRect/>
            </a:stretch>
          </p:blipFill>
          <p:spPr bwMode="auto">
            <a:xfrm>
              <a:off x="2057400" y="825766"/>
              <a:ext cx="4419600" cy="6032234"/>
            </a:xfrm>
            <a:prstGeom prst="rect">
              <a:avLst/>
            </a:prstGeom>
            <a:noFill/>
            <a:ln w="9525">
              <a:noFill/>
              <a:miter lim="800000"/>
              <a:headEnd/>
              <a:tailEnd/>
            </a:ln>
            <a:effectLst/>
          </p:spPr>
        </p:pic>
        <p:sp>
          <p:nvSpPr>
            <p:cNvPr id="38" name="Freeform 37"/>
            <p:cNvSpPr/>
            <p:nvPr/>
          </p:nvSpPr>
          <p:spPr>
            <a:xfrm rot="6472692">
              <a:off x="3144374" y="2101516"/>
              <a:ext cx="2501939" cy="66968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9" name="Freeform 38"/>
            <p:cNvSpPr/>
            <p:nvPr/>
          </p:nvSpPr>
          <p:spPr>
            <a:xfrm rot="18899697">
              <a:off x="3787612" y="3946989"/>
              <a:ext cx="1558362" cy="2306314"/>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508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0" name="5-Point Star 39"/>
            <p:cNvSpPr/>
            <p:nvPr/>
          </p:nvSpPr>
          <p:spPr>
            <a:xfrm>
              <a:off x="4191000" y="3429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1" name="TextBox 40"/>
            <p:cNvSpPr txBox="1"/>
            <p:nvPr/>
          </p:nvSpPr>
          <p:spPr>
            <a:xfrm rot="20354303">
              <a:off x="5138294" y="6100854"/>
              <a:ext cx="984500" cy="365934"/>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Juarez</a:t>
              </a:r>
              <a:endParaRPr lang="en-US" sz="2400" b="1" dirty="0">
                <a:solidFill>
                  <a:srgbClr val="FF0000"/>
                </a:solidFill>
                <a:effectLst>
                  <a:outerShdw dist="38100" dir="6600000" algn="ctr" rotWithShape="0">
                    <a:schemeClr val="tx1"/>
                  </a:outerShdw>
                </a:effectLst>
              </a:endParaRPr>
            </a:p>
          </p:txBody>
        </p:sp>
        <p:sp>
          <p:nvSpPr>
            <p:cNvPr id="42" name="Oval 41"/>
            <p:cNvSpPr>
              <a:spLocks/>
            </p:cNvSpPr>
            <p:nvPr/>
          </p:nvSpPr>
          <p:spPr>
            <a:xfrm>
              <a:off x="4953000" y="64008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3" name="TextBox 42"/>
            <p:cNvSpPr txBox="1"/>
            <p:nvPr/>
          </p:nvSpPr>
          <p:spPr>
            <a:xfrm rot="20354303">
              <a:off x="2910462" y="1219548"/>
              <a:ext cx="1325363" cy="365934"/>
            </a:xfrm>
            <a:prstGeom prst="rect">
              <a:avLst/>
            </a:prstGeom>
            <a:solidFill>
              <a:schemeClr val="bg1"/>
            </a:solidFill>
          </p:spPr>
          <p:txBody>
            <a:bodyPr wrap="none" rtlCol="0">
              <a:spAutoFit/>
            </a:bodyPr>
            <a:lstStyle/>
            <a:p>
              <a:pPr>
                <a:lnSpc>
                  <a:spcPts val="2000"/>
                </a:lnSpc>
              </a:pPr>
              <a:r>
                <a:rPr lang="en-US" sz="2400" b="1" dirty="0" err="1" smtClean="0">
                  <a:solidFill>
                    <a:srgbClr val="FF0000"/>
                  </a:solidFill>
                  <a:effectLst>
                    <a:outerShdw dist="38100" dir="6600000" algn="ctr" rotWithShape="0">
                      <a:schemeClr val="tx1"/>
                    </a:outerShdw>
                  </a:effectLst>
                </a:rPr>
                <a:t>Cardston</a:t>
              </a:r>
              <a:endParaRPr lang="en-US" sz="2400" b="1" dirty="0">
                <a:solidFill>
                  <a:srgbClr val="FF0000"/>
                </a:solidFill>
                <a:effectLst>
                  <a:outerShdw dist="38100" dir="6600000" algn="ctr" rotWithShape="0">
                    <a:schemeClr val="tx1"/>
                  </a:outerShdw>
                </a:effectLst>
              </a:endParaRPr>
            </a:p>
          </p:txBody>
        </p:sp>
        <p:sp>
          <p:nvSpPr>
            <p:cNvPr id="44" name="Oval 43"/>
            <p:cNvSpPr>
              <a:spLocks/>
            </p:cNvSpPr>
            <p:nvPr/>
          </p:nvSpPr>
          <p:spPr>
            <a:xfrm>
              <a:off x="4114800" y="990600"/>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5" name="Rectangle 44"/>
            <p:cNvSpPr/>
            <p:nvPr/>
          </p:nvSpPr>
          <p:spPr>
            <a:xfrm>
              <a:off x="6400800" y="914400"/>
              <a:ext cx="2743200" cy="584775"/>
            </a:xfrm>
            <a:prstGeom prst="rect">
              <a:avLst/>
            </a:prstGeom>
            <a:noFill/>
          </p:spPr>
          <p:txBody>
            <a:bodyPr wrap="square">
              <a:spAutoFit/>
            </a:bodyPr>
            <a:lstStyle/>
            <a:p>
              <a:r>
                <a:rPr lang="en-US" sz="3200" b="1" dirty="0" smtClean="0"/>
                <a:t>from Canada </a:t>
              </a:r>
            </a:p>
          </p:txBody>
        </p:sp>
        <p:sp>
          <p:nvSpPr>
            <p:cNvPr id="46" name="Rectangle 45"/>
            <p:cNvSpPr/>
            <p:nvPr/>
          </p:nvSpPr>
          <p:spPr>
            <a:xfrm>
              <a:off x="6477000" y="5943600"/>
              <a:ext cx="2590800" cy="584775"/>
            </a:xfrm>
            <a:prstGeom prst="rect">
              <a:avLst/>
            </a:prstGeom>
            <a:noFill/>
          </p:spPr>
          <p:txBody>
            <a:bodyPr wrap="square">
              <a:spAutoFit/>
            </a:bodyPr>
            <a:lstStyle/>
            <a:p>
              <a:r>
                <a:rPr lang="en-US" sz="3200" b="1" dirty="0" smtClean="0"/>
                <a:t>. . . to Mexico</a:t>
              </a:r>
            </a:p>
          </p:txBody>
        </p:sp>
        <p:sp>
          <p:nvSpPr>
            <p:cNvPr id="47" name="TextBox 46"/>
            <p:cNvSpPr txBox="1"/>
            <p:nvPr/>
          </p:nvSpPr>
          <p:spPr>
            <a:xfrm rot="20773187">
              <a:off x="415227" y="2518398"/>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grpSp>
      <p:sp>
        <p:nvSpPr>
          <p:cNvPr id="52" name="TextBox 51"/>
          <p:cNvSpPr txBox="1"/>
          <p:nvPr/>
        </p:nvSpPr>
        <p:spPr>
          <a:xfrm rot="20354303">
            <a:off x="5148140" y="5907900"/>
            <a:ext cx="2015232" cy="365934"/>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Colonia Juarez</a:t>
            </a:r>
            <a:endParaRPr lang="en-US" sz="2400" b="1" dirty="0">
              <a:solidFill>
                <a:srgbClr val="FF0000"/>
              </a:solidFill>
              <a:effectLst>
                <a:outerShdw dist="38100" dir="6600000" algn="ctr" rotWithShape="0">
                  <a:schemeClr val="tx1"/>
                </a:outerShdw>
              </a:effectLst>
            </a:endParaRPr>
          </a:p>
        </p:txBody>
      </p:sp>
      <p:grpSp>
        <p:nvGrpSpPr>
          <p:cNvPr id="28" name="Group 27"/>
          <p:cNvGrpSpPr>
            <a:grpSpLocks noChangeAspect="1"/>
          </p:cNvGrpSpPr>
          <p:nvPr/>
        </p:nvGrpSpPr>
        <p:grpSpPr>
          <a:xfrm>
            <a:off x="0" y="896112"/>
            <a:ext cx="9125712" cy="5961888"/>
            <a:chOff x="0" y="896112"/>
            <a:chExt cx="9125712" cy="5961888"/>
          </a:xfrm>
        </p:grpSpPr>
        <p:grpSp>
          <p:nvGrpSpPr>
            <p:cNvPr id="29" name="Group 55"/>
            <p:cNvGrpSpPr/>
            <p:nvPr/>
          </p:nvGrpSpPr>
          <p:grpSpPr>
            <a:xfrm>
              <a:off x="0" y="896112"/>
              <a:ext cx="9125712" cy="5961888"/>
              <a:chOff x="0" y="896112"/>
              <a:chExt cx="9125712" cy="5961888"/>
            </a:xfrm>
          </p:grpSpPr>
          <p:pic>
            <p:nvPicPr>
              <p:cNvPr id="33" name="Picture 2"/>
              <p:cNvPicPr>
                <a:picLocks noChangeAspect="1" noChangeArrowheads="1"/>
              </p:cNvPicPr>
              <p:nvPr/>
            </p:nvPicPr>
            <p:blipFill>
              <a:blip r:embed="rId5"/>
              <a:srcRect/>
              <a:stretch>
                <a:fillRect/>
              </a:stretch>
            </p:blipFill>
            <p:spPr bwMode="auto">
              <a:xfrm>
                <a:off x="0" y="900112"/>
                <a:ext cx="7677150" cy="5957888"/>
              </a:xfrm>
              <a:prstGeom prst="rect">
                <a:avLst/>
              </a:prstGeom>
              <a:noFill/>
              <a:ln w="9525">
                <a:noFill/>
                <a:miter lim="800000"/>
                <a:headEnd/>
                <a:tailEnd/>
              </a:ln>
              <a:effectLst/>
            </p:spPr>
          </p:pic>
          <p:sp>
            <p:nvSpPr>
              <p:cNvPr id="34" name="Rectangle 33"/>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35" name="Picture 4" descr="http://www.lightplanet.com/mormons/images/settlements2.jpg"/>
              <p:cNvPicPr>
                <a:picLocks noChangeAspect="1" noChangeArrowheads="1"/>
              </p:cNvPicPr>
              <p:nvPr/>
            </p:nvPicPr>
            <p:blipFill>
              <a:blip r:embed="rId6"/>
              <a:srcRect l="3448" t="36948" r="20876" b="20062"/>
              <a:stretch>
                <a:fillRect/>
              </a:stretch>
            </p:blipFill>
            <p:spPr bwMode="auto">
              <a:xfrm>
                <a:off x="0" y="896112"/>
                <a:ext cx="7684210" cy="5961888"/>
              </a:xfrm>
              <a:prstGeom prst="rect">
                <a:avLst/>
              </a:prstGeom>
              <a:noFill/>
            </p:spPr>
          </p:pic>
          <p:sp>
            <p:nvSpPr>
              <p:cNvPr id="36" name="5-Point Star 3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7" name="TextBox 3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8" name="Oval 47"/>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9" name="Oval 48"/>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0" name="Oval 49"/>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1" name="Oval 50"/>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Oval 53"/>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grpSp>
        <p:sp>
          <p:nvSpPr>
            <p:cNvPr id="30" name="TextBox 29"/>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31" name="TextBox 30"/>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32" name="TextBox 31"/>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grpSp>
      <p:sp>
        <p:nvSpPr>
          <p:cNvPr id="55" name="TextBox 54"/>
          <p:cNvSpPr txBox="1"/>
          <p:nvPr/>
        </p:nvSpPr>
        <p:spPr>
          <a:xfrm>
            <a:off x="7772400" y="4869597"/>
            <a:ext cx="1223412" cy="707886"/>
          </a:xfrm>
          <a:prstGeom prst="rect">
            <a:avLst/>
          </a:prstGeom>
          <a:noFill/>
        </p:spPr>
        <p:txBody>
          <a:bodyPr wrap="none" rtlCol="0">
            <a:spAutoFit/>
          </a:bodyPr>
          <a:lstStyle/>
          <a:p>
            <a:r>
              <a:rPr lang="en-US" sz="4000" b="1" dirty="0" smtClean="0">
                <a:solidFill>
                  <a:srgbClr val="FF0000"/>
                </a:solidFill>
                <a:effectLst>
                  <a:outerShdw dist="50800" dir="7200000" algn="ctr" rotWithShape="0">
                    <a:schemeClr val="tx1"/>
                  </a:outerShdw>
                </a:effectLst>
              </a:rPr>
              <a:t>1853</a:t>
            </a:r>
          </a:p>
        </p:txBody>
      </p:sp>
      <p:sp>
        <p:nvSpPr>
          <p:cNvPr id="56" name="Oval 55"/>
          <p:cNvSpPr>
            <a:spLocks/>
          </p:cNvSpPr>
          <p:nvPr/>
        </p:nvSpPr>
        <p:spPr>
          <a:xfrm>
            <a:off x="5486400" y="1752599"/>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7" name="TextBox 56"/>
          <p:cNvSpPr txBox="1"/>
          <p:nvPr/>
        </p:nvSpPr>
        <p:spPr>
          <a:xfrm>
            <a:off x="5791200" y="16323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7"/>
                                        </p:tgtEl>
                                      </p:cBhvr>
                                    </p:animEffect>
                                    <p:set>
                                      <p:cBhvr>
                                        <p:cTn id="7" dur="1" fill="hold">
                                          <p:stCondLst>
                                            <p:cond delay="999"/>
                                          </p:stCondLst>
                                        </p:cTn>
                                        <p:tgtEl>
                                          <p:spTgt spid="27"/>
                                        </p:tgtEl>
                                        <p:attrNameLst>
                                          <p:attrName>style.visibility</p:attrName>
                                        </p:attrNameLst>
                                      </p:cBhvr>
                                      <p:to>
                                        <p:strVal val="hidden"/>
                                      </p:to>
                                    </p:set>
                                  </p:childTnLst>
                                </p:cTn>
                              </p:par>
                              <p:par>
                                <p:cTn id="8" presetID="10" presetClass="exit" presetSubtype="0" fill="hold" grpId="1" nodeType="withEffect">
                                  <p:stCondLst>
                                    <p:cond delay="0"/>
                                  </p:stCondLst>
                                  <p:childTnLst>
                                    <p:animEffect transition="out" filter="fade">
                                      <p:cBhvr>
                                        <p:cTn id="9" dur="1000"/>
                                        <p:tgtEl>
                                          <p:spTgt spid="52"/>
                                        </p:tgtEl>
                                      </p:cBhvr>
                                    </p:animEffect>
                                    <p:set>
                                      <p:cBhvr>
                                        <p:cTn id="10" dur="1" fill="hold">
                                          <p:stCondLst>
                                            <p:cond delay="999"/>
                                          </p:stCondLst>
                                        </p:cTn>
                                        <p:tgtEl>
                                          <p:spTgt spid="5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1000"/>
                                        <p:tgtEl>
                                          <p:spTgt spid="28"/>
                                        </p:tgtEl>
                                      </p:cBhvr>
                                    </p:animEffect>
                                  </p:childTnLst>
                                </p:cTn>
                              </p:par>
                              <p:par>
                                <p:cTn id="14" presetID="10" presetClass="entr" presetSubtype="0" fill="hold" nodeType="withEffect">
                                  <p:stCondLst>
                                    <p:cond delay="500"/>
                                  </p:stCondLst>
                                  <p:childTnLst>
                                    <p:set>
                                      <p:cBhvr>
                                        <p:cTn id="15" dur="1" fill="hold">
                                          <p:stCondLst>
                                            <p:cond delay="0"/>
                                          </p:stCondLst>
                                        </p:cTn>
                                        <p:tgtEl>
                                          <p:spTgt spid="66"/>
                                        </p:tgtEl>
                                        <p:attrNameLst>
                                          <p:attrName>style.visibility</p:attrName>
                                        </p:attrNameLst>
                                      </p:cBhvr>
                                      <p:to>
                                        <p:strVal val="visible"/>
                                      </p:to>
                                    </p:set>
                                    <p:animEffect transition="in" filter="fade">
                                      <p:cBhvr>
                                        <p:cTn id="16" dur="1000"/>
                                        <p:tgtEl>
                                          <p:spTgt spid="66"/>
                                        </p:tgtEl>
                                      </p:cBhvr>
                                    </p:animEffect>
                                  </p:childTnLst>
                                </p:cTn>
                              </p:par>
                              <p:par>
                                <p:cTn id="17" presetID="10" presetClass="entr" presetSubtype="0" fill="hold" nodeType="withEffect">
                                  <p:stCondLst>
                                    <p:cond delay="5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1000"/>
                                        <p:tgtEl>
                                          <p:spTgt spid="58"/>
                                        </p:tgtEl>
                                      </p:cBhvr>
                                    </p:animEffect>
                                  </p:childTnLst>
                                </p:cTn>
                              </p:par>
                            </p:childTnLst>
                          </p:cTn>
                        </p:par>
                      </p:childTnLst>
                    </p:cTn>
                  </p:par>
                  <p:par>
                    <p:cTn id="20" fill="hold">
                      <p:stCondLst>
                        <p:cond delay="indefinite"/>
                      </p:stCondLst>
                      <p:childTnLst>
                        <p:par>
                          <p:cTn id="21" fill="hold">
                            <p:stCondLst>
                              <p:cond delay="0"/>
                            </p:stCondLst>
                            <p:childTnLst>
                              <p:par>
                                <p:cTn id="22" presetID="49" presetClass="entr" presetSubtype="0" decel="100000" fill="hold" grpId="0" nodeType="clickEffect">
                                  <p:stCondLst>
                                    <p:cond delay="0"/>
                                  </p:stCondLst>
                                  <p:childTnLst>
                                    <p:set>
                                      <p:cBhvr>
                                        <p:cTn id="23" dur="1" fill="hold">
                                          <p:stCondLst>
                                            <p:cond delay="0"/>
                                          </p:stCondLst>
                                        </p:cTn>
                                        <p:tgtEl>
                                          <p:spTgt spid="55"/>
                                        </p:tgtEl>
                                        <p:attrNameLst>
                                          <p:attrName>style.visibility</p:attrName>
                                        </p:attrNameLst>
                                      </p:cBhvr>
                                      <p:to>
                                        <p:strVal val="visible"/>
                                      </p:to>
                                    </p:set>
                                    <p:anim calcmode="lin" valueType="num">
                                      <p:cBhvr>
                                        <p:cTn id="24" dur="1000" fill="hold"/>
                                        <p:tgtEl>
                                          <p:spTgt spid="55"/>
                                        </p:tgtEl>
                                        <p:attrNameLst>
                                          <p:attrName>ppt_w</p:attrName>
                                        </p:attrNameLst>
                                      </p:cBhvr>
                                      <p:tavLst>
                                        <p:tav tm="0">
                                          <p:val>
                                            <p:fltVal val="0"/>
                                          </p:val>
                                        </p:tav>
                                        <p:tav tm="100000">
                                          <p:val>
                                            <p:strVal val="#ppt_w"/>
                                          </p:val>
                                        </p:tav>
                                      </p:tavLst>
                                    </p:anim>
                                    <p:anim calcmode="lin" valueType="num">
                                      <p:cBhvr>
                                        <p:cTn id="25" dur="1000" fill="hold"/>
                                        <p:tgtEl>
                                          <p:spTgt spid="55"/>
                                        </p:tgtEl>
                                        <p:attrNameLst>
                                          <p:attrName>ppt_h</p:attrName>
                                        </p:attrNameLst>
                                      </p:cBhvr>
                                      <p:tavLst>
                                        <p:tav tm="0">
                                          <p:val>
                                            <p:fltVal val="0"/>
                                          </p:val>
                                        </p:tav>
                                        <p:tav tm="100000">
                                          <p:val>
                                            <p:strVal val="#ppt_h"/>
                                          </p:val>
                                        </p:tav>
                                      </p:tavLst>
                                    </p:anim>
                                    <p:anim calcmode="lin" valueType="num">
                                      <p:cBhvr>
                                        <p:cTn id="26" dur="1000" fill="hold"/>
                                        <p:tgtEl>
                                          <p:spTgt spid="55"/>
                                        </p:tgtEl>
                                        <p:attrNameLst>
                                          <p:attrName>style.rotation</p:attrName>
                                        </p:attrNameLst>
                                      </p:cBhvr>
                                      <p:tavLst>
                                        <p:tav tm="0">
                                          <p:val>
                                            <p:fltVal val="360"/>
                                          </p:val>
                                        </p:tav>
                                        <p:tav tm="100000">
                                          <p:val>
                                            <p:fltVal val="0"/>
                                          </p:val>
                                        </p:tav>
                                      </p:tavLst>
                                    </p:anim>
                                    <p:animEffect transition="in" filter="fade">
                                      <p:cBhvr>
                                        <p:cTn id="27" dur="1000"/>
                                        <p:tgtEl>
                                          <p:spTgt spid="55"/>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fade">
                                      <p:cBhvr>
                                        <p:cTn id="31" dur="1000"/>
                                        <p:tgtEl>
                                          <p:spTgt spid="57"/>
                                        </p:tgtEl>
                                      </p:cBhvr>
                                    </p:animEffect>
                                  </p:childTnLst>
                                </p:cTn>
                              </p:par>
                              <p:par>
                                <p:cTn id="32" presetID="54" presetClass="entr" presetSubtype="0" accel="100000" fill="hold" grpId="0"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strVal val="#ppt_w*0.05"/>
                                          </p:val>
                                        </p:tav>
                                        <p:tav tm="100000">
                                          <p:val>
                                            <p:strVal val="#ppt_w"/>
                                          </p:val>
                                        </p:tav>
                                      </p:tavLst>
                                    </p:anim>
                                    <p:anim calcmode="lin" valueType="num">
                                      <p:cBhvr>
                                        <p:cTn id="35" dur="1000" fill="hold"/>
                                        <p:tgtEl>
                                          <p:spTgt spid="56"/>
                                        </p:tgtEl>
                                        <p:attrNameLst>
                                          <p:attrName>ppt_h</p:attrName>
                                        </p:attrNameLst>
                                      </p:cBhvr>
                                      <p:tavLst>
                                        <p:tav tm="0">
                                          <p:val>
                                            <p:strVal val="#ppt_h"/>
                                          </p:val>
                                        </p:tav>
                                        <p:tav tm="100000">
                                          <p:val>
                                            <p:strVal val="#ppt_h"/>
                                          </p:val>
                                        </p:tav>
                                      </p:tavLst>
                                    </p:anim>
                                    <p:anim calcmode="lin" valueType="num">
                                      <p:cBhvr>
                                        <p:cTn id="36" dur="1000" fill="hold"/>
                                        <p:tgtEl>
                                          <p:spTgt spid="56"/>
                                        </p:tgtEl>
                                        <p:attrNameLst>
                                          <p:attrName>ppt_x</p:attrName>
                                        </p:attrNameLst>
                                      </p:cBhvr>
                                      <p:tavLst>
                                        <p:tav tm="0">
                                          <p:val>
                                            <p:strVal val="#ppt_x-.2"/>
                                          </p:val>
                                        </p:tav>
                                        <p:tav tm="100000">
                                          <p:val>
                                            <p:strVal val="#ppt_x"/>
                                          </p:val>
                                        </p:tav>
                                      </p:tavLst>
                                    </p:anim>
                                    <p:anim calcmode="lin" valueType="num">
                                      <p:cBhvr>
                                        <p:cTn id="37" dur="1000" fill="hold"/>
                                        <p:tgtEl>
                                          <p:spTgt spid="56"/>
                                        </p:tgtEl>
                                        <p:attrNameLst>
                                          <p:attrName>ppt_y</p:attrName>
                                        </p:attrNameLst>
                                      </p:cBhvr>
                                      <p:tavLst>
                                        <p:tav tm="0">
                                          <p:val>
                                            <p:strVal val="#ppt_y"/>
                                          </p:val>
                                        </p:tav>
                                        <p:tav tm="100000">
                                          <p:val>
                                            <p:strVal val="#ppt_y"/>
                                          </p:val>
                                        </p:tav>
                                      </p:tavLst>
                                    </p:anim>
                                    <p:animEffect transition="in" filter="fade">
                                      <p:cBhvr>
                                        <p:cTn id="38" dur="1000"/>
                                        <p:tgtEl>
                                          <p:spTgt spid="56"/>
                                        </p:tgtEl>
                                      </p:cBhvr>
                                    </p:animEffect>
                                  </p:childTnLst>
                                </p:cTn>
                              </p:par>
                            </p:childTnLst>
                          </p:cTn>
                        </p:par>
                        <p:par>
                          <p:cTn id="39" fill="hold">
                            <p:stCondLst>
                              <p:cond delay="2000"/>
                            </p:stCondLst>
                            <p:childTnLst>
                              <p:par>
                                <p:cTn id="40" presetID="10" presetClass="entr" presetSubtype="0"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55" grpId="0"/>
      <p:bldP spid="56" grpId="0" animBg="1"/>
      <p:bldP spid="57"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26" name="5-Point Star 25"/>
          <p:cNvSpPr>
            <a:spLocks noChangeAspect="1"/>
          </p:cNvSpPr>
          <p:nvPr/>
        </p:nvSpPr>
        <p:spPr>
          <a:xfrm>
            <a:off x="4572000" y="1981200"/>
            <a:ext cx="461010" cy="46101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56" name="Group 55"/>
          <p:cNvGrpSpPr/>
          <p:nvPr/>
        </p:nvGrpSpPr>
        <p:grpSpPr>
          <a:xfrm>
            <a:off x="457200" y="1600200"/>
            <a:ext cx="8614812" cy="5221078"/>
            <a:chOff x="457200" y="1600200"/>
            <a:chExt cx="8614812" cy="5221078"/>
          </a:xfrm>
        </p:grpSpPr>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1" name="Oval 50"/>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55" name="TextBox 54"/>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65" name="TextBox 64"/>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66" name="TextBox 65"/>
            <p:cNvSpPr txBox="1"/>
            <p:nvPr/>
          </p:nvSpPr>
          <p:spPr>
            <a:xfrm>
              <a:off x="7772400" y="4869597"/>
              <a:ext cx="1223412" cy="707886"/>
            </a:xfrm>
            <a:prstGeom prst="rect">
              <a:avLst/>
            </a:prstGeom>
            <a:noFill/>
          </p:spPr>
          <p:txBody>
            <a:bodyPr wrap="none" rtlCol="0">
              <a:spAutoFit/>
            </a:bodyPr>
            <a:lstStyle/>
            <a:p>
              <a:r>
                <a:rPr lang="en-US" sz="4000" b="1" dirty="0" smtClean="0">
                  <a:solidFill>
                    <a:srgbClr val="FF0000"/>
                  </a:solidFill>
                  <a:effectLst>
                    <a:outerShdw dist="50800" dir="7200000" algn="ctr" rotWithShape="0">
                      <a:schemeClr val="tx1"/>
                    </a:outerShdw>
                  </a:effectLst>
                </a:rPr>
                <a:t>1853</a:t>
              </a:r>
            </a:p>
          </p:txBody>
        </p:sp>
      </p:grpSp>
      <p:sp>
        <p:nvSpPr>
          <p:cNvPr id="42" name="Oval 41"/>
          <p:cNvSpPr>
            <a:spLocks/>
          </p:cNvSpPr>
          <p:nvPr/>
        </p:nvSpPr>
        <p:spPr>
          <a:xfrm>
            <a:off x="5486400" y="1752599"/>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7" name="TextBox 46"/>
          <p:cNvSpPr txBox="1"/>
          <p:nvPr/>
        </p:nvSpPr>
        <p:spPr>
          <a:xfrm>
            <a:off x="5791200" y="16323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pic>
        <p:nvPicPr>
          <p:cNvPr id="8" name="Picture 2"/>
          <p:cNvPicPr>
            <a:picLocks noChangeAspect="1" noChangeArrowheads="1"/>
          </p:cNvPicPr>
          <p:nvPr/>
        </p:nvPicPr>
        <p:blipFill>
          <a:blip r:embed="rId5"/>
          <a:srcRect/>
          <a:stretch>
            <a:fillRect/>
          </a:stretch>
        </p:blipFill>
        <p:spPr bwMode="auto">
          <a:xfrm>
            <a:off x="76201" y="3840861"/>
            <a:ext cx="5943599" cy="3017139"/>
          </a:xfrm>
          <a:prstGeom prst="rect">
            <a:avLst/>
          </a:prstGeom>
          <a:noFill/>
          <a:ln w="50800">
            <a:solidFill>
              <a:schemeClr val="tx1"/>
            </a:solidFill>
            <a:miter lim="800000"/>
            <a:headEnd/>
            <a:tailEnd/>
          </a:ln>
          <a:effectLst/>
        </p:spPr>
      </p:pic>
      <p:sp>
        <p:nvSpPr>
          <p:cNvPr id="63" name="TextBox 62"/>
          <p:cNvSpPr txBox="1"/>
          <p:nvPr/>
        </p:nvSpPr>
        <p:spPr>
          <a:xfrm>
            <a:off x="5867400" y="17085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sp>
        <p:nvSpPr>
          <p:cNvPr id="64" name="TextBox 63"/>
          <p:cNvSpPr txBox="1"/>
          <p:nvPr/>
        </p:nvSpPr>
        <p:spPr>
          <a:xfrm>
            <a:off x="0" y="762000"/>
            <a:ext cx="9144000" cy="892552"/>
          </a:xfrm>
          <a:prstGeom prst="rect">
            <a:avLst/>
          </a:prstGeom>
          <a:solidFill>
            <a:schemeClr val="bg1"/>
          </a:solidFill>
        </p:spPr>
        <p:txBody>
          <a:bodyPr wrap="square" rtlCol="0">
            <a:spAutoFit/>
          </a:bodyPr>
          <a:lstStyle/>
          <a:p>
            <a:pPr algn="ctr"/>
            <a:r>
              <a:rPr lang="en-US" sz="3600" b="1" dirty="0" smtClean="0">
                <a:solidFill>
                  <a:srgbClr val="FF0000"/>
                </a:solidFill>
                <a:effectLst>
                  <a:outerShdw dist="38100" dir="6600000" algn="ctr" rotWithShape="0">
                    <a:schemeClr val="tx1"/>
                  </a:outerShdw>
                </a:effectLst>
              </a:rPr>
              <a:t>Fort Supply, Fort Bridger, and the Utah War</a:t>
            </a:r>
          </a:p>
          <a:p>
            <a:pPr algn="ctr"/>
            <a:r>
              <a:rPr lang="en-US" sz="1600" b="1" dirty="0" smtClean="0">
                <a:solidFill>
                  <a:srgbClr val="FF0000"/>
                </a:solidFill>
                <a:effectLst>
                  <a:outerShdw dist="38100" dir="6600000" algn="ctr" rotWithShape="0">
                    <a:schemeClr val="tx1"/>
                  </a:outerShdw>
                </a:effectLst>
              </a:rPr>
              <a:t>  </a:t>
            </a:r>
            <a:endParaRPr lang="en-US" sz="1600" b="1" dirty="0">
              <a:solidFill>
                <a:srgbClr val="FF0000"/>
              </a:solidFill>
              <a:effectLst>
                <a:outerShdw dist="38100" dir="6600000" algn="ctr" rotWithShape="0">
                  <a:schemeClr val="tx1"/>
                </a:outerShdw>
              </a:effectLst>
            </a:endParaRPr>
          </a:p>
        </p:txBody>
      </p:sp>
      <p:sp>
        <p:nvSpPr>
          <p:cNvPr id="69" name="Rectangle 68"/>
          <p:cNvSpPr/>
          <p:nvPr/>
        </p:nvSpPr>
        <p:spPr>
          <a:xfrm>
            <a:off x="0" y="3149025"/>
            <a:ext cx="9144000" cy="584775"/>
          </a:xfrm>
          <a:prstGeom prst="rect">
            <a:avLst/>
          </a:prstGeom>
          <a:solidFill>
            <a:schemeClr val="bg1"/>
          </a:solidFill>
        </p:spPr>
        <p:txBody>
          <a:bodyPr wrap="square">
            <a:spAutoFit/>
          </a:bodyPr>
          <a:lstStyle/>
          <a:p>
            <a:r>
              <a:rPr lang="en-US" sz="3200" b="1" dirty="0" smtClean="0"/>
              <a:t>1853: Mormons build F. Supply 12mi SW of F. Bridger</a:t>
            </a:r>
          </a:p>
        </p:txBody>
      </p:sp>
      <p:sp>
        <p:nvSpPr>
          <p:cNvPr id="70" name="Oval 69"/>
          <p:cNvSpPr>
            <a:spLocks/>
          </p:cNvSpPr>
          <p:nvPr/>
        </p:nvSpPr>
        <p:spPr>
          <a:xfrm>
            <a:off x="5638800" y="1447799"/>
            <a:ext cx="228601" cy="228601"/>
          </a:xfrm>
          <a:prstGeom prst="ellipse">
            <a:avLst/>
          </a:prstGeom>
          <a:solidFill>
            <a:schemeClr val="tx1"/>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1" name="TextBox 70"/>
          <p:cNvSpPr txBox="1"/>
          <p:nvPr/>
        </p:nvSpPr>
        <p:spPr>
          <a:xfrm>
            <a:off x="5887465" y="1386666"/>
            <a:ext cx="1770934" cy="365934"/>
          </a:xfrm>
          <a:prstGeom prst="rect">
            <a:avLst/>
          </a:prstGeom>
          <a:noFill/>
        </p:spPr>
        <p:txBody>
          <a:bodyPr wrap="none" rtlCol="0">
            <a:spAutoFit/>
          </a:bodyPr>
          <a:lstStyle/>
          <a:p>
            <a:pPr>
              <a:lnSpc>
                <a:spcPts val="2000"/>
              </a:lnSpc>
            </a:pPr>
            <a:r>
              <a:rPr lang="en-US" sz="2400" b="1" dirty="0" smtClean="0">
                <a:effectLst>
                  <a:outerShdw dist="38100" dir="6600000" algn="ctr" rotWithShape="0">
                    <a:schemeClr val="tx1"/>
                  </a:outerShdw>
                </a:effectLst>
              </a:rPr>
              <a:t>Fort Bridger </a:t>
            </a:r>
            <a:endParaRPr lang="en-US" sz="2400" b="1" dirty="0">
              <a:effectLst>
                <a:outerShdw dist="38100" dir="6600000" algn="ctr" rotWithShape="0">
                  <a:schemeClr val="tx1"/>
                </a:outerShdw>
              </a:effectLst>
            </a:endParaRPr>
          </a:p>
        </p:txBody>
      </p:sp>
      <p:sp>
        <p:nvSpPr>
          <p:cNvPr id="73" name="Rectangle 72"/>
          <p:cNvSpPr/>
          <p:nvPr/>
        </p:nvSpPr>
        <p:spPr>
          <a:xfrm>
            <a:off x="0" y="3733800"/>
            <a:ext cx="9144000" cy="3200876"/>
          </a:xfrm>
          <a:prstGeom prst="rect">
            <a:avLst/>
          </a:prstGeom>
          <a:solidFill>
            <a:schemeClr val="bg1"/>
          </a:solidFill>
        </p:spPr>
        <p:txBody>
          <a:bodyPr wrap="square">
            <a:spAutoFit/>
          </a:bodyPr>
          <a:lstStyle/>
          <a:p>
            <a:r>
              <a:rPr lang="en-US" sz="3200" b="1" dirty="0" smtClean="0"/>
              <a:t>	  to provide food/supplies for Mormons trains</a:t>
            </a:r>
          </a:p>
          <a:p>
            <a:r>
              <a:rPr lang="en-US" sz="3200" b="1" dirty="0" smtClean="0"/>
              <a:t>1855: Mormons acquire Fort Bridger</a:t>
            </a:r>
          </a:p>
          <a:p>
            <a:r>
              <a:rPr lang="en-US" sz="3200" b="1" dirty="0" smtClean="0"/>
              <a:t>1857: growing animosity between Mormons &amp; USA</a:t>
            </a:r>
          </a:p>
          <a:p>
            <a:r>
              <a:rPr lang="en-US" sz="3200" b="1" dirty="0" smtClean="0"/>
              <a:t>            - US President sends new </a:t>
            </a:r>
            <a:r>
              <a:rPr lang="en-US" sz="3200" b="1" dirty="0" err="1" smtClean="0"/>
              <a:t>Gov’r</a:t>
            </a:r>
            <a:r>
              <a:rPr lang="en-US" sz="3200" b="1" dirty="0" smtClean="0"/>
              <a:t> &amp; 2500 troops</a:t>
            </a:r>
          </a:p>
          <a:p>
            <a:r>
              <a:rPr lang="en-US" sz="3200" b="1" dirty="0" smtClean="0"/>
              <a:t>            - Mormons burn Forts Supply &amp; Bridger</a:t>
            </a:r>
          </a:p>
          <a:p>
            <a:r>
              <a:rPr lang="en-US" sz="3200" b="1" dirty="0" smtClean="0"/>
              <a:t>1858: New governor arrives; negotiates peace</a:t>
            </a:r>
          </a:p>
          <a:p>
            <a:endParaRPr lang="en-US" sz="1000" b="1" dirty="0" smtClean="0"/>
          </a:p>
        </p:txBody>
      </p:sp>
      <p:pic>
        <p:nvPicPr>
          <p:cNvPr id="1031" name="Picture 7" descr="C:\Users\Sandra\AppData\Local\Microsoft\Windows\INetCache\IE\U3FRR2B4\mcol_flames_2[1].png"/>
          <p:cNvPicPr>
            <a:picLocks noChangeAspect="1" noChangeArrowheads="1"/>
          </p:cNvPicPr>
          <p:nvPr/>
        </p:nvPicPr>
        <p:blipFill>
          <a:blip r:embed="rId6" cstate="print"/>
          <a:srcRect/>
          <a:stretch>
            <a:fillRect/>
          </a:stretch>
        </p:blipFill>
        <p:spPr bwMode="auto">
          <a:xfrm>
            <a:off x="5791200" y="1143000"/>
            <a:ext cx="1447800" cy="12954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6"/>
                                        </p:tgtEl>
                                      </p:cBhvr>
                                    </p:animEffect>
                                    <p:set>
                                      <p:cBhvr>
                                        <p:cTn id="7" dur="1" fill="hold">
                                          <p:stCondLst>
                                            <p:cond delay="999"/>
                                          </p:stCondLst>
                                        </p:cTn>
                                        <p:tgtEl>
                                          <p:spTgt spid="56"/>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1000"/>
                                        <p:tgtEl>
                                          <p:spTgt spid="8"/>
                                        </p:tgtEl>
                                      </p:cBhvr>
                                    </p:animEffect>
                                  </p:childTnLst>
                                </p:cTn>
                              </p:par>
                            </p:childTnLst>
                          </p:cTn>
                        </p:par>
                        <p:par>
                          <p:cTn id="11" fill="hold">
                            <p:stCondLst>
                              <p:cond delay="1000"/>
                            </p:stCondLst>
                            <p:childTnLst>
                              <p:par>
                                <p:cTn id="12" presetID="1" presetClass="entr" presetSubtype="0" fill="hold" grpId="0" nodeType="afterEffect">
                                  <p:stCondLst>
                                    <p:cond delay="0"/>
                                  </p:stCondLst>
                                  <p:childTnLst>
                                    <p:set>
                                      <p:cBhvr>
                                        <p:cTn id="13" dur="1" fill="hold">
                                          <p:stCondLst>
                                            <p:cond delay="0"/>
                                          </p:stCondLst>
                                        </p:cTn>
                                        <p:tgtEl>
                                          <p:spTgt spid="63"/>
                                        </p:tgtEl>
                                        <p:attrNameLst>
                                          <p:attrName>style.visibility</p:attrName>
                                        </p:attrNameLst>
                                      </p:cBhvr>
                                      <p:to>
                                        <p:strVal val="visible"/>
                                      </p:to>
                                    </p:set>
                                  </p:childTnLst>
                                </p:cTn>
                              </p:par>
                              <p:par>
                                <p:cTn id="14" presetID="35" presetClass="path" presetSubtype="0" accel="50000" decel="50000" fill="hold" grpId="1" nodeType="withEffect">
                                  <p:stCondLst>
                                    <p:cond delay="0"/>
                                  </p:stCondLst>
                                  <p:childTnLst>
                                    <p:animMotion origin="layout" path="M -1.66667E-6 4.62428E-6 L -0.55521 -0.10313 " pathEditMode="relative" rAng="0" ptsTypes="AA">
                                      <p:cBhvr>
                                        <p:cTn id="15" dur="1000" fill="hold"/>
                                        <p:tgtEl>
                                          <p:spTgt spid="63"/>
                                        </p:tgtEl>
                                        <p:attrNameLst>
                                          <p:attrName>ppt_x</p:attrName>
                                          <p:attrName>ppt_y</p:attrName>
                                        </p:attrNameLst>
                                      </p:cBhvr>
                                      <p:rCtr x="-278" y="-52"/>
                                    </p:animMotion>
                                  </p:childTnLst>
                                </p:cTn>
                              </p:par>
                              <p:par>
                                <p:cTn id="16" presetID="10" presetClass="entr" presetSubtype="0" fill="hold" grpId="0" nodeType="withEffect">
                                  <p:stCondLst>
                                    <p:cond delay="500"/>
                                  </p:stCondLst>
                                  <p:childTnLst>
                                    <p:set>
                                      <p:cBhvr>
                                        <p:cTn id="17" dur="1" fill="hold">
                                          <p:stCondLst>
                                            <p:cond delay="0"/>
                                          </p:stCondLst>
                                        </p:cTn>
                                        <p:tgtEl>
                                          <p:spTgt spid="64"/>
                                        </p:tgtEl>
                                        <p:attrNameLst>
                                          <p:attrName>style.visibility</p:attrName>
                                        </p:attrNameLst>
                                      </p:cBhvr>
                                      <p:to>
                                        <p:strVal val="visible"/>
                                      </p:to>
                                    </p:set>
                                    <p:animEffect transition="in" filter="fade">
                                      <p:cBhvr>
                                        <p:cTn id="18" dur="1000"/>
                                        <p:tgtEl>
                                          <p:spTgt spid="6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1000"/>
                                        <p:tgtEl>
                                          <p:spTgt spid="69"/>
                                        </p:tgtEl>
                                      </p:cBhvr>
                                    </p:animEffect>
                                  </p:childTnLst>
                                </p:cTn>
                              </p:par>
                            </p:childTnLst>
                          </p:cTn>
                        </p:par>
                        <p:par>
                          <p:cTn id="24" fill="hold">
                            <p:stCondLst>
                              <p:cond delay="1000"/>
                            </p:stCondLst>
                            <p:childTnLst>
                              <p:par>
                                <p:cTn id="25" presetID="30" presetClass="entr" presetSubtype="0"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fade">
                                      <p:cBhvr>
                                        <p:cTn id="27" dur="800" decel="100000"/>
                                        <p:tgtEl>
                                          <p:spTgt spid="70"/>
                                        </p:tgtEl>
                                      </p:cBhvr>
                                    </p:animEffect>
                                    <p:anim calcmode="lin" valueType="num">
                                      <p:cBhvr>
                                        <p:cTn id="28" dur="800" decel="100000" fill="hold"/>
                                        <p:tgtEl>
                                          <p:spTgt spid="70"/>
                                        </p:tgtEl>
                                        <p:attrNameLst>
                                          <p:attrName>style.rotation</p:attrName>
                                        </p:attrNameLst>
                                      </p:cBhvr>
                                      <p:tavLst>
                                        <p:tav tm="0">
                                          <p:val>
                                            <p:fltVal val="-90"/>
                                          </p:val>
                                        </p:tav>
                                        <p:tav tm="100000">
                                          <p:val>
                                            <p:fltVal val="0"/>
                                          </p:val>
                                        </p:tav>
                                      </p:tavLst>
                                    </p:anim>
                                    <p:anim calcmode="lin" valueType="num">
                                      <p:cBhvr>
                                        <p:cTn id="29" dur="800" decel="100000" fill="hold"/>
                                        <p:tgtEl>
                                          <p:spTgt spid="70"/>
                                        </p:tgtEl>
                                        <p:attrNameLst>
                                          <p:attrName>ppt_x</p:attrName>
                                        </p:attrNameLst>
                                      </p:cBhvr>
                                      <p:tavLst>
                                        <p:tav tm="0">
                                          <p:val>
                                            <p:strVal val="#ppt_x+0.4"/>
                                          </p:val>
                                        </p:tav>
                                        <p:tav tm="100000">
                                          <p:val>
                                            <p:strVal val="#ppt_x-0.05"/>
                                          </p:val>
                                        </p:tav>
                                      </p:tavLst>
                                    </p:anim>
                                    <p:anim calcmode="lin" valueType="num">
                                      <p:cBhvr>
                                        <p:cTn id="30" dur="800" decel="100000" fill="hold"/>
                                        <p:tgtEl>
                                          <p:spTgt spid="70"/>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70"/>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70"/>
                                        </p:tgtEl>
                                        <p:attrNameLst>
                                          <p:attrName>ppt_y</p:attrName>
                                        </p:attrNameLst>
                                      </p:cBhvr>
                                      <p:tavLst>
                                        <p:tav tm="0">
                                          <p:val>
                                            <p:strVal val="#ppt_y+0.1"/>
                                          </p:val>
                                        </p:tav>
                                        <p:tav tm="100000">
                                          <p:val>
                                            <p:strVal val="#ppt_y"/>
                                          </p:val>
                                        </p:tav>
                                      </p:tavLst>
                                    </p:anim>
                                  </p:childTnLst>
                                </p:cTn>
                              </p:par>
                              <p:par>
                                <p:cTn id="33" presetID="30" presetClass="entr" presetSubtype="0"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fade">
                                      <p:cBhvr>
                                        <p:cTn id="35" dur="800" decel="100000"/>
                                        <p:tgtEl>
                                          <p:spTgt spid="71"/>
                                        </p:tgtEl>
                                      </p:cBhvr>
                                    </p:animEffect>
                                    <p:anim calcmode="lin" valueType="num">
                                      <p:cBhvr>
                                        <p:cTn id="36" dur="800" decel="100000" fill="hold"/>
                                        <p:tgtEl>
                                          <p:spTgt spid="71"/>
                                        </p:tgtEl>
                                        <p:attrNameLst>
                                          <p:attrName>style.rotation</p:attrName>
                                        </p:attrNameLst>
                                      </p:cBhvr>
                                      <p:tavLst>
                                        <p:tav tm="0">
                                          <p:val>
                                            <p:fltVal val="-90"/>
                                          </p:val>
                                        </p:tav>
                                        <p:tav tm="100000">
                                          <p:val>
                                            <p:fltVal val="0"/>
                                          </p:val>
                                        </p:tav>
                                      </p:tavLst>
                                    </p:anim>
                                    <p:anim calcmode="lin" valueType="num">
                                      <p:cBhvr>
                                        <p:cTn id="37" dur="800" decel="100000" fill="hold"/>
                                        <p:tgtEl>
                                          <p:spTgt spid="71"/>
                                        </p:tgtEl>
                                        <p:attrNameLst>
                                          <p:attrName>ppt_x</p:attrName>
                                        </p:attrNameLst>
                                      </p:cBhvr>
                                      <p:tavLst>
                                        <p:tav tm="0">
                                          <p:val>
                                            <p:strVal val="#ppt_x+0.4"/>
                                          </p:val>
                                        </p:tav>
                                        <p:tav tm="100000">
                                          <p:val>
                                            <p:strVal val="#ppt_x-0.05"/>
                                          </p:val>
                                        </p:tav>
                                      </p:tavLst>
                                    </p:anim>
                                    <p:anim calcmode="lin" valueType="num">
                                      <p:cBhvr>
                                        <p:cTn id="38" dur="800" decel="100000" fill="hold"/>
                                        <p:tgtEl>
                                          <p:spTgt spid="71"/>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71"/>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71"/>
                                        </p:tgtEl>
                                        <p:attrNameLst>
                                          <p:attrName>ppt_y</p:attrName>
                                        </p:attrNameLst>
                                      </p:cBhvr>
                                      <p:tavLst>
                                        <p:tav tm="0">
                                          <p:val>
                                            <p:strVal val="#ppt_y+0.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73">
                                            <p:bg/>
                                          </p:spTgt>
                                        </p:tgtEl>
                                        <p:attrNameLst>
                                          <p:attrName>style.visibility</p:attrName>
                                        </p:attrNameLst>
                                      </p:cBhvr>
                                      <p:to>
                                        <p:strVal val="visible"/>
                                      </p:to>
                                    </p:set>
                                    <p:animEffect transition="in" filter="fade">
                                      <p:cBhvr>
                                        <p:cTn id="45" dur="1000"/>
                                        <p:tgtEl>
                                          <p:spTgt spid="73">
                                            <p:bg/>
                                          </p:spTgt>
                                        </p:tgtEl>
                                      </p:cBhvr>
                                    </p:animEffect>
                                  </p:childTnLst>
                                </p:cTn>
                              </p:par>
                              <p:par>
                                <p:cTn id="46" presetID="10" presetClass="exit" presetSubtype="0" fill="hold" nodeType="withEffect">
                                  <p:stCondLst>
                                    <p:cond delay="0"/>
                                  </p:stCondLst>
                                  <p:childTnLst>
                                    <p:animEffect transition="out" filter="fade">
                                      <p:cBhvr>
                                        <p:cTn id="47" dur="1000"/>
                                        <p:tgtEl>
                                          <p:spTgt spid="8"/>
                                        </p:tgtEl>
                                      </p:cBhvr>
                                    </p:animEffect>
                                    <p:set>
                                      <p:cBhvr>
                                        <p:cTn id="48" dur="1" fill="hold">
                                          <p:stCondLst>
                                            <p:cond delay="999"/>
                                          </p:stCondLst>
                                        </p:cTn>
                                        <p:tgtEl>
                                          <p:spTgt spid="8"/>
                                        </p:tgtEl>
                                        <p:attrNameLst>
                                          <p:attrName>style.visibility</p:attrName>
                                        </p:attrNameLst>
                                      </p:cBhvr>
                                      <p:to>
                                        <p:strVal val="hidden"/>
                                      </p:to>
                                    </p:set>
                                  </p:childTnLst>
                                </p:cTn>
                              </p:par>
                              <p:par>
                                <p:cTn id="49" presetID="10" presetClass="entr" presetSubtype="0" fill="hold" grpId="0" nodeType="with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fade">
                                      <p:cBhvr>
                                        <p:cTn id="51" dur="1000"/>
                                        <p:tgtEl>
                                          <p:spTgt spid="73">
                                            <p:txEl>
                                              <p:pRg st="0" end="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73">
                                            <p:txEl>
                                              <p:pRg st="1" end="1"/>
                                            </p:txEl>
                                          </p:spTgt>
                                        </p:tgtEl>
                                        <p:attrNameLst>
                                          <p:attrName>style.visibility</p:attrName>
                                        </p:attrNameLst>
                                      </p:cBhvr>
                                      <p:to>
                                        <p:strVal val="visible"/>
                                      </p:to>
                                    </p:set>
                                    <p:animEffect transition="in" filter="fade">
                                      <p:cBhvr>
                                        <p:cTn id="56" dur="1000"/>
                                        <p:tgtEl>
                                          <p:spTgt spid="73">
                                            <p:txEl>
                                              <p:pRg st="1" end="1"/>
                                            </p:txEl>
                                          </p:spTgt>
                                        </p:tgtEl>
                                      </p:cBhvr>
                                    </p:animEffect>
                                  </p:childTnLst>
                                </p:cTn>
                              </p:par>
                            </p:childTnLst>
                          </p:cTn>
                        </p:par>
                        <p:par>
                          <p:cTn id="57" fill="hold">
                            <p:stCondLst>
                              <p:cond delay="1000"/>
                            </p:stCondLst>
                            <p:childTnLst>
                              <p:par>
                                <p:cTn id="58" presetID="1" presetClass="emph" presetSubtype="2" fill="hold" nodeType="afterEffect">
                                  <p:stCondLst>
                                    <p:cond delay="0"/>
                                  </p:stCondLst>
                                  <p:childTnLst>
                                    <p:animClr clrSpc="rgb">
                                      <p:cBhvr>
                                        <p:cTn id="59" dur="1000" fill="hold"/>
                                        <p:tgtEl>
                                          <p:spTgt spid="70"/>
                                        </p:tgtEl>
                                        <p:attrNameLst>
                                          <p:attrName>fillcolor</p:attrName>
                                        </p:attrNameLst>
                                      </p:cBhvr>
                                      <p:to>
                                        <a:srgbClr val="FF0000"/>
                                      </p:to>
                                    </p:animClr>
                                    <p:set>
                                      <p:cBhvr>
                                        <p:cTn id="60" dur="1000" fill="hold"/>
                                        <p:tgtEl>
                                          <p:spTgt spid="70"/>
                                        </p:tgtEl>
                                        <p:attrNameLst>
                                          <p:attrName>fill.type</p:attrName>
                                        </p:attrNameLst>
                                      </p:cBhvr>
                                      <p:to>
                                        <p:strVal val="solid"/>
                                      </p:to>
                                    </p:set>
                                    <p:set>
                                      <p:cBhvr>
                                        <p:cTn id="61" dur="1000" fill="hold"/>
                                        <p:tgtEl>
                                          <p:spTgt spid="70"/>
                                        </p:tgtEl>
                                        <p:attrNameLst>
                                          <p:attrName>fill.on</p:attrName>
                                        </p:attrNameLst>
                                      </p:cBhvr>
                                      <p:to>
                                        <p:strVal val="true"/>
                                      </p:to>
                                    </p:set>
                                  </p:childTnLst>
                                </p:cTn>
                              </p:par>
                              <p:par>
                                <p:cTn id="62" presetID="3" presetClass="emph" presetSubtype="2" fill="hold" nodeType="withEffect">
                                  <p:stCondLst>
                                    <p:cond delay="0"/>
                                  </p:stCondLst>
                                  <p:childTnLst>
                                    <p:animClr clrSpc="rgb">
                                      <p:cBhvr override="childStyle">
                                        <p:cTn id="63" dur="1000" fill="hold"/>
                                        <p:tgtEl>
                                          <p:spTgt spid="71"/>
                                        </p:tgtEl>
                                        <p:attrNameLst>
                                          <p:attrName>style.color</p:attrName>
                                        </p:attrNameLst>
                                      </p:cBhvr>
                                      <p:to>
                                        <a:srgbClr val="FF0000"/>
                                      </p:to>
                                    </p:animClr>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73">
                                            <p:txEl>
                                              <p:pRg st="2" end="2"/>
                                            </p:txEl>
                                          </p:spTgt>
                                        </p:tgtEl>
                                        <p:attrNameLst>
                                          <p:attrName>style.visibility</p:attrName>
                                        </p:attrNameLst>
                                      </p:cBhvr>
                                      <p:to>
                                        <p:strVal val="visible"/>
                                      </p:to>
                                    </p:set>
                                    <p:animEffect transition="in" filter="fade">
                                      <p:cBhvr>
                                        <p:cTn id="68" dur="1000"/>
                                        <p:tgtEl>
                                          <p:spTgt spid="73">
                                            <p:txEl>
                                              <p:pRg st="2" end="2"/>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3">
                                            <p:txEl>
                                              <p:pRg st="3" end="3"/>
                                            </p:txEl>
                                          </p:spTgt>
                                        </p:tgtEl>
                                        <p:attrNameLst>
                                          <p:attrName>style.visibility</p:attrName>
                                        </p:attrNameLst>
                                      </p:cBhvr>
                                      <p:to>
                                        <p:strVal val="visible"/>
                                      </p:to>
                                    </p:set>
                                    <p:animEffect transition="in" filter="fade">
                                      <p:cBhvr>
                                        <p:cTn id="73" dur="1000"/>
                                        <p:tgtEl>
                                          <p:spTgt spid="73">
                                            <p:txEl>
                                              <p:pRg st="3" end="3"/>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73">
                                            <p:txEl>
                                              <p:pRg st="4" end="4"/>
                                            </p:txEl>
                                          </p:spTgt>
                                        </p:tgtEl>
                                        <p:attrNameLst>
                                          <p:attrName>style.visibility</p:attrName>
                                        </p:attrNameLst>
                                      </p:cBhvr>
                                      <p:to>
                                        <p:strVal val="visible"/>
                                      </p:to>
                                    </p:set>
                                    <p:animEffect transition="in" filter="fade">
                                      <p:cBhvr>
                                        <p:cTn id="78" dur="1000"/>
                                        <p:tgtEl>
                                          <p:spTgt spid="73">
                                            <p:txEl>
                                              <p:pRg st="4" end="4"/>
                                            </p:txEl>
                                          </p:spTgt>
                                        </p:tgtEl>
                                      </p:cBhvr>
                                    </p:animEffect>
                                  </p:childTnLst>
                                </p:cTn>
                              </p:par>
                              <p:par>
                                <p:cTn id="79" presetID="42" presetClass="entr" presetSubtype="0" fill="hold" nodeType="withEffect">
                                  <p:stCondLst>
                                    <p:cond delay="0"/>
                                  </p:stCondLst>
                                  <p:childTnLst>
                                    <p:set>
                                      <p:cBhvr>
                                        <p:cTn id="80" dur="1" fill="hold">
                                          <p:stCondLst>
                                            <p:cond delay="0"/>
                                          </p:stCondLst>
                                        </p:cTn>
                                        <p:tgtEl>
                                          <p:spTgt spid="1031"/>
                                        </p:tgtEl>
                                        <p:attrNameLst>
                                          <p:attrName>style.visibility</p:attrName>
                                        </p:attrNameLst>
                                      </p:cBhvr>
                                      <p:to>
                                        <p:strVal val="visible"/>
                                      </p:to>
                                    </p:set>
                                    <p:animEffect transition="in" filter="fade">
                                      <p:cBhvr>
                                        <p:cTn id="81" dur="1000"/>
                                        <p:tgtEl>
                                          <p:spTgt spid="1031"/>
                                        </p:tgtEl>
                                      </p:cBhvr>
                                    </p:animEffect>
                                    <p:anim calcmode="lin" valueType="num">
                                      <p:cBhvr>
                                        <p:cTn id="82" dur="1000" fill="hold"/>
                                        <p:tgtEl>
                                          <p:spTgt spid="1031"/>
                                        </p:tgtEl>
                                        <p:attrNameLst>
                                          <p:attrName>ppt_x</p:attrName>
                                        </p:attrNameLst>
                                      </p:cBhvr>
                                      <p:tavLst>
                                        <p:tav tm="0">
                                          <p:val>
                                            <p:strVal val="#ppt_x"/>
                                          </p:val>
                                        </p:tav>
                                        <p:tav tm="100000">
                                          <p:val>
                                            <p:strVal val="#ppt_x"/>
                                          </p:val>
                                        </p:tav>
                                      </p:tavLst>
                                    </p:anim>
                                    <p:anim calcmode="lin" valueType="num">
                                      <p:cBhvr>
                                        <p:cTn id="83"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73">
                                            <p:txEl>
                                              <p:pRg st="5" end="5"/>
                                            </p:txEl>
                                          </p:spTgt>
                                        </p:tgtEl>
                                        <p:attrNameLst>
                                          <p:attrName>style.visibility</p:attrName>
                                        </p:attrNameLst>
                                      </p:cBhvr>
                                      <p:to>
                                        <p:strVal val="visible"/>
                                      </p:to>
                                    </p:set>
                                    <p:animEffect transition="in" filter="fade">
                                      <p:cBhvr>
                                        <p:cTn id="88" dur="1000"/>
                                        <p:tgtEl>
                                          <p:spTgt spid="7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3" grpId="1" animBg="1"/>
      <p:bldP spid="64" grpId="0" animBg="1"/>
      <p:bldP spid="69" grpId="0" animBg="1"/>
      <p:bldP spid="70" grpId="0" animBg="1"/>
      <p:bldP spid="71" grpId="0"/>
      <p:bldP spid="73" grpId="0" uiExpand="1" build="allAtOnce" animBg="1"/>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6986528"/>
          </a:xfrm>
          <a:prstGeom prst="rect">
            <a:avLst/>
          </a:prstGeom>
        </p:spPr>
        <p:txBody>
          <a:bodyPr wrap="square" rtlCol="0">
            <a:spAutoFit/>
          </a:bodyPr>
          <a:lstStyle/>
          <a:p>
            <a:pPr algn="ctr"/>
            <a:r>
              <a:rPr lang="en-US" sz="2800" b="1" u="sng" dirty="0" smtClean="0"/>
              <a:t>UTAH WAR</a:t>
            </a:r>
          </a:p>
          <a:p>
            <a:endParaRPr lang="en-US" sz="2800" dirty="0" smtClean="0"/>
          </a:p>
          <a:p>
            <a:r>
              <a:rPr lang="en-US" sz="2800" dirty="0" smtClean="0"/>
              <a:t>1853:  Fort Supply built to supply Mormon pioneers</a:t>
            </a:r>
          </a:p>
          <a:p>
            <a:r>
              <a:rPr lang="en-US" sz="2800" dirty="0" smtClean="0"/>
              <a:t>1854: Brigham Young’s term as governor expires</a:t>
            </a:r>
          </a:p>
          <a:p>
            <a:r>
              <a:rPr lang="en-US" sz="2800" dirty="0" smtClean="0"/>
              <a:t>	(no replacement has arrived, he stays in job)</a:t>
            </a:r>
          </a:p>
          <a:p>
            <a:r>
              <a:rPr lang="en-US" sz="2800" dirty="0" smtClean="0"/>
              <a:t>1855:  Fort Bridger bought (?) by Mormons</a:t>
            </a:r>
          </a:p>
          <a:p>
            <a:r>
              <a:rPr lang="en-US" sz="2800" dirty="0" smtClean="0"/>
              <a:t>     Growing animosity between Mormons &amp; US </a:t>
            </a:r>
            <a:r>
              <a:rPr lang="en-US" sz="2800" dirty="0" err="1" smtClean="0"/>
              <a:t>gov’t</a:t>
            </a:r>
            <a:r>
              <a:rPr lang="en-US" sz="2800" dirty="0" smtClean="0"/>
              <a:t> about </a:t>
            </a:r>
          </a:p>
          <a:p>
            <a:r>
              <a:rPr lang="en-US" sz="2800" dirty="0" smtClean="0"/>
              <a:t>     common law, criminal jurisdiction, land titles, water rights,   </a:t>
            </a:r>
          </a:p>
          <a:p>
            <a:r>
              <a:rPr lang="en-US" sz="2800" dirty="0" smtClean="0"/>
              <a:t>     practice of polygamy </a:t>
            </a:r>
          </a:p>
          <a:p>
            <a:r>
              <a:rPr lang="en-US" sz="2800" dirty="0" smtClean="0"/>
              <a:t>1857:  Mormons abandon/burn Forts Supply/Bridger</a:t>
            </a:r>
          </a:p>
          <a:p>
            <a:r>
              <a:rPr lang="en-US" sz="2800" dirty="0" smtClean="0"/>
              <a:t>1857:  US sends replacement governor &amp; troops to Utah </a:t>
            </a:r>
            <a:r>
              <a:rPr lang="en-US" sz="2800" dirty="0" err="1" smtClean="0"/>
              <a:t>Terr</a:t>
            </a:r>
            <a:endParaRPr lang="en-US" sz="2800" dirty="0" smtClean="0"/>
          </a:p>
          <a:p>
            <a:r>
              <a:rPr lang="en-US" sz="2800" dirty="0" smtClean="0"/>
              <a:t>	to </a:t>
            </a:r>
            <a:r>
              <a:rPr lang="en-US" sz="2800" dirty="0" err="1" smtClean="0"/>
              <a:t>quelll</a:t>
            </a:r>
            <a:r>
              <a:rPr lang="en-US" sz="2800" dirty="0" smtClean="0"/>
              <a:t> unrest</a:t>
            </a:r>
          </a:p>
          <a:p>
            <a:r>
              <a:rPr lang="en-US" sz="2800" dirty="0" smtClean="0"/>
              <a:t>1857-58:  US troops spend winter near Fort Bridger ruins</a:t>
            </a:r>
          </a:p>
          <a:p>
            <a:r>
              <a:rPr lang="en-US" sz="2800" dirty="0" smtClean="0"/>
              <a:t>1858:  new governor arrives w/Peace Agreement &amp; Pardon</a:t>
            </a:r>
          </a:p>
          <a:p>
            <a:r>
              <a:rPr lang="en-US" sz="2800" dirty="0" smtClean="0"/>
              <a:t>            Brigham Young accepts and calm is restored </a:t>
            </a:r>
          </a:p>
          <a:p>
            <a:endParaRPr lang="en-US" sz="2800" dirty="0"/>
          </a:p>
        </p:txBody>
      </p:sp>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1"/>
            <a:ext cx="9144000" cy="8125301"/>
          </a:xfrm>
          <a:prstGeom prst="rect">
            <a:avLst/>
          </a:prstGeom>
        </p:spPr>
        <p:txBody>
          <a:bodyPr wrap="square">
            <a:spAutoFit/>
          </a:bodyPr>
          <a:lstStyle/>
          <a:p>
            <a:r>
              <a:rPr lang="en-US" dirty="0" smtClean="0">
                <a:hlinkClick r:id="rId2"/>
              </a:rPr>
              <a:t>http://mormonhistoricsites.org/fort-supply/</a:t>
            </a:r>
            <a:endParaRPr lang="en-US" dirty="0" smtClean="0"/>
          </a:p>
          <a:p>
            <a:pPr fontAlgn="base"/>
            <a:r>
              <a:rPr lang="en-US" dirty="0" smtClean="0"/>
              <a:t>	 </a:t>
            </a:r>
            <a:r>
              <a:rPr lang="en-US" b="1" dirty="0" smtClean="0"/>
              <a:t>FORT SUPPLY</a:t>
            </a:r>
            <a:r>
              <a:rPr lang="en-US" dirty="0" smtClean="0"/>
              <a:t>, located approximately 12 miles southwest of the well-known Fort Bridger, was established in November 1853 under the direction of Apostle Orson Hyde. John </a:t>
            </a:r>
            <a:r>
              <a:rPr lang="en-US" dirty="0" err="1" smtClean="0"/>
              <a:t>Nebeker</a:t>
            </a:r>
            <a:r>
              <a:rPr lang="en-US" dirty="0" smtClean="0"/>
              <a:t> and Isaac Bullock were captains of the two companies that settled the area. Brigham Young hoped the settlement would provide crops and supplies for the Saints who were traveling west at that time and defray costs of sending supplies overland from Salt Lake City to Fort Bridger, a distance of approximately 120 miles.</a:t>
            </a:r>
            <a:r>
              <a:rPr lang="en-US" baseline="30000" dirty="0" smtClean="0"/>
              <a:t>1</a:t>
            </a:r>
            <a:endParaRPr lang="en-US" dirty="0" smtClean="0"/>
          </a:p>
          <a:p>
            <a:pPr fontAlgn="base"/>
            <a:r>
              <a:rPr lang="en-US" dirty="0" smtClean="0"/>
              <a:t>	The experiment was fraught with opposition in the form of harsh conditions and Native Americans. For example, at least half of the second-year crop of wheat was destroyed by an early September frost. Also, the Native Americans would often petition the settlers for food and supplies. True to Brigham Young’s admonition that it was cheaper to feed them than to fight them, the Saints were often obliged to share their scant supplies. At the time of being settled, Fort Supply was located in the Utah Territory; it is now in Uinta County, Wyoming.  </a:t>
            </a:r>
            <a:r>
              <a:rPr lang="en-US" dirty="0" smtClean="0"/>
              <a:t>	Irrigation  was </a:t>
            </a:r>
            <a:r>
              <a:rPr lang="en-US" dirty="0" smtClean="0"/>
              <a:t>first introduced to the area at Fort Supply, and it was also the first Anglo-Saxon settlement in what would become Wyoming.</a:t>
            </a:r>
          </a:p>
          <a:p>
            <a:pPr fontAlgn="base"/>
            <a:r>
              <a:rPr lang="en-US" dirty="0" smtClean="0"/>
              <a:t>	In 1855, The Church of Jesus Christ of Latter-day Saints purchased Fort Bridger, and the area continued to experience success, thanks to Jim Bridger and Louis </a:t>
            </a:r>
            <a:r>
              <a:rPr lang="en-US" dirty="0" err="1" smtClean="0"/>
              <a:t>Vasques</a:t>
            </a:r>
            <a:r>
              <a:rPr lang="en-US" dirty="0" smtClean="0"/>
              <a:t>. Additional families were sent to Fort Supply in 1856 to help strengthen the settlement and continue the progress they were making. Later that year, supplies were also sent from Fort Supply to assist the Martin and Willie handcart companies, which suffered while coming west across the plains.</a:t>
            </a:r>
          </a:p>
          <a:p>
            <a:pPr fontAlgn="base"/>
            <a:r>
              <a:rPr lang="en-US" dirty="0" smtClean="0"/>
              <a:t>	With the approach of Johnston’s Army in 1857, both Fort Bridger and Fort Supply were abandoned. In order to the slow the advance of the army, both forts were burned. Fort Bridger was rebuilt in 1858 and occupied in the name of the United State government; it remained in federal possession until 1890. Fort Supply was never rebuilt.</a:t>
            </a:r>
          </a:p>
          <a:p>
            <a:pPr fontAlgn="base"/>
            <a:r>
              <a:rPr lang="en-US" dirty="0" smtClean="0"/>
              <a:t>	In 1937, a monument was erected near the original location of Fort Supply to pay tribute to the early pioneers who settled the area.</a:t>
            </a:r>
          </a:p>
          <a:p>
            <a:endParaRPr lang="en-US" dirty="0" smtClean="0"/>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693319"/>
          </a:xfrm>
          <a:prstGeom prst="rect">
            <a:avLst/>
          </a:prstGeom>
        </p:spPr>
        <p:txBody>
          <a:bodyPr wrap="square">
            <a:spAutoFit/>
          </a:bodyPr>
          <a:lstStyle/>
          <a:p>
            <a:r>
              <a:rPr lang="en-US" dirty="0" smtClean="0">
                <a:hlinkClick r:id="rId2"/>
              </a:rPr>
              <a:t>http://www.fortwiki.com/Fort_Supply_(1)</a:t>
            </a:r>
            <a:endParaRPr lang="en-US" dirty="0" smtClean="0"/>
          </a:p>
          <a:p>
            <a:r>
              <a:rPr lang="en-US" dirty="0" smtClean="0"/>
              <a:t>	 </a:t>
            </a:r>
            <a:r>
              <a:rPr lang="en-US" b="1" dirty="0" smtClean="0"/>
              <a:t>FORT SUPPLY </a:t>
            </a:r>
            <a:r>
              <a:rPr lang="en-US" dirty="0" smtClean="0"/>
              <a:t>was established in 1853 as a high </a:t>
            </a:r>
            <a:r>
              <a:rPr lang="en-US" dirty="0" err="1" smtClean="0"/>
              <a:t>stockaded</a:t>
            </a:r>
            <a:r>
              <a:rPr lang="en-US" dirty="0" smtClean="0"/>
              <a:t> post to provide supplies for Mormon travelers to Utah Territory. Mormon Captains John </a:t>
            </a:r>
            <a:r>
              <a:rPr lang="en-US" dirty="0" err="1" smtClean="0"/>
              <a:t>Nebeker</a:t>
            </a:r>
            <a:r>
              <a:rPr lang="en-US" dirty="0" smtClean="0"/>
              <a:t> and Isaac Bullock built the post about 12 miles from Fort Bridger in present day Uinta County, Wyoming (then Utah Territory). The high cost of supplying Mormon immigrants by sending supplies to Fort Bridger led to the establishment of Fort Supply where it was hoped that settlers would be able to raise crops to supply the immigrants. In 1855 the Mormons purchased Fort Bridger and both posts continued to operate as supply depots for westward bound immigrants.</a:t>
            </a:r>
          </a:p>
          <a:p>
            <a:r>
              <a:rPr lang="en-US" dirty="0" smtClean="0"/>
              <a:t>	U.S. General Albert Sidney Johnston led a punitive expedition against the Mormons in the Utah Territory during the Utah War in 1857. As U.S. forces approached Fort Bridger and Fort Supply the Mormons burned both posts to the ground to prevent their use by U.S. troops. Fort Bridger was rebuilt as a U.S. Army post but Fort Supply was not rebuilt.</a:t>
            </a:r>
          </a:p>
          <a:p>
            <a:endParaRPr lang="en-US" dirty="0"/>
          </a:p>
        </p:txBody>
      </p:sp>
      <p:sp useBgFill="1">
        <p:nvSpPr>
          <p:cNvPr id="3" name="Rectangle 2"/>
          <p:cNvSpPr/>
          <p:nvPr/>
        </p:nvSpPr>
        <p:spPr>
          <a:xfrm>
            <a:off x="0" y="3505200"/>
            <a:ext cx="9144000" cy="11726287"/>
          </a:xfrm>
          <a:prstGeom prst="rect">
            <a:avLst/>
          </a:prstGeom>
        </p:spPr>
        <p:txBody>
          <a:bodyPr wrap="square">
            <a:spAutoFit/>
          </a:bodyPr>
          <a:lstStyle/>
          <a:p>
            <a:r>
              <a:rPr lang="en-US" dirty="0" smtClean="0">
                <a:hlinkClick r:id="rId3"/>
              </a:rPr>
              <a:t>https://en.wikipedia.org/wiki/Fort_Bridger</a:t>
            </a:r>
            <a:endParaRPr lang="en-US" dirty="0" smtClean="0"/>
          </a:p>
          <a:p>
            <a:r>
              <a:rPr lang="en-US" b="1" dirty="0" smtClean="0"/>
              <a:t>FORT BRIDGER</a:t>
            </a:r>
          </a:p>
          <a:p>
            <a:r>
              <a:rPr lang="en-US" dirty="0" smtClean="0"/>
              <a:t>	 With the arrival of the Mormon pioneers in 1847, disputes arose between Bridger and the new settlers. By 1853, a militia of Mormons was sent to arrest him for selling alcohol and firearms to the Native Americans, a violation of Federal Law.</a:t>
            </a:r>
            <a:r>
              <a:rPr lang="en-US" baseline="30000" dirty="0" smtClean="0"/>
              <a:t> </a:t>
            </a:r>
            <a:r>
              <a:rPr lang="en-US" dirty="0" smtClean="0"/>
              <a:t> He escaped capture and temporarily returned to the East. Near the existing fort, the Mormons established their own Fort Supply the same year. In 1855, Mormons took over Fort Bridger, reportedly having bought it for $8,000 in gold coins.</a:t>
            </a:r>
            <a:r>
              <a:rPr lang="en-US" baseline="30000" dirty="0" smtClean="0"/>
              <a:t> </a:t>
            </a:r>
            <a:r>
              <a:rPr lang="en-US" dirty="0" smtClean="0"/>
              <a:t> The Mormons claimed, over Bridger's denials, they had purchased the fort from Vasquez. There was a deed dated August 3, 1855, recorded October 21, 1858, in Salt Lake City in Records Book B. p. 128, that ostensibly sold Fort Bridger to the LDS Church. Bridger and Vasquez's names were signed by H.F. Morrell in the presence of </a:t>
            </a:r>
            <a:r>
              <a:rPr lang="en-US" dirty="0" err="1" smtClean="0"/>
              <a:t>Alinerin</a:t>
            </a:r>
            <a:r>
              <a:rPr lang="en-US" dirty="0" smtClean="0"/>
              <a:t> Grow and William Adams Hickman, purportedly pursuant to a power of attorney. Bridger was absent from the area in 1855, acting as guide for Sir St George Gore.</a:t>
            </a:r>
            <a:endParaRPr lang="en-US" baseline="30000" dirty="0" smtClean="0"/>
          </a:p>
          <a:p>
            <a:r>
              <a:rPr lang="en-US" baseline="30000" dirty="0" smtClean="0"/>
              <a:t>	</a:t>
            </a:r>
            <a:r>
              <a:rPr lang="en-US" dirty="0" smtClean="0"/>
              <a:t> Relations deteriorated between Mormon leaders in Utah Territory and federal authorities in Washington, D.C. Following the election of President James Buchanan, the United States Army was ordered to Utah to install a new governor, replacing Brigham Young, as well as to establish a military presence. As the army advanced, the Mormons in the Green River valley withdrew, burning Fort Supply and Supply City. On the night of October 7, 1857, "Wild Bill" Hickman set fire to Fort Bridger to keep it from falling into the hands of the approaching United States Army during the Utah War.</a:t>
            </a:r>
          </a:p>
          <a:p>
            <a:r>
              <a:rPr lang="en-US" dirty="0" smtClean="0"/>
              <a:t>	The army wintered near Fort Bridger. In June 1858, as the majority of Johnston's Army set off for Salt Lake City, two companies of troops remained behind and established Fort Bridger as an official Army post. The other troops continued on and eventually established Camp Floyd south of Salt Lake City.</a:t>
            </a:r>
          </a:p>
          <a:p>
            <a:r>
              <a:rPr lang="en-US" dirty="0" smtClean="0"/>
              <a:t>	In 1858, William A. Carter was appointed as post </a:t>
            </a:r>
            <a:r>
              <a:rPr lang="en-US" dirty="0" err="1" smtClean="0"/>
              <a:t>sutler</a:t>
            </a:r>
            <a:r>
              <a:rPr lang="en-US" dirty="0" smtClean="0"/>
              <a:t> at Fort Bridger. Perhaps more than any other individual, the history of the post revolves around this civilian merchant who remained at the center of the post's activities for its entire history.</a:t>
            </a:r>
          </a:p>
          <a:p>
            <a:r>
              <a:rPr lang="en-US" dirty="0" smtClean="0"/>
              <a:t>At the end of the hostilities, the United States Congress rejected Brigham Young's claim to the fort and did not recognize Jim Bridger's continuing claims to the fort.</a:t>
            </a:r>
            <a:r>
              <a:rPr lang="en-US" baseline="30000" dirty="0" smtClean="0"/>
              <a:t>[</a:t>
            </a:r>
            <a:endParaRPr lang="en-US" dirty="0" smtClean="0"/>
          </a:p>
          <a:p>
            <a:r>
              <a:rPr lang="en-US" dirty="0" smtClean="0"/>
              <a:t>	 Following the outbreak of the American Civil War in 1861, all the federal troops in Utah Territory were withdrawn to fight the Confederate States Army in the east. The following year, Colonel Patrick Edward Connor was sent to Utah with a column of California Volunteer Cavalry and Infantry, establishing Fort Douglas near Salt Lake City. Connor later sent two companies and reestablished Army presence at Fort Bridger. A variety of volunteer units were stationed at Bridger during the Civil War.</a:t>
            </a:r>
          </a:p>
          <a:p>
            <a:r>
              <a:rPr lang="en-US" dirty="0" smtClean="0"/>
              <a:t>	 In 1866, with the muster out of the volunteer units, the Regular Army returned to man Fort Bridger, beginning with companies of the Eighteenth Infantry. The post became somewhat less isolated in 1869, when the Union Pacific Railroad was built through the area.</a:t>
            </a:r>
          </a:p>
          <a:p>
            <a:r>
              <a:rPr lang="en-US" dirty="0" smtClean="0"/>
              <a:t>Ultimately, the expansion of the railroads in the west made this and other forts obsolete. Fort Bridger was first abandoned in 1878 but then was re-established two years later. The Army closed the post in 1890 when Wyoming became a state.</a:t>
            </a:r>
          </a:p>
          <a:p>
            <a:endParaRPr lang="en-US" dirty="0"/>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7820263"/>
          </a:xfrm>
          <a:prstGeom prst="rect">
            <a:avLst/>
          </a:prstGeom>
        </p:spPr>
        <p:txBody>
          <a:bodyPr wrap="square">
            <a:spAutoFit/>
          </a:bodyPr>
          <a:lstStyle/>
          <a:p>
            <a:r>
              <a:rPr lang="en-US" dirty="0" smtClean="0">
                <a:hlinkClick r:id="rId2"/>
              </a:rPr>
              <a:t>https://www.uen.org/utah_history_encyclopedia/f/FORT_BRIDGER.shtml</a:t>
            </a:r>
            <a:endParaRPr lang="en-US" dirty="0" smtClean="0"/>
          </a:p>
          <a:p>
            <a:r>
              <a:rPr lang="en-US" dirty="0" smtClean="0"/>
              <a:t>	 Now located in Wyoming, </a:t>
            </a:r>
            <a:r>
              <a:rPr lang="en-US" b="1" dirty="0" smtClean="0"/>
              <a:t>FORT BRIDGER </a:t>
            </a:r>
            <a:r>
              <a:rPr lang="en-US" dirty="0" smtClean="0"/>
              <a:t>from 1850 to 1858 was in Utah Territory. The location was in doubt after the Utah War of 1857-58. The northeast corner of the territory was gradually taken by Wyoming territorial officials, both army and civilian, and officially annexed when Wyoming became a state in 1868.Fort Bridger was built in 1842-43 by mountain men Jim Bridger and Louis Vasquez. The spot chosen was at Blacks Fork, west of Ham's Fork of the Green River. The fort became a resupply station for early western pioneers. Wagon repairs, food supplies, animal replacements, trail directions, liquor, and ammunition were available for a price. The fort ownership remained unchallenged until the arrival in 1847 of the Mormon pioneers, who settled 104 miles southwest of the fort in the Salt Lake Valley.</a:t>
            </a:r>
          </a:p>
          <a:p>
            <a:r>
              <a:rPr lang="en-US" dirty="0" smtClean="0"/>
              <a:t>	The Utah legislature created Green River County in the northeast corner of the territory in 1850. By 1852 the lifestyles of the rough mountain men and the Indians near the fort began to conflict with the Utah pioneers.</a:t>
            </a:r>
          </a:p>
          <a:p>
            <a:r>
              <a:rPr lang="en-US" dirty="0" smtClean="0"/>
              <a:t>	Federal Indian agents as early as 1849 accurately predicted a coming conflict, which came about over money as well as control of the Green River ferries, the courts, criminal prosecution, taxes, land registration, water rights, and the fort itself.</a:t>
            </a:r>
          </a:p>
          <a:p>
            <a:r>
              <a:rPr lang="en-US" dirty="0" smtClean="0"/>
              <a:t>	Reports of liquor and ammunition being sold to the Indians near the fort reached Brigham Young as early as 1848. This practice was in violation of federal law, and Brigham Young as federal Indian agent was determined to stop the practice. On 26 August 1853 a Utah territorial (Mormon) militia of forty-eight men led by William H. Kimball started for Fort Bridger from Salt Lake City. Jim Bridger was warned and escaped minutes before the Mormons arrived. The Mormon men discovered ample liquor which they "destroyed in small doses," but found no ammunition.</a:t>
            </a:r>
          </a:p>
          <a:p>
            <a:r>
              <a:rPr lang="en-US" dirty="0" smtClean="0"/>
              <a:t>	In October, fifty-three men under Isaac Bullock left Salt Lake for Fort Bridger to back up the first assault. They built Fort Supply as a Mormon supply station twelve miles to the southwest. Fort Bridger, located at 7,000 feet elevation, experiences severe winters. With the approach of winter, the Mormon men, except for a few left to guard Fort Bridger, retreated back to Salt Lake or to Fort Supply until the coming of warmer weather.</a:t>
            </a:r>
          </a:p>
          <a:p>
            <a:r>
              <a:rPr lang="en-US" dirty="0" smtClean="0"/>
              <a:t>	Bridger wrote a letter to General B.F. Butler, a U.S. Senator, in October 1853 claiming he was "robbed and threatened with death by the Mormons" and that over $100,000 of his goods and supplies had been stolen.</a:t>
            </a:r>
          </a:p>
          <a:p>
            <a:r>
              <a:rPr lang="en-US" dirty="0" smtClean="0"/>
              <a:t>	The following spring (1854), Brigham Young made plans to take control of Fort Bridger by sending in fifteen well-armed men for reinforcement. They also were to take control of the Green River ferries. Both the fort and the ferries became an integral part of the Mormon settlement plan. These men built a stone wall around the fort, vestiges of which remain to this day.</a:t>
            </a:r>
          </a:p>
          <a:p>
            <a:r>
              <a:rPr lang="en-US" dirty="0" smtClean="0"/>
              <a:t>	This condition prevailed until late July 1855 when Bridger returned to the fort. The Mormons asked him to sell but he at first refused when he noticed the improvements. He finally agreed to the sale after being persuaded by William Hickman, a member of the Mormon militia, and </a:t>
            </a:r>
            <a:r>
              <a:rPr lang="en-US" dirty="0" err="1" smtClean="0"/>
              <a:t>Almirin</a:t>
            </a:r>
            <a:r>
              <a:rPr lang="en-US" dirty="0" smtClean="0"/>
              <a:t> Grow. An agreement was reached on 3 August 1855 with a purchase price of $8,000--$4,000 </a:t>
            </a:r>
            <a:r>
              <a:rPr lang="en-US" dirty="0" err="1" smtClean="0"/>
              <a:t>downpayment</a:t>
            </a:r>
            <a:r>
              <a:rPr lang="en-US" dirty="0" smtClean="0"/>
              <a:t> and the balance due 3 November 1856, fifteen months later.</a:t>
            </a:r>
          </a:p>
          <a:p>
            <a:r>
              <a:rPr lang="en-US" dirty="0" smtClean="0"/>
              <a:t>	The fort again became a point of contention in the fall of 1857 when the U.S. Army, under the command of General Albert Sidney Johnston, marched across the high plains, determined to use the fort as a base to enter Utah Territory and quell the reported seditious activities of the Mormons. However, on the night of 7 October 1857 the fort was burned by William A. Hickman and his brother. Johnston's Army, with little shelter in a severe winter, without adequate food and clothing and surrounded by freezing, dying animals, endured untold suffering as they camped in the open until the spring thaw.</a:t>
            </a:r>
          </a:p>
          <a:p>
            <a:r>
              <a:rPr lang="en-US" dirty="0" smtClean="0"/>
              <a:t>	Brigham Young paid the remaining $4,000 owed on the fort during the peace negotiations to end the war and thought he owned it. However, Congress rejected Brigham Young's claim to the fort after the war. Jim Bridger continued to press his claim for payment on a lease he had signed with the army. Bridger died in July 1881 with Congress still unresponsive to his claim. After years of effort by his descendants, Congress appropriated $6,000 in 1899 to settle the matter.</a:t>
            </a:r>
          </a:p>
          <a:p>
            <a:r>
              <a:rPr lang="en-US" dirty="0" smtClean="0"/>
              <a:t>	William Alexander Carter came with Johnston's Army as a </a:t>
            </a:r>
            <a:r>
              <a:rPr lang="en-US" dirty="0" err="1" smtClean="0"/>
              <a:t>sutler</a:t>
            </a:r>
            <a:r>
              <a:rPr lang="en-US" dirty="0" smtClean="0"/>
              <a:t> or storekeeper in 1858. He stayed on with his family rebuilding and restocking the fort, and he eventually became wealthy. A highly respected man, he was soon known as "Mr. Fort Bridger," Wyoming's first millionaire.</a:t>
            </a:r>
          </a:p>
          <a:p>
            <a:r>
              <a:rPr lang="en-US" dirty="0" smtClean="0"/>
              <a:t>	The Union Pacific tracks laid in 1869 bypassed the fort by nine miles, reducing it to the historical landmark it is today. Carter's family continued to live at the fort until 1928, when it was sold to the Wyoming Historical Landmark Commission for preservation. As a Wyoming state park it remains a permanent reminder of the early years of western settlement.</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590252"/>
          </a:xfrm>
          <a:prstGeom prst="rect">
            <a:avLst/>
          </a:prstGeom>
        </p:spPr>
        <p:txBody>
          <a:bodyPr wrap="square">
            <a:spAutoFit/>
          </a:bodyPr>
          <a:lstStyle/>
          <a:p>
            <a:r>
              <a:rPr lang="en-US" dirty="0" smtClean="0">
                <a:hlinkClick r:id="rId2"/>
              </a:rPr>
              <a:t>https://en.wikipedia.org/wiki/Utah_War</a:t>
            </a:r>
            <a:endParaRPr lang="en-US" dirty="0" smtClean="0"/>
          </a:p>
          <a:p>
            <a:r>
              <a:rPr lang="en-US" dirty="0" smtClean="0"/>
              <a:t>	</a:t>
            </a:r>
            <a:r>
              <a:rPr lang="en-US" b="1" dirty="0" smtClean="0"/>
              <a:t> THE UTAH WAR</a:t>
            </a:r>
            <a:r>
              <a:rPr lang="en-US" dirty="0" smtClean="0"/>
              <a:t> (1857–1858)  was an armed confrontation between Mormon</a:t>
            </a:r>
          </a:p>
          <a:p>
            <a:r>
              <a:rPr lang="en-US" dirty="0" smtClean="0"/>
              <a:t> settlers in the Utah Territory and the armed forces of the United States government. The confrontation lasted from May 1857 to July 1858. There were some casualties, mostly non-Mormon civilians. The war had no notable military battles.</a:t>
            </a:r>
          </a:p>
          <a:p>
            <a:r>
              <a:rPr lang="en-US" dirty="0" smtClean="0"/>
              <a:t>	 In 1849, the Mormons proposed that a large part of the territory which they inhabited be incorporated into the United States as the State of Deseret. Their primary concern was to be governed by men of their own choosing rather than "unsympathetic carpetbag appointees", whom they believed would be sent from Washington, D.C. if their region were given territorial status, as was customary.</a:t>
            </a:r>
            <a:r>
              <a:rPr lang="en-US" baseline="30000" dirty="0" smtClean="0"/>
              <a:t> </a:t>
            </a:r>
            <a:r>
              <a:rPr lang="en-US" dirty="0" smtClean="0"/>
              <a:t>They believed that only through a state run by church leadership could they maintain their religious freedom. The U.S. Congress created the Utah Territory as part of the Compromise of 1850. President Millard Fillmore selected Brigham Young, President of the LDS Church, as the first governor of the Territory. The Mormons were pleased by the appointment, but gradually the amicable relationship between Mormons and the federal government broke down.</a:t>
            </a:r>
          </a:p>
          <a:p>
            <a:r>
              <a:rPr lang="en-US" dirty="0" smtClean="0"/>
              <a:t>	 Popular sovereignty was the theoretical basis of the Compromise of 1850 and the Kansas–Nebraska Act of 1854. This concept was meant to remove the divisive issue of slavery in the Territories from national debate, allowing local decision making, and forestalling armed conflict between the North and South. But during the campaign, the Republican Party denounced the theory as protecting polygamy. Leading Democrats such as Stephen A. Douglas, formerly an ally of the Latter-day Saints, began to denounce Mormonism in order to save the concept of popular sovereignty for issues related to slavery. The Democrats believed that American attitudes toward polygamy had the potential of derailing the compromise on slavery. For the Democrats, attacks on Mormonism had the dual purpose of disentangling polygamy from popular sovereignty, and distracting the nation from the ongoing battles over slavery.</a:t>
            </a:r>
          </a:p>
          <a:p>
            <a:r>
              <a:rPr lang="en-US" dirty="0" smtClean="0"/>
              <a:t>	 The Mormons had no patience for the federal domination entailed in territorial status, and often showed defiance toward the representatives of the federal government. In addition, while the Saints sincerely declared their loyalty to the United States and celebrated the Fourth of July every year with unabashed patriotism, they were </a:t>
            </a:r>
            <a:r>
              <a:rPr lang="en-US" dirty="0" err="1" smtClean="0"/>
              <a:t>undisguisedly</a:t>
            </a:r>
            <a:r>
              <a:rPr lang="en-US" dirty="0" smtClean="0"/>
              <a:t> critical of the federal government, which they felt had driven them out from their homes in the east. Like the contemporary abolitionists, Latter-day Saint leaders declared that the judgments of God would be meted out upon the nation for its unrighteousness. Brigham Young echoed the opinion of many Latter-day Saints when he declared "</a:t>
            </a:r>
            <a:r>
              <a:rPr lang="en-US" i="1" dirty="0" smtClean="0"/>
              <a:t>I love the government and the Constitution of the United States, but I do not love the damned rascals that administer the government</a:t>
            </a:r>
            <a:r>
              <a:rPr lang="en-US" dirty="0" smtClean="0"/>
              <a:t>."</a:t>
            </a:r>
            <a:r>
              <a:rPr lang="en-US" baseline="30000" dirty="0" smtClean="0"/>
              <a:t>[</a:t>
            </a:r>
            <a:endParaRPr lang="en-US" dirty="0" smtClean="0"/>
          </a:p>
          <a:p>
            <a:r>
              <a:rPr lang="en-US" dirty="0" smtClean="0"/>
              <a:t>The Mormons also maintained a governmental and legal regime in "Zion", which they believed was perfectly permissible under the Constitution, but which was fundamentally different from that espoused in the rest of the country.</a:t>
            </a:r>
          </a:p>
          <a:p>
            <a:r>
              <a:rPr lang="en-US" dirty="0" smtClean="0"/>
              <a:t>	The Latter-day Saints and federal appointees in the Territory faced continual dispute. These conflicts regarded relations with the Indians (who often differentiated between "Americans" and "Mormons"), acceptance of the common law, the criminal jurisdiction of probate courts, the Mormon use of ecclesiastical courts rather than the federal court system for civil matters, the legitimacy of land titles, water rights, and various other issues. Many of the federal officers were also appalled by the practice of polygamy and the Mormon belief system in general, and would harangue the Mormons for their "lack of morality" in public addresses. This already tense situation was further exacerbated by a period of intense religious revival starting in late 1856 dubbed the "Mormon Reformation".</a:t>
            </a:r>
          </a:p>
          <a:p>
            <a:r>
              <a:rPr lang="en-US" dirty="0" smtClean="0"/>
              <a:t>	Beginning in 1851, a number of federal officers, some claiming that they feared for their physical safety, left their Utah appointments for the east. The stories of these "Runaway Officials" convinced the new President that the Mormons were nearing a state of rebellion against the authority of the United States. According to LDS historians James B. Allen and Glen M. Leonard, the most influential information came from William W. Drummond, an associate justice of the Utah territorial supreme court who began serving in 1854. Drummond's letter of resignation of March 30, 1857 contained charges that Young's power set aside the rule of law in the territory, that the Mormons had ignored the laws of Congress and the Constitution, and that male Mormons acknowledged no law but the priesthood….</a:t>
            </a:r>
          </a:p>
          <a:p>
            <a:r>
              <a:rPr lang="en-US" dirty="0" smtClean="0"/>
              <a:t>	 In 1857-1858, President James Buchanan sent U.S. forces to the Utah Territory in what became known as the Utah Expedition. The Mormons, fearful that the large U.S. military force had been sent to annihilate them and having faced persecution in other areas,</a:t>
            </a:r>
            <a:r>
              <a:rPr lang="en-US" baseline="30000" dirty="0" smtClean="0"/>
              <a:t> </a:t>
            </a:r>
            <a:r>
              <a:rPr lang="en-US" dirty="0" smtClean="0"/>
              <a:t>made preparations for defense. Though bloodshed was to be avoided, and the U.S. government also hoped that its purpose might be attained without the loss of life, both sides prepared for war. The Mormons manufactured or repaired firearms, turned scythes into bayonets, and burnished and sharpened long-unused </a:t>
            </a:r>
            <a:r>
              <a:rPr lang="en-US" dirty="0" err="1" smtClean="0"/>
              <a:t>sabres</a:t>
            </a:r>
            <a:r>
              <a:rPr lang="en-US" dirty="0" smtClean="0"/>
              <a:t>.</a:t>
            </a:r>
          </a:p>
          <a:p>
            <a:r>
              <a:rPr lang="en-US" dirty="0" smtClean="0"/>
              <a:t>	Rather than engaging the enemy directly, Mormon strategy was one of hindering and weakening them.  The Mormons blocked the army's entrance into the Salt Lake Valley, and weakened the U.S. Army by hindering them from receiving provisions.</a:t>
            </a:r>
          </a:p>
          <a:p>
            <a:r>
              <a:rPr lang="en-US" dirty="0" smtClean="0"/>
              <a:t>	The confrontation between the Mormon militia, called the Nauvoo Legion, and the U.S. Army involved some destruction of property and a few brief skirmishes in what is today southwestern Wyoming, but no battles occurred between the contending military forces.</a:t>
            </a:r>
          </a:p>
          <a:p>
            <a:endParaRPr lang="en-US" dirty="0" smtClean="0"/>
          </a:p>
          <a:p>
            <a:endParaRPr lang="en-US" dirty="0" smtClean="0"/>
          </a:p>
          <a:p>
            <a:r>
              <a:rPr lang="en-US" dirty="0" smtClean="0"/>
              <a:t/>
            </a:r>
            <a:br>
              <a:rPr lang="en-US" dirty="0" smtClean="0"/>
            </a:br>
            <a:endParaRPr lang="en-US" dirty="0" smtClean="0"/>
          </a:p>
          <a:p>
            <a:r>
              <a:rPr lang="en-US" dirty="0" smtClean="0"/>
              <a:t>	</a:t>
            </a:r>
          </a:p>
          <a:p>
            <a:endParaRPr lang="en-US" dirty="0"/>
          </a:p>
        </p:txBody>
      </p:sp>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https://www.wyohistory.org/encyclopedia/utah-war-wyoming</a:t>
            </a:r>
            <a:endParaRPr lang="en-US" dirty="0" smtClean="0"/>
          </a:p>
          <a:p>
            <a:pPr fontAlgn="base"/>
            <a:r>
              <a:rPr lang="en-US" dirty="0" smtClean="0"/>
              <a:t>	In 1857 Alfred Cumming, the newly appointed governor of Utah Territory, traveled to Utah as part of the Utah Expedition, a force of U.S. soldiers ordered to Utah Territory by President James Buchanan more than five months earlier. The expedition’s purpose was to escort Gov. Cumming and install and support him in his new position with military force if necessary.</a:t>
            </a:r>
          </a:p>
          <a:p>
            <a:pPr fontAlgn="base"/>
            <a:r>
              <a:rPr lang="en-US" dirty="0" smtClean="0"/>
              <a:t>	Utah Territory was growing and resisting federal authority. The first pioneer parties of The Church of Jesus Christ of Latter-day Saints—the Mormons—had reached the Salt Lake Valley in 1847. Utah Territory was organized in 1850. For a time it stretched from California to the Continental Divide, including all of what is now Utah together with large parts of Nevada, Colorado and southwestern Wyoming. Church President Brigham Young was appointed governor of the new territory. By Buchanan’s time, converts were arriving not just from the American frontier but from Britain and Scandinavia as well.</a:t>
            </a:r>
          </a:p>
          <a:p>
            <a:pPr fontAlgn="base"/>
            <a:r>
              <a:rPr lang="en-US" dirty="0" smtClean="0"/>
              <a:t>	By the time Buchanan was elected in 1856, there may have been 35,000 Mormons in Utah Territory. Though Young’s term as governor had expired in 1854, he was still legally in office because no successor had taken his place.</a:t>
            </a:r>
          </a:p>
          <a:p>
            <a:pPr fontAlgn="base"/>
            <a:r>
              <a:rPr lang="en-US" dirty="0" smtClean="0"/>
              <a:t>	Buchanan’s predecessors in the White House had failed to act decisively on what had become the Utah problem. Profound suspicion and distrust existed between Mormons and the rest of the nation, due in part to the Mormon practice of polygamy, and to Mormon feelings of persecution in the wake of decades of violent conflict between their members, their Nauvoo Legion militia, and other non-Mormons and state militias.</a:t>
            </a:r>
          </a:p>
          <a:p>
            <a:pPr fontAlgn="base"/>
            <a:r>
              <a:rPr lang="en-US" dirty="0" smtClean="0"/>
              <a:t>	Several times during the 1850s non-Mormon officials appointed to govern Utah Territory served briefly, resigned their posts and returned to Washington. They reported that Young and his ruling council obstructed them in their duties, sometimes with threats of violence or by ordering actual assaults.</a:t>
            </a:r>
          </a:p>
          <a:p>
            <a:pPr fontAlgn="base"/>
            <a:r>
              <a:rPr lang="en-US" dirty="0" smtClean="0"/>
              <a:t>	The Mormons maintained that gentile officials—gentile was their term for all non-Mormons—were often rude, often incompetent, tried to fraternize with Mormon women, drank, interfered with the administration of the territory’s laws and thus made themselves unwelcome. A small percentage of U.S. officials, whether civilian or military, had in fact occasionally misbehaved, and this partly substantiated Mormon claims of persecution and interference—and their recurring fear of violence.</a:t>
            </a:r>
          </a:p>
          <a:p>
            <a:endParaRPr lang="en-US" dirty="0"/>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787295"/>
          </a:xfrm>
          <a:prstGeom prst="rect">
            <a:avLst/>
          </a:prstGeom>
        </p:spPr>
        <p:txBody>
          <a:bodyPr wrap="square">
            <a:spAutoFit/>
          </a:bodyPr>
          <a:lstStyle/>
          <a:p>
            <a:r>
              <a:rPr lang="en-US" dirty="0" smtClean="0">
                <a:hlinkClick r:id="rId2"/>
              </a:rPr>
              <a:t>https://en.wikipedia.org/wiki/Oregon_Trail#Statistics</a:t>
            </a:r>
            <a:endParaRPr lang="en-US" dirty="0" smtClean="0"/>
          </a:p>
          <a:p>
            <a:r>
              <a:rPr lang="en-US" b="1" dirty="0" smtClean="0"/>
              <a:t>EMIRGANTS</a:t>
            </a:r>
          </a:p>
          <a:p>
            <a:r>
              <a:rPr lang="en-US" dirty="0" smtClean="0"/>
              <a:t>	 Overall, some 268,000 pioneers used the Oregon Trail and its three primary offshoots, the Bozeman, California, and Mormon trails to reach the West Coast, 1840-60. Another 48,000 headed to Utah. There is no estimate on how many used it to return East.</a:t>
            </a:r>
          </a:p>
          <a:p>
            <a:r>
              <a:rPr lang="en-US" dirty="0" smtClean="0"/>
              <a:t>	 Some of the trail statistics for the early years were recorded by the U.S. Army at Fort Laramie, Wyoming, from about 1849 to 1855. None of these original statistical records have been found—the Army either lost them or destroyed them. Only some partial written copies of the Army records and notes recorded in several diaries have survived.</a:t>
            </a:r>
          </a:p>
          <a:p>
            <a:r>
              <a:rPr lang="en-US" dirty="0" smtClean="0"/>
              <a:t>	Emigration to California spiked considerably with the 1849 gold rush. Following the discovery of gold, California remained the destination of choice for most emigrants on the trail up to 1860, with almost 200,000 people traveling there between 1849 and 1860.</a:t>
            </a:r>
          </a:p>
          <a:p>
            <a:r>
              <a:rPr lang="en-US" dirty="0" smtClean="0"/>
              <a:t>	Travel diminished after 1860, as the Civil War caused considerable disruptions on the trail. Many of the people on the trail in 1861–1863 were fleeing the war and its attendant drafts in both the south and the north. Trail historian Merrill J. Mattes</a:t>
            </a:r>
            <a:r>
              <a:rPr lang="en-US" baseline="30000" dirty="0" smtClean="0"/>
              <a:t> </a:t>
            </a:r>
            <a:r>
              <a:rPr lang="en-US" dirty="0" smtClean="0"/>
              <a:t> has estimated the number of emigrants for 1861–1867 given in the total column of the above table. But these estimates may well be low since they only amount to an extra 125,000 people, and the 1870 census shows that over 200,000 additional people (ignoring most of the population increase in California, which had excellent sea and rail connections across Panama by then) showed up in all the states served by the Bozeman, California, Mormon, and Oregon Trail(s) and their offshoots.</a:t>
            </a:r>
          </a:p>
          <a:p>
            <a:r>
              <a:rPr lang="en-US" dirty="0" smtClean="0"/>
              <a:t>	Mormon emigration records after 1860 are reasonably accurate, as newspaper and other accounts in Salt Lake City give most of the names of emigrants arriving each year from 1847 to 1868.</a:t>
            </a:r>
            <a:r>
              <a:rPr lang="en-US" baseline="30000" dirty="0" smtClean="0"/>
              <a:t> </a:t>
            </a:r>
            <a:r>
              <a:rPr lang="en-US" dirty="0" smtClean="0"/>
              <a:t> Gold and silver strikes in Colorado, Idaho, Montana, Nevada, and Oregon caused a considerable increase in people using the trails, often in directions different from the original trail users.</a:t>
            </a:r>
          </a:p>
          <a:p>
            <a:r>
              <a:rPr lang="en-US" dirty="0" smtClean="0"/>
              <a:t>	Though the numbers are significant in the context of the times, far more people chose to remain at home in the 31 states. Between 1840 and 1860, the population of the United States rose by 14 million, yet only about 300,000 decided to make the trip. Many were discouraged by the cost, effort and danger of the trip. Western scout Kit Carson is thought to have said, "The cowards never started and the weak died on the way", though the general saying was written</a:t>
            </a:r>
            <a:r>
              <a:rPr lang="en-US" baseline="30000" dirty="0" smtClean="0"/>
              <a:t> </a:t>
            </a:r>
            <a:r>
              <a:rPr lang="en-US" dirty="0" smtClean="0"/>
              <a:t>by Joaquin Miller, in reference to the California gold rush.</a:t>
            </a:r>
            <a:r>
              <a:rPr lang="en-US" baseline="30000" dirty="0" smtClean="0"/>
              <a:t> </a:t>
            </a:r>
            <a:r>
              <a:rPr lang="en-US" dirty="0" smtClean="0"/>
              <a:t> According to several sources, 3 to 10 percent of the emigrants are estimated to have perished on the way west. </a:t>
            </a:r>
          </a:p>
          <a:p>
            <a:r>
              <a:rPr lang="en-US" dirty="0" smtClean="0"/>
              <a:t>	Many who went were between the ages 12 and 24. Between 1860 and 1870, the U.S. population increased by seven million; about 350,000 of this increase was in the Western states.</a:t>
            </a:r>
          </a:p>
          <a:p>
            <a:endParaRPr lang="en-US" dirty="0" smtClean="0"/>
          </a:p>
        </p:txBody>
      </p:sp>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125301"/>
          </a:xfrm>
          <a:prstGeom prst="rect">
            <a:avLst/>
          </a:prstGeom>
        </p:spPr>
        <p:txBody>
          <a:bodyPr wrap="square">
            <a:spAutoFit/>
          </a:bodyPr>
          <a:lstStyle/>
          <a:p>
            <a:r>
              <a:rPr lang="en-US" dirty="0" smtClean="0">
                <a:hlinkClick r:id="rId2"/>
              </a:rPr>
              <a:t>https://en.wikipedia.org/wiki/Utah_Territory</a:t>
            </a:r>
            <a:endParaRPr lang="en-US" dirty="0" smtClean="0"/>
          </a:p>
          <a:p>
            <a:r>
              <a:rPr lang="en-US" dirty="0" smtClean="0"/>
              <a:t>	The </a:t>
            </a:r>
            <a:r>
              <a:rPr lang="en-US" b="1" dirty="0" smtClean="0"/>
              <a:t>TERRITORY OF UTAH</a:t>
            </a:r>
            <a:r>
              <a:rPr lang="en-US" dirty="0" smtClean="0"/>
              <a:t> was an organized incorporated territory of the United States that existed from September 9, 1850, until January 4, 1896, when the final extent of the territory was admitted to the Union as the State of Utah, the 45th state.</a:t>
            </a:r>
          </a:p>
          <a:p>
            <a:r>
              <a:rPr lang="en-US" dirty="0" smtClean="0"/>
              <a:t>	The creation of the Utah Territory was partially the result of the petition sent by the Mormon pioneers who had settled in the valley of the Great Salt Lake starting in 1847. The Mormons, under the leadership of Brigham Young, had petitioned Congress for entry into the Union as the State of Deseret, with its capital as Salt Lake City and with proposed borders that encompassed the entire Great Basin and the watershed of the Colorado River, including all or part of nine current U.S. states. The Mormon settlers had drafted a state constitution in 1849 and Deseret had become the </a:t>
            </a:r>
            <a:r>
              <a:rPr lang="en-US" i="1" dirty="0" smtClean="0"/>
              <a:t>de facto</a:t>
            </a:r>
            <a:r>
              <a:rPr lang="en-US" dirty="0" smtClean="0"/>
              <a:t> government in the Great Basin by the time of the creation of the Utah Territory.</a:t>
            </a:r>
          </a:p>
          <a:p>
            <a:r>
              <a:rPr lang="en-US" dirty="0" smtClean="0"/>
              <a:t>	Following the organization of the territory, Young was inaugurated as its first governor on February 3, 1851. In the first session of the territorial legislature in September, the legislature adopted all the laws and ordinances previously enacted by the General Assembly of the State of Deseret.</a:t>
            </a:r>
          </a:p>
          <a:p>
            <a:r>
              <a:rPr lang="en-US" dirty="0" smtClean="0"/>
              <a:t>	Mormon governance in the territory was regarded as controversial by much of the rest of the nation, partly fed by continuing lurid newspaper depictions of the polygamy practiced by the settlers, which itself had been part of the cause of their flight from the United States to the Great Salt Lake basin after being forcibly removed from their settlements farther east.</a:t>
            </a:r>
          </a:p>
          <a:p>
            <a:r>
              <a:rPr lang="en-US" dirty="0" smtClean="0"/>
              <a:t>Although the Mormons were the majority in the Great Salt Lake basin, the western area of the territory began to attract many non-Mormon settlers, especially after the discovery of silver at the Comstock Lode in 1858. In 1861, partly as a result of this, the Nevada Territory was created out of the western part of the territory. Non-Mormons also entered the easternmost part of the territory during the Pikes Peak Gold Rush, resulting in the discovery of gold at Breckenridge in Utah Territory in 1859. In 1861 a large portion of the eastern area of the territory was reorganized as part of the newly created Colorado Territory.</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0" y="0"/>
            <a:ext cx="9144000" cy="9193309"/>
            <a:chOff x="0" y="0"/>
            <a:chExt cx="9144000" cy="9193309"/>
          </a:xfrm>
        </p:grpSpPr>
        <p:sp>
          <p:nvSpPr>
            <p:cNvPr id="5" name="Rectangle 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6"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7" name="Rectangle 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8" name="Rectangle 7"/>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 name="Straight Connector 8"/>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Group 46"/>
            <p:cNvGrpSpPr/>
            <p:nvPr/>
          </p:nvGrpSpPr>
          <p:grpSpPr>
            <a:xfrm>
              <a:off x="4495800" y="3124200"/>
              <a:ext cx="685800" cy="777240"/>
              <a:chOff x="4495800" y="3124200"/>
              <a:chExt cx="685800" cy="777240"/>
            </a:xfrm>
          </p:grpSpPr>
          <p:cxnSp>
            <p:nvCxnSpPr>
              <p:cNvPr id="57" name="Straight Connector 56"/>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8" name="Group 81"/>
              <p:cNvGrpSpPr/>
              <p:nvPr/>
            </p:nvGrpSpPr>
            <p:grpSpPr>
              <a:xfrm>
                <a:off x="4496271" y="3124200"/>
                <a:ext cx="685329" cy="777240"/>
                <a:chOff x="4440678" y="2858294"/>
                <a:chExt cx="685329" cy="777240"/>
              </a:xfrm>
            </p:grpSpPr>
            <p:cxnSp>
              <p:nvCxnSpPr>
                <p:cNvPr id="59"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5" name="Group 45"/>
            <p:cNvGrpSpPr/>
            <p:nvPr/>
          </p:nvGrpSpPr>
          <p:grpSpPr>
            <a:xfrm>
              <a:off x="7238529" y="3124200"/>
              <a:ext cx="1905471" cy="777240"/>
              <a:chOff x="7238529" y="3124200"/>
              <a:chExt cx="1905471" cy="777240"/>
            </a:xfrm>
          </p:grpSpPr>
          <p:cxnSp>
            <p:nvCxnSpPr>
              <p:cNvPr id="55" name="Straight Connector 54"/>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6" name="Group 87"/>
            <p:cNvGrpSpPr/>
            <p:nvPr/>
          </p:nvGrpSpPr>
          <p:grpSpPr>
            <a:xfrm>
              <a:off x="2590800" y="685800"/>
              <a:ext cx="1143000" cy="3347886"/>
              <a:chOff x="2590800" y="685800"/>
              <a:chExt cx="1143000" cy="3347886"/>
            </a:xfrm>
          </p:grpSpPr>
          <p:grpSp>
            <p:nvGrpSpPr>
              <p:cNvPr id="48" name="Group 72"/>
              <p:cNvGrpSpPr/>
              <p:nvPr/>
            </p:nvGrpSpPr>
            <p:grpSpPr>
              <a:xfrm>
                <a:off x="2590800" y="685800"/>
                <a:ext cx="1143000" cy="3347886"/>
                <a:chOff x="2590800" y="685800"/>
                <a:chExt cx="1143000" cy="3347886"/>
              </a:xfrm>
            </p:grpSpPr>
            <p:grpSp>
              <p:nvGrpSpPr>
                <p:cNvPr id="50"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54"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51" name="Straight Connector 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2" name="TextBox 51"/>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49" name="Oval 4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71"/>
            <p:cNvGrpSpPr/>
            <p:nvPr/>
          </p:nvGrpSpPr>
          <p:grpSpPr>
            <a:xfrm>
              <a:off x="1524000" y="685800"/>
              <a:ext cx="1340031" cy="2514600"/>
              <a:chOff x="1524000" y="685800"/>
              <a:chExt cx="1340031" cy="2514600"/>
            </a:xfrm>
          </p:grpSpPr>
          <p:grpSp>
            <p:nvGrpSpPr>
              <p:cNvPr id="42" name="Group 59"/>
              <p:cNvGrpSpPr/>
              <p:nvPr/>
            </p:nvGrpSpPr>
            <p:grpSpPr>
              <a:xfrm>
                <a:off x="1524000" y="685800"/>
                <a:ext cx="1048206" cy="2514600"/>
                <a:chOff x="1524000" y="685800"/>
                <a:chExt cx="1048206" cy="2514600"/>
              </a:xfrm>
            </p:grpSpPr>
            <p:grpSp>
              <p:nvGrpSpPr>
                <p:cNvPr id="44" name="Group 50"/>
                <p:cNvGrpSpPr/>
                <p:nvPr/>
              </p:nvGrpSpPr>
              <p:grpSpPr>
                <a:xfrm>
                  <a:off x="1524000" y="685800"/>
                  <a:ext cx="1048206" cy="2439918"/>
                  <a:chOff x="1524000" y="685800"/>
                  <a:chExt cx="1048206" cy="2439918"/>
                </a:xfrm>
              </p:grpSpPr>
              <p:cxnSp>
                <p:nvCxnSpPr>
                  <p:cNvPr id="46" name="Straight Connector 45"/>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47"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45" name="Oval 44"/>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43" name="TextBox 42"/>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nvGrpSpPr>
            <p:cNvPr id="18" name="Group 73"/>
            <p:cNvGrpSpPr/>
            <p:nvPr/>
          </p:nvGrpSpPr>
          <p:grpSpPr>
            <a:xfrm>
              <a:off x="3505200" y="685800"/>
              <a:ext cx="1295400" cy="3352800"/>
              <a:chOff x="3505200" y="685800"/>
              <a:chExt cx="1295400" cy="3352800"/>
            </a:xfrm>
          </p:grpSpPr>
          <p:grpSp>
            <p:nvGrpSpPr>
              <p:cNvPr id="36" name="Group 63"/>
              <p:cNvGrpSpPr/>
              <p:nvPr/>
            </p:nvGrpSpPr>
            <p:grpSpPr>
              <a:xfrm>
                <a:off x="3886200" y="685800"/>
                <a:ext cx="914400" cy="2514600"/>
                <a:chOff x="3886200" y="685800"/>
                <a:chExt cx="914400" cy="2514600"/>
              </a:xfrm>
            </p:grpSpPr>
            <p:pic>
              <p:nvPicPr>
                <p:cNvPr id="39"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40" name="Straight Connector 39"/>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7" name="Straight Connector 36"/>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8" name="TextBox 37"/>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19" name="Straight Connector 18"/>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oup 101"/>
            <p:cNvGrpSpPr/>
            <p:nvPr/>
          </p:nvGrpSpPr>
          <p:grpSpPr>
            <a:xfrm>
              <a:off x="315305" y="3352800"/>
              <a:ext cx="980095" cy="2268719"/>
              <a:chOff x="315305" y="3352800"/>
              <a:chExt cx="980095" cy="2268719"/>
            </a:xfrm>
          </p:grpSpPr>
          <p:sp>
            <p:nvSpPr>
              <p:cNvPr id="33" name="TextBox 32"/>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34" name="Straight Connector 33"/>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1" name="Group 32"/>
            <p:cNvGrpSpPr/>
            <p:nvPr/>
          </p:nvGrpSpPr>
          <p:grpSpPr>
            <a:xfrm>
              <a:off x="152400" y="76200"/>
              <a:ext cx="1074051" cy="3962400"/>
              <a:chOff x="678549" y="838200"/>
              <a:chExt cx="1074051" cy="3962400"/>
            </a:xfrm>
          </p:grpSpPr>
          <p:pic>
            <p:nvPicPr>
              <p:cNvPr id="27"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8" name="Straight Connector 23"/>
              <p:cNvCxnSpPr>
                <a:stCxn id="32"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9" name="Group 96"/>
              <p:cNvGrpSpPr/>
              <p:nvPr/>
            </p:nvGrpSpPr>
            <p:grpSpPr>
              <a:xfrm>
                <a:off x="907149" y="3765364"/>
                <a:ext cx="806631" cy="1035236"/>
                <a:chOff x="856266" y="5499266"/>
                <a:chExt cx="806631" cy="1035236"/>
              </a:xfrm>
            </p:grpSpPr>
            <p:cxnSp>
              <p:nvCxnSpPr>
                <p:cNvPr id="30"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1" name="TextBox 30"/>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2" name="Oval 31"/>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2" name="Group 102"/>
            <p:cNvGrpSpPr/>
            <p:nvPr/>
          </p:nvGrpSpPr>
          <p:grpSpPr>
            <a:xfrm>
              <a:off x="5775058" y="6248400"/>
              <a:ext cx="3368942" cy="461665"/>
              <a:chOff x="5851258" y="7467600"/>
              <a:chExt cx="3368942" cy="461665"/>
            </a:xfrm>
          </p:grpSpPr>
          <p:grpSp>
            <p:nvGrpSpPr>
              <p:cNvPr id="23" name="Group 66"/>
              <p:cNvGrpSpPr/>
              <p:nvPr/>
            </p:nvGrpSpPr>
            <p:grpSpPr>
              <a:xfrm>
                <a:off x="7924800" y="7467600"/>
                <a:ext cx="1295400" cy="461665"/>
                <a:chOff x="7924800" y="3581400"/>
                <a:chExt cx="1295400" cy="461665"/>
              </a:xfrm>
            </p:grpSpPr>
            <p:sp>
              <p:nvSpPr>
                <p:cNvPr id="25"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26" name="Straight Arrow Connector 25"/>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4"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62" name="Group 61"/>
          <p:cNvGrpSpPr/>
          <p:nvPr/>
        </p:nvGrpSpPr>
        <p:grpSpPr>
          <a:xfrm>
            <a:off x="-152400" y="676656"/>
            <a:ext cx="9553575" cy="6426200"/>
            <a:chOff x="-152400" y="676656"/>
            <a:chExt cx="9553575" cy="6426200"/>
          </a:xfrm>
        </p:grpSpPr>
        <p:pic>
          <p:nvPicPr>
            <p:cNvPr id="2050" name="Picture 2"/>
            <p:cNvPicPr>
              <a:picLocks noChangeAspect="1" noChangeArrowheads="1"/>
            </p:cNvPicPr>
            <p:nvPr/>
          </p:nvPicPr>
          <p:blipFill>
            <a:blip r:embed="rId7"/>
            <a:srcRect/>
            <a:stretch>
              <a:fillRect/>
            </a:stretch>
          </p:blipFill>
          <p:spPr bwMode="auto">
            <a:xfrm>
              <a:off x="-152400" y="676656"/>
              <a:ext cx="9553575" cy="6426200"/>
            </a:xfrm>
            <a:prstGeom prst="rect">
              <a:avLst/>
            </a:prstGeom>
            <a:noFill/>
            <a:ln w="9525">
              <a:noFill/>
              <a:miter lim="800000"/>
              <a:headEnd/>
              <a:tailEnd/>
            </a:ln>
            <a:effectLst/>
          </p:spPr>
        </p:pic>
        <p:sp>
          <p:nvSpPr>
            <p:cNvPr id="61" name="Rectangle 60"/>
            <p:cNvSpPr/>
            <p:nvPr/>
          </p:nvSpPr>
          <p:spPr>
            <a:xfrm>
              <a:off x="0" y="3733800"/>
              <a:ext cx="9144000" cy="3200876"/>
            </a:xfrm>
            <a:prstGeom prst="rect">
              <a:avLst/>
            </a:prstGeom>
            <a:solidFill>
              <a:schemeClr val="bg1"/>
            </a:solidFill>
          </p:spPr>
          <p:txBody>
            <a:bodyPr wrap="square">
              <a:spAutoFit/>
            </a:bodyPr>
            <a:lstStyle/>
            <a:p>
              <a:r>
                <a:rPr lang="en-US" sz="3200" b="1" dirty="0" smtClean="0"/>
                <a:t>	  to provide food/supplies for Mormons trains</a:t>
              </a:r>
            </a:p>
            <a:p>
              <a:r>
                <a:rPr lang="en-US" sz="3200" b="1" dirty="0" smtClean="0"/>
                <a:t>1855: Mormons acquire Fort Bridger</a:t>
              </a:r>
            </a:p>
            <a:p>
              <a:r>
                <a:rPr lang="en-US" sz="3200" b="1" dirty="0" smtClean="0"/>
                <a:t>1857: growing animosity between Mormons &amp; USA</a:t>
              </a:r>
            </a:p>
            <a:p>
              <a:r>
                <a:rPr lang="en-US" sz="3200" b="1" dirty="0" smtClean="0"/>
                <a:t>            - US President sends new </a:t>
              </a:r>
              <a:r>
                <a:rPr lang="en-US" sz="3200" b="1" dirty="0" err="1" smtClean="0"/>
                <a:t>Gov’r</a:t>
              </a:r>
              <a:r>
                <a:rPr lang="en-US" sz="3200" b="1" dirty="0" smtClean="0"/>
                <a:t> &amp; 2500 troops</a:t>
              </a:r>
            </a:p>
            <a:p>
              <a:r>
                <a:rPr lang="en-US" sz="3200" b="1" dirty="0" smtClean="0"/>
                <a:t>            - Mormons burn Forts Supply &amp; Bridger</a:t>
              </a:r>
            </a:p>
            <a:p>
              <a:r>
                <a:rPr lang="en-US" sz="3200" b="1" dirty="0" smtClean="0"/>
                <a:t>1858: New governor arrives; negotiates peace</a:t>
              </a:r>
            </a:p>
            <a:p>
              <a:endParaRPr lang="en-US" sz="1000" b="1" dirty="0" smtClean="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62"/>
                                        </p:tgtEl>
                                      </p:cBhvr>
                                    </p:animEffect>
                                    <p:set>
                                      <p:cBhvr>
                                        <p:cTn id="7" dur="1" fill="hold">
                                          <p:stCondLst>
                                            <p:cond delay="999"/>
                                          </p:stCondLst>
                                        </p:cTn>
                                        <p:tgtEl>
                                          <p:spTgt spid="62"/>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1" name="Picture 6"/>
          <p:cNvPicPr>
            <a:picLocks noChangeAspect="1" noChangeArrowheads="1"/>
          </p:cNvPicPr>
          <p:nvPr/>
        </p:nvPicPr>
        <p:blipFill>
          <a:blip r:embed="rId3"/>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6"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4"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102"/>
          <p:cNvGrpSpPr/>
          <p:nvPr/>
        </p:nvGrpSpPr>
        <p:grpSpPr>
          <a:xfrm>
            <a:off x="5775058" y="6248400"/>
            <a:ext cx="3368942" cy="461665"/>
            <a:chOff x="5851258" y="7467600"/>
            <a:chExt cx="3368942" cy="461665"/>
          </a:xfrm>
        </p:grpSpPr>
        <p:grpSp>
          <p:nvGrpSpPr>
            <p:cNvPr id="9"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11" name="Group 87"/>
          <p:cNvGrpSpPr/>
          <p:nvPr/>
        </p:nvGrpSpPr>
        <p:grpSpPr>
          <a:xfrm>
            <a:off x="2590800" y="685800"/>
            <a:ext cx="1143000" cy="3347886"/>
            <a:chOff x="2590800" y="685800"/>
            <a:chExt cx="1143000" cy="3347886"/>
          </a:xfrm>
        </p:grpSpPr>
        <p:grpSp>
          <p:nvGrpSpPr>
            <p:cNvPr id="13" name="Group 72"/>
            <p:cNvGrpSpPr/>
            <p:nvPr/>
          </p:nvGrpSpPr>
          <p:grpSpPr>
            <a:xfrm>
              <a:off x="2590800" y="685800"/>
              <a:ext cx="1143000" cy="3347886"/>
              <a:chOff x="2590800" y="685800"/>
              <a:chExt cx="1143000" cy="3347886"/>
            </a:xfrm>
          </p:grpSpPr>
          <p:grpSp>
            <p:nvGrpSpPr>
              <p:cNvPr id="15" name="Group 54"/>
              <p:cNvGrpSpPr/>
              <p:nvPr/>
            </p:nvGrpSpPr>
            <p:grpSpPr>
              <a:xfrm>
                <a:off x="2590800" y="685800"/>
                <a:ext cx="1143000" cy="2438399"/>
                <a:chOff x="2590800" y="706448"/>
                <a:chExt cx="1143000" cy="2438399"/>
              </a:xfrm>
            </p:grpSpPr>
            <p:cxnSp>
              <p:nvCxnSpPr>
                <p:cNvPr id="88" name="Straight Connector 87"/>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89" name="Picture 2"/>
                <p:cNvPicPr>
                  <a:picLocks noChangeAspect="1" noChangeArrowheads="1"/>
                </p:cNvPicPr>
                <p:nvPr/>
              </p:nvPicPr>
              <p:blipFill>
                <a:blip r:embed="rId5"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83" name="Straight Connector 82"/>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87" name="TextBox 86"/>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76" name="Oval 75"/>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73"/>
          <p:cNvGrpSpPr/>
          <p:nvPr/>
        </p:nvGrpSpPr>
        <p:grpSpPr>
          <a:xfrm>
            <a:off x="3505200" y="685800"/>
            <a:ext cx="1295400" cy="3352800"/>
            <a:chOff x="3505200" y="685800"/>
            <a:chExt cx="1295400" cy="3352800"/>
          </a:xfrm>
        </p:grpSpPr>
        <p:grpSp>
          <p:nvGrpSpPr>
            <p:cNvPr id="17" name="Group 63"/>
            <p:cNvGrpSpPr/>
            <p:nvPr/>
          </p:nvGrpSpPr>
          <p:grpSpPr>
            <a:xfrm>
              <a:off x="3886200" y="685800"/>
              <a:ext cx="914400" cy="2514600"/>
              <a:chOff x="3886200" y="685800"/>
              <a:chExt cx="914400" cy="2514600"/>
            </a:xfrm>
          </p:grpSpPr>
          <p:pic>
            <p:nvPicPr>
              <p:cNvPr id="97" name="Picture 3"/>
              <p:cNvPicPr>
                <a:picLocks noChangeAspect="1" noChangeArrowheads="1"/>
              </p:cNvPicPr>
              <p:nvPr/>
            </p:nvPicPr>
            <p:blipFill>
              <a:blip r:embed="rId6"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98" name="Straight Connector 97"/>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92" name="Straight Connector 91"/>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95" name="TextBox 94"/>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grpSp>
        <p:nvGrpSpPr>
          <p:cNvPr id="18" name="Group 71"/>
          <p:cNvGrpSpPr/>
          <p:nvPr/>
        </p:nvGrpSpPr>
        <p:grpSpPr>
          <a:xfrm>
            <a:off x="1527048" y="685800"/>
            <a:ext cx="1340031" cy="2514600"/>
            <a:chOff x="1524000" y="685800"/>
            <a:chExt cx="1340031" cy="2514600"/>
          </a:xfrm>
        </p:grpSpPr>
        <p:grpSp>
          <p:nvGrpSpPr>
            <p:cNvPr id="19" name="Group 59"/>
            <p:cNvGrpSpPr/>
            <p:nvPr/>
          </p:nvGrpSpPr>
          <p:grpSpPr>
            <a:xfrm>
              <a:off x="1524000" y="685800"/>
              <a:ext cx="1048206" cy="2514600"/>
              <a:chOff x="1524000" y="685800"/>
              <a:chExt cx="1048206" cy="2514600"/>
            </a:xfrm>
          </p:grpSpPr>
          <p:grpSp>
            <p:nvGrpSpPr>
              <p:cNvPr id="20" name="Group 50"/>
              <p:cNvGrpSpPr/>
              <p:nvPr/>
            </p:nvGrpSpPr>
            <p:grpSpPr>
              <a:xfrm>
                <a:off x="1524000" y="685800"/>
                <a:ext cx="1048206" cy="2439918"/>
                <a:chOff x="1524000" y="685800"/>
                <a:chExt cx="1048206" cy="2439918"/>
              </a:xfrm>
            </p:grpSpPr>
            <p:cxnSp>
              <p:nvCxnSpPr>
                <p:cNvPr id="109" name="Straight Connector 108"/>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10" name="Picture 1"/>
                <p:cNvPicPr>
                  <a:picLocks noChangeAspect="1" noChangeArrowheads="1"/>
                </p:cNvPicPr>
                <p:nvPr/>
              </p:nvPicPr>
              <p:blipFill>
                <a:blip r:embed="rId7"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108" name="Oval 10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103" name="TextBox 102"/>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sp>
        <p:nvSpPr>
          <p:cNvPr id="85" name="Rectangle 84"/>
          <p:cNvSpPr/>
          <p:nvPr/>
        </p:nvSpPr>
        <p:spPr>
          <a:xfrm>
            <a:off x="0" y="1295400"/>
            <a:ext cx="9144000" cy="523220"/>
          </a:xfrm>
          <a:prstGeom prst="rect">
            <a:avLst/>
          </a:prstGeom>
          <a:solidFill>
            <a:srgbClr val="0070C0"/>
          </a:solidFill>
        </p:spPr>
        <p:txBody>
          <a:bodyPr wrap="square">
            <a:spAutoFit/>
          </a:bodyPr>
          <a:lstStyle/>
          <a:p>
            <a:pPr algn="ctr"/>
            <a:r>
              <a:rPr lang="en-US" sz="2800" b="1" dirty="0" smtClean="0">
                <a:solidFill>
                  <a:schemeClr val="bg1"/>
                </a:solidFill>
              </a:rPr>
              <a:t>leads LDS through 30 years of radical change</a:t>
            </a:r>
          </a:p>
        </p:txBody>
      </p:sp>
      <p:sp>
        <p:nvSpPr>
          <p:cNvPr id="68" name="Rectangle 67"/>
          <p:cNvSpPr/>
          <p:nvPr/>
        </p:nvSpPr>
        <p:spPr>
          <a:xfrm>
            <a:off x="2057400" y="685800"/>
            <a:ext cx="56388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What happens to Brigham Young?</a:t>
            </a:r>
          </a:p>
        </p:txBody>
      </p:sp>
      <p:grpSp>
        <p:nvGrpSpPr>
          <p:cNvPr id="64" name="Group 63"/>
          <p:cNvGrpSpPr/>
          <p:nvPr/>
        </p:nvGrpSpPr>
        <p:grpSpPr>
          <a:xfrm>
            <a:off x="839932" y="1828800"/>
            <a:ext cx="4646468" cy="1174564"/>
            <a:chOff x="839932" y="1828800"/>
            <a:chExt cx="4646468" cy="1174564"/>
          </a:xfrm>
        </p:grpSpPr>
        <p:cxnSp>
          <p:nvCxnSpPr>
            <p:cNvPr id="65" name="Straight Connector 64"/>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 useBgFill="1">
        <p:nvSpPr>
          <p:cNvPr id="69" name="TextBox 68"/>
          <p:cNvSpPr txBox="1"/>
          <p:nvPr/>
        </p:nvSpPr>
        <p:spPr>
          <a:xfrm>
            <a:off x="609600" y="1828800"/>
            <a:ext cx="7772400" cy="4401205"/>
          </a:xfrm>
          <a:prstGeom prst="rect">
            <a:avLst/>
          </a:prstGeom>
          <a:ln w="50800">
            <a:solidFill>
              <a:schemeClr val="accent1"/>
            </a:solidFill>
          </a:ln>
        </p:spPr>
        <p:txBody>
          <a:bodyPr wrap="square" rtlCol="0">
            <a:spAutoFit/>
          </a:bodyPr>
          <a:lstStyle/>
          <a:p>
            <a:r>
              <a:rPr lang="en-US" sz="2800" dirty="0" smtClean="0"/>
              <a:t>1838: member of Quorum of 12 Apostles</a:t>
            </a:r>
          </a:p>
          <a:p>
            <a:r>
              <a:rPr lang="en-US" sz="2800" dirty="0" smtClean="0"/>
              <a:t>1847:  leads Mormons to Zion </a:t>
            </a:r>
          </a:p>
          <a:p>
            <a:r>
              <a:rPr lang="en-US" sz="2800" dirty="0" smtClean="0"/>
              <a:t>             (declared President of LDS)</a:t>
            </a:r>
          </a:p>
          <a:p>
            <a:r>
              <a:rPr lang="en-US" sz="2800" dirty="0" smtClean="0"/>
              <a:t>1851-1854 (1857): Governor of Utah Territory</a:t>
            </a:r>
          </a:p>
          <a:p>
            <a:r>
              <a:rPr lang="en-US" sz="2800" dirty="0" smtClean="0"/>
              <a:t>1847: instigates/leads expansion to settlements</a:t>
            </a:r>
          </a:p>
          <a:p>
            <a:r>
              <a:rPr lang="en-US" sz="2800" dirty="0" smtClean="0"/>
              <a:t>	(directed founded  &gt;350 towns in southwest)</a:t>
            </a:r>
          </a:p>
          <a:p>
            <a:r>
              <a:rPr lang="en-US" sz="2800" dirty="0" smtClean="0"/>
              <a:t>1853: constructs Salt Lake Temple</a:t>
            </a:r>
          </a:p>
          <a:p>
            <a:r>
              <a:rPr lang="en-US" sz="2800" dirty="0" smtClean="0"/>
              <a:t>1857-1858: manages conflict during Utah War</a:t>
            </a:r>
          </a:p>
          <a:p>
            <a:r>
              <a:rPr lang="en-US" sz="2800" dirty="0" smtClean="0"/>
              <a:t>1864-1867: constructs Salt Lake Tabernacle</a:t>
            </a:r>
            <a:endParaRPr lang="en-US" sz="2800" dirty="0"/>
          </a:p>
          <a:p>
            <a:r>
              <a:rPr lang="en-US" sz="2800" dirty="0" smtClean="0"/>
              <a:t>1877: dies @ age 77; buried in  Salt Lake City</a:t>
            </a:r>
          </a:p>
        </p:txBody>
      </p:sp>
      <p:sp>
        <p:nvSpPr>
          <p:cNvPr id="70" name="Rectangle 69"/>
          <p:cNvSpPr/>
          <p:nvPr/>
        </p:nvSpPr>
        <p:spPr>
          <a:xfrm>
            <a:off x="2057400" y="685800"/>
            <a:ext cx="56388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How many Mormons are there?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8"/>
                                        </p:tgtEl>
                                      </p:cBhvr>
                                    </p:animEffect>
                                    <p:set>
                                      <p:cBhvr>
                                        <p:cTn id="7" dur="1" fill="hold">
                                          <p:stCondLst>
                                            <p:cond delay="999"/>
                                          </p:stCondLst>
                                        </p:cTn>
                                        <p:tgtEl>
                                          <p:spTgt spid="18"/>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16"/>
                                        </p:tgtEl>
                                      </p:cBhvr>
                                    </p:animEffect>
                                    <p:set>
                                      <p:cBhvr>
                                        <p:cTn id="10" dur="1" fill="hold">
                                          <p:stCondLst>
                                            <p:cond delay="999"/>
                                          </p:stCondLst>
                                        </p:cTn>
                                        <p:tgtEl>
                                          <p:spTgt spid="16"/>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11"/>
                                        </p:tgtEl>
                                      </p:cBhvr>
                                    </p:animEffect>
                                    <p:set>
                                      <p:cBhvr>
                                        <p:cTn id="13" dur="1" fill="hold">
                                          <p:stCondLst>
                                            <p:cond delay="999"/>
                                          </p:stCondLst>
                                        </p:cTn>
                                        <p:tgtEl>
                                          <p:spTgt spid="11"/>
                                        </p:tgtEl>
                                        <p:attrNameLst>
                                          <p:attrName>style.visibility</p:attrName>
                                        </p:attrNameLst>
                                      </p:cBhvr>
                                      <p:to>
                                        <p:strVal val="hidden"/>
                                      </p:to>
                                    </p:se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2000"/>
                                        <p:tgtEl>
                                          <p:spTgt spid="64"/>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grpId="0" nodeType="click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p:cTn id="22" dur="1000" fill="hold"/>
                                        <p:tgtEl>
                                          <p:spTgt spid="68"/>
                                        </p:tgtEl>
                                        <p:attrNameLst>
                                          <p:attrName>ppt_w</p:attrName>
                                        </p:attrNameLst>
                                      </p:cBhvr>
                                      <p:tavLst>
                                        <p:tav tm="0">
                                          <p:val>
                                            <p:fltVal val="0"/>
                                          </p:val>
                                        </p:tav>
                                        <p:tav tm="100000">
                                          <p:val>
                                            <p:strVal val="#ppt_w"/>
                                          </p:val>
                                        </p:tav>
                                      </p:tavLst>
                                    </p:anim>
                                    <p:anim calcmode="lin" valueType="num">
                                      <p:cBhvr>
                                        <p:cTn id="23" dur="1000" fill="hold"/>
                                        <p:tgtEl>
                                          <p:spTgt spid="68"/>
                                        </p:tgtEl>
                                        <p:attrNameLst>
                                          <p:attrName>ppt_h</p:attrName>
                                        </p:attrNameLst>
                                      </p:cBhvr>
                                      <p:tavLst>
                                        <p:tav tm="0">
                                          <p:val>
                                            <p:fltVal val="0"/>
                                          </p:val>
                                        </p:tav>
                                        <p:tav tm="100000">
                                          <p:val>
                                            <p:strVal val="#ppt_h"/>
                                          </p:val>
                                        </p:tav>
                                      </p:tavLst>
                                    </p:anim>
                                    <p:animEffect transition="in" filter="fade">
                                      <p:cBhvr>
                                        <p:cTn id="24" dur="10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1000"/>
                                        <p:tgtEl>
                                          <p:spTgt spid="69"/>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wipe(left)">
                                      <p:cBhvr>
                                        <p:cTn id="34" dur="1000"/>
                                        <p:tgtEl>
                                          <p:spTgt spid="8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1" nodeType="clickEffect">
                                  <p:stCondLst>
                                    <p:cond delay="0"/>
                                  </p:stCondLst>
                                  <p:childTnLst>
                                    <p:animEffect transition="out" filter="fade">
                                      <p:cBhvr>
                                        <p:cTn id="38" dur="1000"/>
                                        <p:tgtEl>
                                          <p:spTgt spid="69"/>
                                        </p:tgtEl>
                                      </p:cBhvr>
                                    </p:animEffect>
                                    <p:set>
                                      <p:cBhvr>
                                        <p:cTn id="39" dur="1" fill="hold">
                                          <p:stCondLst>
                                            <p:cond delay="999"/>
                                          </p:stCondLst>
                                        </p:cTn>
                                        <p:tgtEl>
                                          <p:spTgt spid="69"/>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85"/>
                                        </p:tgtEl>
                                      </p:cBhvr>
                                    </p:animEffect>
                                    <p:set>
                                      <p:cBhvr>
                                        <p:cTn id="42" dur="1" fill="hold">
                                          <p:stCondLst>
                                            <p:cond delay="999"/>
                                          </p:stCondLst>
                                        </p:cTn>
                                        <p:tgtEl>
                                          <p:spTgt spid="85"/>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1000"/>
                                        <p:tgtEl>
                                          <p:spTgt spid="68"/>
                                        </p:tgtEl>
                                      </p:cBhvr>
                                    </p:animEffect>
                                    <p:set>
                                      <p:cBhvr>
                                        <p:cTn id="45" dur="1" fill="hold">
                                          <p:stCondLst>
                                            <p:cond delay="999"/>
                                          </p:stCondLst>
                                        </p:cTn>
                                        <p:tgtEl>
                                          <p:spTgt spid="68"/>
                                        </p:tgtEl>
                                        <p:attrNameLst>
                                          <p:attrName>style.visibility</p:attrName>
                                        </p:attrNameLst>
                                      </p:cBhvr>
                                      <p:to>
                                        <p:strVal val="hidden"/>
                                      </p:to>
                                    </p:se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70"/>
                                        </p:tgtEl>
                                        <p:attrNameLst>
                                          <p:attrName>style.visibility</p:attrName>
                                        </p:attrNameLst>
                                      </p:cBhvr>
                                      <p:to>
                                        <p:strVal val="visible"/>
                                      </p:to>
                                    </p:set>
                                    <p:animEffect transition="in" filter="fade">
                                      <p:cBhvr>
                                        <p:cTn id="49" dur="1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85" grpId="1" animBg="1"/>
      <p:bldP spid="68" grpId="0" animBg="1"/>
      <p:bldP spid="68" grpId="1" animBg="1"/>
      <p:bldP spid="69" grpId="0" animBg="1"/>
      <p:bldP spid="69" grpId="1" animBg="1"/>
      <p:bldP spid="70"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68" name="Rectangle 67"/>
          <p:cNvSpPr/>
          <p:nvPr/>
        </p:nvSpPr>
        <p:spPr>
          <a:xfrm>
            <a:off x="2057400" y="685800"/>
            <a:ext cx="5638800" cy="553998"/>
          </a:xfrm>
          <a:prstGeom prst="rect">
            <a:avLst/>
          </a:prstGeom>
          <a:noFill/>
        </p:spPr>
        <p:txBody>
          <a:bodyPr wrap="square">
            <a:spAutoFit/>
          </a:bodyPr>
          <a:lstStyle/>
          <a:p>
            <a:r>
              <a:rPr lang="en-US" sz="3000" b="1" dirty="0" smtClean="0">
                <a:ln>
                  <a:solidFill>
                    <a:schemeClr val="tx1"/>
                  </a:solidFill>
                </a:ln>
                <a:latin typeface="Tempus Sans ITC" pitchFamily="82" charset="0"/>
              </a:rPr>
              <a:t>How many Mormons are there?</a:t>
            </a:r>
          </a:p>
        </p:txBody>
      </p:sp>
      <p:pic>
        <p:nvPicPr>
          <p:cNvPr id="21" name="Picture 6"/>
          <p:cNvPicPr>
            <a:picLocks noChangeAspect="1" noChangeArrowheads="1"/>
          </p:cNvPicPr>
          <p:nvPr/>
        </p:nvPicPr>
        <p:blipFill>
          <a:blip r:embed="rId3"/>
          <a:srcRect l="35553" t="40948" r="3134" b="20313"/>
          <a:stretch>
            <a:fillRect/>
          </a:stretch>
        </p:blipFill>
        <p:spPr bwMode="auto">
          <a:xfrm>
            <a:off x="0" y="1828800"/>
            <a:ext cx="9144000" cy="1600200"/>
          </a:xfrm>
          <a:prstGeom prst="rect">
            <a:avLst/>
          </a:prstGeom>
          <a:noFill/>
          <a:ln w="9525">
            <a:noFill/>
            <a:miter lim="800000"/>
            <a:headEnd/>
            <a:tailEnd/>
          </a:ln>
          <a:effectLst/>
        </p:spPr>
      </p:pic>
      <p:grpSp>
        <p:nvGrpSpPr>
          <p:cNvPr id="78" name="Group 77"/>
          <p:cNvGrpSpPr/>
          <p:nvPr/>
        </p:nvGrpSpPr>
        <p:grpSpPr>
          <a:xfrm>
            <a:off x="1600200" y="1074003"/>
            <a:ext cx="3276600" cy="2507397"/>
            <a:chOff x="9220200" y="464403"/>
            <a:chExt cx="3276600" cy="2507397"/>
          </a:xfrm>
        </p:grpSpPr>
        <p:sp>
          <p:nvSpPr>
            <p:cNvPr id="72" name="Rectangle 71"/>
            <p:cNvSpPr/>
            <p:nvPr/>
          </p:nvSpPr>
          <p:spPr>
            <a:xfrm>
              <a:off x="9220200" y="464403"/>
              <a:ext cx="3276600" cy="830997"/>
            </a:xfrm>
            <a:prstGeom prst="rect">
              <a:avLst/>
            </a:prstGeom>
            <a:noFill/>
          </p:spPr>
          <p:txBody>
            <a:bodyPr wrap="square">
              <a:spAutoFit/>
            </a:bodyPr>
            <a:lstStyle/>
            <a:p>
              <a:r>
                <a:rPr lang="en-US" sz="2400" b="1" dirty="0" smtClean="0"/>
                <a:t>11,000 . . . . . . . .Utah</a:t>
              </a:r>
            </a:p>
            <a:p>
              <a:r>
                <a:rPr lang="en-US" sz="2400" b="1" dirty="0" smtClean="0"/>
                <a:t>50,000 . . . . . worldwide</a:t>
              </a:r>
            </a:p>
          </p:txBody>
        </p:sp>
        <p:cxnSp>
          <p:nvCxnSpPr>
            <p:cNvPr id="73" name="Straight Connector 72"/>
            <p:cNvCxnSpPr>
              <a:cxnSpLocks/>
            </p:cNvCxnSpPr>
            <p:nvPr/>
          </p:nvCxnSpPr>
          <p:spPr>
            <a:xfrm rot="5400000">
              <a:off x="8839994" y="2132806"/>
              <a:ext cx="167640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4267200" y="1066800"/>
            <a:ext cx="2209800" cy="2057400"/>
            <a:chOff x="8229600" y="388203"/>
            <a:chExt cx="2209800" cy="2057400"/>
          </a:xfrm>
        </p:grpSpPr>
        <p:sp>
          <p:nvSpPr>
            <p:cNvPr id="85" name="Rectangle 84"/>
            <p:cNvSpPr/>
            <p:nvPr/>
          </p:nvSpPr>
          <p:spPr>
            <a:xfrm>
              <a:off x="8229600" y="388203"/>
              <a:ext cx="2209800" cy="830997"/>
            </a:xfrm>
            <a:prstGeom prst="rect">
              <a:avLst/>
            </a:prstGeom>
            <a:noFill/>
          </p:spPr>
          <p:txBody>
            <a:bodyPr wrap="square">
              <a:spAutoFit/>
            </a:bodyPr>
            <a:lstStyle/>
            <a:p>
              <a:r>
                <a:rPr lang="en-US" sz="2400" b="1" dirty="0" smtClean="0"/>
                <a:t>. . . . . . 40,000</a:t>
              </a:r>
            </a:p>
            <a:p>
              <a:r>
                <a:rPr lang="en-US" sz="2400" b="1" dirty="0" smtClean="0"/>
                <a:t>      . . . 60,000</a:t>
              </a:r>
            </a:p>
          </p:txBody>
        </p:sp>
        <p:cxnSp>
          <p:nvCxnSpPr>
            <p:cNvPr id="86" name="Straight Connector 85"/>
            <p:cNvCxnSpPr>
              <a:cxnSpLocks/>
            </p:cNvCxnSpPr>
            <p:nvPr/>
          </p:nvCxnSpPr>
          <p:spPr>
            <a:xfrm rot="5400000">
              <a:off x="8839994" y="1835209"/>
              <a:ext cx="121920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5" name="Group 87"/>
          <p:cNvGrpSpPr/>
          <p:nvPr/>
        </p:nvGrpSpPr>
        <p:grpSpPr>
          <a:xfrm>
            <a:off x="2590800" y="685800"/>
            <a:ext cx="1143000" cy="3347886"/>
            <a:chOff x="2590800" y="685800"/>
            <a:chExt cx="1143000" cy="3347886"/>
          </a:xfrm>
        </p:grpSpPr>
        <p:grpSp>
          <p:nvGrpSpPr>
            <p:cNvPr id="6" name="Group 72"/>
            <p:cNvGrpSpPr/>
            <p:nvPr/>
          </p:nvGrpSpPr>
          <p:grpSpPr>
            <a:xfrm>
              <a:off x="2590800" y="685800"/>
              <a:ext cx="1143000" cy="3347886"/>
              <a:chOff x="2590800" y="685800"/>
              <a:chExt cx="1143000" cy="3347886"/>
            </a:xfrm>
          </p:grpSpPr>
          <p:grpSp>
            <p:nvGrpSpPr>
              <p:cNvPr id="7"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6" name="Picture 2"/>
                <p:cNvPicPr>
                  <a:picLocks noChangeAspect="1" noChangeArrowheads="1"/>
                </p:cNvPicPr>
                <p:nvPr/>
              </p:nvPicPr>
              <p:blipFill>
                <a:blip r:embed="rId4"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65" name="Straight Connector 64"/>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66" name="TextBox 65"/>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59" name="Oval 5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73"/>
          <p:cNvGrpSpPr/>
          <p:nvPr/>
        </p:nvGrpSpPr>
        <p:grpSpPr>
          <a:xfrm>
            <a:off x="3505200" y="685800"/>
            <a:ext cx="1295400" cy="3352800"/>
            <a:chOff x="3505200" y="685800"/>
            <a:chExt cx="1295400" cy="3352800"/>
          </a:xfrm>
        </p:grpSpPr>
        <p:grpSp>
          <p:nvGrpSpPr>
            <p:cNvPr id="13" name="Group 63"/>
            <p:cNvGrpSpPr/>
            <p:nvPr/>
          </p:nvGrpSpPr>
          <p:grpSpPr>
            <a:xfrm>
              <a:off x="3886200" y="685800"/>
              <a:ext cx="914400" cy="2514600"/>
              <a:chOff x="3886200" y="685800"/>
              <a:chExt cx="914400" cy="2514600"/>
            </a:xfrm>
          </p:grpSpPr>
          <p:pic>
            <p:nvPicPr>
              <p:cNvPr id="36867"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61" name="Straight Connector 60"/>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9" name="Straight Connector 6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02"/>
          <p:cNvGrpSpPr/>
          <p:nvPr/>
        </p:nvGrpSpPr>
        <p:grpSpPr>
          <a:xfrm>
            <a:off x="5775058" y="6248400"/>
            <a:ext cx="3368942" cy="461665"/>
            <a:chOff x="5851258" y="7467600"/>
            <a:chExt cx="3368942" cy="461665"/>
          </a:xfrm>
        </p:grpSpPr>
        <p:grpSp>
          <p:nvGrpSpPr>
            <p:cNvPr id="19"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75" name="Group 74"/>
          <p:cNvGrpSpPr/>
          <p:nvPr/>
        </p:nvGrpSpPr>
        <p:grpSpPr>
          <a:xfrm>
            <a:off x="839932" y="1828800"/>
            <a:ext cx="4646468" cy="1174564"/>
            <a:chOff x="839932" y="1828800"/>
            <a:chExt cx="4646468" cy="1174564"/>
          </a:xfrm>
        </p:grpSpPr>
        <p:cxnSp>
          <p:nvCxnSpPr>
            <p:cNvPr id="77" name="Straight Connector 76"/>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
        <p:nvSpPr>
          <p:cNvPr id="81" name="TextBox 80"/>
          <p:cNvSpPr txBox="1"/>
          <p:nvPr/>
        </p:nvSpPr>
        <p:spPr>
          <a:xfrm rot="20371740">
            <a:off x="1110387" y="1848988"/>
            <a:ext cx="151721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captured</a:t>
            </a:r>
            <a:endParaRPr lang="en-US" sz="2800" b="1" dirty="0">
              <a:solidFill>
                <a:srgbClr val="FF0000"/>
              </a:solidFill>
              <a:effectLst>
                <a:outerShdw dist="50800" dir="7200000" algn="ctr" rotWithShape="0">
                  <a:schemeClr val="tx1"/>
                </a:outerShdw>
              </a:effectLst>
            </a:endParaRPr>
          </a:p>
        </p:txBody>
      </p:sp>
      <p:sp>
        <p:nvSpPr>
          <p:cNvPr id="82" name="TextBox 81"/>
          <p:cNvSpPr txBox="1"/>
          <p:nvPr/>
        </p:nvSpPr>
        <p:spPr>
          <a:xfrm rot="20371740">
            <a:off x="3038381" y="1112049"/>
            <a:ext cx="788999" cy="523220"/>
          </a:xfrm>
          <a:prstGeom prst="rect">
            <a:avLst/>
          </a:prstGeom>
          <a:solidFill>
            <a:schemeClr val="bg1">
              <a:lumMod val="75000"/>
              <a:alpha val="84000"/>
            </a:schemeClr>
          </a:solidFill>
        </p:spPr>
        <p:txBody>
          <a:bodyPr wrap="none" rtlCol="0">
            <a:spAutoFit/>
          </a:bodyPr>
          <a:lstStyle/>
          <a:p>
            <a:r>
              <a:rPr lang="en-US" sz="2800" b="1" dirty="0" smtClean="0">
                <a:solidFill>
                  <a:srgbClr val="FF0000"/>
                </a:solidFill>
                <a:effectLst>
                  <a:outerShdw dist="50800" dir="7200000" algn="ctr" rotWithShape="0">
                    <a:schemeClr val="tx1"/>
                  </a:outerShdw>
                </a:effectLst>
              </a:rPr>
              <a:t>dies</a:t>
            </a:r>
            <a:endParaRPr lang="en-US" sz="2800" b="1" dirty="0">
              <a:solidFill>
                <a:srgbClr val="FF0000"/>
              </a:solidFill>
              <a:effectLst>
                <a:outerShdw dist="50800" dir="7200000" algn="ctr" rotWithShape="0">
                  <a:schemeClr val="tx1"/>
                </a:outerShdw>
              </a:effectLst>
            </a:endParaRPr>
          </a:p>
        </p:txBody>
      </p:sp>
      <p:sp>
        <p:nvSpPr>
          <p:cNvPr id="84" name="TextBox 83"/>
          <p:cNvSpPr txBox="1"/>
          <p:nvPr/>
        </p:nvSpPr>
        <p:spPr>
          <a:xfrm rot="978200">
            <a:off x="4310039" y="1422313"/>
            <a:ext cx="152202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amputee</a:t>
            </a:r>
            <a:endParaRPr lang="en-US" sz="2800" b="1" dirty="0">
              <a:solidFill>
                <a:srgbClr val="FF0000"/>
              </a:solidFill>
              <a:effectLst>
                <a:outerShdw dist="50800" dir="7200000" algn="ctr" rotWithShape="0">
                  <a:schemeClr val="tx1"/>
                </a:outerShdw>
              </a:effectLst>
            </a:endParaRPr>
          </a:p>
        </p:txBody>
      </p:sp>
      <p:grpSp>
        <p:nvGrpSpPr>
          <p:cNvPr id="8" name="Group 71"/>
          <p:cNvGrpSpPr/>
          <p:nvPr/>
        </p:nvGrpSpPr>
        <p:grpSpPr>
          <a:xfrm>
            <a:off x="1527048" y="685800"/>
            <a:ext cx="1340031" cy="2514600"/>
            <a:chOff x="1524000" y="685800"/>
            <a:chExt cx="1340031" cy="2514600"/>
          </a:xfrm>
        </p:grpSpPr>
        <p:grpSp>
          <p:nvGrpSpPr>
            <p:cNvPr id="9" name="Group 59"/>
            <p:cNvGrpSpPr/>
            <p:nvPr/>
          </p:nvGrpSpPr>
          <p:grpSpPr>
            <a:xfrm>
              <a:off x="1524000" y="685800"/>
              <a:ext cx="1048206" cy="2514600"/>
              <a:chOff x="1524000" y="685800"/>
              <a:chExt cx="1048206" cy="2514600"/>
            </a:xfrm>
          </p:grpSpPr>
          <p:grpSp>
            <p:nvGrpSpPr>
              <p:cNvPr id="10" name="Group 50"/>
              <p:cNvGrpSpPr/>
              <p:nvPr/>
            </p:nvGrpSpPr>
            <p:grpSpPr>
              <a:xfrm>
                <a:off x="1524000" y="685800"/>
                <a:ext cx="1048206" cy="2439918"/>
                <a:chOff x="1524000" y="685800"/>
                <a:chExt cx="1048206" cy="2439918"/>
              </a:xfrm>
            </p:grpSpPr>
            <p:cxnSp>
              <p:nvCxnSpPr>
                <p:cNvPr id="48" name="Straight Connector 47"/>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5" name="Picture 1"/>
                <p:cNvPicPr>
                  <a:picLocks noChangeAspect="1" noChangeArrowheads="1"/>
                </p:cNvPicPr>
                <p:nvPr/>
              </p:nvPicPr>
              <p:blipFill>
                <a:blip r:embed="rId7"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58" name="Oval 5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1" name="TextBox 70"/>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down)">
                                      <p:cBhvr>
                                        <p:cTn id="7" dur="10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wipe(down)">
                                      <p:cBhvr>
                                        <p:cTn id="12" dur="1000"/>
                                        <p:tgtEl>
                                          <p:spTgt spid="8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1000"/>
                                        <p:tgtEl>
                                          <p:spTgt spid="83"/>
                                        </p:tgtEl>
                                      </p:cBhvr>
                                    </p:animEffect>
                                    <p:set>
                                      <p:cBhvr>
                                        <p:cTn id="17" dur="1" fill="hold">
                                          <p:stCondLst>
                                            <p:cond delay="999"/>
                                          </p:stCondLst>
                                        </p:cTn>
                                        <p:tgtEl>
                                          <p:spTgt spid="83"/>
                                        </p:tgtEl>
                                        <p:attrNameLst>
                                          <p:attrName>style.visibility</p:attrName>
                                        </p:attrNameLst>
                                      </p:cBhvr>
                                      <p:to>
                                        <p:strVal val="hidden"/>
                                      </p:to>
                                    </p:set>
                                  </p:childTnLst>
                                </p:cTn>
                              </p:par>
                              <p:par>
                                <p:cTn id="18" presetID="10" presetClass="exit" presetSubtype="0" fill="hold" nodeType="withEffect">
                                  <p:stCondLst>
                                    <p:cond delay="0"/>
                                  </p:stCondLst>
                                  <p:childTnLst>
                                    <p:animEffect transition="out" filter="fade">
                                      <p:cBhvr>
                                        <p:cTn id="19" dur="1000"/>
                                        <p:tgtEl>
                                          <p:spTgt spid="78"/>
                                        </p:tgtEl>
                                      </p:cBhvr>
                                    </p:animEffect>
                                    <p:set>
                                      <p:cBhvr>
                                        <p:cTn id="20" dur="1" fill="hold">
                                          <p:stCondLst>
                                            <p:cond delay="999"/>
                                          </p:stCondLst>
                                        </p:cTn>
                                        <p:tgtEl>
                                          <p:spTgt spid="78"/>
                                        </p:tgtEl>
                                        <p:attrNameLst>
                                          <p:attrName>style.visibility</p:attrName>
                                        </p:attrNameLst>
                                      </p:cBhvr>
                                      <p:to>
                                        <p:strVal val="hidden"/>
                                      </p:to>
                                    </p:set>
                                  </p:childTnLst>
                                </p:cTn>
                              </p:par>
                              <p:par>
                                <p:cTn id="21" presetID="10" presetClass="exit" presetSubtype="0" fill="hold" grpId="1" nodeType="withEffect">
                                  <p:stCondLst>
                                    <p:cond delay="0"/>
                                  </p:stCondLst>
                                  <p:childTnLst>
                                    <p:animEffect transition="out" filter="fade">
                                      <p:cBhvr>
                                        <p:cTn id="22" dur="1000"/>
                                        <p:tgtEl>
                                          <p:spTgt spid="68"/>
                                        </p:tgtEl>
                                      </p:cBhvr>
                                    </p:animEffect>
                                    <p:set>
                                      <p:cBhvr>
                                        <p:cTn id="23" dur="1" fill="hold">
                                          <p:stCondLst>
                                            <p:cond delay="999"/>
                                          </p:stCondLst>
                                        </p:cTn>
                                        <p:tgtEl>
                                          <p:spTgt spid="68"/>
                                        </p:tgtEl>
                                        <p:attrNameLst>
                                          <p:attrName>style.visibility</p:attrName>
                                        </p:attrNameLst>
                                      </p:cBhvr>
                                      <p:to>
                                        <p:strVal val="hidden"/>
                                      </p:to>
                                    </p:se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childTnLst>
                                </p:cTn>
                              </p:par>
                              <p:par>
                                <p:cTn id="28" presetID="10" presetClass="entr" presetSubtype="0" fill="hold"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1000"/>
                                        <p:tgtEl>
                                          <p:spTgt spid="5"/>
                                        </p:tgtEl>
                                      </p:cBhvr>
                                    </p:animEffect>
                                  </p:childTnLst>
                                </p:cTn>
                              </p:par>
                              <p:par>
                                <p:cTn id="31" presetID="10" presetClass="entr" presetSubtype="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0" fill="hold" grpId="0" nodeType="clickEffect">
                                  <p:stCondLst>
                                    <p:cond delay="0"/>
                                  </p:stCondLst>
                                  <p:childTnLst>
                                    <p:set>
                                      <p:cBhvr>
                                        <p:cTn id="37" dur="1" fill="hold">
                                          <p:stCondLst>
                                            <p:cond delay="0"/>
                                          </p:stCondLst>
                                        </p:cTn>
                                        <p:tgtEl>
                                          <p:spTgt spid="81"/>
                                        </p:tgtEl>
                                        <p:attrNameLst>
                                          <p:attrName>style.visibility</p:attrName>
                                        </p:attrNameLst>
                                      </p:cBhvr>
                                      <p:to>
                                        <p:strVal val="visible"/>
                                      </p:to>
                                    </p:set>
                                    <p:anim calcmode="lin" valueType="num">
                                      <p:cBhvr>
                                        <p:cTn id="38" dur="1000" fill="hold"/>
                                        <p:tgtEl>
                                          <p:spTgt spid="81"/>
                                        </p:tgtEl>
                                        <p:attrNameLst>
                                          <p:attrName>ppt_w</p:attrName>
                                        </p:attrNameLst>
                                      </p:cBhvr>
                                      <p:tavLst>
                                        <p:tav tm="0">
                                          <p:val>
                                            <p:fltVal val="0"/>
                                          </p:val>
                                        </p:tav>
                                        <p:tav tm="100000">
                                          <p:val>
                                            <p:strVal val="#ppt_w"/>
                                          </p:val>
                                        </p:tav>
                                      </p:tavLst>
                                    </p:anim>
                                    <p:anim calcmode="lin" valueType="num">
                                      <p:cBhvr>
                                        <p:cTn id="39" dur="1000" fill="hold"/>
                                        <p:tgtEl>
                                          <p:spTgt spid="81"/>
                                        </p:tgtEl>
                                        <p:attrNameLst>
                                          <p:attrName>ppt_h</p:attrName>
                                        </p:attrNameLst>
                                      </p:cBhvr>
                                      <p:tavLst>
                                        <p:tav tm="0">
                                          <p:val>
                                            <p:fltVal val="0"/>
                                          </p:val>
                                        </p:tav>
                                        <p:tav tm="100000">
                                          <p:val>
                                            <p:strVal val="#ppt_h"/>
                                          </p:val>
                                        </p:tav>
                                      </p:tavLst>
                                    </p:anim>
                                    <p:animEffect transition="in" filter="fade">
                                      <p:cBhvr>
                                        <p:cTn id="40" dur="1000"/>
                                        <p:tgtEl>
                                          <p:spTgt spid="81"/>
                                        </p:tgtEl>
                                      </p:cBhvr>
                                    </p:animEffect>
                                  </p:childTnLst>
                                </p:cTn>
                              </p:par>
                            </p:childTnLst>
                          </p:cTn>
                        </p:par>
                        <p:par>
                          <p:cTn id="41" fill="hold">
                            <p:stCondLst>
                              <p:cond delay="1000"/>
                            </p:stCondLst>
                            <p:childTnLst>
                              <p:par>
                                <p:cTn id="42" presetID="53" presetClass="entr" presetSubtype="0" fill="hold" grpId="0" nodeType="afterEffect">
                                  <p:stCondLst>
                                    <p:cond delay="0"/>
                                  </p:stCondLst>
                                  <p:childTnLst>
                                    <p:set>
                                      <p:cBhvr>
                                        <p:cTn id="43" dur="1" fill="hold">
                                          <p:stCondLst>
                                            <p:cond delay="0"/>
                                          </p:stCondLst>
                                        </p:cTn>
                                        <p:tgtEl>
                                          <p:spTgt spid="82"/>
                                        </p:tgtEl>
                                        <p:attrNameLst>
                                          <p:attrName>style.visibility</p:attrName>
                                        </p:attrNameLst>
                                      </p:cBhvr>
                                      <p:to>
                                        <p:strVal val="visible"/>
                                      </p:to>
                                    </p:set>
                                    <p:anim calcmode="lin" valueType="num">
                                      <p:cBhvr>
                                        <p:cTn id="44" dur="1000" fill="hold"/>
                                        <p:tgtEl>
                                          <p:spTgt spid="82"/>
                                        </p:tgtEl>
                                        <p:attrNameLst>
                                          <p:attrName>ppt_w</p:attrName>
                                        </p:attrNameLst>
                                      </p:cBhvr>
                                      <p:tavLst>
                                        <p:tav tm="0">
                                          <p:val>
                                            <p:fltVal val="0"/>
                                          </p:val>
                                        </p:tav>
                                        <p:tav tm="100000">
                                          <p:val>
                                            <p:strVal val="#ppt_w"/>
                                          </p:val>
                                        </p:tav>
                                      </p:tavLst>
                                    </p:anim>
                                    <p:anim calcmode="lin" valueType="num">
                                      <p:cBhvr>
                                        <p:cTn id="45" dur="1000" fill="hold"/>
                                        <p:tgtEl>
                                          <p:spTgt spid="82"/>
                                        </p:tgtEl>
                                        <p:attrNameLst>
                                          <p:attrName>ppt_h</p:attrName>
                                        </p:attrNameLst>
                                      </p:cBhvr>
                                      <p:tavLst>
                                        <p:tav tm="0">
                                          <p:val>
                                            <p:fltVal val="0"/>
                                          </p:val>
                                        </p:tav>
                                        <p:tav tm="100000">
                                          <p:val>
                                            <p:strVal val="#ppt_h"/>
                                          </p:val>
                                        </p:tav>
                                      </p:tavLst>
                                    </p:anim>
                                    <p:animEffect transition="in" filter="fade">
                                      <p:cBhvr>
                                        <p:cTn id="46" dur="1000"/>
                                        <p:tgtEl>
                                          <p:spTgt spid="82"/>
                                        </p:tgtEl>
                                      </p:cBhvr>
                                    </p:animEffect>
                                  </p:childTnLst>
                                </p:cTn>
                              </p:par>
                            </p:childTnLst>
                          </p:cTn>
                        </p:par>
                        <p:par>
                          <p:cTn id="47" fill="hold">
                            <p:stCondLst>
                              <p:cond delay="2000"/>
                            </p:stCondLst>
                            <p:childTnLst>
                              <p:par>
                                <p:cTn id="48" presetID="53" presetClass="entr" presetSubtype="0" fill="hold" grpId="0" nodeType="afterEffect">
                                  <p:stCondLst>
                                    <p:cond delay="0"/>
                                  </p:stCondLst>
                                  <p:childTnLst>
                                    <p:set>
                                      <p:cBhvr>
                                        <p:cTn id="49" dur="1" fill="hold">
                                          <p:stCondLst>
                                            <p:cond delay="0"/>
                                          </p:stCondLst>
                                        </p:cTn>
                                        <p:tgtEl>
                                          <p:spTgt spid="84"/>
                                        </p:tgtEl>
                                        <p:attrNameLst>
                                          <p:attrName>style.visibility</p:attrName>
                                        </p:attrNameLst>
                                      </p:cBhvr>
                                      <p:to>
                                        <p:strVal val="visible"/>
                                      </p:to>
                                    </p:set>
                                    <p:anim calcmode="lin" valueType="num">
                                      <p:cBhvr>
                                        <p:cTn id="50" dur="1000" fill="hold"/>
                                        <p:tgtEl>
                                          <p:spTgt spid="84"/>
                                        </p:tgtEl>
                                        <p:attrNameLst>
                                          <p:attrName>ppt_w</p:attrName>
                                        </p:attrNameLst>
                                      </p:cBhvr>
                                      <p:tavLst>
                                        <p:tav tm="0">
                                          <p:val>
                                            <p:fltVal val="0"/>
                                          </p:val>
                                        </p:tav>
                                        <p:tav tm="100000">
                                          <p:val>
                                            <p:strVal val="#ppt_w"/>
                                          </p:val>
                                        </p:tav>
                                      </p:tavLst>
                                    </p:anim>
                                    <p:anim calcmode="lin" valueType="num">
                                      <p:cBhvr>
                                        <p:cTn id="51" dur="1000" fill="hold"/>
                                        <p:tgtEl>
                                          <p:spTgt spid="84"/>
                                        </p:tgtEl>
                                        <p:attrNameLst>
                                          <p:attrName>ppt_h</p:attrName>
                                        </p:attrNameLst>
                                      </p:cBhvr>
                                      <p:tavLst>
                                        <p:tav tm="0">
                                          <p:val>
                                            <p:fltVal val="0"/>
                                          </p:val>
                                        </p:tav>
                                        <p:tav tm="100000">
                                          <p:val>
                                            <p:strVal val="#ppt_h"/>
                                          </p:val>
                                        </p:tav>
                                      </p:tavLst>
                                    </p:anim>
                                    <p:animEffect transition="in" filter="fade">
                                      <p:cBhvr>
                                        <p:cTn id="52" dur="10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1"/>
      <p:bldP spid="81" grpId="0"/>
      <p:bldP spid="82" grpId="0" animBg="1"/>
      <p:bldP spid="8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71" name="Group 70"/>
          <p:cNvGrpSpPr/>
          <p:nvPr/>
        </p:nvGrpSpPr>
        <p:grpSpPr>
          <a:xfrm>
            <a:off x="0" y="0"/>
            <a:ext cx="9144000" cy="9193309"/>
            <a:chOff x="0" y="0"/>
            <a:chExt cx="9144000" cy="9193309"/>
          </a:xfrm>
        </p:grpSpPr>
        <p:grpSp>
          <p:nvGrpSpPr>
            <p:cNvPr id="2" name="Group 3"/>
            <p:cNvGrpSpPr/>
            <p:nvPr/>
          </p:nvGrpSpPr>
          <p:grpSpPr>
            <a:xfrm>
              <a:off x="0" y="0"/>
              <a:ext cx="9144000" cy="9193309"/>
              <a:chOff x="0" y="0"/>
              <a:chExt cx="9144000" cy="9193309"/>
            </a:xfrm>
          </p:grpSpPr>
          <p:sp>
            <p:nvSpPr>
              <p:cNvPr id="5" name="Rectangle 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6"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7" name="Rectangle 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8" name="Rectangle 7"/>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 name="Straight Connector 8"/>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oup 46"/>
              <p:cNvGrpSpPr/>
              <p:nvPr/>
            </p:nvGrpSpPr>
            <p:grpSpPr>
              <a:xfrm>
                <a:off x="4495800" y="3124200"/>
                <a:ext cx="685800" cy="777240"/>
                <a:chOff x="4495800" y="3124200"/>
                <a:chExt cx="685800" cy="777240"/>
              </a:xfrm>
            </p:grpSpPr>
            <p:cxnSp>
              <p:nvCxnSpPr>
                <p:cNvPr id="57" name="Straight Connector 56"/>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4" name="Group 81"/>
                <p:cNvGrpSpPr/>
                <p:nvPr/>
              </p:nvGrpSpPr>
              <p:grpSpPr>
                <a:xfrm>
                  <a:off x="4496271" y="3124200"/>
                  <a:ext cx="685329" cy="777240"/>
                  <a:chOff x="4440678" y="2858294"/>
                  <a:chExt cx="685329" cy="777240"/>
                </a:xfrm>
              </p:grpSpPr>
              <p:cxnSp>
                <p:nvCxnSpPr>
                  <p:cNvPr id="59"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5" name="Group 45"/>
              <p:cNvGrpSpPr/>
              <p:nvPr/>
            </p:nvGrpSpPr>
            <p:grpSpPr>
              <a:xfrm>
                <a:off x="7238529" y="3124200"/>
                <a:ext cx="1905471" cy="777240"/>
                <a:chOff x="7238529" y="3124200"/>
                <a:chExt cx="1905471" cy="777240"/>
              </a:xfrm>
            </p:grpSpPr>
            <p:cxnSp>
              <p:nvCxnSpPr>
                <p:cNvPr id="55" name="Straight Connector 54"/>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6" name="Group 87"/>
              <p:cNvGrpSpPr/>
              <p:nvPr/>
            </p:nvGrpSpPr>
            <p:grpSpPr>
              <a:xfrm>
                <a:off x="2590800" y="685800"/>
                <a:ext cx="1143000" cy="3347886"/>
                <a:chOff x="2590800" y="685800"/>
                <a:chExt cx="1143000" cy="3347886"/>
              </a:xfrm>
            </p:grpSpPr>
            <p:grpSp>
              <p:nvGrpSpPr>
                <p:cNvPr id="17" name="Group 72"/>
                <p:cNvGrpSpPr/>
                <p:nvPr/>
              </p:nvGrpSpPr>
              <p:grpSpPr>
                <a:xfrm>
                  <a:off x="2590800" y="685800"/>
                  <a:ext cx="1143000" cy="3347886"/>
                  <a:chOff x="2590800" y="685800"/>
                  <a:chExt cx="1143000" cy="3347886"/>
                </a:xfrm>
              </p:grpSpPr>
              <p:grpSp>
                <p:nvGrpSpPr>
                  <p:cNvPr id="18"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54"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51" name="Straight Connector 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2" name="TextBox 51"/>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49" name="Oval 4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59"/>
              <p:cNvGrpSpPr/>
              <p:nvPr/>
            </p:nvGrpSpPr>
            <p:grpSpPr>
              <a:xfrm>
                <a:off x="1524000" y="685800"/>
                <a:ext cx="1048206" cy="2514600"/>
                <a:chOff x="1524000" y="685800"/>
                <a:chExt cx="1048206" cy="2514600"/>
              </a:xfrm>
            </p:grpSpPr>
            <p:grpSp>
              <p:nvGrpSpPr>
                <p:cNvPr id="22" name="Group 50"/>
                <p:cNvGrpSpPr/>
                <p:nvPr/>
              </p:nvGrpSpPr>
              <p:grpSpPr>
                <a:xfrm>
                  <a:off x="1524000" y="685800"/>
                  <a:ext cx="1048206" cy="2439918"/>
                  <a:chOff x="1524000" y="685800"/>
                  <a:chExt cx="1048206" cy="2439918"/>
                </a:xfrm>
              </p:grpSpPr>
              <p:cxnSp>
                <p:nvCxnSpPr>
                  <p:cNvPr id="46" name="Straight Connector 45"/>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47"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45" name="Oval 44"/>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3" name="Group 73"/>
              <p:cNvGrpSpPr/>
              <p:nvPr/>
            </p:nvGrpSpPr>
            <p:grpSpPr>
              <a:xfrm>
                <a:off x="3505200" y="685800"/>
                <a:ext cx="1295400" cy="3352800"/>
                <a:chOff x="3505200" y="685800"/>
                <a:chExt cx="1295400" cy="3352800"/>
              </a:xfrm>
            </p:grpSpPr>
            <p:grpSp>
              <p:nvGrpSpPr>
                <p:cNvPr id="29" name="Group 63"/>
                <p:cNvGrpSpPr/>
                <p:nvPr/>
              </p:nvGrpSpPr>
              <p:grpSpPr>
                <a:xfrm>
                  <a:off x="3886200" y="685800"/>
                  <a:ext cx="914400" cy="2514600"/>
                  <a:chOff x="3886200" y="685800"/>
                  <a:chExt cx="914400" cy="2514600"/>
                </a:xfrm>
              </p:grpSpPr>
              <p:pic>
                <p:nvPicPr>
                  <p:cNvPr id="39"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40" name="Straight Connector 39"/>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7" name="Straight Connector 36"/>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8" name="TextBox 37"/>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19" name="Straight Connector 18"/>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48" name="Group 101"/>
              <p:cNvGrpSpPr/>
              <p:nvPr/>
            </p:nvGrpSpPr>
            <p:grpSpPr>
              <a:xfrm>
                <a:off x="315305" y="3352800"/>
                <a:ext cx="980095" cy="2268719"/>
                <a:chOff x="315305" y="3352800"/>
                <a:chExt cx="980095" cy="2268719"/>
              </a:xfrm>
            </p:grpSpPr>
            <p:sp>
              <p:nvSpPr>
                <p:cNvPr id="33" name="TextBox 32"/>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34" name="Straight Connector 33"/>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049" name="Group 32"/>
              <p:cNvGrpSpPr/>
              <p:nvPr/>
            </p:nvGrpSpPr>
            <p:grpSpPr>
              <a:xfrm>
                <a:off x="152400" y="76200"/>
                <a:ext cx="1074051" cy="3962400"/>
                <a:chOff x="678549" y="838200"/>
                <a:chExt cx="1074051" cy="3962400"/>
              </a:xfrm>
            </p:grpSpPr>
            <p:pic>
              <p:nvPicPr>
                <p:cNvPr id="27"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8" name="Straight Connector 23"/>
                <p:cNvCxnSpPr>
                  <a:stCxn id="32"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051" name="Group 96"/>
                <p:cNvGrpSpPr/>
                <p:nvPr/>
              </p:nvGrpSpPr>
              <p:grpSpPr>
                <a:xfrm>
                  <a:off x="907149" y="3765364"/>
                  <a:ext cx="806631" cy="1035236"/>
                  <a:chOff x="856266" y="5499266"/>
                  <a:chExt cx="806631" cy="1035236"/>
                </a:xfrm>
              </p:grpSpPr>
              <p:cxnSp>
                <p:nvCxnSpPr>
                  <p:cNvPr id="30"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31" name="TextBox 30"/>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2" name="Oval 31"/>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52" name="Group 102"/>
              <p:cNvGrpSpPr/>
              <p:nvPr/>
            </p:nvGrpSpPr>
            <p:grpSpPr>
              <a:xfrm>
                <a:off x="5775058" y="6248400"/>
                <a:ext cx="3368942" cy="461665"/>
                <a:chOff x="5851258" y="7467600"/>
                <a:chExt cx="3368942" cy="461665"/>
              </a:xfrm>
            </p:grpSpPr>
            <p:grpSp>
              <p:nvGrpSpPr>
                <p:cNvPr id="2053" name="Group 66"/>
                <p:cNvGrpSpPr/>
                <p:nvPr/>
              </p:nvGrpSpPr>
              <p:grpSpPr>
                <a:xfrm>
                  <a:off x="7924800" y="7467600"/>
                  <a:ext cx="1295400" cy="461665"/>
                  <a:chOff x="7924800" y="3581400"/>
                  <a:chExt cx="1295400" cy="461665"/>
                </a:xfrm>
              </p:grpSpPr>
              <p:sp>
                <p:nvSpPr>
                  <p:cNvPr id="25"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26" name="Straight Arrow Connector 25"/>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4"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grpSp>
          <p:nvGrpSpPr>
            <p:cNvPr id="61" name="Group 60"/>
            <p:cNvGrpSpPr/>
            <p:nvPr/>
          </p:nvGrpSpPr>
          <p:grpSpPr>
            <a:xfrm>
              <a:off x="839932" y="1828800"/>
              <a:ext cx="4646468" cy="1174564"/>
              <a:chOff x="839932" y="1828800"/>
              <a:chExt cx="4646468" cy="1174564"/>
            </a:xfrm>
          </p:grpSpPr>
          <p:cxnSp>
            <p:nvCxnSpPr>
              <p:cNvPr id="62" name="Straight Connector 61"/>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
          <p:nvSpPr>
            <p:cNvPr id="65" name="TextBox 64"/>
            <p:cNvSpPr txBox="1"/>
            <p:nvPr/>
          </p:nvSpPr>
          <p:spPr>
            <a:xfrm rot="20371740">
              <a:off x="1110387" y="1848988"/>
              <a:ext cx="151721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captured</a:t>
              </a:r>
              <a:endParaRPr lang="en-US" sz="2800" b="1" dirty="0">
                <a:solidFill>
                  <a:srgbClr val="FF0000"/>
                </a:solidFill>
                <a:effectLst>
                  <a:outerShdw dist="50800" dir="7200000" algn="ctr" rotWithShape="0">
                    <a:schemeClr val="tx1"/>
                  </a:outerShdw>
                </a:effectLst>
              </a:endParaRPr>
            </a:p>
          </p:txBody>
        </p:sp>
        <p:sp>
          <p:nvSpPr>
            <p:cNvPr id="66" name="TextBox 65"/>
            <p:cNvSpPr txBox="1"/>
            <p:nvPr/>
          </p:nvSpPr>
          <p:spPr>
            <a:xfrm rot="20371740">
              <a:off x="3038381" y="1112049"/>
              <a:ext cx="788999" cy="523220"/>
            </a:xfrm>
            <a:prstGeom prst="rect">
              <a:avLst/>
            </a:prstGeom>
            <a:solidFill>
              <a:schemeClr val="bg1">
                <a:lumMod val="75000"/>
                <a:alpha val="84000"/>
              </a:schemeClr>
            </a:solidFill>
          </p:spPr>
          <p:txBody>
            <a:bodyPr wrap="none" rtlCol="0">
              <a:spAutoFit/>
            </a:bodyPr>
            <a:lstStyle/>
            <a:p>
              <a:r>
                <a:rPr lang="en-US" sz="2800" b="1" dirty="0" smtClean="0">
                  <a:solidFill>
                    <a:srgbClr val="FF0000"/>
                  </a:solidFill>
                  <a:effectLst>
                    <a:outerShdw dist="50800" dir="7200000" algn="ctr" rotWithShape="0">
                      <a:schemeClr val="tx1"/>
                    </a:outerShdw>
                  </a:effectLst>
                </a:rPr>
                <a:t>dies</a:t>
              </a:r>
              <a:endParaRPr lang="en-US" sz="2800" b="1" dirty="0">
                <a:solidFill>
                  <a:srgbClr val="FF0000"/>
                </a:solidFill>
                <a:effectLst>
                  <a:outerShdw dist="50800" dir="7200000" algn="ctr" rotWithShape="0">
                    <a:schemeClr val="tx1"/>
                  </a:outerShdw>
                </a:effectLst>
              </a:endParaRPr>
            </a:p>
          </p:txBody>
        </p:sp>
        <p:sp>
          <p:nvSpPr>
            <p:cNvPr id="67" name="TextBox 66"/>
            <p:cNvSpPr txBox="1"/>
            <p:nvPr/>
          </p:nvSpPr>
          <p:spPr>
            <a:xfrm rot="978200">
              <a:off x="4310039" y="1422313"/>
              <a:ext cx="152202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amputee</a:t>
              </a:r>
              <a:endParaRPr lang="en-US" sz="2800" b="1" dirty="0">
                <a:solidFill>
                  <a:srgbClr val="FF0000"/>
                </a:solidFill>
                <a:effectLst>
                  <a:outerShdw dist="50800" dir="7200000" algn="ctr" rotWithShape="0">
                    <a:schemeClr val="tx1"/>
                  </a:outerShdw>
                </a:effectLst>
              </a:endParaRPr>
            </a:p>
          </p:txBody>
        </p:sp>
        <p:sp useBgFill="1">
          <p:nvSpPr>
            <p:cNvPr id="68" name="TextBox 67"/>
            <p:cNvSpPr txBox="1"/>
            <p:nvPr/>
          </p:nvSpPr>
          <p:spPr>
            <a:xfrm>
              <a:off x="2060448"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pic>
        <p:nvPicPr>
          <p:cNvPr id="69"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sp useBgFill="1">
        <p:nvSpPr>
          <p:cNvPr id="73" name="Rectangle 72"/>
          <p:cNvSpPr/>
          <p:nvPr/>
        </p:nvSpPr>
        <p:spPr>
          <a:xfrm>
            <a:off x="2057400" y="0"/>
            <a:ext cx="5486400" cy="762000"/>
          </a:xfrm>
          <a:prstGeom prst="rect">
            <a:avLst/>
          </a:prstGeom>
          <a:ln>
            <a:noFill/>
          </a:ln>
        </p:spPr>
        <p:txBody>
          <a:bodyPr wrap="square" rtlCol="0" anchor="ctr">
            <a:spAutoFit/>
          </a:bodyPr>
          <a:lstStyle/>
          <a:p>
            <a:pPr algn="ctr"/>
            <a:endParaRPr lang="en-US" sz="2200" b="1" dirty="0" smtClean="0">
              <a:solidFill>
                <a:schemeClr val="bg1"/>
              </a:solidFill>
            </a:endParaRPr>
          </a:p>
        </p:txBody>
      </p:sp>
      <p:sp>
        <p:nvSpPr>
          <p:cNvPr id="72" name="Rectangle 7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Olive </a:t>
            </a:r>
            <a:r>
              <a:rPr lang="en-US" sz="4800" b="1" dirty="0" err="1"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Oatman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71"/>
                                        </p:tgtEl>
                                      </p:cBhvr>
                                    </p:animEffect>
                                    <p:set>
                                      <p:cBhvr>
                                        <p:cTn id="7" dur="1" fill="hold">
                                          <p:stCondLst>
                                            <p:cond delay="999"/>
                                          </p:stCondLst>
                                        </p:cTn>
                                        <p:tgtEl>
                                          <p:spTgt spid="71"/>
                                        </p:tgtEl>
                                        <p:attrNameLst>
                                          <p:attrName>style.visibility</p:attrName>
                                        </p:attrNameLst>
                                      </p:cBhvr>
                                      <p:to>
                                        <p:strVal val="hidden"/>
                                      </p:to>
                                    </p:set>
                                  </p:childTnLst>
                                </p:cTn>
                              </p:par>
                              <p:par>
                                <p:cTn id="8" presetID="64" presetClass="path" presetSubtype="0" accel="50000" decel="50000" fill="hold" nodeType="withEffect">
                                  <p:stCondLst>
                                    <p:cond delay="0"/>
                                  </p:stCondLst>
                                  <p:childTnLst>
                                    <p:animMotion origin="layout" path="M 1.66667E-6 -5.20231E-7 L -0.10729 -0.04439 " pathEditMode="relative" rAng="0" ptsTypes="AA">
                                      <p:cBhvr>
                                        <p:cTn id="9" dur="1000" fill="hold"/>
                                        <p:tgtEl>
                                          <p:spTgt spid="69"/>
                                        </p:tgtEl>
                                        <p:attrNameLst>
                                          <p:attrName>ppt_x</p:attrName>
                                          <p:attrName>ppt_y</p:attrName>
                                        </p:attrNameLst>
                                      </p:cBhvr>
                                      <p:rCtr x="-54" y="-22"/>
                                    </p:animMotion>
                                  </p:childTnLst>
                                </p:cTn>
                              </p:par>
                              <p:par>
                                <p:cTn id="10" presetID="1" presetClass="entr" presetSubtype="0" fill="hold" nodeType="withEffect">
                                  <p:stCondLst>
                                    <p:cond delay="0"/>
                                  </p:stCondLst>
                                  <p:childTnLst>
                                    <p:set>
                                      <p:cBhvr>
                                        <p:cTn id="11" dur="1" fill="hold">
                                          <p:stCondLst>
                                            <p:cond delay="0"/>
                                          </p:stCondLst>
                                        </p:cTn>
                                        <p:tgtEl>
                                          <p:spTgt spid="69"/>
                                        </p:tgtEl>
                                        <p:attrNameLst>
                                          <p:attrName>style.visibility</p:attrName>
                                        </p:attrNameLst>
                                      </p:cBhvr>
                                      <p:to>
                                        <p:strVal val="visible"/>
                                      </p:to>
                                    </p:set>
                                  </p:childTnLst>
                                </p:cTn>
                              </p:par>
                              <p:par>
                                <p:cTn id="12" presetID="6" presetClass="emph" presetSubtype="0" fill="hold" nodeType="withEffect">
                                  <p:stCondLst>
                                    <p:cond delay="0"/>
                                  </p:stCondLst>
                                  <p:childTnLst>
                                    <p:animScale>
                                      <p:cBhvr>
                                        <p:cTn id="13" dur="1000" fill="hold"/>
                                        <p:tgtEl>
                                          <p:spTgt spid="69"/>
                                        </p:tgtEl>
                                      </p:cBhvr>
                                      <p:by x="150000" y="150000"/>
                                    </p:animScale>
                                  </p:childTnLst>
                                </p:cTn>
                              </p:par>
                              <p:par>
                                <p:cTn id="14" presetID="10" presetClass="entr" presetSubtype="0" fill="hold" grpId="0" nodeType="withEffect">
                                  <p:stCondLst>
                                    <p:cond delay="0"/>
                                  </p:stCondLst>
                                  <p:childTnLst>
                                    <p:set>
                                      <p:cBhvr>
                                        <p:cTn id="15" dur="1" fill="hold">
                                          <p:stCondLst>
                                            <p:cond delay="0"/>
                                          </p:stCondLst>
                                        </p:cTn>
                                        <p:tgtEl>
                                          <p:spTgt spid="73"/>
                                        </p:tgtEl>
                                        <p:attrNameLst>
                                          <p:attrName>style.visibility</p:attrName>
                                        </p:attrNameLst>
                                      </p:cBhvr>
                                      <p:to>
                                        <p:strVal val="visible"/>
                                      </p:to>
                                    </p:set>
                                    <p:animEffect transition="in" filter="fade">
                                      <p:cBhvr>
                                        <p:cTn id="16" dur="1000"/>
                                        <p:tgtEl>
                                          <p:spTgt spid="73"/>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1" name="TextBox 50"/>
          <p:cNvSpPr txBox="1"/>
          <p:nvPr/>
        </p:nvSpPr>
        <p:spPr>
          <a:xfrm>
            <a:off x="7023192"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sp useBgFill="1">
        <p:nvSpPr>
          <p:cNvPr id="58" name="TextBox 57"/>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useBgFill="1">
        <p:nvSpPr>
          <p:cNvPr id="62" name="TextBox 61"/>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sp useBgFill="1">
        <p:nvSpPr>
          <p:cNvPr id="65" name="TextBox 64"/>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1903</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p:cNvGrpSpPr/>
          <p:nvPr/>
        </p:nvGrpSpPr>
        <p:grpSpPr>
          <a:xfrm>
            <a:off x="1730829" y="2971800"/>
            <a:ext cx="3984171" cy="1871748"/>
            <a:chOff x="1730829" y="2971800"/>
            <a:chExt cx="3984171" cy="1871748"/>
          </a:xfrm>
        </p:grpSpPr>
        <p:grpSp>
          <p:nvGrpSpPr>
            <p:cNvPr id="45" name="Group 44"/>
            <p:cNvGrpSpPr/>
            <p:nvPr/>
          </p:nvGrpSpPr>
          <p:grpSpPr>
            <a:xfrm>
              <a:off x="1730829" y="2971800"/>
              <a:ext cx="3984171" cy="1871748"/>
              <a:chOff x="1730829" y="2971800"/>
              <a:chExt cx="3984171" cy="1871748"/>
            </a:xfrm>
          </p:grpSpPr>
          <p:sp>
            <p:nvSpPr>
              <p:cNvPr id="25" name="Freeform 24"/>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101600">
                <a:solidFill>
                  <a:srgbClr val="FF0000"/>
                </a:solidFill>
                <a:prstDash val="solid"/>
              </a:ln>
              <a:effectLst>
                <a:outerShdw dist="50800" dir="13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Freeform 26"/>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101600">
                <a:solidFill>
                  <a:srgbClr val="FF0000"/>
                </a:solidFill>
              </a:ln>
              <a:effectLst>
                <a:outerShdw dist="50800" dir="16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Freeform 29"/>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1016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5-Point Star 28"/>
              <p:cNvSpPr>
                <a:spLocks noChangeAspect="1"/>
              </p:cNvSpPr>
              <p:nvPr/>
            </p:nvSpPr>
            <p:spPr>
              <a:xfrm>
                <a:off x="4645544" y="3607914"/>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3" name="5-Point Star 22"/>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4" name="5-Point Star 23"/>
              <p:cNvSpPr/>
              <p:nvPr/>
            </p:nvSpPr>
            <p:spPr>
              <a:xfrm>
                <a:off x="2754283" y="4080164"/>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8" name="Freeform 37"/>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1016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 name="5-Point Star 32"/>
            <p:cNvSpPr/>
            <p:nvPr/>
          </p:nvSpPr>
          <p:spPr>
            <a:xfrm>
              <a:off x="19812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43" name="TextBox 42"/>
          <p:cNvSpPr txBox="1"/>
          <p:nvPr/>
        </p:nvSpPr>
        <p:spPr>
          <a:xfrm>
            <a:off x="0" y="5587425"/>
            <a:ext cx="5029200" cy="553998"/>
          </a:xfrm>
          <a:prstGeom prst="rect">
            <a:avLst/>
          </a:prstGeom>
          <a:solidFill>
            <a:schemeClr val="bg1"/>
          </a:solidFill>
        </p:spPr>
        <p:txBody>
          <a:bodyPr wrap="square" rtlCol="0">
            <a:spAutoFit/>
          </a:bodyPr>
          <a:lstStyle/>
          <a:p>
            <a:pPr algn="ctr"/>
            <a:r>
              <a:rPr lang="en-US" sz="3000" b="1" dirty="0" smtClean="0"/>
              <a:t>family killed, Lorenzo injured;</a:t>
            </a:r>
          </a:p>
        </p:txBody>
      </p:sp>
      <p:pic>
        <p:nvPicPr>
          <p:cNvPr id="44" name="Picture 8"/>
          <p:cNvPicPr>
            <a:picLocks noChangeAspect="1" noChangeArrowheads="1"/>
          </p:cNvPicPr>
          <p:nvPr/>
        </p:nvPicPr>
        <p:blipFill>
          <a:blip r:embed="rId4"/>
          <a:srcRect/>
          <a:stretch>
            <a:fillRect/>
          </a:stretch>
        </p:blipFill>
        <p:spPr bwMode="auto">
          <a:xfrm>
            <a:off x="5105997" y="3883025"/>
            <a:ext cx="3961803" cy="2974975"/>
          </a:xfrm>
          <a:prstGeom prst="rect">
            <a:avLst/>
          </a:prstGeom>
          <a:noFill/>
          <a:ln w="50800">
            <a:solidFill>
              <a:srgbClr val="002060"/>
            </a:solidFill>
            <a:miter lim="800000"/>
            <a:headEnd/>
            <a:tailEnd/>
          </a:ln>
          <a:effectLst/>
        </p:spPr>
      </p:pic>
      <p:sp>
        <p:nvSpPr>
          <p:cNvPr id="46" name="TextBox 45"/>
          <p:cNvSpPr txBox="1"/>
          <p:nvPr/>
        </p:nvSpPr>
        <p:spPr>
          <a:xfrm>
            <a:off x="0" y="6096000"/>
            <a:ext cx="5029200" cy="584775"/>
          </a:xfrm>
          <a:prstGeom prst="rect">
            <a:avLst/>
          </a:prstGeom>
          <a:solidFill>
            <a:schemeClr val="bg1"/>
          </a:solidFill>
        </p:spPr>
        <p:txBody>
          <a:bodyPr wrap="square" rtlCol="0">
            <a:spAutoFit/>
          </a:bodyPr>
          <a:lstStyle/>
          <a:p>
            <a:pPr algn="ctr"/>
            <a:r>
              <a:rPr lang="en-US" sz="3200" b="1" dirty="0" smtClean="0"/>
              <a:t>GIRLS (14 &amp; 7) CAPTURED!</a:t>
            </a:r>
          </a:p>
        </p:txBody>
      </p:sp>
      <p:sp>
        <p:nvSpPr>
          <p:cNvPr id="37" name="5-Point Star 36"/>
          <p:cNvSpPr/>
          <p:nvPr/>
        </p:nvSpPr>
        <p:spPr>
          <a:xfrm>
            <a:off x="1524000" y="44196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0" name="Rectangle 4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Olive </a:t>
            </a:r>
            <a:r>
              <a:rPr lang="en-US" sz="4800" b="1" dirty="0" err="1"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Oatman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2" name="TextBox 51"/>
          <p:cNvSpPr txBox="1"/>
          <p:nvPr/>
        </p:nvSpPr>
        <p:spPr>
          <a:xfrm>
            <a:off x="1828800" y="813137"/>
            <a:ext cx="7315200" cy="1015663"/>
          </a:xfrm>
          <a:prstGeom prst="rect">
            <a:avLst/>
          </a:prstGeom>
          <a:solidFill>
            <a:schemeClr val="bg1"/>
          </a:solidFill>
        </p:spPr>
        <p:txBody>
          <a:bodyPr wrap="square" rtlCol="0">
            <a:spAutoFit/>
          </a:bodyPr>
          <a:lstStyle/>
          <a:p>
            <a:r>
              <a:rPr lang="en-US" sz="3000" b="1" dirty="0" smtClean="0"/>
              <a:t> - girls are held as servants for one year, then</a:t>
            </a:r>
          </a:p>
          <a:p>
            <a:r>
              <a:rPr lang="en-US" sz="3000" b="1" dirty="0" smtClean="0"/>
              <a:t>    traded to Mojave, removed to California</a:t>
            </a:r>
          </a:p>
        </p:txBody>
      </p:sp>
      <p:sp>
        <p:nvSpPr>
          <p:cNvPr id="53" name="5-Point Star 52"/>
          <p:cNvSpPr/>
          <p:nvPr/>
        </p:nvSpPr>
        <p:spPr>
          <a:xfrm>
            <a:off x="1219200" y="4114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55" name="Picture 5"/>
          <p:cNvPicPr>
            <a:picLocks noChangeAspect="1" noChangeArrowheads="1"/>
          </p:cNvPicPr>
          <p:nvPr/>
        </p:nvPicPr>
        <p:blipFill>
          <a:blip r:embed="rId5"/>
          <a:srcRect/>
          <a:stretch>
            <a:fillRect/>
          </a:stretch>
        </p:blipFill>
        <p:spPr bwMode="auto">
          <a:xfrm>
            <a:off x="4589254" y="2438400"/>
            <a:ext cx="4326147" cy="4495800"/>
          </a:xfrm>
          <a:prstGeom prst="rect">
            <a:avLst/>
          </a:prstGeom>
          <a:noFill/>
          <a:ln w="50800">
            <a:solidFill>
              <a:schemeClr val="tx1"/>
            </a:solidFill>
            <a:miter lim="800000"/>
            <a:headEnd/>
            <a:tailEnd/>
          </a:ln>
          <a:effectLst/>
        </p:spPr>
      </p:pic>
      <p:sp>
        <p:nvSpPr>
          <p:cNvPr id="56" name="TextBox 55"/>
          <p:cNvSpPr txBox="1"/>
          <p:nvPr/>
        </p:nvSpPr>
        <p:spPr>
          <a:xfrm>
            <a:off x="304800" y="1803737"/>
            <a:ext cx="8839200" cy="553998"/>
          </a:xfrm>
          <a:prstGeom prst="rect">
            <a:avLst/>
          </a:prstGeom>
          <a:solidFill>
            <a:schemeClr val="bg1"/>
          </a:solidFill>
        </p:spPr>
        <p:txBody>
          <a:bodyPr wrap="square" rtlCol="0">
            <a:spAutoFit/>
          </a:bodyPr>
          <a:lstStyle/>
          <a:p>
            <a:r>
              <a:rPr lang="en-US" sz="3000" b="1" dirty="0" smtClean="0"/>
              <a:t> - girls are tattooed in keeping with Mojave tradition</a:t>
            </a:r>
          </a:p>
        </p:txBody>
      </p:sp>
      <p:pic>
        <p:nvPicPr>
          <p:cNvPr id="49" name="Picture 48"/>
          <p:cNvPicPr>
            <a:picLocks noChangeAspect="1" noChangeArrowheads="1"/>
          </p:cNvPicPr>
          <p:nvPr/>
        </p:nvPicPr>
        <p:blipFill>
          <a:blip r:embed="rId6" cstate="print"/>
          <a:srcRect/>
          <a:stretch>
            <a:fillRect/>
          </a:stretch>
        </p:blipFill>
        <p:spPr bwMode="auto">
          <a:xfrm>
            <a:off x="283464" y="76200"/>
            <a:ext cx="1571181" cy="1826810"/>
          </a:xfrm>
          <a:prstGeom prst="rect">
            <a:avLst/>
          </a:prstGeom>
          <a:noFill/>
          <a:ln w="9525">
            <a:noFill/>
            <a:miter lim="800000"/>
            <a:headEnd/>
            <a:tailEnd/>
          </a:ln>
          <a:effectLst/>
        </p:spPr>
      </p:pic>
      <p:sp>
        <p:nvSpPr>
          <p:cNvPr id="57" name="5-Point Star 56"/>
          <p:cNvSpPr/>
          <p:nvPr/>
        </p:nvSpPr>
        <p:spPr>
          <a:xfrm>
            <a:off x="762000" y="43434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9" name="TextBox 58"/>
          <p:cNvSpPr txBox="1"/>
          <p:nvPr/>
        </p:nvSpPr>
        <p:spPr>
          <a:xfrm>
            <a:off x="304800" y="2286000"/>
            <a:ext cx="8839200" cy="538609"/>
          </a:xfrm>
          <a:prstGeom prst="rect">
            <a:avLst/>
          </a:prstGeom>
          <a:solidFill>
            <a:schemeClr val="bg1"/>
          </a:solidFill>
        </p:spPr>
        <p:txBody>
          <a:bodyPr wrap="square" rtlCol="0">
            <a:spAutoFit/>
          </a:bodyPr>
          <a:lstStyle/>
          <a:p>
            <a:r>
              <a:rPr lang="en-US" sz="2900" b="1" dirty="0" smtClean="0"/>
              <a:t> - sister dies; U.S. negotiates Olive’s release to Fort Yuma</a:t>
            </a:r>
          </a:p>
        </p:txBody>
      </p:sp>
      <p:sp>
        <p:nvSpPr>
          <p:cNvPr id="60" name="TextBox 59"/>
          <p:cNvSpPr txBox="1"/>
          <p:nvPr/>
        </p:nvSpPr>
        <p:spPr>
          <a:xfrm>
            <a:off x="304800" y="2798802"/>
            <a:ext cx="8839200" cy="553998"/>
          </a:xfrm>
          <a:prstGeom prst="rect">
            <a:avLst/>
          </a:prstGeom>
          <a:solidFill>
            <a:schemeClr val="bg1"/>
          </a:solidFill>
        </p:spPr>
        <p:txBody>
          <a:bodyPr wrap="square" rtlCol="0">
            <a:spAutoFit/>
          </a:bodyPr>
          <a:lstStyle/>
          <a:p>
            <a:r>
              <a:rPr lang="en-US" sz="3000" b="1" dirty="0" smtClean="0"/>
              <a:t> - age 20: reunited w/brother; begins lecture tours</a:t>
            </a:r>
          </a:p>
        </p:txBody>
      </p:sp>
      <p:sp>
        <p:nvSpPr>
          <p:cNvPr id="61" name="TextBox 60"/>
          <p:cNvSpPr txBox="1"/>
          <p:nvPr/>
        </p:nvSpPr>
        <p:spPr>
          <a:xfrm>
            <a:off x="304800" y="5791200"/>
            <a:ext cx="8839200" cy="553998"/>
          </a:xfrm>
          <a:prstGeom prst="rect">
            <a:avLst/>
          </a:prstGeom>
          <a:solidFill>
            <a:schemeClr val="bg1"/>
          </a:solidFill>
        </p:spPr>
        <p:txBody>
          <a:bodyPr wrap="square" rtlCol="0">
            <a:spAutoFit/>
          </a:bodyPr>
          <a:lstStyle/>
          <a:p>
            <a:r>
              <a:rPr lang="en-US" sz="3000" b="1" dirty="0" smtClean="0"/>
              <a:t> - at 28, marries Texas cattleman; adopts baby girl</a:t>
            </a:r>
          </a:p>
        </p:txBody>
      </p:sp>
      <p:sp>
        <p:nvSpPr>
          <p:cNvPr id="63" name="TextBox 62"/>
          <p:cNvSpPr txBox="1"/>
          <p:nvPr/>
        </p:nvSpPr>
        <p:spPr>
          <a:xfrm>
            <a:off x="304800" y="6324600"/>
            <a:ext cx="8839200" cy="553998"/>
          </a:xfrm>
          <a:prstGeom prst="rect">
            <a:avLst/>
          </a:prstGeom>
          <a:solidFill>
            <a:schemeClr val="bg1"/>
          </a:solidFill>
        </p:spPr>
        <p:txBody>
          <a:bodyPr wrap="square" rtlCol="0">
            <a:spAutoFit/>
          </a:bodyPr>
          <a:lstStyle/>
          <a:p>
            <a:r>
              <a:rPr lang="en-US" sz="3000" b="1" dirty="0" smtClean="0"/>
              <a:t> - at 65, dies of heart attack ; buried in Sherman, Texas</a:t>
            </a:r>
          </a:p>
        </p:txBody>
      </p:sp>
      <p:pic>
        <p:nvPicPr>
          <p:cNvPr id="66" name="Picture 2" descr="https://4.bp.blogspot.com/-JGRrmv5tbyQ/WS8wbh0dNgI/AAAAAAAAG6M/dJAo8DXhi4otAOTXMefWP9F7tQR1C3KrgCLcB/s1600/oatmanolivelorenzo.jpg"/>
          <p:cNvPicPr>
            <a:picLocks noChangeAspect="1" noChangeArrowheads="1"/>
          </p:cNvPicPr>
          <p:nvPr/>
        </p:nvPicPr>
        <p:blipFill>
          <a:blip r:embed="rId7"/>
          <a:srcRect l="54167"/>
          <a:stretch>
            <a:fillRect/>
          </a:stretch>
        </p:blipFill>
        <p:spPr bwMode="auto">
          <a:xfrm>
            <a:off x="6019800" y="3448049"/>
            <a:ext cx="2667000" cy="3212523"/>
          </a:xfrm>
          <a:prstGeom prst="rect">
            <a:avLst/>
          </a:prstGeom>
          <a:noFill/>
          <a:ln w="50800">
            <a:solidFill>
              <a:schemeClr val="tx1"/>
            </a:solidFill>
          </a:ln>
        </p:spPr>
      </p:pic>
      <p:sp>
        <p:nvSpPr>
          <p:cNvPr id="42" name="Rectangle 41"/>
          <p:cNvSpPr/>
          <p:nvPr/>
        </p:nvSpPr>
        <p:spPr>
          <a:xfrm rot="20604202">
            <a:off x="3226896" y="2401737"/>
            <a:ext cx="3581400" cy="707886"/>
          </a:xfrm>
          <a:prstGeom prst="rect">
            <a:avLst/>
          </a:prstGeom>
          <a:solidFill>
            <a:schemeClr val="bg1"/>
          </a:solidFill>
        </p:spPr>
        <p:txBody>
          <a:bodyPr wrap="square">
            <a:spAutoFit/>
          </a:bodyPr>
          <a:lstStyle/>
          <a:p>
            <a:pPr algn="ctr"/>
            <a:r>
              <a:rPr lang="en-US" sz="4000" b="1" dirty="0" smtClean="0">
                <a:latin typeface="Tempus Sans ITC" pitchFamily="82" charset="0"/>
              </a:rPr>
              <a:t>What happens?</a:t>
            </a:r>
          </a:p>
        </p:txBody>
      </p:sp>
      <p:sp>
        <p:nvSpPr>
          <p:cNvPr id="47" name="Rectangle 46"/>
          <p:cNvSpPr/>
          <p:nvPr/>
        </p:nvSpPr>
        <p:spPr>
          <a:xfrm>
            <a:off x="3657600" y="762000"/>
            <a:ext cx="5486400" cy="913070"/>
          </a:xfrm>
          <a:prstGeom prst="rect">
            <a:avLst/>
          </a:prstGeom>
          <a:solidFill>
            <a:schemeClr val="bg1"/>
          </a:solidFill>
        </p:spPr>
        <p:txBody>
          <a:bodyPr wrap="square">
            <a:spAutoFit/>
          </a:bodyPr>
          <a:lstStyle/>
          <a:p>
            <a:pPr marL="233363" indent="-233363">
              <a:lnSpc>
                <a:spcPts val="3200"/>
              </a:lnSpc>
              <a:spcBef>
                <a:spcPts val="1000"/>
              </a:spcBef>
            </a:pPr>
            <a:r>
              <a:rPr lang="en-US" sz="3000" b="1" dirty="0" smtClean="0"/>
              <a:t>  </a:t>
            </a:r>
            <a:r>
              <a:rPr lang="en-US" sz="3000" dirty="0" smtClean="0"/>
              <a:t>Olive’s family joins </a:t>
            </a:r>
            <a:r>
              <a:rPr lang="en-US" sz="3000" dirty="0" err="1" smtClean="0"/>
              <a:t>Brewsterite</a:t>
            </a:r>
            <a:r>
              <a:rPr lang="en-US" sz="3000" dirty="0" smtClean="0"/>
              <a:t>   wagon train to California</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p:cTn id="11" dur="1000" fill="hold"/>
                                        <p:tgtEl>
                                          <p:spTgt spid="51"/>
                                        </p:tgtEl>
                                        <p:attrNameLst>
                                          <p:attrName>ppt_w</p:attrName>
                                        </p:attrNameLst>
                                      </p:cBhvr>
                                      <p:tavLst>
                                        <p:tav tm="0">
                                          <p:val>
                                            <p:fltVal val="0"/>
                                          </p:val>
                                        </p:tav>
                                        <p:tav tm="100000">
                                          <p:val>
                                            <p:strVal val="#ppt_w"/>
                                          </p:val>
                                        </p:tav>
                                      </p:tavLst>
                                    </p:anim>
                                    <p:anim calcmode="lin" valueType="num">
                                      <p:cBhvr>
                                        <p:cTn id="12" dur="1000" fill="hold"/>
                                        <p:tgtEl>
                                          <p:spTgt spid="51"/>
                                        </p:tgtEl>
                                        <p:attrNameLst>
                                          <p:attrName>ppt_h</p:attrName>
                                        </p:attrNameLst>
                                      </p:cBhvr>
                                      <p:tavLst>
                                        <p:tav tm="0">
                                          <p:val>
                                            <p:fltVal val="0"/>
                                          </p:val>
                                        </p:tav>
                                        <p:tav tm="100000">
                                          <p:val>
                                            <p:strVal val="#ppt_h"/>
                                          </p:val>
                                        </p:tav>
                                      </p:tavLst>
                                    </p:anim>
                                    <p:anim calcmode="lin" valueType="num">
                                      <p:cBhvr>
                                        <p:cTn id="13" dur="1000" fill="hold"/>
                                        <p:tgtEl>
                                          <p:spTgt spid="51"/>
                                        </p:tgtEl>
                                        <p:attrNameLst>
                                          <p:attrName>style.rotation</p:attrName>
                                        </p:attrNameLst>
                                      </p:cBhvr>
                                      <p:tavLst>
                                        <p:tav tm="0">
                                          <p:val>
                                            <p:fltVal val="360"/>
                                          </p:val>
                                        </p:tav>
                                        <p:tav tm="100000">
                                          <p:val>
                                            <p:fltVal val="0"/>
                                          </p:val>
                                        </p:tav>
                                      </p:tavLst>
                                    </p:anim>
                                    <p:animEffect transition="in" filter="fade">
                                      <p:cBhvr>
                                        <p:cTn id="14" dur="1000"/>
                                        <p:tgtEl>
                                          <p:spTgt spid="5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7">
                                            <p:bg/>
                                          </p:spTgt>
                                        </p:tgtEl>
                                        <p:attrNameLst>
                                          <p:attrName>style.visibility</p:attrName>
                                        </p:attrNameLst>
                                      </p:cBhvr>
                                      <p:to>
                                        <p:strVal val="visible"/>
                                      </p:to>
                                    </p:set>
                                    <p:animEffect transition="in" filter="fade">
                                      <p:cBhvr>
                                        <p:cTn id="19" dur="1000"/>
                                        <p:tgtEl>
                                          <p:spTgt spid="47">
                                            <p:bg/>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7">
                                            <p:txEl>
                                              <p:pRg st="0" end="0"/>
                                            </p:txEl>
                                          </p:spTgt>
                                        </p:tgtEl>
                                        <p:attrNameLst>
                                          <p:attrName>style.visibility</p:attrName>
                                        </p:attrNameLst>
                                      </p:cBhvr>
                                      <p:to>
                                        <p:strVal val="visible"/>
                                      </p:to>
                                    </p:set>
                                    <p:animEffect transition="in" filter="fade">
                                      <p:cBhvr>
                                        <p:cTn id="22" dur="1000"/>
                                        <p:tgtEl>
                                          <p:spTgt spid="47">
                                            <p:txEl>
                                              <p:pRg st="0" end="0"/>
                                            </p:txEl>
                                          </p:spTgt>
                                        </p:tgtEl>
                                      </p:cBhvr>
                                    </p:animEffect>
                                  </p:childTnLst>
                                </p:cTn>
                              </p:par>
                            </p:childTnLst>
                          </p:cTn>
                        </p:par>
                        <p:par>
                          <p:cTn id="23" fill="hold">
                            <p:stCondLst>
                              <p:cond delay="1000"/>
                            </p:stCondLst>
                            <p:childTnLst>
                              <p:par>
                                <p:cTn id="24" presetID="22" presetClass="entr" presetSubtype="2" fill="hold" nodeType="afterEffect">
                                  <p:stCondLst>
                                    <p:cond delay="0"/>
                                  </p:stCondLst>
                                  <p:childTnLst>
                                    <p:set>
                                      <p:cBhvr>
                                        <p:cTn id="25" dur="1" fill="hold">
                                          <p:stCondLst>
                                            <p:cond delay="0"/>
                                          </p:stCondLst>
                                        </p:cTn>
                                        <p:tgtEl>
                                          <p:spTgt spid="48"/>
                                        </p:tgtEl>
                                        <p:attrNameLst>
                                          <p:attrName>style.visibility</p:attrName>
                                        </p:attrNameLst>
                                      </p:cBhvr>
                                      <p:to>
                                        <p:strVal val="visible"/>
                                      </p:to>
                                    </p:set>
                                    <p:animEffect transition="in" filter="wipe(right)">
                                      <p:cBhvr>
                                        <p:cTn id="26" dur="2000"/>
                                        <p:tgtEl>
                                          <p:spTgt spid="48"/>
                                        </p:tgtEl>
                                      </p:cBhvr>
                                    </p:animEffect>
                                  </p:childTnLst>
                                </p:cTn>
                              </p:par>
                            </p:childTnLst>
                          </p:cTn>
                        </p:par>
                        <p:par>
                          <p:cTn id="27" fill="hold">
                            <p:stCondLst>
                              <p:cond delay="3000"/>
                            </p:stCondLst>
                            <p:childTnLst>
                              <p:par>
                                <p:cTn id="28" presetID="49" presetClass="entr" presetSubtype="0" decel="100000"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1000" fill="hold"/>
                                        <p:tgtEl>
                                          <p:spTgt spid="37"/>
                                        </p:tgtEl>
                                        <p:attrNameLst>
                                          <p:attrName>ppt_w</p:attrName>
                                        </p:attrNameLst>
                                      </p:cBhvr>
                                      <p:tavLst>
                                        <p:tav tm="0">
                                          <p:val>
                                            <p:fltVal val="0"/>
                                          </p:val>
                                        </p:tav>
                                        <p:tav tm="100000">
                                          <p:val>
                                            <p:strVal val="#ppt_w"/>
                                          </p:val>
                                        </p:tav>
                                      </p:tavLst>
                                    </p:anim>
                                    <p:anim calcmode="lin" valueType="num">
                                      <p:cBhvr>
                                        <p:cTn id="31" dur="1000" fill="hold"/>
                                        <p:tgtEl>
                                          <p:spTgt spid="37"/>
                                        </p:tgtEl>
                                        <p:attrNameLst>
                                          <p:attrName>ppt_h</p:attrName>
                                        </p:attrNameLst>
                                      </p:cBhvr>
                                      <p:tavLst>
                                        <p:tav tm="0">
                                          <p:val>
                                            <p:fltVal val="0"/>
                                          </p:val>
                                        </p:tav>
                                        <p:tav tm="100000">
                                          <p:val>
                                            <p:strVal val="#ppt_h"/>
                                          </p:val>
                                        </p:tav>
                                      </p:tavLst>
                                    </p:anim>
                                    <p:anim calcmode="lin" valueType="num">
                                      <p:cBhvr>
                                        <p:cTn id="32" dur="1000" fill="hold"/>
                                        <p:tgtEl>
                                          <p:spTgt spid="37"/>
                                        </p:tgtEl>
                                        <p:attrNameLst>
                                          <p:attrName>style.rotation</p:attrName>
                                        </p:attrNameLst>
                                      </p:cBhvr>
                                      <p:tavLst>
                                        <p:tav tm="0">
                                          <p:val>
                                            <p:fltVal val="360"/>
                                          </p:val>
                                        </p:tav>
                                        <p:tav tm="100000">
                                          <p:val>
                                            <p:fltVal val="0"/>
                                          </p:val>
                                        </p:tav>
                                      </p:tavLst>
                                    </p:anim>
                                    <p:animEffect transition="in" filter="fade">
                                      <p:cBhvr>
                                        <p:cTn id="33" dur="1000"/>
                                        <p:tgtEl>
                                          <p:spTgt spid="3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xit" presetSubtype="0" fill="hold" nodeType="clickEffect">
                                  <p:stCondLst>
                                    <p:cond delay="0"/>
                                  </p:stCondLst>
                                  <p:childTnLst>
                                    <p:animEffect transition="out" filter="fade">
                                      <p:cBhvr>
                                        <p:cTn id="37" dur="1000"/>
                                        <p:tgtEl>
                                          <p:spTgt spid="48"/>
                                        </p:tgtEl>
                                      </p:cBhvr>
                                    </p:animEffect>
                                    <p:set>
                                      <p:cBhvr>
                                        <p:cTn id="38" dur="1" fill="hold">
                                          <p:stCondLst>
                                            <p:cond delay="999"/>
                                          </p:stCondLst>
                                        </p:cTn>
                                        <p:tgtEl>
                                          <p:spTgt spid="48"/>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47">
                                            <p:txEl>
                                              <p:pRg st="0" end="0"/>
                                            </p:txEl>
                                          </p:spTgt>
                                        </p:tgtEl>
                                      </p:cBhvr>
                                    </p:animEffect>
                                    <p:set>
                                      <p:cBhvr>
                                        <p:cTn id="41" dur="1" fill="hold">
                                          <p:stCondLst>
                                            <p:cond delay="999"/>
                                          </p:stCondLst>
                                        </p:cTn>
                                        <p:tgtEl>
                                          <p:spTgt spid="47">
                                            <p:txEl>
                                              <p:pRg st="0" end="0"/>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1000"/>
                                        <p:tgtEl>
                                          <p:spTgt spid="47">
                                            <p:bg/>
                                          </p:spTgt>
                                        </p:tgtEl>
                                      </p:cBhvr>
                                    </p:animEffect>
                                    <p:set>
                                      <p:cBhvr>
                                        <p:cTn id="44" dur="1" fill="hold">
                                          <p:stCondLst>
                                            <p:cond delay="999"/>
                                          </p:stCondLst>
                                        </p:cTn>
                                        <p:tgtEl>
                                          <p:spTgt spid="47">
                                            <p:bg/>
                                          </p:spTgt>
                                        </p:tgtEl>
                                        <p:attrNameLst>
                                          <p:attrName>style.visibility</p:attrName>
                                        </p:attrNameLst>
                                      </p:cBhvr>
                                      <p:to>
                                        <p:strVal val="hidden"/>
                                      </p:to>
                                    </p:set>
                                  </p:childTnLst>
                                </p:cTn>
                              </p:par>
                              <p:par>
                                <p:cTn id="45" presetID="10" presetClass="exit" presetSubtype="0" fill="hold" grpId="2" nodeType="withEffect">
                                  <p:stCondLst>
                                    <p:cond delay="0"/>
                                  </p:stCondLst>
                                  <p:childTnLst>
                                    <p:animEffect transition="out" filter="fade">
                                      <p:cBhvr>
                                        <p:cTn id="46" dur="1000"/>
                                        <p:tgtEl>
                                          <p:spTgt spid="47">
                                            <p:bg/>
                                          </p:spTgt>
                                        </p:tgtEl>
                                      </p:cBhvr>
                                    </p:animEffect>
                                    <p:set>
                                      <p:cBhvr>
                                        <p:cTn id="47" dur="1" fill="hold">
                                          <p:stCondLst>
                                            <p:cond delay="999"/>
                                          </p:stCondLst>
                                        </p:cTn>
                                        <p:tgtEl>
                                          <p:spTgt spid="47">
                                            <p:bg/>
                                          </p:spTgt>
                                        </p:tgtEl>
                                        <p:attrNameLst>
                                          <p:attrName>style.visibility</p:attrName>
                                        </p:attrNameLst>
                                      </p:cBhvr>
                                      <p:to>
                                        <p:strVal val="hidden"/>
                                      </p:to>
                                    </p:set>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1000"/>
                                        <p:tgtEl>
                                          <p:spTgt spid="43"/>
                                        </p:tgtEl>
                                      </p:cBhvr>
                                    </p:animEffect>
                                  </p:childTnLst>
                                </p:cTn>
                              </p:par>
                              <p:par>
                                <p:cTn id="52" presetID="10"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1000"/>
                                        <p:tgtEl>
                                          <p:spTgt spid="44"/>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fade">
                                      <p:cBhvr>
                                        <p:cTn id="57" dur="1000"/>
                                        <p:tgtEl>
                                          <p:spTgt spid="46"/>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0" fill="hold" grpId="0" nodeType="click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p:cTn id="62" dur="1000" fill="hold"/>
                                        <p:tgtEl>
                                          <p:spTgt spid="42"/>
                                        </p:tgtEl>
                                        <p:attrNameLst>
                                          <p:attrName>ppt_w</p:attrName>
                                        </p:attrNameLst>
                                      </p:cBhvr>
                                      <p:tavLst>
                                        <p:tav tm="0">
                                          <p:val>
                                            <p:fltVal val="0"/>
                                          </p:val>
                                        </p:tav>
                                        <p:tav tm="100000">
                                          <p:val>
                                            <p:strVal val="#ppt_w"/>
                                          </p:val>
                                        </p:tav>
                                      </p:tavLst>
                                    </p:anim>
                                    <p:anim calcmode="lin" valueType="num">
                                      <p:cBhvr>
                                        <p:cTn id="63" dur="1000" fill="hold"/>
                                        <p:tgtEl>
                                          <p:spTgt spid="42"/>
                                        </p:tgtEl>
                                        <p:attrNameLst>
                                          <p:attrName>ppt_h</p:attrName>
                                        </p:attrNameLst>
                                      </p:cBhvr>
                                      <p:tavLst>
                                        <p:tav tm="0">
                                          <p:val>
                                            <p:fltVal val="0"/>
                                          </p:val>
                                        </p:tav>
                                        <p:tav tm="100000">
                                          <p:val>
                                            <p:strVal val="#ppt_h"/>
                                          </p:val>
                                        </p:tav>
                                      </p:tavLst>
                                    </p:anim>
                                    <p:animEffect transition="in" filter="fade">
                                      <p:cBhvr>
                                        <p:cTn id="64" dur="10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xit" presetSubtype="0" fill="hold" nodeType="clickEffect">
                                  <p:stCondLst>
                                    <p:cond delay="0"/>
                                  </p:stCondLst>
                                  <p:childTnLst>
                                    <p:animEffect transition="out" filter="fade">
                                      <p:cBhvr>
                                        <p:cTn id="68" dur="1000"/>
                                        <p:tgtEl>
                                          <p:spTgt spid="44"/>
                                        </p:tgtEl>
                                      </p:cBhvr>
                                    </p:animEffect>
                                    <p:set>
                                      <p:cBhvr>
                                        <p:cTn id="69" dur="1" fill="hold">
                                          <p:stCondLst>
                                            <p:cond delay="999"/>
                                          </p:stCondLst>
                                        </p:cTn>
                                        <p:tgtEl>
                                          <p:spTgt spid="44"/>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46"/>
                                        </p:tgtEl>
                                      </p:cBhvr>
                                    </p:animEffect>
                                    <p:set>
                                      <p:cBhvr>
                                        <p:cTn id="72" dur="1" fill="hold">
                                          <p:stCondLst>
                                            <p:cond delay="999"/>
                                          </p:stCondLst>
                                        </p:cTn>
                                        <p:tgtEl>
                                          <p:spTgt spid="46"/>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43"/>
                                        </p:tgtEl>
                                      </p:cBhvr>
                                    </p:animEffect>
                                    <p:set>
                                      <p:cBhvr>
                                        <p:cTn id="75" dur="1" fill="hold">
                                          <p:stCondLst>
                                            <p:cond delay="999"/>
                                          </p:stCondLst>
                                        </p:cTn>
                                        <p:tgtEl>
                                          <p:spTgt spid="43"/>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1000"/>
                                        <p:tgtEl>
                                          <p:spTgt spid="42"/>
                                        </p:tgtEl>
                                      </p:cBhvr>
                                    </p:animEffect>
                                    <p:set>
                                      <p:cBhvr>
                                        <p:cTn id="78" dur="1" fill="hold">
                                          <p:stCondLst>
                                            <p:cond delay="999"/>
                                          </p:stCondLst>
                                        </p:cTn>
                                        <p:tgtEl>
                                          <p:spTgt spid="42"/>
                                        </p:tgtEl>
                                        <p:attrNameLst>
                                          <p:attrName>style.visibility</p:attrName>
                                        </p:attrNameLst>
                                      </p:cBhvr>
                                      <p:to>
                                        <p:strVal val="hidden"/>
                                      </p:to>
                                    </p:set>
                                  </p:childTnLst>
                                </p:cTn>
                              </p:par>
                            </p:childTnLst>
                          </p:cTn>
                        </p:par>
                        <p:par>
                          <p:cTn id="79" fill="hold">
                            <p:stCondLst>
                              <p:cond delay="1000"/>
                            </p:stCondLst>
                            <p:childTnLst>
                              <p:par>
                                <p:cTn id="80" presetID="10" presetClass="entr" presetSubtype="0" fill="hold" grpId="0" nodeType="afterEffect">
                                  <p:stCondLst>
                                    <p:cond delay="0"/>
                                  </p:stCondLst>
                                  <p:childTnLst>
                                    <p:set>
                                      <p:cBhvr>
                                        <p:cTn id="81" dur="1" fill="hold">
                                          <p:stCondLst>
                                            <p:cond delay="0"/>
                                          </p:stCondLst>
                                        </p:cTn>
                                        <p:tgtEl>
                                          <p:spTgt spid="52"/>
                                        </p:tgtEl>
                                        <p:attrNameLst>
                                          <p:attrName>style.visibility</p:attrName>
                                        </p:attrNameLst>
                                      </p:cBhvr>
                                      <p:to>
                                        <p:strVal val="visible"/>
                                      </p:to>
                                    </p:set>
                                    <p:animEffect transition="in" filter="fade">
                                      <p:cBhvr>
                                        <p:cTn id="82" dur="1000"/>
                                        <p:tgtEl>
                                          <p:spTgt spid="52"/>
                                        </p:tgtEl>
                                      </p:cBhvr>
                                    </p:animEffect>
                                  </p:childTnLst>
                                </p:cTn>
                              </p:par>
                            </p:childTnLst>
                          </p:cTn>
                        </p:par>
                        <p:par>
                          <p:cTn id="83" fill="hold">
                            <p:stCondLst>
                              <p:cond delay="2000"/>
                            </p:stCondLst>
                            <p:childTnLst>
                              <p:par>
                                <p:cTn id="84" presetID="49" presetClass="exit" presetSubtype="0" accel="100000" fill="hold" grpId="1" nodeType="afterEffect">
                                  <p:stCondLst>
                                    <p:cond delay="0"/>
                                  </p:stCondLst>
                                  <p:childTnLst>
                                    <p:anim calcmode="lin" valueType="num">
                                      <p:cBhvr>
                                        <p:cTn id="85" dur="1000"/>
                                        <p:tgtEl>
                                          <p:spTgt spid="37"/>
                                        </p:tgtEl>
                                        <p:attrNameLst>
                                          <p:attrName>ppt_w</p:attrName>
                                        </p:attrNameLst>
                                      </p:cBhvr>
                                      <p:tavLst>
                                        <p:tav tm="0">
                                          <p:val>
                                            <p:strVal val="ppt_w"/>
                                          </p:val>
                                        </p:tav>
                                        <p:tav tm="100000">
                                          <p:val>
                                            <p:fltVal val="0"/>
                                          </p:val>
                                        </p:tav>
                                      </p:tavLst>
                                    </p:anim>
                                    <p:anim calcmode="lin" valueType="num">
                                      <p:cBhvr>
                                        <p:cTn id="86" dur="1000"/>
                                        <p:tgtEl>
                                          <p:spTgt spid="37"/>
                                        </p:tgtEl>
                                        <p:attrNameLst>
                                          <p:attrName>ppt_h</p:attrName>
                                        </p:attrNameLst>
                                      </p:cBhvr>
                                      <p:tavLst>
                                        <p:tav tm="0">
                                          <p:val>
                                            <p:strVal val="ppt_h"/>
                                          </p:val>
                                        </p:tav>
                                        <p:tav tm="100000">
                                          <p:val>
                                            <p:fltVal val="0"/>
                                          </p:val>
                                        </p:tav>
                                      </p:tavLst>
                                    </p:anim>
                                    <p:anim calcmode="lin" valueType="num">
                                      <p:cBhvr>
                                        <p:cTn id="87" dur="1000"/>
                                        <p:tgtEl>
                                          <p:spTgt spid="37"/>
                                        </p:tgtEl>
                                        <p:attrNameLst>
                                          <p:attrName>style.rotation</p:attrName>
                                        </p:attrNameLst>
                                      </p:cBhvr>
                                      <p:tavLst>
                                        <p:tav tm="0">
                                          <p:val>
                                            <p:fltVal val="0"/>
                                          </p:val>
                                        </p:tav>
                                        <p:tav tm="100000">
                                          <p:val>
                                            <p:fltVal val="360"/>
                                          </p:val>
                                        </p:tav>
                                      </p:tavLst>
                                    </p:anim>
                                    <p:animEffect transition="out" filter="fade">
                                      <p:cBhvr>
                                        <p:cTn id="88" dur="1000"/>
                                        <p:tgtEl>
                                          <p:spTgt spid="37"/>
                                        </p:tgtEl>
                                      </p:cBhvr>
                                    </p:animEffect>
                                    <p:set>
                                      <p:cBhvr>
                                        <p:cTn id="89" dur="1" fill="hold">
                                          <p:stCondLst>
                                            <p:cond delay="999"/>
                                          </p:stCondLst>
                                        </p:cTn>
                                        <p:tgtEl>
                                          <p:spTgt spid="37"/>
                                        </p:tgtEl>
                                        <p:attrNameLst>
                                          <p:attrName>style.visibility</p:attrName>
                                        </p:attrNameLst>
                                      </p:cBhvr>
                                      <p:to>
                                        <p:strVal val="hidden"/>
                                      </p:to>
                                    </p:set>
                                  </p:childTnLst>
                                </p:cTn>
                              </p:par>
                              <p:par>
                                <p:cTn id="90" presetID="49" presetClass="entr" presetSubtype="0" decel="100000" fill="hold" grpId="1" nodeType="withEffect">
                                  <p:stCondLst>
                                    <p:cond delay="0"/>
                                  </p:stCondLst>
                                  <p:childTnLst>
                                    <p:set>
                                      <p:cBhvr>
                                        <p:cTn id="91" dur="1" fill="hold">
                                          <p:stCondLst>
                                            <p:cond delay="0"/>
                                          </p:stCondLst>
                                        </p:cTn>
                                        <p:tgtEl>
                                          <p:spTgt spid="53"/>
                                        </p:tgtEl>
                                        <p:attrNameLst>
                                          <p:attrName>style.visibility</p:attrName>
                                        </p:attrNameLst>
                                      </p:cBhvr>
                                      <p:to>
                                        <p:strVal val="visible"/>
                                      </p:to>
                                    </p:set>
                                    <p:anim calcmode="lin" valueType="num">
                                      <p:cBhvr>
                                        <p:cTn id="92" dur="1000" fill="hold"/>
                                        <p:tgtEl>
                                          <p:spTgt spid="53"/>
                                        </p:tgtEl>
                                        <p:attrNameLst>
                                          <p:attrName>ppt_w</p:attrName>
                                        </p:attrNameLst>
                                      </p:cBhvr>
                                      <p:tavLst>
                                        <p:tav tm="0">
                                          <p:val>
                                            <p:fltVal val="0"/>
                                          </p:val>
                                        </p:tav>
                                        <p:tav tm="100000">
                                          <p:val>
                                            <p:strVal val="#ppt_w"/>
                                          </p:val>
                                        </p:tav>
                                      </p:tavLst>
                                    </p:anim>
                                    <p:anim calcmode="lin" valueType="num">
                                      <p:cBhvr>
                                        <p:cTn id="93" dur="1000" fill="hold"/>
                                        <p:tgtEl>
                                          <p:spTgt spid="53"/>
                                        </p:tgtEl>
                                        <p:attrNameLst>
                                          <p:attrName>ppt_h</p:attrName>
                                        </p:attrNameLst>
                                      </p:cBhvr>
                                      <p:tavLst>
                                        <p:tav tm="0">
                                          <p:val>
                                            <p:fltVal val="0"/>
                                          </p:val>
                                        </p:tav>
                                        <p:tav tm="100000">
                                          <p:val>
                                            <p:strVal val="#ppt_h"/>
                                          </p:val>
                                        </p:tav>
                                      </p:tavLst>
                                    </p:anim>
                                    <p:anim calcmode="lin" valueType="num">
                                      <p:cBhvr>
                                        <p:cTn id="94" dur="1000" fill="hold"/>
                                        <p:tgtEl>
                                          <p:spTgt spid="53"/>
                                        </p:tgtEl>
                                        <p:attrNameLst>
                                          <p:attrName>style.rotation</p:attrName>
                                        </p:attrNameLst>
                                      </p:cBhvr>
                                      <p:tavLst>
                                        <p:tav tm="0">
                                          <p:val>
                                            <p:fltVal val="360"/>
                                          </p:val>
                                        </p:tav>
                                        <p:tav tm="100000">
                                          <p:val>
                                            <p:fltVal val="0"/>
                                          </p:val>
                                        </p:tav>
                                      </p:tavLst>
                                    </p:anim>
                                    <p:animEffect transition="in" filter="fade">
                                      <p:cBhvr>
                                        <p:cTn id="95" dur="1000"/>
                                        <p:tgtEl>
                                          <p:spTgt spid="53"/>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56"/>
                                        </p:tgtEl>
                                        <p:attrNameLst>
                                          <p:attrName>style.visibility</p:attrName>
                                        </p:attrNameLst>
                                      </p:cBhvr>
                                      <p:to>
                                        <p:strVal val="visible"/>
                                      </p:to>
                                    </p:set>
                                    <p:animEffect transition="in" filter="fade">
                                      <p:cBhvr>
                                        <p:cTn id="100" dur="1000"/>
                                        <p:tgtEl>
                                          <p:spTgt spid="56"/>
                                        </p:tgtEl>
                                      </p:cBhvr>
                                    </p:animEffect>
                                  </p:childTnLst>
                                </p:cTn>
                              </p:par>
                            </p:childTnLst>
                          </p:cTn>
                        </p:par>
                        <p:par>
                          <p:cTn id="101" fill="hold">
                            <p:stCondLst>
                              <p:cond delay="1000"/>
                            </p:stCondLst>
                            <p:childTnLst>
                              <p:par>
                                <p:cTn id="102" presetID="10" presetClass="entr" presetSubtype="0"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fade">
                                      <p:cBhvr>
                                        <p:cTn id="104" dur="1000"/>
                                        <p:tgtEl>
                                          <p:spTgt spid="55"/>
                                        </p:tgtEl>
                                      </p:cBhvr>
                                    </p:animEffect>
                                  </p:childTnLst>
                                </p:cTn>
                              </p:par>
                            </p:childTnLst>
                          </p:cTn>
                        </p:par>
                      </p:childTnLst>
                    </p:cTn>
                  </p:par>
                  <p:par>
                    <p:cTn id="105" fill="hold">
                      <p:stCondLst>
                        <p:cond delay="indefinite"/>
                      </p:stCondLst>
                      <p:childTnLst>
                        <p:par>
                          <p:cTn id="106" fill="hold">
                            <p:stCondLst>
                              <p:cond delay="0"/>
                            </p:stCondLst>
                            <p:childTnLst>
                              <p:par>
                                <p:cTn id="107" presetID="49" presetClass="exit" presetSubtype="0" accel="100000" fill="hold" grpId="1" nodeType="clickEffect">
                                  <p:stCondLst>
                                    <p:cond delay="0"/>
                                  </p:stCondLst>
                                  <p:childTnLst>
                                    <p:anim calcmode="lin" valueType="num">
                                      <p:cBhvr>
                                        <p:cTn id="108" dur="1000"/>
                                        <p:tgtEl>
                                          <p:spTgt spid="51"/>
                                        </p:tgtEl>
                                        <p:attrNameLst>
                                          <p:attrName>ppt_w</p:attrName>
                                        </p:attrNameLst>
                                      </p:cBhvr>
                                      <p:tavLst>
                                        <p:tav tm="0">
                                          <p:val>
                                            <p:strVal val="ppt_w"/>
                                          </p:val>
                                        </p:tav>
                                        <p:tav tm="100000">
                                          <p:val>
                                            <p:fltVal val="0"/>
                                          </p:val>
                                        </p:tav>
                                      </p:tavLst>
                                    </p:anim>
                                    <p:anim calcmode="lin" valueType="num">
                                      <p:cBhvr>
                                        <p:cTn id="109" dur="1000"/>
                                        <p:tgtEl>
                                          <p:spTgt spid="51"/>
                                        </p:tgtEl>
                                        <p:attrNameLst>
                                          <p:attrName>ppt_h</p:attrName>
                                        </p:attrNameLst>
                                      </p:cBhvr>
                                      <p:tavLst>
                                        <p:tav tm="0">
                                          <p:val>
                                            <p:strVal val="ppt_h"/>
                                          </p:val>
                                        </p:tav>
                                        <p:tav tm="100000">
                                          <p:val>
                                            <p:fltVal val="0"/>
                                          </p:val>
                                        </p:tav>
                                      </p:tavLst>
                                    </p:anim>
                                    <p:anim calcmode="lin" valueType="num">
                                      <p:cBhvr>
                                        <p:cTn id="110" dur="1000"/>
                                        <p:tgtEl>
                                          <p:spTgt spid="51"/>
                                        </p:tgtEl>
                                        <p:attrNameLst>
                                          <p:attrName>style.rotation</p:attrName>
                                        </p:attrNameLst>
                                      </p:cBhvr>
                                      <p:tavLst>
                                        <p:tav tm="0">
                                          <p:val>
                                            <p:fltVal val="0"/>
                                          </p:val>
                                        </p:tav>
                                        <p:tav tm="100000">
                                          <p:val>
                                            <p:fltVal val="360"/>
                                          </p:val>
                                        </p:tav>
                                      </p:tavLst>
                                    </p:anim>
                                    <p:animEffect transition="out" filter="fade">
                                      <p:cBhvr>
                                        <p:cTn id="111" dur="1000"/>
                                        <p:tgtEl>
                                          <p:spTgt spid="51"/>
                                        </p:tgtEl>
                                      </p:cBhvr>
                                    </p:animEffect>
                                    <p:set>
                                      <p:cBhvr>
                                        <p:cTn id="112" dur="1" fill="hold">
                                          <p:stCondLst>
                                            <p:cond delay="999"/>
                                          </p:stCondLst>
                                        </p:cTn>
                                        <p:tgtEl>
                                          <p:spTgt spid="51"/>
                                        </p:tgtEl>
                                        <p:attrNameLst>
                                          <p:attrName>style.visibility</p:attrName>
                                        </p:attrNameLst>
                                      </p:cBhvr>
                                      <p:to>
                                        <p:strVal val="hidden"/>
                                      </p:to>
                                    </p:set>
                                  </p:childTnLst>
                                </p:cTn>
                              </p:par>
                              <p:par>
                                <p:cTn id="113" presetID="49" presetClass="entr" presetSubtype="0" decel="100000" fill="hold" grpId="0" nodeType="withEffect">
                                  <p:stCondLst>
                                    <p:cond delay="0"/>
                                  </p:stCondLst>
                                  <p:childTnLst>
                                    <p:set>
                                      <p:cBhvr>
                                        <p:cTn id="114" dur="1" fill="hold">
                                          <p:stCondLst>
                                            <p:cond delay="0"/>
                                          </p:stCondLst>
                                        </p:cTn>
                                        <p:tgtEl>
                                          <p:spTgt spid="58"/>
                                        </p:tgtEl>
                                        <p:attrNameLst>
                                          <p:attrName>style.visibility</p:attrName>
                                        </p:attrNameLst>
                                      </p:cBhvr>
                                      <p:to>
                                        <p:strVal val="visible"/>
                                      </p:to>
                                    </p:set>
                                    <p:anim calcmode="lin" valueType="num">
                                      <p:cBhvr>
                                        <p:cTn id="115" dur="1000" fill="hold"/>
                                        <p:tgtEl>
                                          <p:spTgt spid="58"/>
                                        </p:tgtEl>
                                        <p:attrNameLst>
                                          <p:attrName>ppt_w</p:attrName>
                                        </p:attrNameLst>
                                      </p:cBhvr>
                                      <p:tavLst>
                                        <p:tav tm="0">
                                          <p:val>
                                            <p:fltVal val="0"/>
                                          </p:val>
                                        </p:tav>
                                        <p:tav tm="100000">
                                          <p:val>
                                            <p:strVal val="#ppt_w"/>
                                          </p:val>
                                        </p:tav>
                                      </p:tavLst>
                                    </p:anim>
                                    <p:anim calcmode="lin" valueType="num">
                                      <p:cBhvr>
                                        <p:cTn id="116" dur="1000" fill="hold"/>
                                        <p:tgtEl>
                                          <p:spTgt spid="58"/>
                                        </p:tgtEl>
                                        <p:attrNameLst>
                                          <p:attrName>ppt_h</p:attrName>
                                        </p:attrNameLst>
                                      </p:cBhvr>
                                      <p:tavLst>
                                        <p:tav tm="0">
                                          <p:val>
                                            <p:fltVal val="0"/>
                                          </p:val>
                                        </p:tav>
                                        <p:tav tm="100000">
                                          <p:val>
                                            <p:strVal val="#ppt_h"/>
                                          </p:val>
                                        </p:tav>
                                      </p:tavLst>
                                    </p:anim>
                                    <p:anim calcmode="lin" valueType="num">
                                      <p:cBhvr>
                                        <p:cTn id="117" dur="1000" fill="hold"/>
                                        <p:tgtEl>
                                          <p:spTgt spid="58"/>
                                        </p:tgtEl>
                                        <p:attrNameLst>
                                          <p:attrName>style.rotation</p:attrName>
                                        </p:attrNameLst>
                                      </p:cBhvr>
                                      <p:tavLst>
                                        <p:tav tm="0">
                                          <p:val>
                                            <p:fltVal val="360"/>
                                          </p:val>
                                        </p:tav>
                                        <p:tav tm="100000">
                                          <p:val>
                                            <p:fltVal val="0"/>
                                          </p:val>
                                        </p:tav>
                                      </p:tavLst>
                                    </p:anim>
                                    <p:animEffect transition="in" filter="fade">
                                      <p:cBhvr>
                                        <p:cTn id="118" dur="1000"/>
                                        <p:tgtEl>
                                          <p:spTgt spid="58"/>
                                        </p:tgtEl>
                                      </p:cBhvr>
                                    </p:animEffect>
                                  </p:childTnLst>
                                </p:cTn>
                              </p:par>
                            </p:childTnLst>
                          </p:cTn>
                        </p:par>
                        <p:par>
                          <p:cTn id="119" fill="hold">
                            <p:stCondLst>
                              <p:cond delay="1000"/>
                            </p:stCondLst>
                            <p:childTnLst>
                              <p:par>
                                <p:cTn id="120" presetID="10" presetClass="entr" presetSubtype="0" fill="hold" grpId="0" nodeType="afterEffect">
                                  <p:stCondLst>
                                    <p:cond delay="0"/>
                                  </p:stCondLst>
                                  <p:childTnLst>
                                    <p:set>
                                      <p:cBhvr>
                                        <p:cTn id="121" dur="1" fill="hold">
                                          <p:stCondLst>
                                            <p:cond delay="0"/>
                                          </p:stCondLst>
                                        </p:cTn>
                                        <p:tgtEl>
                                          <p:spTgt spid="59"/>
                                        </p:tgtEl>
                                        <p:attrNameLst>
                                          <p:attrName>style.visibility</p:attrName>
                                        </p:attrNameLst>
                                      </p:cBhvr>
                                      <p:to>
                                        <p:strVal val="visible"/>
                                      </p:to>
                                    </p:set>
                                    <p:animEffect transition="in" filter="fade">
                                      <p:cBhvr>
                                        <p:cTn id="122" dur="1000"/>
                                        <p:tgtEl>
                                          <p:spTgt spid="59"/>
                                        </p:tgtEl>
                                      </p:cBhvr>
                                    </p:animEffect>
                                  </p:childTnLst>
                                </p:cTn>
                              </p:par>
                              <p:par>
                                <p:cTn id="123" presetID="10" presetClass="exit" presetSubtype="0" fill="hold" nodeType="withEffect">
                                  <p:stCondLst>
                                    <p:cond delay="0"/>
                                  </p:stCondLst>
                                  <p:childTnLst>
                                    <p:animEffect transition="out" filter="fade">
                                      <p:cBhvr>
                                        <p:cTn id="124" dur="1000"/>
                                        <p:tgtEl>
                                          <p:spTgt spid="55"/>
                                        </p:tgtEl>
                                      </p:cBhvr>
                                    </p:animEffect>
                                    <p:set>
                                      <p:cBhvr>
                                        <p:cTn id="125" dur="1" fill="hold">
                                          <p:stCondLst>
                                            <p:cond delay="999"/>
                                          </p:stCondLst>
                                        </p:cTn>
                                        <p:tgtEl>
                                          <p:spTgt spid="55"/>
                                        </p:tgtEl>
                                        <p:attrNameLst>
                                          <p:attrName>style.visibility</p:attrName>
                                        </p:attrNameLst>
                                      </p:cBhvr>
                                      <p:to>
                                        <p:strVal val="hidden"/>
                                      </p:to>
                                    </p:set>
                                  </p:childTnLst>
                                </p:cTn>
                              </p:par>
                            </p:childTnLst>
                          </p:cTn>
                        </p:par>
                        <p:par>
                          <p:cTn id="126" fill="hold">
                            <p:stCondLst>
                              <p:cond delay="2000"/>
                            </p:stCondLst>
                            <p:childTnLst>
                              <p:par>
                                <p:cTn id="127" presetID="49" presetClass="entr" presetSubtype="0" decel="100000" fill="hold" grpId="0" nodeType="afterEffect">
                                  <p:stCondLst>
                                    <p:cond delay="0"/>
                                  </p:stCondLst>
                                  <p:childTnLst>
                                    <p:set>
                                      <p:cBhvr>
                                        <p:cTn id="128" dur="1" fill="hold">
                                          <p:stCondLst>
                                            <p:cond delay="0"/>
                                          </p:stCondLst>
                                        </p:cTn>
                                        <p:tgtEl>
                                          <p:spTgt spid="57"/>
                                        </p:tgtEl>
                                        <p:attrNameLst>
                                          <p:attrName>style.visibility</p:attrName>
                                        </p:attrNameLst>
                                      </p:cBhvr>
                                      <p:to>
                                        <p:strVal val="visible"/>
                                      </p:to>
                                    </p:set>
                                    <p:anim calcmode="lin" valueType="num">
                                      <p:cBhvr>
                                        <p:cTn id="129" dur="1000" fill="hold"/>
                                        <p:tgtEl>
                                          <p:spTgt spid="57"/>
                                        </p:tgtEl>
                                        <p:attrNameLst>
                                          <p:attrName>ppt_w</p:attrName>
                                        </p:attrNameLst>
                                      </p:cBhvr>
                                      <p:tavLst>
                                        <p:tav tm="0">
                                          <p:val>
                                            <p:fltVal val="0"/>
                                          </p:val>
                                        </p:tav>
                                        <p:tav tm="100000">
                                          <p:val>
                                            <p:strVal val="#ppt_w"/>
                                          </p:val>
                                        </p:tav>
                                      </p:tavLst>
                                    </p:anim>
                                    <p:anim calcmode="lin" valueType="num">
                                      <p:cBhvr>
                                        <p:cTn id="130" dur="1000" fill="hold"/>
                                        <p:tgtEl>
                                          <p:spTgt spid="57"/>
                                        </p:tgtEl>
                                        <p:attrNameLst>
                                          <p:attrName>ppt_h</p:attrName>
                                        </p:attrNameLst>
                                      </p:cBhvr>
                                      <p:tavLst>
                                        <p:tav tm="0">
                                          <p:val>
                                            <p:fltVal val="0"/>
                                          </p:val>
                                        </p:tav>
                                        <p:tav tm="100000">
                                          <p:val>
                                            <p:strVal val="#ppt_h"/>
                                          </p:val>
                                        </p:tav>
                                      </p:tavLst>
                                    </p:anim>
                                    <p:anim calcmode="lin" valueType="num">
                                      <p:cBhvr>
                                        <p:cTn id="131" dur="1000" fill="hold"/>
                                        <p:tgtEl>
                                          <p:spTgt spid="57"/>
                                        </p:tgtEl>
                                        <p:attrNameLst>
                                          <p:attrName>style.rotation</p:attrName>
                                        </p:attrNameLst>
                                      </p:cBhvr>
                                      <p:tavLst>
                                        <p:tav tm="0">
                                          <p:val>
                                            <p:fltVal val="360"/>
                                          </p:val>
                                        </p:tav>
                                        <p:tav tm="100000">
                                          <p:val>
                                            <p:fltVal val="0"/>
                                          </p:val>
                                        </p:tav>
                                      </p:tavLst>
                                    </p:anim>
                                    <p:animEffect transition="in" filter="fade">
                                      <p:cBhvr>
                                        <p:cTn id="132" dur="1000"/>
                                        <p:tgtEl>
                                          <p:spTgt spid="57"/>
                                        </p:tgtEl>
                                      </p:cBhvr>
                                    </p:animEffect>
                                  </p:childTnLst>
                                </p:cTn>
                              </p:par>
                              <p:par>
                                <p:cTn id="133" presetID="49" presetClass="exit" presetSubtype="0" accel="100000" fill="hold" grpId="2" nodeType="withEffect">
                                  <p:stCondLst>
                                    <p:cond delay="0"/>
                                  </p:stCondLst>
                                  <p:childTnLst>
                                    <p:anim calcmode="lin" valueType="num">
                                      <p:cBhvr>
                                        <p:cTn id="134" dur="1000"/>
                                        <p:tgtEl>
                                          <p:spTgt spid="53"/>
                                        </p:tgtEl>
                                        <p:attrNameLst>
                                          <p:attrName>ppt_w</p:attrName>
                                        </p:attrNameLst>
                                      </p:cBhvr>
                                      <p:tavLst>
                                        <p:tav tm="0">
                                          <p:val>
                                            <p:strVal val="ppt_w"/>
                                          </p:val>
                                        </p:tav>
                                        <p:tav tm="100000">
                                          <p:val>
                                            <p:fltVal val="0"/>
                                          </p:val>
                                        </p:tav>
                                      </p:tavLst>
                                    </p:anim>
                                    <p:anim calcmode="lin" valueType="num">
                                      <p:cBhvr>
                                        <p:cTn id="135" dur="1000"/>
                                        <p:tgtEl>
                                          <p:spTgt spid="53"/>
                                        </p:tgtEl>
                                        <p:attrNameLst>
                                          <p:attrName>ppt_h</p:attrName>
                                        </p:attrNameLst>
                                      </p:cBhvr>
                                      <p:tavLst>
                                        <p:tav tm="0">
                                          <p:val>
                                            <p:strVal val="ppt_h"/>
                                          </p:val>
                                        </p:tav>
                                        <p:tav tm="100000">
                                          <p:val>
                                            <p:fltVal val="0"/>
                                          </p:val>
                                        </p:tav>
                                      </p:tavLst>
                                    </p:anim>
                                    <p:anim calcmode="lin" valueType="num">
                                      <p:cBhvr>
                                        <p:cTn id="136" dur="1000"/>
                                        <p:tgtEl>
                                          <p:spTgt spid="53"/>
                                        </p:tgtEl>
                                        <p:attrNameLst>
                                          <p:attrName>style.rotation</p:attrName>
                                        </p:attrNameLst>
                                      </p:cBhvr>
                                      <p:tavLst>
                                        <p:tav tm="0">
                                          <p:val>
                                            <p:fltVal val="0"/>
                                          </p:val>
                                        </p:tav>
                                        <p:tav tm="100000">
                                          <p:val>
                                            <p:fltVal val="360"/>
                                          </p:val>
                                        </p:tav>
                                      </p:tavLst>
                                    </p:anim>
                                    <p:animEffect transition="out" filter="fade">
                                      <p:cBhvr>
                                        <p:cTn id="137" dur="1000"/>
                                        <p:tgtEl>
                                          <p:spTgt spid="53"/>
                                        </p:tgtEl>
                                      </p:cBhvr>
                                    </p:animEffect>
                                    <p:set>
                                      <p:cBhvr>
                                        <p:cTn id="138" dur="1" fill="hold">
                                          <p:stCondLst>
                                            <p:cond delay="999"/>
                                          </p:stCondLst>
                                        </p:cTn>
                                        <p:tgtEl>
                                          <p:spTgt spid="53"/>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10" presetClass="entr" presetSubtype="0" fill="hold" grpId="0" nodeType="clickEffect">
                                  <p:stCondLst>
                                    <p:cond delay="0"/>
                                  </p:stCondLst>
                                  <p:childTnLst>
                                    <p:set>
                                      <p:cBhvr>
                                        <p:cTn id="142" dur="1" fill="hold">
                                          <p:stCondLst>
                                            <p:cond delay="0"/>
                                          </p:stCondLst>
                                        </p:cTn>
                                        <p:tgtEl>
                                          <p:spTgt spid="60"/>
                                        </p:tgtEl>
                                        <p:attrNameLst>
                                          <p:attrName>style.visibility</p:attrName>
                                        </p:attrNameLst>
                                      </p:cBhvr>
                                      <p:to>
                                        <p:strVal val="visible"/>
                                      </p:to>
                                    </p:set>
                                    <p:animEffect transition="in" filter="fade">
                                      <p:cBhvr>
                                        <p:cTn id="143" dur="1000"/>
                                        <p:tgtEl>
                                          <p:spTgt spid="60"/>
                                        </p:tgtEl>
                                      </p:cBhvr>
                                    </p:animEffect>
                                  </p:childTnLst>
                                </p:cTn>
                              </p:par>
                              <p:par>
                                <p:cTn id="144" presetID="10" presetClass="entr" presetSubtype="0" fill="hold" nodeType="withEffect">
                                  <p:stCondLst>
                                    <p:cond delay="0"/>
                                  </p:stCondLst>
                                  <p:childTnLst>
                                    <p:set>
                                      <p:cBhvr>
                                        <p:cTn id="145" dur="1" fill="hold">
                                          <p:stCondLst>
                                            <p:cond delay="0"/>
                                          </p:stCondLst>
                                        </p:cTn>
                                        <p:tgtEl>
                                          <p:spTgt spid="66"/>
                                        </p:tgtEl>
                                        <p:attrNameLst>
                                          <p:attrName>style.visibility</p:attrName>
                                        </p:attrNameLst>
                                      </p:cBhvr>
                                      <p:to>
                                        <p:strVal val="visible"/>
                                      </p:to>
                                    </p:set>
                                    <p:animEffect transition="in" filter="fade">
                                      <p:cBhvr>
                                        <p:cTn id="146" dur="1000"/>
                                        <p:tgtEl>
                                          <p:spTgt spid="66"/>
                                        </p:tgtEl>
                                      </p:cBhvr>
                                    </p:animEffect>
                                  </p:childTnLst>
                                </p:cTn>
                              </p:par>
                            </p:childTnLst>
                          </p:cTn>
                        </p:par>
                      </p:childTnLst>
                    </p:cTn>
                  </p:par>
                  <p:par>
                    <p:cTn id="147" fill="hold">
                      <p:stCondLst>
                        <p:cond delay="indefinite"/>
                      </p:stCondLst>
                      <p:childTnLst>
                        <p:par>
                          <p:cTn id="148" fill="hold">
                            <p:stCondLst>
                              <p:cond delay="0"/>
                            </p:stCondLst>
                            <p:childTnLst>
                              <p:par>
                                <p:cTn id="149" presetID="10" presetClass="exit" presetSubtype="0" fill="hold" nodeType="clickEffect">
                                  <p:stCondLst>
                                    <p:cond delay="0"/>
                                  </p:stCondLst>
                                  <p:childTnLst>
                                    <p:animEffect transition="out" filter="fade">
                                      <p:cBhvr>
                                        <p:cTn id="150" dur="1000"/>
                                        <p:tgtEl>
                                          <p:spTgt spid="66"/>
                                        </p:tgtEl>
                                      </p:cBhvr>
                                    </p:animEffect>
                                    <p:set>
                                      <p:cBhvr>
                                        <p:cTn id="151" dur="1" fill="hold">
                                          <p:stCondLst>
                                            <p:cond delay="999"/>
                                          </p:stCondLst>
                                        </p:cTn>
                                        <p:tgtEl>
                                          <p:spTgt spid="66"/>
                                        </p:tgtEl>
                                        <p:attrNameLst>
                                          <p:attrName>style.visibility</p:attrName>
                                        </p:attrNameLst>
                                      </p:cBhvr>
                                      <p:to>
                                        <p:strVal val="hidden"/>
                                      </p:to>
                                    </p:set>
                                  </p:childTnLst>
                                </p:cTn>
                              </p:par>
                              <p:par>
                                <p:cTn id="152" presetID="49" presetClass="exit" presetSubtype="0" accel="100000" fill="hold" grpId="1" nodeType="withEffect">
                                  <p:stCondLst>
                                    <p:cond delay="0"/>
                                  </p:stCondLst>
                                  <p:childTnLst>
                                    <p:anim calcmode="lin" valueType="num">
                                      <p:cBhvr>
                                        <p:cTn id="153" dur="1000"/>
                                        <p:tgtEl>
                                          <p:spTgt spid="58"/>
                                        </p:tgtEl>
                                        <p:attrNameLst>
                                          <p:attrName>ppt_w</p:attrName>
                                        </p:attrNameLst>
                                      </p:cBhvr>
                                      <p:tavLst>
                                        <p:tav tm="0">
                                          <p:val>
                                            <p:strVal val="ppt_w"/>
                                          </p:val>
                                        </p:tav>
                                        <p:tav tm="100000">
                                          <p:val>
                                            <p:fltVal val="0"/>
                                          </p:val>
                                        </p:tav>
                                      </p:tavLst>
                                    </p:anim>
                                    <p:anim calcmode="lin" valueType="num">
                                      <p:cBhvr>
                                        <p:cTn id="154" dur="1000"/>
                                        <p:tgtEl>
                                          <p:spTgt spid="58"/>
                                        </p:tgtEl>
                                        <p:attrNameLst>
                                          <p:attrName>ppt_h</p:attrName>
                                        </p:attrNameLst>
                                      </p:cBhvr>
                                      <p:tavLst>
                                        <p:tav tm="0">
                                          <p:val>
                                            <p:strVal val="ppt_h"/>
                                          </p:val>
                                        </p:tav>
                                        <p:tav tm="100000">
                                          <p:val>
                                            <p:fltVal val="0"/>
                                          </p:val>
                                        </p:tav>
                                      </p:tavLst>
                                    </p:anim>
                                    <p:anim calcmode="lin" valueType="num">
                                      <p:cBhvr>
                                        <p:cTn id="155" dur="1000"/>
                                        <p:tgtEl>
                                          <p:spTgt spid="58"/>
                                        </p:tgtEl>
                                        <p:attrNameLst>
                                          <p:attrName>style.rotation</p:attrName>
                                        </p:attrNameLst>
                                      </p:cBhvr>
                                      <p:tavLst>
                                        <p:tav tm="0">
                                          <p:val>
                                            <p:fltVal val="0"/>
                                          </p:val>
                                        </p:tav>
                                        <p:tav tm="100000">
                                          <p:val>
                                            <p:fltVal val="360"/>
                                          </p:val>
                                        </p:tav>
                                      </p:tavLst>
                                    </p:anim>
                                    <p:animEffect transition="out" filter="fade">
                                      <p:cBhvr>
                                        <p:cTn id="156" dur="1000"/>
                                        <p:tgtEl>
                                          <p:spTgt spid="58"/>
                                        </p:tgtEl>
                                      </p:cBhvr>
                                    </p:animEffect>
                                    <p:set>
                                      <p:cBhvr>
                                        <p:cTn id="157" dur="1" fill="hold">
                                          <p:stCondLst>
                                            <p:cond delay="999"/>
                                          </p:stCondLst>
                                        </p:cTn>
                                        <p:tgtEl>
                                          <p:spTgt spid="58"/>
                                        </p:tgtEl>
                                        <p:attrNameLst>
                                          <p:attrName>style.visibility</p:attrName>
                                        </p:attrNameLst>
                                      </p:cBhvr>
                                      <p:to>
                                        <p:strVal val="hidden"/>
                                      </p:to>
                                    </p:set>
                                  </p:childTnLst>
                                </p:cTn>
                              </p:par>
                              <p:par>
                                <p:cTn id="158" presetID="49" presetClass="entr" presetSubtype="0" decel="100000" fill="hold" grpId="0" nodeType="withEffect">
                                  <p:stCondLst>
                                    <p:cond delay="0"/>
                                  </p:stCondLst>
                                  <p:childTnLst>
                                    <p:set>
                                      <p:cBhvr>
                                        <p:cTn id="159" dur="1" fill="hold">
                                          <p:stCondLst>
                                            <p:cond delay="0"/>
                                          </p:stCondLst>
                                        </p:cTn>
                                        <p:tgtEl>
                                          <p:spTgt spid="62"/>
                                        </p:tgtEl>
                                        <p:attrNameLst>
                                          <p:attrName>style.visibility</p:attrName>
                                        </p:attrNameLst>
                                      </p:cBhvr>
                                      <p:to>
                                        <p:strVal val="visible"/>
                                      </p:to>
                                    </p:set>
                                    <p:anim calcmode="lin" valueType="num">
                                      <p:cBhvr>
                                        <p:cTn id="160" dur="1000" fill="hold"/>
                                        <p:tgtEl>
                                          <p:spTgt spid="62"/>
                                        </p:tgtEl>
                                        <p:attrNameLst>
                                          <p:attrName>ppt_w</p:attrName>
                                        </p:attrNameLst>
                                      </p:cBhvr>
                                      <p:tavLst>
                                        <p:tav tm="0">
                                          <p:val>
                                            <p:fltVal val="0"/>
                                          </p:val>
                                        </p:tav>
                                        <p:tav tm="100000">
                                          <p:val>
                                            <p:strVal val="#ppt_w"/>
                                          </p:val>
                                        </p:tav>
                                      </p:tavLst>
                                    </p:anim>
                                    <p:anim calcmode="lin" valueType="num">
                                      <p:cBhvr>
                                        <p:cTn id="161" dur="1000" fill="hold"/>
                                        <p:tgtEl>
                                          <p:spTgt spid="62"/>
                                        </p:tgtEl>
                                        <p:attrNameLst>
                                          <p:attrName>ppt_h</p:attrName>
                                        </p:attrNameLst>
                                      </p:cBhvr>
                                      <p:tavLst>
                                        <p:tav tm="0">
                                          <p:val>
                                            <p:fltVal val="0"/>
                                          </p:val>
                                        </p:tav>
                                        <p:tav tm="100000">
                                          <p:val>
                                            <p:strVal val="#ppt_h"/>
                                          </p:val>
                                        </p:tav>
                                      </p:tavLst>
                                    </p:anim>
                                    <p:anim calcmode="lin" valueType="num">
                                      <p:cBhvr>
                                        <p:cTn id="162" dur="1000" fill="hold"/>
                                        <p:tgtEl>
                                          <p:spTgt spid="62"/>
                                        </p:tgtEl>
                                        <p:attrNameLst>
                                          <p:attrName>style.rotation</p:attrName>
                                        </p:attrNameLst>
                                      </p:cBhvr>
                                      <p:tavLst>
                                        <p:tav tm="0">
                                          <p:val>
                                            <p:fltVal val="360"/>
                                          </p:val>
                                        </p:tav>
                                        <p:tav tm="100000">
                                          <p:val>
                                            <p:fltVal val="0"/>
                                          </p:val>
                                        </p:tav>
                                      </p:tavLst>
                                    </p:anim>
                                    <p:animEffect transition="in" filter="fade">
                                      <p:cBhvr>
                                        <p:cTn id="163" dur="1000"/>
                                        <p:tgtEl>
                                          <p:spTgt spid="62"/>
                                        </p:tgtEl>
                                      </p:cBhvr>
                                    </p:animEffect>
                                  </p:childTnLst>
                                </p:cTn>
                              </p:par>
                            </p:childTnLst>
                          </p:cTn>
                        </p:par>
                        <p:par>
                          <p:cTn id="164" fill="hold">
                            <p:stCondLst>
                              <p:cond delay="1000"/>
                            </p:stCondLst>
                            <p:childTnLst>
                              <p:par>
                                <p:cTn id="165" presetID="10" presetClass="entr" presetSubtype="0" fill="hold" grpId="0" nodeType="afterEffect">
                                  <p:stCondLst>
                                    <p:cond delay="0"/>
                                  </p:stCondLst>
                                  <p:childTnLst>
                                    <p:set>
                                      <p:cBhvr>
                                        <p:cTn id="166" dur="1" fill="hold">
                                          <p:stCondLst>
                                            <p:cond delay="0"/>
                                          </p:stCondLst>
                                        </p:cTn>
                                        <p:tgtEl>
                                          <p:spTgt spid="61"/>
                                        </p:tgtEl>
                                        <p:attrNameLst>
                                          <p:attrName>style.visibility</p:attrName>
                                        </p:attrNameLst>
                                      </p:cBhvr>
                                      <p:to>
                                        <p:strVal val="visible"/>
                                      </p:to>
                                    </p:set>
                                    <p:animEffect transition="in" filter="fade">
                                      <p:cBhvr>
                                        <p:cTn id="167" dur="1000"/>
                                        <p:tgtEl>
                                          <p:spTgt spid="61"/>
                                        </p:tgtEl>
                                      </p:cBhvr>
                                    </p:animEffect>
                                  </p:childTnLst>
                                </p:cTn>
                              </p:par>
                            </p:childTnLst>
                          </p:cTn>
                        </p:par>
                        <p:par>
                          <p:cTn id="168" fill="hold">
                            <p:stCondLst>
                              <p:cond delay="2000"/>
                            </p:stCondLst>
                            <p:childTnLst>
                              <p:par>
                                <p:cTn id="169" presetID="63" presetClass="path" presetSubtype="0" accel="50000" decel="50000" fill="hold" grpId="1" nodeType="afterEffect">
                                  <p:stCondLst>
                                    <p:cond delay="0"/>
                                  </p:stCondLst>
                                  <p:childTnLst>
                                    <p:animMotion origin="layout" path="M 3.33333E-6 3.17919E-6 L 0.40416 0.04994 " pathEditMode="relative" rAng="0" ptsTypes="AA">
                                      <p:cBhvr>
                                        <p:cTn id="170" dur="2000" fill="hold"/>
                                        <p:tgtEl>
                                          <p:spTgt spid="57"/>
                                        </p:tgtEl>
                                        <p:attrNameLst>
                                          <p:attrName>ppt_x</p:attrName>
                                          <p:attrName>ppt_y</p:attrName>
                                        </p:attrNameLst>
                                      </p:cBhvr>
                                      <p:rCtr x="202" y="25"/>
                                    </p:animMotion>
                                  </p:childTnLst>
                                </p:cTn>
                              </p:par>
                            </p:childTnLst>
                          </p:cTn>
                        </p:par>
                      </p:childTnLst>
                    </p:cTn>
                  </p:par>
                  <p:par>
                    <p:cTn id="171" fill="hold">
                      <p:stCondLst>
                        <p:cond delay="indefinite"/>
                      </p:stCondLst>
                      <p:childTnLst>
                        <p:par>
                          <p:cTn id="172" fill="hold">
                            <p:stCondLst>
                              <p:cond delay="0"/>
                            </p:stCondLst>
                            <p:childTnLst>
                              <p:par>
                                <p:cTn id="173" presetID="49" presetClass="exit" presetSubtype="0" accel="100000" fill="hold" grpId="1" nodeType="clickEffect">
                                  <p:stCondLst>
                                    <p:cond delay="0"/>
                                  </p:stCondLst>
                                  <p:childTnLst>
                                    <p:anim calcmode="lin" valueType="num">
                                      <p:cBhvr>
                                        <p:cTn id="174" dur="1000"/>
                                        <p:tgtEl>
                                          <p:spTgt spid="62"/>
                                        </p:tgtEl>
                                        <p:attrNameLst>
                                          <p:attrName>ppt_w</p:attrName>
                                        </p:attrNameLst>
                                      </p:cBhvr>
                                      <p:tavLst>
                                        <p:tav tm="0">
                                          <p:val>
                                            <p:strVal val="ppt_w"/>
                                          </p:val>
                                        </p:tav>
                                        <p:tav tm="100000">
                                          <p:val>
                                            <p:fltVal val="0"/>
                                          </p:val>
                                        </p:tav>
                                      </p:tavLst>
                                    </p:anim>
                                    <p:anim calcmode="lin" valueType="num">
                                      <p:cBhvr>
                                        <p:cTn id="175" dur="1000"/>
                                        <p:tgtEl>
                                          <p:spTgt spid="62"/>
                                        </p:tgtEl>
                                        <p:attrNameLst>
                                          <p:attrName>ppt_h</p:attrName>
                                        </p:attrNameLst>
                                      </p:cBhvr>
                                      <p:tavLst>
                                        <p:tav tm="0">
                                          <p:val>
                                            <p:strVal val="ppt_h"/>
                                          </p:val>
                                        </p:tav>
                                        <p:tav tm="100000">
                                          <p:val>
                                            <p:fltVal val="0"/>
                                          </p:val>
                                        </p:tav>
                                      </p:tavLst>
                                    </p:anim>
                                    <p:anim calcmode="lin" valueType="num">
                                      <p:cBhvr>
                                        <p:cTn id="176" dur="1000"/>
                                        <p:tgtEl>
                                          <p:spTgt spid="62"/>
                                        </p:tgtEl>
                                        <p:attrNameLst>
                                          <p:attrName>style.rotation</p:attrName>
                                        </p:attrNameLst>
                                      </p:cBhvr>
                                      <p:tavLst>
                                        <p:tav tm="0">
                                          <p:val>
                                            <p:fltVal val="0"/>
                                          </p:val>
                                        </p:tav>
                                        <p:tav tm="100000">
                                          <p:val>
                                            <p:fltVal val="360"/>
                                          </p:val>
                                        </p:tav>
                                      </p:tavLst>
                                    </p:anim>
                                    <p:animEffect transition="out" filter="fade">
                                      <p:cBhvr>
                                        <p:cTn id="177" dur="1000"/>
                                        <p:tgtEl>
                                          <p:spTgt spid="62"/>
                                        </p:tgtEl>
                                      </p:cBhvr>
                                    </p:animEffect>
                                    <p:set>
                                      <p:cBhvr>
                                        <p:cTn id="178" dur="1" fill="hold">
                                          <p:stCondLst>
                                            <p:cond delay="999"/>
                                          </p:stCondLst>
                                        </p:cTn>
                                        <p:tgtEl>
                                          <p:spTgt spid="62"/>
                                        </p:tgtEl>
                                        <p:attrNameLst>
                                          <p:attrName>style.visibility</p:attrName>
                                        </p:attrNameLst>
                                      </p:cBhvr>
                                      <p:to>
                                        <p:strVal val="hidden"/>
                                      </p:to>
                                    </p:set>
                                  </p:childTnLst>
                                </p:cTn>
                              </p:par>
                              <p:par>
                                <p:cTn id="179" presetID="49" presetClass="entr" presetSubtype="0" decel="100000" fill="hold" grpId="0" nodeType="withEffect">
                                  <p:stCondLst>
                                    <p:cond delay="0"/>
                                  </p:stCondLst>
                                  <p:childTnLst>
                                    <p:set>
                                      <p:cBhvr>
                                        <p:cTn id="180" dur="1" fill="hold">
                                          <p:stCondLst>
                                            <p:cond delay="0"/>
                                          </p:stCondLst>
                                        </p:cTn>
                                        <p:tgtEl>
                                          <p:spTgt spid="65"/>
                                        </p:tgtEl>
                                        <p:attrNameLst>
                                          <p:attrName>style.visibility</p:attrName>
                                        </p:attrNameLst>
                                      </p:cBhvr>
                                      <p:to>
                                        <p:strVal val="visible"/>
                                      </p:to>
                                    </p:set>
                                    <p:anim calcmode="lin" valueType="num">
                                      <p:cBhvr>
                                        <p:cTn id="181" dur="1000" fill="hold"/>
                                        <p:tgtEl>
                                          <p:spTgt spid="65"/>
                                        </p:tgtEl>
                                        <p:attrNameLst>
                                          <p:attrName>ppt_w</p:attrName>
                                        </p:attrNameLst>
                                      </p:cBhvr>
                                      <p:tavLst>
                                        <p:tav tm="0">
                                          <p:val>
                                            <p:fltVal val="0"/>
                                          </p:val>
                                        </p:tav>
                                        <p:tav tm="100000">
                                          <p:val>
                                            <p:strVal val="#ppt_w"/>
                                          </p:val>
                                        </p:tav>
                                      </p:tavLst>
                                    </p:anim>
                                    <p:anim calcmode="lin" valueType="num">
                                      <p:cBhvr>
                                        <p:cTn id="182" dur="1000" fill="hold"/>
                                        <p:tgtEl>
                                          <p:spTgt spid="65"/>
                                        </p:tgtEl>
                                        <p:attrNameLst>
                                          <p:attrName>ppt_h</p:attrName>
                                        </p:attrNameLst>
                                      </p:cBhvr>
                                      <p:tavLst>
                                        <p:tav tm="0">
                                          <p:val>
                                            <p:fltVal val="0"/>
                                          </p:val>
                                        </p:tav>
                                        <p:tav tm="100000">
                                          <p:val>
                                            <p:strVal val="#ppt_h"/>
                                          </p:val>
                                        </p:tav>
                                      </p:tavLst>
                                    </p:anim>
                                    <p:anim calcmode="lin" valueType="num">
                                      <p:cBhvr>
                                        <p:cTn id="183" dur="1000" fill="hold"/>
                                        <p:tgtEl>
                                          <p:spTgt spid="65"/>
                                        </p:tgtEl>
                                        <p:attrNameLst>
                                          <p:attrName>style.rotation</p:attrName>
                                        </p:attrNameLst>
                                      </p:cBhvr>
                                      <p:tavLst>
                                        <p:tav tm="0">
                                          <p:val>
                                            <p:fltVal val="360"/>
                                          </p:val>
                                        </p:tav>
                                        <p:tav tm="100000">
                                          <p:val>
                                            <p:fltVal val="0"/>
                                          </p:val>
                                        </p:tav>
                                      </p:tavLst>
                                    </p:anim>
                                    <p:animEffect transition="in" filter="fade">
                                      <p:cBhvr>
                                        <p:cTn id="184" dur="1000"/>
                                        <p:tgtEl>
                                          <p:spTgt spid="65"/>
                                        </p:tgtEl>
                                      </p:cBhvr>
                                    </p:animEffect>
                                  </p:childTnLst>
                                </p:cTn>
                              </p:par>
                            </p:childTnLst>
                          </p:cTn>
                        </p:par>
                        <p:par>
                          <p:cTn id="185" fill="hold">
                            <p:stCondLst>
                              <p:cond delay="1000"/>
                            </p:stCondLst>
                            <p:childTnLst>
                              <p:par>
                                <p:cTn id="186" presetID="10" presetClass="entr" presetSubtype="0" fill="hold" grpId="0" nodeType="afterEffect">
                                  <p:stCondLst>
                                    <p:cond delay="0"/>
                                  </p:stCondLst>
                                  <p:childTnLst>
                                    <p:set>
                                      <p:cBhvr>
                                        <p:cTn id="187" dur="1" fill="hold">
                                          <p:stCondLst>
                                            <p:cond delay="0"/>
                                          </p:stCondLst>
                                        </p:cTn>
                                        <p:tgtEl>
                                          <p:spTgt spid="63"/>
                                        </p:tgtEl>
                                        <p:attrNameLst>
                                          <p:attrName>style.visibility</p:attrName>
                                        </p:attrNameLst>
                                      </p:cBhvr>
                                      <p:to>
                                        <p:strVal val="visible"/>
                                      </p:to>
                                    </p:set>
                                    <p:animEffect transition="in" filter="fade">
                                      <p:cBhvr>
                                        <p:cTn id="188"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58" grpId="0" animBg="1"/>
      <p:bldP spid="58" grpId="1" animBg="1"/>
      <p:bldP spid="62" grpId="0" animBg="1"/>
      <p:bldP spid="62" grpId="1" animBg="1"/>
      <p:bldP spid="65" grpId="0" animBg="1"/>
      <p:bldP spid="43" grpId="0" animBg="1"/>
      <p:bldP spid="43" grpId="1" animBg="1"/>
      <p:bldP spid="46" grpId="0" animBg="1"/>
      <p:bldP spid="46" grpId="1" animBg="1"/>
      <p:bldP spid="37" grpId="0" animBg="1"/>
      <p:bldP spid="37" grpId="1" animBg="1"/>
      <p:bldP spid="52" grpId="0" animBg="1"/>
      <p:bldP spid="53" grpId="1" animBg="1"/>
      <p:bldP spid="53" grpId="2" animBg="1"/>
      <p:bldP spid="56" grpId="0" animBg="1"/>
      <p:bldP spid="57" grpId="0" animBg="1"/>
      <p:bldP spid="57" grpId="1" animBg="1"/>
      <p:bldP spid="59" grpId="0" animBg="1"/>
      <p:bldP spid="60" grpId="0" animBg="1"/>
      <p:bldP spid="61" grpId="0" animBg="1"/>
      <p:bldP spid="63" grpId="0" animBg="1"/>
      <p:bldP spid="42" grpId="0" animBg="1"/>
      <p:bldP spid="42" grpId="1" animBg="1"/>
      <p:bldP spid="47" grpId="0" uiExpand="1" build="allAtOnce" animBg="1"/>
      <p:bldP spid="47" grpId="1" uiExpand="1" build="allAtOnce" animBg="1"/>
      <p:bldP spid="47" grpId="2" build="allAtOnce" animBg="1"/>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6986528"/>
          </a:xfrm>
          <a:prstGeom prst="rect">
            <a:avLst/>
          </a:prstGeom>
        </p:spPr>
        <p:txBody>
          <a:bodyPr wrap="square" rtlCol="0">
            <a:spAutoFit/>
          </a:bodyPr>
          <a:lstStyle/>
          <a:p>
            <a:pPr algn="ctr"/>
            <a:r>
              <a:rPr lang="en-US" sz="2800" b="1" u="sng" dirty="0" smtClean="0"/>
              <a:t>Olive </a:t>
            </a:r>
            <a:r>
              <a:rPr lang="en-US" sz="2800" b="1" u="sng" dirty="0" err="1" smtClean="0"/>
              <a:t>Oatman</a:t>
            </a:r>
            <a:endParaRPr lang="en-US" sz="2800" b="1" u="sng" dirty="0" smtClean="0"/>
          </a:p>
          <a:p>
            <a:endParaRPr lang="en-US" sz="2800" dirty="0" smtClean="0"/>
          </a:p>
          <a:p>
            <a:r>
              <a:rPr lang="en-US" sz="2800" dirty="0" smtClean="0"/>
              <a:t>1851: Olive (14) &amp; younger sister kidnapped by </a:t>
            </a:r>
            <a:r>
              <a:rPr lang="en-US" sz="2800" dirty="0" err="1" smtClean="0"/>
              <a:t>Yavapais</a:t>
            </a:r>
            <a:r>
              <a:rPr lang="en-US" sz="2800" dirty="0" smtClean="0"/>
              <a:t> four</a:t>
            </a:r>
          </a:p>
          <a:p>
            <a:r>
              <a:rPr lang="en-US" sz="2800" dirty="0" smtClean="0"/>
              <a:t>	days west of Maricopa Wells </a:t>
            </a:r>
          </a:p>
          <a:p>
            <a:r>
              <a:rPr lang="en-US" sz="2800" dirty="0" smtClean="0"/>
              <a:t>	-taken to village; word as servants to tribe</a:t>
            </a:r>
          </a:p>
          <a:p>
            <a:r>
              <a:rPr lang="en-US" sz="2800" dirty="0" smtClean="0"/>
              <a:t>1852: Mojave Tribe negotiates trade for girls; taken to area</a:t>
            </a:r>
          </a:p>
          <a:p>
            <a:r>
              <a:rPr lang="en-US" sz="2800" dirty="0" smtClean="0"/>
              <a:t>	of Needles, CA; tribe chief takes in girls; garden</a:t>
            </a:r>
          </a:p>
          <a:p>
            <a:r>
              <a:rPr lang="en-US" sz="2800" dirty="0" smtClean="0"/>
              <a:t>	- tattooed as tribal custom</a:t>
            </a:r>
          </a:p>
          <a:p>
            <a:r>
              <a:rPr lang="en-US" sz="2800" dirty="0" smtClean="0"/>
              <a:t>1855: younger sister dies (starvation?)</a:t>
            </a:r>
          </a:p>
          <a:p>
            <a:r>
              <a:rPr lang="en-US" sz="2800" dirty="0" smtClean="0"/>
              <a:t>1856: negotiation for her return to Fort Yuma</a:t>
            </a:r>
          </a:p>
          <a:p>
            <a:r>
              <a:rPr lang="en-US" sz="2800" dirty="0" smtClean="0"/>
              <a:t>	reunited with brother Lorenzo</a:t>
            </a:r>
          </a:p>
          <a:p>
            <a:r>
              <a:rPr lang="en-US" sz="2800" dirty="0" smtClean="0"/>
              <a:t>1857: begins lecture tour about her experiences</a:t>
            </a:r>
          </a:p>
          <a:p>
            <a:r>
              <a:rPr lang="en-US" sz="2800" dirty="0" smtClean="0"/>
              <a:t>1865: marries Texas cattleman John Fairchild; adopts baby girl</a:t>
            </a:r>
          </a:p>
          <a:p>
            <a:r>
              <a:rPr lang="en-US" sz="2800" dirty="0" smtClean="0"/>
              <a:t>1903: dies age 65; buried in Sherman, TX </a:t>
            </a:r>
          </a:p>
          <a:p>
            <a:r>
              <a:rPr lang="en-US" sz="2800" dirty="0" smtClean="0"/>
              <a:t> </a:t>
            </a:r>
          </a:p>
          <a:p>
            <a:endParaRPr lang="en-US" sz="2800" dirty="0"/>
          </a:p>
        </p:txBody>
      </p:sp>
    </p:spTree>
  </p:cSld>
  <p:clrMapOvr>
    <a:masterClrMapping/>
  </p:clrMapOvr>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1" name="TextBox 50"/>
          <p:cNvSpPr txBox="1"/>
          <p:nvPr/>
        </p:nvSpPr>
        <p:spPr>
          <a:xfrm>
            <a:off x="70231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sp useBgFill="1">
        <p:nvSpPr>
          <p:cNvPr id="65" name="TextBox 64"/>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1903</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6"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sp>
            <p:nvSpPr>
              <p:cNvPr id="12" name="Freeform 1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 name="Group 11"/>
              <p:cNvGrpSpPr/>
              <p:nvPr/>
            </p:nvGrpSpPr>
            <p:grpSpPr>
              <a:xfrm>
                <a:off x="21351" y="5294193"/>
                <a:ext cx="3435447" cy="1792407"/>
                <a:chOff x="-152400" y="5257800"/>
                <a:chExt cx="3505200" cy="1828800"/>
              </a:xfrm>
            </p:grpSpPr>
            <p:sp>
              <p:nvSpPr>
                <p:cNvPr id="14" name="Rectangle 1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Rectangle 4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Olive </a:t>
            </a:r>
            <a:r>
              <a:rPr lang="en-US" sz="4800" b="1" dirty="0" err="1"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Oatman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41" name="Group 40"/>
          <p:cNvGrpSpPr/>
          <p:nvPr/>
        </p:nvGrpSpPr>
        <p:grpSpPr>
          <a:xfrm>
            <a:off x="304800" y="813137"/>
            <a:ext cx="8839200" cy="6044863"/>
            <a:chOff x="304800" y="813137"/>
            <a:chExt cx="8839200" cy="6044863"/>
          </a:xfrm>
        </p:grpSpPr>
        <p:sp>
          <p:nvSpPr>
            <p:cNvPr id="63" name="TextBox 62"/>
            <p:cNvSpPr txBox="1"/>
            <p:nvPr/>
          </p:nvSpPr>
          <p:spPr>
            <a:xfrm>
              <a:off x="304800" y="6304002"/>
              <a:ext cx="8839200" cy="553998"/>
            </a:xfrm>
            <a:prstGeom prst="rect">
              <a:avLst/>
            </a:prstGeom>
            <a:solidFill>
              <a:schemeClr val="bg1"/>
            </a:solidFill>
          </p:spPr>
          <p:txBody>
            <a:bodyPr wrap="square" rtlCol="0">
              <a:spAutoFit/>
            </a:bodyPr>
            <a:lstStyle/>
            <a:p>
              <a:r>
                <a:rPr lang="en-US" sz="3000" b="1" dirty="0" smtClean="0"/>
                <a:t> - at 65, dies of heart attack ; buried in Sherman, Texas</a:t>
              </a:r>
            </a:p>
          </p:txBody>
        </p:sp>
        <p:sp>
          <p:nvSpPr>
            <p:cNvPr id="56" name="TextBox 55"/>
            <p:cNvSpPr txBox="1"/>
            <p:nvPr/>
          </p:nvSpPr>
          <p:spPr>
            <a:xfrm>
              <a:off x="304800" y="1803737"/>
              <a:ext cx="8839200" cy="553998"/>
            </a:xfrm>
            <a:prstGeom prst="rect">
              <a:avLst/>
            </a:prstGeom>
            <a:solidFill>
              <a:schemeClr val="bg1"/>
            </a:solidFill>
          </p:spPr>
          <p:txBody>
            <a:bodyPr wrap="square" rtlCol="0">
              <a:spAutoFit/>
            </a:bodyPr>
            <a:lstStyle/>
            <a:p>
              <a:r>
                <a:rPr lang="en-US" sz="3000" b="1" dirty="0" smtClean="0"/>
                <a:t> - girls are tattooed in keeping with Mojave tradition</a:t>
              </a:r>
            </a:p>
          </p:txBody>
        </p:sp>
        <p:sp>
          <p:nvSpPr>
            <p:cNvPr id="60" name="TextBox 59"/>
            <p:cNvSpPr txBox="1"/>
            <p:nvPr/>
          </p:nvSpPr>
          <p:spPr>
            <a:xfrm>
              <a:off x="304800" y="2798802"/>
              <a:ext cx="8839200" cy="553998"/>
            </a:xfrm>
            <a:prstGeom prst="rect">
              <a:avLst/>
            </a:prstGeom>
            <a:solidFill>
              <a:schemeClr val="bg1"/>
            </a:solidFill>
          </p:spPr>
          <p:txBody>
            <a:bodyPr wrap="square" rtlCol="0">
              <a:spAutoFit/>
            </a:bodyPr>
            <a:lstStyle/>
            <a:p>
              <a:r>
                <a:rPr lang="en-US" sz="3000" b="1" dirty="0" smtClean="0"/>
                <a:t> - age 20, reunited w/brother; begins lecture tours</a:t>
              </a:r>
            </a:p>
          </p:txBody>
        </p:sp>
        <p:sp>
          <p:nvSpPr>
            <p:cNvPr id="61" name="TextBox 60"/>
            <p:cNvSpPr txBox="1"/>
            <p:nvPr/>
          </p:nvSpPr>
          <p:spPr>
            <a:xfrm>
              <a:off x="304800" y="5791200"/>
              <a:ext cx="8839200" cy="553998"/>
            </a:xfrm>
            <a:prstGeom prst="rect">
              <a:avLst/>
            </a:prstGeom>
            <a:solidFill>
              <a:schemeClr val="bg1"/>
            </a:solidFill>
          </p:spPr>
          <p:txBody>
            <a:bodyPr wrap="square" rtlCol="0">
              <a:spAutoFit/>
            </a:bodyPr>
            <a:lstStyle/>
            <a:p>
              <a:r>
                <a:rPr lang="en-US" sz="3000" b="1" dirty="0" smtClean="0"/>
                <a:t> - at 28, marries Texas cattleman; adopts baby girl</a:t>
              </a:r>
            </a:p>
          </p:txBody>
        </p:sp>
        <p:sp>
          <p:nvSpPr>
            <p:cNvPr id="52" name="TextBox 51"/>
            <p:cNvSpPr txBox="1"/>
            <p:nvPr/>
          </p:nvSpPr>
          <p:spPr>
            <a:xfrm>
              <a:off x="1828800" y="813137"/>
              <a:ext cx="7315200" cy="1015663"/>
            </a:xfrm>
            <a:prstGeom prst="rect">
              <a:avLst/>
            </a:prstGeom>
            <a:solidFill>
              <a:schemeClr val="bg1"/>
            </a:solidFill>
          </p:spPr>
          <p:txBody>
            <a:bodyPr wrap="square" rtlCol="0">
              <a:spAutoFit/>
            </a:bodyPr>
            <a:lstStyle/>
            <a:p>
              <a:r>
                <a:rPr lang="en-US" sz="3000" b="1" dirty="0" smtClean="0"/>
                <a:t> - girls are held as servants for one year, then</a:t>
              </a:r>
            </a:p>
            <a:p>
              <a:r>
                <a:rPr lang="en-US" sz="3000" b="1" dirty="0" smtClean="0"/>
                <a:t>    traded to Mojave, removed to California</a:t>
              </a:r>
            </a:p>
          </p:txBody>
        </p:sp>
        <p:sp>
          <p:nvSpPr>
            <p:cNvPr id="59" name="TextBox 58"/>
            <p:cNvSpPr txBox="1"/>
            <p:nvPr/>
          </p:nvSpPr>
          <p:spPr>
            <a:xfrm>
              <a:off x="304800" y="2286000"/>
              <a:ext cx="8839200" cy="538609"/>
            </a:xfrm>
            <a:prstGeom prst="rect">
              <a:avLst/>
            </a:prstGeom>
            <a:solidFill>
              <a:schemeClr val="bg1"/>
            </a:solidFill>
          </p:spPr>
          <p:txBody>
            <a:bodyPr wrap="square" rtlCol="0">
              <a:spAutoFit/>
            </a:bodyPr>
            <a:lstStyle/>
            <a:p>
              <a:r>
                <a:rPr lang="en-US" sz="2900" b="1" dirty="0" smtClean="0"/>
                <a:t> - sister dies; U.S. negotiates Olive’s release to Fort Yuma</a:t>
              </a:r>
            </a:p>
          </p:txBody>
        </p:sp>
      </p:grpSp>
      <p:pic>
        <p:nvPicPr>
          <p:cNvPr id="49" name="Picture 48"/>
          <p:cNvPicPr>
            <a:picLocks noChangeAspect="1" noChangeArrowheads="1"/>
          </p:cNvPicPr>
          <p:nvPr/>
        </p:nvPicPr>
        <p:blipFill>
          <a:blip r:embed="rId4" cstate="print"/>
          <a:srcRect/>
          <a:stretch>
            <a:fillRect/>
          </a:stretch>
        </p:blipFill>
        <p:spPr bwMode="auto">
          <a:xfrm>
            <a:off x="283464" y="76200"/>
            <a:ext cx="1571181" cy="1826810"/>
          </a:xfrm>
          <a:prstGeom prst="rect">
            <a:avLst/>
          </a:prstGeom>
          <a:noFill/>
          <a:ln w="9525">
            <a:noFill/>
            <a:miter lim="800000"/>
            <a:headEnd/>
            <a:tailEnd/>
          </a:ln>
          <a:effectLst/>
        </p:spPr>
      </p:pic>
      <p:grpSp>
        <p:nvGrpSpPr>
          <p:cNvPr id="93" name="Group 92"/>
          <p:cNvGrpSpPr/>
          <p:nvPr/>
        </p:nvGrpSpPr>
        <p:grpSpPr>
          <a:xfrm>
            <a:off x="762000" y="2971800"/>
            <a:ext cx="4822649" cy="1935480"/>
            <a:chOff x="762000" y="2971800"/>
            <a:chExt cx="4822649" cy="1935480"/>
          </a:xfrm>
        </p:grpSpPr>
        <p:grpSp>
          <p:nvGrpSpPr>
            <p:cNvPr id="94" name="Group 1"/>
            <p:cNvGrpSpPr/>
            <p:nvPr/>
          </p:nvGrpSpPr>
          <p:grpSpPr>
            <a:xfrm>
              <a:off x="1730829" y="2971800"/>
              <a:ext cx="3853820" cy="1871748"/>
              <a:chOff x="1730829" y="2971800"/>
              <a:chExt cx="3853820" cy="1871748"/>
            </a:xfrm>
          </p:grpSpPr>
          <p:grpSp>
            <p:nvGrpSpPr>
              <p:cNvPr id="99" name="Group 44"/>
              <p:cNvGrpSpPr/>
              <p:nvPr/>
            </p:nvGrpSpPr>
            <p:grpSpPr>
              <a:xfrm>
                <a:off x="1730829" y="2971800"/>
                <a:ext cx="3853820" cy="1871748"/>
                <a:chOff x="1730829" y="2971800"/>
                <a:chExt cx="3853820" cy="1871748"/>
              </a:xfrm>
            </p:grpSpPr>
            <p:sp>
              <p:nvSpPr>
                <p:cNvPr id="101" name="Freeform 100"/>
                <p:cNvSpPr>
                  <a:spLocks noChangeAspect="1"/>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50800">
                  <a:solidFill>
                    <a:srgbClr val="FF0000"/>
                  </a:solidFill>
                  <a:prstDash val="solid"/>
                </a:ln>
                <a:effectLst>
                  <a:outerShdw dist="50800" dir="13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2" name="Freeform 101"/>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50800">
                  <a:solidFill>
                    <a:srgbClr val="FF0000"/>
                  </a:solidFill>
                </a:ln>
                <a:effectLst>
                  <a:outerShdw dist="50800" dir="16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Freeform 102"/>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50800">
                  <a:solidFill>
                    <a:srgbClr val="FFFF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4" name="5-Point Star 7"/>
                <p:cNvSpPr>
                  <a:spLocks noChangeAspect="1"/>
                </p:cNvSpPr>
                <p:nvPr/>
              </p:nvSpPr>
              <p:spPr>
                <a:xfrm>
                  <a:off x="4645544" y="3607914"/>
                  <a:ext cx="304154" cy="304154"/>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5" name="5-Point Star 104"/>
                <p:cNvSpPr>
                  <a:spLocks noChangeAspect="1"/>
                </p:cNvSpPr>
                <p:nvPr/>
              </p:nvSpPr>
              <p:spPr>
                <a:xfrm>
                  <a:off x="5280495" y="2971800"/>
                  <a:ext cx="304154" cy="304154"/>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6" name="5-Point Star 105"/>
                <p:cNvSpPr/>
                <p:nvPr/>
              </p:nvSpPr>
              <p:spPr>
                <a:xfrm>
                  <a:off x="2754283" y="4080164"/>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7" name="Freeform 106"/>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508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00" name="5-Point Star 99"/>
              <p:cNvSpPr>
                <a:spLocks noChangeAspect="1"/>
              </p:cNvSpPr>
              <p:nvPr/>
            </p:nvSpPr>
            <p:spPr>
              <a:xfrm>
                <a:off x="19812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95" name="5-Point Star 94"/>
            <p:cNvSpPr>
              <a:spLocks noChangeAspect="1"/>
            </p:cNvSpPr>
            <p:nvPr/>
          </p:nvSpPr>
          <p:spPr>
            <a:xfrm>
              <a:off x="15240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96" name="Freeform 95"/>
            <p:cNvSpPr/>
            <p:nvPr/>
          </p:nvSpPr>
          <p:spPr>
            <a:xfrm>
              <a:off x="867294" y="4336473"/>
              <a:ext cx="3671455" cy="570807"/>
            </a:xfrm>
            <a:custGeom>
              <a:avLst/>
              <a:gdLst>
                <a:gd name="connsiteX0" fmla="*/ 545870 w 3671455"/>
                <a:gd name="connsiteY0" fmla="*/ 2771 h 570807"/>
                <a:gd name="connsiteX1" fmla="*/ 313113 w 3671455"/>
                <a:gd name="connsiteY1" fmla="*/ 36022 h 570807"/>
                <a:gd name="connsiteX2" fmla="*/ 13855 w 3671455"/>
                <a:gd name="connsiteY2" fmla="*/ 218902 h 570807"/>
                <a:gd name="connsiteX3" fmla="*/ 396241 w 3671455"/>
                <a:gd name="connsiteY3" fmla="*/ 468283 h 570807"/>
                <a:gd name="connsiteX4" fmla="*/ 1343891 w 3671455"/>
                <a:gd name="connsiteY4" fmla="*/ 534785 h 570807"/>
                <a:gd name="connsiteX5" fmla="*/ 2906684 w 3671455"/>
                <a:gd name="connsiteY5" fmla="*/ 568036 h 570807"/>
                <a:gd name="connsiteX6" fmla="*/ 3671455 w 3671455"/>
                <a:gd name="connsiteY6" fmla="*/ 551411 h 57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1455" h="570807">
                  <a:moveTo>
                    <a:pt x="545870" y="2771"/>
                  </a:moveTo>
                  <a:cubicBezTo>
                    <a:pt x="473826" y="1385"/>
                    <a:pt x="401782" y="0"/>
                    <a:pt x="313113" y="36022"/>
                  </a:cubicBezTo>
                  <a:cubicBezTo>
                    <a:pt x="224444" y="72044"/>
                    <a:pt x="0" y="146859"/>
                    <a:pt x="13855" y="218902"/>
                  </a:cubicBezTo>
                  <a:cubicBezTo>
                    <a:pt x="27710" y="290945"/>
                    <a:pt x="174568" y="415636"/>
                    <a:pt x="396241" y="468283"/>
                  </a:cubicBezTo>
                  <a:cubicBezTo>
                    <a:pt x="617914" y="520930"/>
                    <a:pt x="925484" y="518159"/>
                    <a:pt x="1343891" y="534785"/>
                  </a:cubicBezTo>
                  <a:cubicBezTo>
                    <a:pt x="1762298" y="551411"/>
                    <a:pt x="2518757" y="565265"/>
                    <a:pt x="2906684" y="568036"/>
                  </a:cubicBezTo>
                  <a:cubicBezTo>
                    <a:pt x="3294611" y="570807"/>
                    <a:pt x="3543993" y="559724"/>
                    <a:pt x="3671455" y="551411"/>
                  </a:cubicBezTo>
                </a:path>
              </a:pathLst>
            </a:custGeom>
            <a:ln w="50800">
              <a:solidFill>
                <a:schemeClr val="tx1"/>
              </a:solidFill>
              <a:prstDash val="sysDot"/>
            </a:ln>
            <a:effectLst>
              <a:outerShdw dist="63500" dir="10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7" name="5-Point Star 96"/>
            <p:cNvSpPr>
              <a:spLocks noChangeAspect="1"/>
            </p:cNvSpPr>
            <p:nvPr/>
          </p:nvSpPr>
          <p:spPr>
            <a:xfrm>
              <a:off x="762000" y="43434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98" name="5-Point Star 97"/>
            <p:cNvSpPr>
              <a:spLocks noChangeAspect="1"/>
            </p:cNvSpPr>
            <p:nvPr/>
          </p:nvSpPr>
          <p:spPr>
            <a:xfrm>
              <a:off x="1219200" y="41148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57" name="5-Point Star 56"/>
          <p:cNvSpPr/>
          <p:nvPr/>
        </p:nvSpPr>
        <p:spPr>
          <a:xfrm>
            <a:off x="4398264" y="4690872"/>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08" name="TextBox 107"/>
          <p:cNvSpPr txBox="1"/>
          <p:nvPr/>
        </p:nvSpPr>
        <p:spPr>
          <a:xfrm>
            <a:off x="4491188" y="6096000"/>
            <a:ext cx="1757212" cy="523220"/>
          </a:xfrm>
          <a:prstGeom prst="rect">
            <a:avLst/>
          </a:prstGeom>
          <a:noFill/>
        </p:spPr>
        <p:txBody>
          <a:bodyPr wrap="none" rtlCol="0">
            <a:spAutoFit/>
          </a:bodyPr>
          <a:lstStyle/>
          <a:p>
            <a:r>
              <a:rPr lang="en-US" sz="2800" b="1" dirty="0" smtClean="0">
                <a:solidFill>
                  <a:srgbClr val="FF0000"/>
                </a:solidFill>
                <a:effectLst>
                  <a:outerShdw dist="63500" dir="7200000" algn="ctr" rotWithShape="0">
                    <a:schemeClr val="tx1"/>
                  </a:outerShdw>
                </a:effectLst>
              </a:rPr>
              <a:t>1837-1903</a:t>
            </a:r>
          </a:p>
        </p:txBody>
      </p:sp>
      <p:pic>
        <p:nvPicPr>
          <p:cNvPr id="109" name="Picture 2"/>
          <p:cNvPicPr>
            <a:picLocks noChangeAspect="1" noChangeArrowheads="1"/>
          </p:cNvPicPr>
          <p:nvPr/>
        </p:nvPicPr>
        <p:blipFill>
          <a:blip r:embed="rId5" cstate="print"/>
          <a:srcRect/>
          <a:stretch>
            <a:fillRect/>
          </a:stretch>
        </p:blipFill>
        <p:spPr bwMode="auto">
          <a:xfrm>
            <a:off x="152400" y="59813"/>
            <a:ext cx="1905000" cy="1997587"/>
          </a:xfrm>
          <a:prstGeom prst="rect">
            <a:avLst/>
          </a:prstGeom>
          <a:noFill/>
          <a:ln w="9525">
            <a:noFill/>
            <a:miter lim="800000"/>
            <a:headEnd/>
            <a:tailEnd/>
          </a:ln>
          <a:effectLst/>
        </p:spPr>
      </p:pic>
      <p:sp>
        <p:nvSpPr>
          <p:cNvPr id="110" name="Rectangle 10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Rebecca Winters</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026" name="Picture 2"/>
          <p:cNvPicPr>
            <a:picLocks noChangeAspect="1" noChangeArrowheads="1"/>
          </p:cNvPicPr>
          <p:nvPr/>
        </p:nvPicPr>
        <p:blipFill>
          <a:blip r:embed="rId6"/>
          <a:srcRect r="2000" b="10066"/>
          <a:stretch>
            <a:fillRect/>
          </a:stretch>
        </p:blipFill>
        <p:spPr bwMode="auto">
          <a:xfrm>
            <a:off x="2743200" y="838200"/>
            <a:ext cx="4543732" cy="5749212"/>
          </a:xfrm>
          <a:prstGeom prst="rect">
            <a:avLst/>
          </a:prstGeom>
          <a:noFill/>
          <a:ln w="63500">
            <a:solidFill>
              <a:srgbClr val="FF0000"/>
            </a:solidFill>
            <a:miter lim="800000"/>
            <a:headEnd/>
            <a:tailEnd/>
          </a:ln>
          <a:effectLst/>
        </p:spPr>
      </p:pic>
      <p:pic>
        <p:nvPicPr>
          <p:cNvPr id="43" name="Picture 3"/>
          <p:cNvPicPr>
            <a:picLocks noChangeAspect="1" noChangeArrowheads="1"/>
          </p:cNvPicPr>
          <p:nvPr/>
        </p:nvPicPr>
        <p:blipFill>
          <a:blip r:embed="rId7"/>
          <a:srcRect l="30579" t="2610" r="15304" b="39528"/>
          <a:stretch>
            <a:fillRect/>
          </a:stretch>
        </p:blipFill>
        <p:spPr bwMode="auto">
          <a:xfrm>
            <a:off x="4038600" y="990600"/>
            <a:ext cx="1981200" cy="2133600"/>
          </a:xfrm>
          <a:prstGeom prst="rect">
            <a:avLst/>
          </a:prstGeom>
          <a:noFill/>
          <a:ln w="76200">
            <a:solidFill>
              <a:srgbClr val="FF000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1"/>
                                        </p:tgtEl>
                                      </p:cBhvr>
                                    </p:animEffect>
                                    <p:set>
                                      <p:cBhvr>
                                        <p:cTn id="7" dur="1" fill="hold">
                                          <p:stCondLst>
                                            <p:cond delay="999"/>
                                          </p:stCondLst>
                                        </p:cTn>
                                        <p:tgtEl>
                                          <p:spTgt spid="41"/>
                                        </p:tgtEl>
                                        <p:attrNameLst>
                                          <p:attrName>style.visibility</p:attrName>
                                        </p:attrNameLst>
                                      </p:cBhvr>
                                      <p:to>
                                        <p:strVal val="hidden"/>
                                      </p:to>
                                    </p:set>
                                  </p:childTnLst>
                                </p:cTn>
                              </p:par>
                            </p:childTnLst>
                          </p:cTn>
                        </p:par>
                        <p:par>
                          <p:cTn id="8" fill="hold">
                            <p:stCondLst>
                              <p:cond delay="1000"/>
                            </p:stCondLst>
                            <p:childTnLst>
                              <p:par>
                                <p:cTn id="9" presetID="6" presetClass="emph" presetSubtype="0" fill="hold" nodeType="afterEffect">
                                  <p:stCondLst>
                                    <p:cond delay="0"/>
                                  </p:stCondLst>
                                  <p:childTnLst>
                                    <p:animScale>
                                      <p:cBhvr>
                                        <p:cTn id="10" dur="1000" fill="hold"/>
                                        <p:tgtEl>
                                          <p:spTgt spid="49"/>
                                        </p:tgtEl>
                                      </p:cBhvr>
                                      <p:by x="180000" y="180000"/>
                                    </p:animScale>
                                  </p:childTnLst>
                                </p:cTn>
                              </p:par>
                              <p:par>
                                <p:cTn id="11" presetID="42" presetClass="path" presetSubtype="0" accel="50000" decel="50000" fill="hold" nodeType="withEffect">
                                  <p:stCondLst>
                                    <p:cond delay="0"/>
                                  </p:stCondLst>
                                  <p:childTnLst>
                                    <p:animMotion origin="layout" path="M -2.77778E-7 3.7037E-7 L 0.44983 0.21134 " pathEditMode="relative" rAng="0" ptsTypes="AA">
                                      <p:cBhvr>
                                        <p:cTn id="12" dur="1000" fill="hold"/>
                                        <p:tgtEl>
                                          <p:spTgt spid="49"/>
                                        </p:tgtEl>
                                        <p:attrNameLst>
                                          <p:attrName>ppt_x</p:attrName>
                                          <p:attrName>ppt_y</p:attrName>
                                        </p:attrNameLst>
                                      </p:cBhvr>
                                      <p:rCtr x="225" y="106"/>
                                    </p:animMotion>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500"/>
                                  </p:stCondLst>
                                  <p:childTnLst>
                                    <p:set>
                                      <p:cBhvr>
                                        <p:cTn id="16" dur="1" fill="hold">
                                          <p:stCondLst>
                                            <p:cond delay="0"/>
                                          </p:stCondLst>
                                        </p:cTn>
                                        <p:tgtEl>
                                          <p:spTgt spid="1026"/>
                                        </p:tgtEl>
                                        <p:attrNameLst>
                                          <p:attrName>style.visibility</p:attrName>
                                        </p:attrNameLst>
                                      </p:cBhvr>
                                      <p:to>
                                        <p:strVal val="visible"/>
                                      </p:to>
                                    </p:set>
                                    <p:animEffect transition="in" filter="fade">
                                      <p:cBhvr>
                                        <p:cTn id="17" dur="1000"/>
                                        <p:tgtEl>
                                          <p:spTgt spid="1026"/>
                                        </p:tgtEl>
                                      </p:cBhvr>
                                    </p:animEffect>
                                  </p:childTnLst>
                                </p:cTn>
                              </p:par>
                            </p:childTnLst>
                          </p:cTn>
                        </p:par>
                        <p:par>
                          <p:cTn id="18" fill="hold">
                            <p:stCondLst>
                              <p:cond delay="1500"/>
                            </p:stCondLst>
                            <p:childTnLst>
                              <p:par>
                                <p:cTn id="19" presetID="10" presetClass="exit" presetSubtype="0" fill="hold" nodeType="afterEffect">
                                  <p:stCondLst>
                                    <p:cond delay="0"/>
                                  </p:stCondLst>
                                  <p:childTnLst>
                                    <p:animEffect transition="out" filter="fade">
                                      <p:cBhvr>
                                        <p:cTn id="20" dur="1000"/>
                                        <p:tgtEl>
                                          <p:spTgt spid="49"/>
                                        </p:tgtEl>
                                      </p:cBhvr>
                                    </p:animEffect>
                                    <p:set>
                                      <p:cBhvr>
                                        <p:cTn id="21" dur="1" fill="hold">
                                          <p:stCondLst>
                                            <p:cond delay="999"/>
                                          </p:stCondLst>
                                        </p:cTn>
                                        <p:tgtEl>
                                          <p:spTgt spid="49"/>
                                        </p:tgtEl>
                                        <p:attrNameLst>
                                          <p:attrName>style.visibility</p:attrName>
                                        </p:attrNameLst>
                                      </p:cBhvr>
                                      <p:to>
                                        <p:strVal val="hidden"/>
                                      </p:to>
                                    </p:set>
                                  </p:childTnLst>
                                </p:cTn>
                              </p:par>
                              <p:par>
                                <p:cTn id="22" presetID="10" presetClass="entr" presetSubtype="0" fill="hold" nodeType="withEffect">
                                  <p:stCondLst>
                                    <p:cond delay="0"/>
                                  </p:stCondLst>
                                  <p:childTnLst>
                                    <p:set>
                                      <p:cBhvr>
                                        <p:cTn id="23" dur="1" fill="hold">
                                          <p:stCondLst>
                                            <p:cond delay="0"/>
                                          </p:stCondLst>
                                        </p:cTn>
                                        <p:tgtEl>
                                          <p:spTgt spid="93"/>
                                        </p:tgtEl>
                                        <p:attrNameLst>
                                          <p:attrName>style.visibility</p:attrName>
                                        </p:attrNameLst>
                                      </p:cBhvr>
                                      <p:to>
                                        <p:strVal val="visible"/>
                                      </p:to>
                                    </p:set>
                                    <p:animEffect transition="in" filter="fade">
                                      <p:cBhvr>
                                        <p:cTn id="24" dur="1000"/>
                                        <p:tgtEl>
                                          <p:spTgt spid="93"/>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1000"/>
                                        <p:tgtEl>
                                          <p:spTgt spid="43"/>
                                        </p:tgtEl>
                                      </p:cBhvr>
                                    </p:animEffect>
                                  </p:childTnLst>
                                </p:cTn>
                              </p:par>
                              <p:par>
                                <p:cTn id="30" presetID="6" presetClass="emph" presetSubtype="0" fill="hold" nodeType="withEffect">
                                  <p:stCondLst>
                                    <p:cond delay="0"/>
                                  </p:stCondLst>
                                  <p:childTnLst>
                                    <p:animScale>
                                      <p:cBhvr>
                                        <p:cTn id="31" dur="1000" fill="hold"/>
                                        <p:tgtEl>
                                          <p:spTgt spid="43"/>
                                        </p:tgtEl>
                                      </p:cBhvr>
                                      <p:by x="200000" y="200000"/>
                                    </p:animScale>
                                  </p:childTnLst>
                                </p:cTn>
                              </p:par>
                              <p:par>
                                <p:cTn id="32" presetID="42" presetClass="path" presetSubtype="0" accel="50000" decel="50000" fill="hold" nodeType="withEffect">
                                  <p:stCondLst>
                                    <p:cond delay="0"/>
                                  </p:stCondLst>
                                  <p:childTnLst>
                                    <p:animMotion origin="layout" path="M 0 -3.33333E-6 L 0.00833 0.26667 " pathEditMode="relative" rAng="0" ptsTypes="AA">
                                      <p:cBhvr>
                                        <p:cTn id="33" dur="1000" fill="hold"/>
                                        <p:tgtEl>
                                          <p:spTgt spid="43"/>
                                        </p:tgtEl>
                                        <p:attrNameLst>
                                          <p:attrName>ppt_x</p:attrName>
                                          <p:attrName>ppt_y</p:attrName>
                                        </p:attrNameLst>
                                      </p:cBhvr>
                                      <p:rCtr x="4" y="133"/>
                                    </p:animMotion>
                                  </p:childTnLst>
                                </p:cTn>
                              </p:par>
                              <p:par>
                                <p:cTn id="34" presetID="10" presetClass="exit" presetSubtype="0" fill="hold" nodeType="withEffect">
                                  <p:stCondLst>
                                    <p:cond delay="500"/>
                                  </p:stCondLst>
                                  <p:childTnLst>
                                    <p:animEffect transition="out" filter="fade">
                                      <p:cBhvr>
                                        <p:cTn id="35" dur="1000"/>
                                        <p:tgtEl>
                                          <p:spTgt spid="1026"/>
                                        </p:tgtEl>
                                      </p:cBhvr>
                                    </p:animEffect>
                                    <p:set>
                                      <p:cBhvr>
                                        <p:cTn id="36" dur="1" fill="hold">
                                          <p:stCondLst>
                                            <p:cond delay="999"/>
                                          </p:stCondLst>
                                        </p:cTn>
                                        <p:tgtEl>
                                          <p:spTgt spid="1026"/>
                                        </p:tgtEl>
                                        <p:attrNameLst>
                                          <p:attrName>style.visibility</p:attrName>
                                        </p:attrNameLst>
                                      </p:cBhvr>
                                      <p:to>
                                        <p:strVal val="hidden"/>
                                      </p:to>
                                    </p:set>
                                  </p:childTnLst>
                                </p:cTn>
                              </p:par>
                            </p:childTnLst>
                          </p:cTn>
                        </p:par>
                        <p:par>
                          <p:cTn id="37" fill="hold">
                            <p:stCondLst>
                              <p:cond delay="1500"/>
                            </p:stCondLst>
                            <p:childTnLst>
                              <p:par>
                                <p:cTn id="38" presetID="49" presetClass="entr" presetSubtype="0" decel="100000" fill="hold" grpId="0" nodeType="afterEffect">
                                  <p:stCondLst>
                                    <p:cond delay="0"/>
                                  </p:stCondLst>
                                  <p:childTnLst>
                                    <p:set>
                                      <p:cBhvr>
                                        <p:cTn id="39" dur="1" fill="hold">
                                          <p:stCondLst>
                                            <p:cond delay="0"/>
                                          </p:stCondLst>
                                        </p:cTn>
                                        <p:tgtEl>
                                          <p:spTgt spid="108"/>
                                        </p:tgtEl>
                                        <p:attrNameLst>
                                          <p:attrName>style.visibility</p:attrName>
                                        </p:attrNameLst>
                                      </p:cBhvr>
                                      <p:to>
                                        <p:strVal val="visible"/>
                                      </p:to>
                                    </p:set>
                                    <p:anim calcmode="lin" valueType="num">
                                      <p:cBhvr>
                                        <p:cTn id="40" dur="1000" fill="hold"/>
                                        <p:tgtEl>
                                          <p:spTgt spid="108"/>
                                        </p:tgtEl>
                                        <p:attrNameLst>
                                          <p:attrName>ppt_w</p:attrName>
                                        </p:attrNameLst>
                                      </p:cBhvr>
                                      <p:tavLst>
                                        <p:tav tm="0">
                                          <p:val>
                                            <p:fltVal val="0"/>
                                          </p:val>
                                        </p:tav>
                                        <p:tav tm="100000">
                                          <p:val>
                                            <p:strVal val="#ppt_w"/>
                                          </p:val>
                                        </p:tav>
                                      </p:tavLst>
                                    </p:anim>
                                    <p:anim calcmode="lin" valueType="num">
                                      <p:cBhvr>
                                        <p:cTn id="41" dur="1000" fill="hold"/>
                                        <p:tgtEl>
                                          <p:spTgt spid="108"/>
                                        </p:tgtEl>
                                        <p:attrNameLst>
                                          <p:attrName>ppt_h</p:attrName>
                                        </p:attrNameLst>
                                      </p:cBhvr>
                                      <p:tavLst>
                                        <p:tav tm="0">
                                          <p:val>
                                            <p:fltVal val="0"/>
                                          </p:val>
                                        </p:tav>
                                        <p:tav tm="100000">
                                          <p:val>
                                            <p:strVal val="#ppt_h"/>
                                          </p:val>
                                        </p:tav>
                                      </p:tavLst>
                                    </p:anim>
                                    <p:anim calcmode="lin" valueType="num">
                                      <p:cBhvr>
                                        <p:cTn id="42" dur="1000" fill="hold"/>
                                        <p:tgtEl>
                                          <p:spTgt spid="108"/>
                                        </p:tgtEl>
                                        <p:attrNameLst>
                                          <p:attrName>style.rotation</p:attrName>
                                        </p:attrNameLst>
                                      </p:cBhvr>
                                      <p:tavLst>
                                        <p:tav tm="0">
                                          <p:val>
                                            <p:fltVal val="360"/>
                                          </p:val>
                                        </p:tav>
                                        <p:tav tm="100000">
                                          <p:val>
                                            <p:fltVal val="0"/>
                                          </p:val>
                                        </p:tav>
                                      </p:tavLst>
                                    </p:anim>
                                    <p:animEffect transition="in" filter="fade">
                                      <p:cBhvr>
                                        <p:cTn id="43" dur="1000"/>
                                        <p:tgtEl>
                                          <p:spTgt spid="108"/>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xit" presetSubtype="0" fill="hold" grpId="0" nodeType="clickEffect">
                                  <p:stCondLst>
                                    <p:cond delay="0"/>
                                  </p:stCondLst>
                                  <p:childTnLst>
                                    <p:anim calcmode="lin" valueType="num">
                                      <p:cBhvr>
                                        <p:cTn id="47" dur="1000"/>
                                        <p:tgtEl>
                                          <p:spTgt spid="50"/>
                                        </p:tgtEl>
                                        <p:attrNameLst>
                                          <p:attrName>ppt_w</p:attrName>
                                        </p:attrNameLst>
                                      </p:cBhvr>
                                      <p:tavLst>
                                        <p:tav tm="0">
                                          <p:val>
                                            <p:strVal val="ppt_w"/>
                                          </p:val>
                                        </p:tav>
                                        <p:tav tm="100000">
                                          <p:val>
                                            <p:fltVal val="0"/>
                                          </p:val>
                                        </p:tav>
                                      </p:tavLst>
                                    </p:anim>
                                    <p:anim calcmode="lin" valueType="num">
                                      <p:cBhvr>
                                        <p:cTn id="48" dur="1000"/>
                                        <p:tgtEl>
                                          <p:spTgt spid="50"/>
                                        </p:tgtEl>
                                        <p:attrNameLst>
                                          <p:attrName>ppt_h</p:attrName>
                                        </p:attrNameLst>
                                      </p:cBhvr>
                                      <p:tavLst>
                                        <p:tav tm="0">
                                          <p:val>
                                            <p:strVal val="ppt_h"/>
                                          </p:val>
                                        </p:tav>
                                        <p:tav tm="100000">
                                          <p:val>
                                            <p:fltVal val="0"/>
                                          </p:val>
                                        </p:tav>
                                      </p:tavLst>
                                    </p:anim>
                                    <p:animEffect transition="out" filter="fade">
                                      <p:cBhvr>
                                        <p:cTn id="49" dur="1000"/>
                                        <p:tgtEl>
                                          <p:spTgt spid="50"/>
                                        </p:tgtEl>
                                      </p:cBhvr>
                                    </p:animEffect>
                                    <p:set>
                                      <p:cBhvr>
                                        <p:cTn id="50" dur="1" fill="hold">
                                          <p:stCondLst>
                                            <p:cond delay="999"/>
                                          </p:stCondLst>
                                        </p:cTn>
                                        <p:tgtEl>
                                          <p:spTgt spid="50"/>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1000"/>
                                        <p:tgtEl>
                                          <p:spTgt spid="93"/>
                                        </p:tgtEl>
                                      </p:cBhvr>
                                    </p:animEffect>
                                    <p:set>
                                      <p:cBhvr>
                                        <p:cTn id="53" dur="1" fill="hold">
                                          <p:stCondLst>
                                            <p:cond delay="999"/>
                                          </p:stCondLst>
                                        </p:cTn>
                                        <p:tgtEl>
                                          <p:spTgt spid="93"/>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108"/>
                                        </p:tgtEl>
                                      </p:cBhvr>
                                    </p:animEffect>
                                    <p:set>
                                      <p:cBhvr>
                                        <p:cTn id="56" dur="1" fill="hold">
                                          <p:stCondLst>
                                            <p:cond delay="999"/>
                                          </p:stCondLst>
                                        </p:cTn>
                                        <p:tgtEl>
                                          <p:spTgt spid="108"/>
                                        </p:tgtEl>
                                        <p:attrNameLst>
                                          <p:attrName>style.visibility</p:attrName>
                                        </p:attrNameLst>
                                      </p:cBhvr>
                                      <p:to>
                                        <p:strVal val="hidden"/>
                                      </p:to>
                                    </p:set>
                                  </p:childTnLst>
                                </p:cTn>
                              </p:par>
                              <p:par>
                                <p:cTn id="57" presetID="10" presetClass="exit" presetSubtype="0" fill="hold" grpId="0" nodeType="withEffect">
                                  <p:stCondLst>
                                    <p:cond delay="0"/>
                                  </p:stCondLst>
                                  <p:childTnLst>
                                    <p:animEffect transition="out" filter="fade">
                                      <p:cBhvr>
                                        <p:cTn id="58" dur="1000"/>
                                        <p:tgtEl>
                                          <p:spTgt spid="57"/>
                                        </p:tgtEl>
                                      </p:cBhvr>
                                    </p:animEffect>
                                    <p:set>
                                      <p:cBhvr>
                                        <p:cTn id="59" dur="1" fill="hold">
                                          <p:stCondLst>
                                            <p:cond delay="999"/>
                                          </p:stCondLst>
                                        </p:cTn>
                                        <p:tgtEl>
                                          <p:spTgt spid="57"/>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43"/>
                                        </p:tgtEl>
                                      </p:cBhvr>
                                    </p:animEffect>
                                    <p:set>
                                      <p:cBhvr>
                                        <p:cTn id="62" dur="1" fill="hold">
                                          <p:stCondLst>
                                            <p:cond delay="999"/>
                                          </p:stCondLst>
                                        </p:cTn>
                                        <p:tgtEl>
                                          <p:spTgt spid="43"/>
                                        </p:tgtEl>
                                        <p:attrNameLst>
                                          <p:attrName>style.visibility</p:attrName>
                                        </p:attrNameLst>
                                      </p:cBhvr>
                                      <p:to>
                                        <p:strVal val="hidden"/>
                                      </p:to>
                                    </p:set>
                                  </p:childTnLst>
                                </p:cTn>
                              </p:par>
                            </p:childTnLst>
                          </p:cTn>
                        </p:par>
                        <p:par>
                          <p:cTn id="63" fill="hold">
                            <p:stCondLst>
                              <p:cond delay="1000"/>
                            </p:stCondLst>
                            <p:childTnLst>
                              <p:par>
                                <p:cTn id="64" presetID="49" presetClass="exit" presetSubtype="0" accel="100000" fill="hold" grpId="0" nodeType="afterEffect">
                                  <p:stCondLst>
                                    <p:cond delay="0"/>
                                  </p:stCondLst>
                                  <p:childTnLst>
                                    <p:anim calcmode="lin" valueType="num">
                                      <p:cBhvr>
                                        <p:cTn id="65" dur="1000"/>
                                        <p:tgtEl>
                                          <p:spTgt spid="65"/>
                                        </p:tgtEl>
                                        <p:attrNameLst>
                                          <p:attrName>ppt_w</p:attrName>
                                        </p:attrNameLst>
                                      </p:cBhvr>
                                      <p:tavLst>
                                        <p:tav tm="0">
                                          <p:val>
                                            <p:strVal val="ppt_w"/>
                                          </p:val>
                                        </p:tav>
                                        <p:tav tm="100000">
                                          <p:val>
                                            <p:fltVal val="0"/>
                                          </p:val>
                                        </p:tav>
                                      </p:tavLst>
                                    </p:anim>
                                    <p:anim calcmode="lin" valueType="num">
                                      <p:cBhvr>
                                        <p:cTn id="66" dur="1000"/>
                                        <p:tgtEl>
                                          <p:spTgt spid="65"/>
                                        </p:tgtEl>
                                        <p:attrNameLst>
                                          <p:attrName>ppt_h</p:attrName>
                                        </p:attrNameLst>
                                      </p:cBhvr>
                                      <p:tavLst>
                                        <p:tav tm="0">
                                          <p:val>
                                            <p:strVal val="ppt_h"/>
                                          </p:val>
                                        </p:tav>
                                        <p:tav tm="100000">
                                          <p:val>
                                            <p:fltVal val="0"/>
                                          </p:val>
                                        </p:tav>
                                      </p:tavLst>
                                    </p:anim>
                                    <p:anim calcmode="lin" valueType="num">
                                      <p:cBhvr>
                                        <p:cTn id="67" dur="1000"/>
                                        <p:tgtEl>
                                          <p:spTgt spid="65"/>
                                        </p:tgtEl>
                                        <p:attrNameLst>
                                          <p:attrName>style.rotation</p:attrName>
                                        </p:attrNameLst>
                                      </p:cBhvr>
                                      <p:tavLst>
                                        <p:tav tm="0">
                                          <p:val>
                                            <p:fltVal val="0"/>
                                          </p:val>
                                        </p:tav>
                                        <p:tav tm="100000">
                                          <p:val>
                                            <p:fltVal val="360"/>
                                          </p:val>
                                        </p:tav>
                                      </p:tavLst>
                                    </p:anim>
                                    <p:animEffect transition="out" filter="fade">
                                      <p:cBhvr>
                                        <p:cTn id="68" dur="1000"/>
                                        <p:tgtEl>
                                          <p:spTgt spid="65"/>
                                        </p:tgtEl>
                                      </p:cBhvr>
                                    </p:animEffect>
                                    <p:set>
                                      <p:cBhvr>
                                        <p:cTn id="69" dur="1" fill="hold">
                                          <p:stCondLst>
                                            <p:cond delay="999"/>
                                          </p:stCondLst>
                                        </p:cTn>
                                        <p:tgtEl>
                                          <p:spTgt spid="65"/>
                                        </p:tgtEl>
                                        <p:attrNameLst>
                                          <p:attrName>style.visibility</p:attrName>
                                        </p:attrNameLst>
                                      </p:cBhvr>
                                      <p:to>
                                        <p:strVal val="hidden"/>
                                      </p:to>
                                    </p:set>
                                  </p:childTnLst>
                                </p:cTn>
                              </p:par>
                              <p:par>
                                <p:cTn id="70" presetID="49" presetClass="entr" presetSubtype="0" decel="100000" fill="hold" grpId="0" nodeType="with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1000" fill="hold"/>
                                        <p:tgtEl>
                                          <p:spTgt spid="51"/>
                                        </p:tgtEl>
                                        <p:attrNameLst>
                                          <p:attrName>ppt_w</p:attrName>
                                        </p:attrNameLst>
                                      </p:cBhvr>
                                      <p:tavLst>
                                        <p:tav tm="0">
                                          <p:val>
                                            <p:fltVal val="0"/>
                                          </p:val>
                                        </p:tav>
                                        <p:tav tm="100000">
                                          <p:val>
                                            <p:strVal val="#ppt_w"/>
                                          </p:val>
                                        </p:tav>
                                      </p:tavLst>
                                    </p:anim>
                                    <p:anim calcmode="lin" valueType="num">
                                      <p:cBhvr>
                                        <p:cTn id="73" dur="1000" fill="hold"/>
                                        <p:tgtEl>
                                          <p:spTgt spid="51"/>
                                        </p:tgtEl>
                                        <p:attrNameLst>
                                          <p:attrName>ppt_h</p:attrName>
                                        </p:attrNameLst>
                                      </p:cBhvr>
                                      <p:tavLst>
                                        <p:tav tm="0">
                                          <p:val>
                                            <p:fltVal val="0"/>
                                          </p:val>
                                        </p:tav>
                                        <p:tav tm="100000">
                                          <p:val>
                                            <p:strVal val="#ppt_h"/>
                                          </p:val>
                                        </p:tav>
                                      </p:tavLst>
                                    </p:anim>
                                    <p:anim calcmode="lin" valueType="num">
                                      <p:cBhvr>
                                        <p:cTn id="74" dur="1000" fill="hold"/>
                                        <p:tgtEl>
                                          <p:spTgt spid="51"/>
                                        </p:tgtEl>
                                        <p:attrNameLst>
                                          <p:attrName>style.rotation</p:attrName>
                                        </p:attrNameLst>
                                      </p:cBhvr>
                                      <p:tavLst>
                                        <p:tav tm="0">
                                          <p:val>
                                            <p:fltVal val="360"/>
                                          </p:val>
                                        </p:tav>
                                        <p:tav tm="100000">
                                          <p:val>
                                            <p:fltVal val="0"/>
                                          </p:val>
                                        </p:tav>
                                      </p:tavLst>
                                    </p:anim>
                                    <p:animEffect transition="in" filter="fade">
                                      <p:cBhvr>
                                        <p:cTn id="75" dur="1000"/>
                                        <p:tgtEl>
                                          <p:spTgt spid="51"/>
                                        </p:tgtEl>
                                      </p:cBhvr>
                                    </p:animEffect>
                                  </p:childTnLst>
                                </p:cTn>
                              </p:par>
                            </p:childTnLst>
                          </p:cTn>
                        </p:par>
                        <p:par>
                          <p:cTn id="76" fill="hold">
                            <p:stCondLst>
                              <p:cond delay="2000"/>
                            </p:stCondLst>
                            <p:childTnLst>
                              <p:par>
                                <p:cTn id="77" presetID="10" presetClass="entr" presetSubtype="0" fill="hold" nodeType="afterEffect">
                                  <p:stCondLst>
                                    <p:cond delay="0"/>
                                  </p:stCondLst>
                                  <p:childTnLst>
                                    <p:set>
                                      <p:cBhvr>
                                        <p:cTn id="78" dur="1" fill="hold">
                                          <p:stCondLst>
                                            <p:cond delay="0"/>
                                          </p:stCondLst>
                                        </p:cTn>
                                        <p:tgtEl>
                                          <p:spTgt spid="109"/>
                                        </p:tgtEl>
                                        <p:attrNameLst>
                                          <p:attrName>style.visibility</p:attrName>
                                        </p:attrNameLst>
                                      </p:cBhvr>
                                      <p:to>
                                        <p:strVal val="visible"/>
                                      </p:to>
                                    </p:set>
                                    <p:animEffect transition="in" filter="fade">
                                      <p:cBhvr>
                                        <p:cTn id="79" dur="1000"/>
                                        <p:tgtEl>
                                          <p:spTgt spid="109"/>
                                        </p:tgtEl>
                                      </p:cBhvr>
                                    </p:animEffect>
                                  </p:childTnLst>
                                </p:cTn>
                              </p:par>
                              <p:par>
                                <p:cTn id="80" presetID="53" presetClass="entr" presetSubtype="0" fill="hold" grpId="0" nodeType="withEffect">
                                  <p:stCondLst>
                                    <p:cond delay="0"/>
                                  </p:stCondLst>
                                  <p:childTnLst>
                                    <p:set>
                                      <p:cBhvr>
                                        <p:cTn id="81" dur="1" fill="hold">
                                          <p:stCondLst>
                                            <p:cond delay="0"/>
                                          </p:stCondLst>
                                        </p:cTn>
                                        <p:tgtEl>
                                          <p:spTgt spid="110"/>
                                        </p:tgtEl>
                                        <p:attrNameLst>
                                          <p:attrName>style.visibility</p:attrName>
                                        </p:attrNameLst>
                                      </p:cBhvr>
                                      <p:to>
                                        <p:strVal val="visible"/>
                                      </p:to>
                                    </p:set>
                                    <p:anim calcmode="lin" valueType="num">
                                      <p:cBhvr>
                                        <p:cTn id="82" dur="1000" fill="hold"/>
                                        <p:tgtEl>
                                          <p:spTgt spid="110"/>
                                        </p:tgtEl>
                                        <p:attrNameLst>
                                          <p:attrName>ppt_w</p:attrName>
                                        </p:attrNameLst>
                                      </p:cBhvr>
                                      <p:tavLst>
                                        <p:tav tm="0">
                                          <p:val>
                                            <p:fltVal val="0"/>
                                          </p:val>
                                        </p:tav>
                                        <p:tav tm="100000">
                                          <p:val>
                                            <p:strVal val="#ppt_w"/>
                                          </p:val>
                                        </p:tav>
                                      </p:tavLst>
                                    </p:anim>
                                    <p:anim calcmode="lin" valueType="num">
                                      <p:cBhvr>
                                        <p:cTn id="83" dur="1000" fill="hold"/>
                                        <p:tgtEl>
                                          <p:spTgt spid="110"/>
                                        </p:tgtEl>
                                        <p:attrNameLst>
                                          <p:attrName>ppt_h</p:attrName>
                                        </p:attrNameLst>
                                      </p:cBhvr>
                                      <p:tavLst>
                                        <p:tav tm="0">
                                          <p:val>
                                            <p:fltVal val="0"/>
                                          </p:val>
                                        </p:tav>
                                        <p:tav tm="100000">
                                          <p:val>
                                            <p:strVal val="#ppt_h"/>
                                          </p:val>
                                        </p:tav>
                                      </p:tavLst>
                                    </p:anim>
                                    <p:animEffect transition="in" filter="fade">
                                      <p:cBhvr>
                                        <p:cTn id="84"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5" grpId="0" animBg="1"/>
      <p:bldP spid="50" grpId="0"/>
      <p:bldP spid="57" grpId="0" animBg="1"/>
      <p:bldP spid="108" grpId="0"/>
      <p:bldP spid="108" grpId="1"/>
      <p:bldP spid="110" grpId="0"/>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3083242"/>
          </a:xfrm>
          <a:prstGeom prst="rect">
            <a:avLst/>
          </a:prstGeom>
        </p:spPr>
        <p:txBody>
          <a:bodyPr wrap="square">
            <a:spAutoFit/>
          </a:bodyPr>
          <a:lstStyle/>
          <a:p>
            <a:r>
              <a:rPr lang="en-US" dirty="0" smtClean="0">
                <a:hlinkClick r:id="rId2"/>
              </a:rPr>
              <a:t>https://en.wikipedia.org/wiki/Olive_Oatman</a:t>
            </a:r>
            <a:r>
              <a:rPr lang="en-US" dirty="0" smtClean="0"/>
              <a:t>      	</a:t>
            </a:r>
            <a:r>
              <a:rPr lang="en-US" b="1" dirty="0" smtClean="0"/>
              <a:t>OLIVE OATMAN</a:t>
            </a:r>
          </a:p>
          <a:p>
            <a:r>
              <a:rPr lang="en-US" dirty="0" smtClean="0"/>
              <a:t>	The </a:t>
            </a:r>
            <a:r>
              <a:rPr lang="en-US" dirty="0" err="1" smtClean="0"/>
              <a:t>Brewsterite</a:t>
            </a:r>
            <a:r>
              <a:rPr lang="en-US" dirty="0" smtClean="0"/>
              <a:t> emigrants, numbering between 85 and 93, left Independence,</a:t>
            </a:r>
          </a:p>
          <a:p>
            <a:r>
              <a:rPr lang="en-US" dirty="0" smtClean="0"/>
              <a:t> Missouri on August 5, 1850. Dissension caused the group to split near Santa Fe in New Mexico Territory with Brewster following the northern route. </a:t>
            </a:r>
            <a:r>
              <a:rPr lang="en-US" dirty="0" err="1" smtClean="0"/>
              <a:t>Roys</a:t>
            </a:r>
            <a:r>
              <a:rPr lang="en-US" dirty="0" smtClean="0"/>
              <a:t> </a:t>
            </a:r>
            <a:r>
              <a:rPr lang="en-US" dirty="0" err="1" smtClean="0"/>
              <a:t>Oatman</a:t>
            </a:r>
            <a:r>
              <a:rPr lang="en-US" dirty="0" smtClean="0"/>
              <a:t> and several other families chose the southern route via Socorro and Tucson.</a:t>
            </a:r>
          </a:p>
          <a:p>
            <a:r>
              <a:rPr lang="en-US" dirty="0" smtClean="0"/>
              <a:t>	The </a:t>
            </a:r>
            <a:r>
              <a:rPr lang="en-US" dirty="0" err="1" smtClean="0"/>
              <a:t>Oatman</a:t>
            </a:r>
            <a:r>
              <a:rPr lang="en-US" dirty="0" smtClean="0"/>
              <a:t> family, eventually traveling alone, was nearly annihilated in what became known as the "</a:t>
            </a:r>
            <a:r>
              <a:rPr lang="en-US" dirty="0" err="1" smtClean="0"/>
              <a:t>Oatman</a:t>
            </a:r>
            <a:r>
              <a:rPr lang="en-US" dirty="0" smtClean="0"/>
              <a:t> Massacre" on the banks of the Gila River about 80–90 miles east of Yuma, in what is now Arizona.</a:t>
            </a:r>
            <a:r>
              <a:rPr lang="en-US" baseline="30000" dirty="0" smtClean="0"/>
              <a:t> </a:t>
            </a:r>
            <a:r>
              <a:rPr lang="en-US" dirty="0" smtClean="0"/>
              <a:t> Once the attack was complete, the natives took some of the </a:t>
            </a:r>
            <a:r>
              <a:rPr lang="en-US" dirty="0" err="1" smtClean="0"/>
              <a:t>Oatman</a:t>
            </a:r>
            <a:r>
              <a:rPr lang="en-US" dirty="0" smtClean="0"/>
              <a:t> family's belongings along with the </a:t>
            </a:r>
            <a:r>
              <a:rPr lang="en-US" dirty="0" err="1" smtClean="0"/>
              <a:t>Oatman</a:t>
            </a:r>
            <a:r>
              <a:rPr lang="en-US" dirty="0" smtClean="0"/>
              <a:t> girls. Although Olive </a:t>
            </a:r>
            <a:r>
              <a:rPr lang="en-US" dirty="0" err="1" smtClean="0"/>
              <a:t>Oatman</a:t>
            </a:r>
            <a:r>
              <a:rPr lang="en-US" dirty="0" smtClean="0"/>
              <a:t> later identified her captors as Tonto Apaches,</a:t>
            </a:r>
            <a:r>
              <a:rPr lang="en-US" baseline="30000" dirty="0" smtClean="0"/>
              <a:t> </a:t>
            </a:r>
            <a:r>
              <a:rPr lang="en-US" dirty="0" smtClean="0"/>
              <a:t>they were probably </a:t>
            </a:r>
            <a:r>
              <a:rPr lang="en-US" dirty="0" err="1" smtClean="0"/>
              <a:t>Tolkepayas</a:t>
            </a:r>
            <a:r>
              <a:rPr lang="en-US" dirty="0" smtClean="0"/>
              <a:t> (Western </a:t>
            </a:r>
            <a:r>
              <a:rPr lang="en-US" dirty="0" err="1" smtClean="0"/>
              <a:t>Yavapais</a:t>
            </a:r>
            <a:r>
              <a:rPr lang="en-US" dirty="0" smtClean="0"/>
              <a:t>)</a:t>
            </a:r>
            <a:r>
              <a:rPr lang="en-US" baseline="30000" dirty="0" smtClean="0"/>
              <a:t>[</a:t>
            </a:r>
            <a:r>
              <a:rPr lang="en-US" dirty="0" smtClean="0"/>
              <a:t> living in a village 8 miles southwest of </a:t>
            </a:r>
            <a:r>
              <a:rPr lang="en-US" dirty="0" err="1" smtClean="0"/>
              <a:t>Aguila</a:t>
            </a:r>
            <a:r>
              <a:rPr lang="en-US" dirty="0" smtClean="0"/>
              <a:t>, Arizona, in the </a:t>
            </a:r>
            <a:r>
              <a:rPr lang="en-US" dirty="0" err="1" smtClean="0"/>
              <a:t>Harquahala</a:t>
            </a:r>
            <a:r>
              <a:rPr lang="en-US" dirty="0" smtClean="0"/>
              <a:t> Mountains. After arriving at the village, the girls were initially treated in a way that appeared threatening, and </a:t>
            </a:r>
            <a:r>
              <a:rPr lang="en-US" dirty="0" err="1" smtClean="0"/>
              <a:t>Oatman</a:t>
            </a:r>
            <a:r>
              <a:rPr lang="en-US" dirty="0" smtClean="0"/>
              <a:t> later said she thought they would be killed. However, the girls were used as slaves to forage for food, to lug water and firewood, and for other menial tasks; they were frequently beaten.</a:t>
            </a:r>
          </a:p>
          <a:p>
            <a:r>
              <a:rPr lang="en-US" dirty="0" smtClean="0"/>
              <a:t>	After a year, a group of Mohave Indians visited the village and traded two horses, vegetables, blankets, and other trinkets for the captive girls, after which the girls walked for days to a Mohave village along the Colorado River (in the center of what today is Needles</a:t>
            </a:r>
            <a:r>
              <a:rPr lang="en-US" dirty="0" smtClean="0">
                <a:hlinkClick r:id="rId3" tooltip="Needles, California"/>
              </a:rPr>
              <a:t>, </a:t>
            </a:r>
            <a:r>
              <a:rPr lang="en-US" dirty="0" smtClean="0"/>
              <a:t>California). They were immediately taken in by the family of a tribal leader (</a:t>
            </a:r>
            <a:r>
              <a:rPr lang="en-US" dirty="0" err="1" smtClean="0"/>
              <a:t>kohot</a:t>
            </a:r>
            <a:r>
              <a:rPr lang="en-US" dirty="0" smtClean="0"/>
              <a:t>) whose non-Mohave name was </a:t>
            </a:r>
            <a:r>
              <a:rPr lang="en-US" dirty="0" err="1" smtClean="0"/>
              <a:t>Espianola</a:t>
            </a:r>
            <a:r>
              <a:rPr lang="en-US" dirty="0" smtClean="0"/>
              <a:t> or </a:t>
            </a:r>
            <a:r>
              <a:rPr lang="en-US" dirty="0" err="1" smtClean="0"/>
              <a:t>Espanesay</a:t>
            </a:r>
            <a:r>
              <a:rPr lang="en-US" dirty="0" smtClean="0"/>
              <a:t>. The Mohave tribe was more prosperous than the group that had held the girls captive, and both </a:t>
            </a:r>
            <a:r>
              <a:rPr lang="en-US" dirty="0" err="1" smtClean="0"/>
              <a:t>Espanesay's</a:t>
            </a:r>
            <a:r>
              <a:rPr lang="en-US" dirty="0" smtClean="0"/>
              <a:t> wife </a:t>
            </a:r>
            <a:r>
              <a:rPr lang="en-US" dirty="0" err="1" smtClean="0"/>
              <a:t>Aespaneo</a:t>
            </a:r>
            <a:r>
              <a:rPr lang="en-US" dirty="0" smtClean="0"/>
              <a:t> and daughter Topeka took an interest in the </a:t>
            </a:r>
            <a:r>
              <a:rPr lang="en-US" dirty="0" err="1" smtClean="0"/>
              <a:t>Oatman</a:t>
            </a:r>
            <a:r>
              <a:rPr lang="en-US" dirty="0" smtClean="0"/>
              <a:t> girls' welfare. </a:t>
            </a:r>
            <a:r>
              <a:rPr lang="en-US" dirty="0" err="1" smtClean="0"/>
              <a:t>Oatman</a:t>
            </a:r>
            <a:r>
              <a:rPr lang="en-US" dirty="0" smtClean="0"/>
              <a:t> expressed her deep affection for these two women numerous times over the years after her captivity.</a:t>
            </a:r>
          </a:p>
          <a:p>
            <a:r>
              <a:rPr lang="en-US" dirty="0" smtClean="0"/>
              <a:t>	</a:t>
            </a:r>
            <a:r>
              <a:rPr lang="en-US" dirty="0" err="1" smtClean="0"/>
              <a:t>Aespaneo</a:t>
            </a:r>
            <a:r>
              <a:rPr lang="en-US" dirty="0" smtClean="0"/>
              <a:t> arranged for the </a:t>
            </a:r>
            <a:r>
              <a:rPr lang="en-US" dirty="0" err="1" smtClean="0"/>
              <a:t>Oatman</a:t>
            </a:r>
            <a:r>
              <a:rPr lang="en-US" dirty="0" smtClean="0"/>
              <a:t>  girls to be given plots of land to farm. Whether the </a:t>
            </a:r>
            <a:r>
              <a:rPr lang="en-US" dirty="0" err="1" smtClean="0"/>
              <a:t>Oatman</a:t>
            </a:r>
            <a:r>
              <a:rPr lang="en-US" dirty="0" smtClean="0"/>
              <a:t> girls were truly adopted into that family and the Mohave people is unknown. </a:t>
            </a:r>
            <a:r>
              <a:rPr lang="en-US" dirty="0" err="1" smtClean="0"/>
              <a:t>Oatman</a:t>
            </a:r>
            <a:r>
              <a:rPr lang="en-US" dirty="0" smtClean="0"/>
              <a:t> later claimed that she and Mary Ann were captives of the Mohave and that she feared to leave. She did not attempt to contact a large group of whites that visited the </a:t>
            </a:r>
            <a:r>
              <a:rPr lang="en-US" dirty="0" err="1" smtClean="0"/>
              <a:t>Mohaves</a:t>
            </a:r>
            <a:r>
              <a:rPr lang="en-US" dirty="0" smtClean="0"/>
              <a:t> during her period with them,</a:t>
            </a:r>
            <a:r>
              <a:rPr lang="en-US" baseline="30000" dirty="0" smtClean="0"/>
              <a:t> </a:t>
            </a:r>
            <a:r>
              <a:rPr lang="en-US" dirty="0" err="1" smtClean="0"/>
              <a:t>nd</a:t>
            </a:r>
            <a:r>
              <a:rPr lang="en-US" dirty="0" smtClean="0"/>
              <a:t> years later she went to meet with a Mohave leader, , </a:t>
            </a:r>
            <a:r>
              <a:rPr lang="en-US" dirty="0" err="1" smtClean="0"/>
              <a:t>Irataba</a:t>
            </a:r>
            <a:r>
              <a:rPr lang="en-US" dirty="0" smtClean="0"/>
              <a:t> In</a:t>
            </a:r>
          </a:p>
          <a:p>
            <a:r>
              <a:rPr lang="en-US" dirty="0" smtClean="0"/>
              <a:t> New York City and spoke with him of old times.</a:t>
            </a:r>
          </a:p>
          <a:p>
            <a:r>
              <a:rPr lang="en-US" dirty="0" smtClean="0"/>
              <a:t>	Both </a:t>
            </a:r>
            <a:r>
              <a:rPr lang="en-US" dirty="0" err="1" smtClean="0"/>
              <a:t>Oatman</a:t>
            </a:r>
            <a:r>
              <a:rPr lang="en-US" dirty="0" smtClean="0"/>
              <a:t> girls were tattooed on their chins and arms</a:t>
            </a:r>
            <a:r>
              <a:rPr lang="en-US" baseline="30000" dirty="0" smtClean="0"/>
              <a:t> </a:t>
            </a:r>
            <a:r>
              <a:rPr lang="en-US" dirty="0" smtClean="0"/>
              <a:t>in keeping with the tribal custom for those who were tribal members. </a:t>
            </a:r>
            <a:r>
              <a:rPr lang="en-US" dirty="0" err="1" smtClean="0"/>
              <a:t>Oatman</a:t>
            </a:r>
            <a:r>
              <a:rPr lang="en-US" dirty="0" smtClean="0"/>
              <a:t> later claimed (in Stratton's book and in her lectures) that she was tattooed to mark her as a slave of the </a:t>
            </a:r>
            <a:r>
              <a:rPr lang="en-US" dirty="0" err="1" smtClean="0"/>
              <a:t>Mohaves</a:t>
            </a:r>
            <a:r>
              <a:rPr lang="en-US" dirty="0" smtClean="0"/>
              <a:t>, but this is inconsistent with the Mohave tradition, in which such marks were given only to their own people to ensure that they would both enter the land of the dead and be recognized as </a:t>
            </a:r>
            <a:r>
              <a:rPr lang="en-US" dirty="0" err="1" smtClean="0"/>
              <a:t>Mohaves</a:t>
            </a:r>
            <a:r>
              <a:rPr lang="en-US" dirty="0" smtClean="0"/>
              <a:t> by their ancestors.</a:t>
            </a:r>
          </a:p>
          <a:p>
            <a:r>
              <a:rPr lang="en-US" dirty="0" smtClean="0"/>
              <a:t>	It has been claimed that there was a drought in the region, wherein the tribe experienced a dire shortage of food supplies, and Olive's sister, Mary Ann, died of starvation about 1855-56 at the age of ten or eleven.</a:t>
            </a:r>
          </a:p>
          <a:p>
            <a:r>
              <a:rPr lang="en-US" dirty="0" smtClean="0"/>
              <a:t>	</a:t>
            </a:r>
            <a:r>
              <a:rPr lang="en-US" dirty="0" err="1" smtClean="0"/>
              <a:t>Oatman</a:t>
            </a:r>
            <a:r>
              <a:rPr lang="en-US" dirty="0" smtClean="0"/>
              <a:t> later spoke with fondness of the </a:t>
            </a:r>
            <a:r>
              <a:rPr lang="en-US" dirty="0" err="1" smtClean="0"/>
              <a:t>Mohaves</a:t>
            </a:r>
            <a:r>
              <a:rPr lang="en-US" dirty="0" smtClean="0"/>
              <a:t>, whose treatment of her was superior to the treatment she had received when first captured. She most likely considered herself assimilated.  She was given a clan name, </a:t>
            </a:r>
            <a:r>
              <a:rPr lang="en-US" dirty="0" err="1" smtClean="0"/>
              <a:t>Oach</a:t>
            </a:r>
            <a:r>
              <a:rPr lang="en-US" dirty="0" smtClean="0"/>
              <a:t>, and a nickname, </a:t>
            </a:r>
            <a:r>
              <a:rPr lang="en-US" dirty="0" err="1" smtClean="0"/>
              <a:t>Spantsa</a:t>
            </a:r>
            <a:r>
              <a:rPr lang="en-US" dirty="0" smtClean="0"/>
              <a:t>, a Mohave word having to do with unquenchable lust or thirst.</a:t>
            </a:r>
            <a:r>
              <a:rPr lang="en-US" baseline="30000" dirty="0" smtClean="0"/>
              <a:t> </a:t>
            </a:r>
            <a:r>
              <a:rPr lang="en-US" dirty="0" smtClean="0"/>
              <a:t>She remained with the Mohave, choosing not to reveal herself to white railroad surveyors who spent nearly a week in the Mohave Valley trading and socializing with the tribe in February 1854.</a:t>
            </a:r>
            <a:r>
              <a:rPr lang="en-US" baseline="30000" dirty="0" smtClean="0"/>
              <a:t> </a:t>
            </a:r>
            <a:r>
              <a:rPr lang="en-US" dirty="0" smtClean="0"/>
              <a:t> Because she did not know that Lorenzo had survived the massacre, she believed she had no immediate family, and the Mohave raised her as their own.</a:t>
            </a:r>
          </a:p>
          <a:p>
            <a:r>
              <a:rPr lang="en-US" dirty="0" smtClean="0"/>
              <a:t>	When </a:t>
            </a:r>
            <a:r>
              <a:rPr lang="en-US" dirty="0" err="1" smtClean="0"/>
              <a:t>Oatman</a:t>
            </a:r>
            <a:r>
              <a:rPr lang="en-US" dirty="0" smtClean="0"/>
              <a:t> was 19 years old, Francisco, a Yuma Indian messenger, arrived at the village with a message from the authorities at Fort Yuma. Rumors suggested that a white girl was living with the </a:t>
            </a:r>
            <a:r>
              <a:rPr lang="en-US" dirty="0" err="1" smtClean="0"/>
              <a:t>Mohaves</a:t>
            </a:r>
            <a:r>
              <a:rPr lang="en-US" dirty="0" smtClean="0"/>
              <a:t>, and the post commander requested her return (or to know the reason why she did not choose to return). The </a:t>
            </a:r>
            <a:r>
              <a:rPr lang="en-US" dirty="0" err="1" smtClean="0"/>
              <a:t>Mohaves</a:t>
            </a:r>
            <a:r>
              <a:rPr lang="en-US" dirty="0" smtClean="0"/>
              <a:t> initially sequestered </a:t>
            </a:r>
            <a:r>
              <a:rPr lang="en-US" dirty="0" err="1" smtClean="0"/>
              <a:t>Oatman</a:t>
            </a:r>
            <a:r>
              <a:rPr lang="en-US" dirty="0" smtClean="0"/>
              <a:t> and resisted the request. At first they denied that </a:t>
            </a:r>
            <a:r>
              <a:rPr lang="en-US" dirty="0" err="1" smtClean="0"/>
              <a:t>Oatman</a:t>
            </a:r>
            <a:r>
              <a:rPr lang="en-US" dirty="0" smtClean="0"/>
              <a:t> was even white; others over the course of negotiations expressed their affection for </a:t>
            </a:r>
            <a:r>
              <a:rPr lang="en-US" dirty="0" err="1" smtClean="0"/>
              <a:t>Oatman</a:t>
            </a:r>
            <a:r>
              <a:rPr lang="en-US" dirty="0" smtClean="0"/>
              <a:t>, others their fear of reprisal from whites. Francisco, meanwhile, withdrew to the homes of other nearby </a:t>
            </a:r>
            <a:r>
              <a:rPr lang="en-US" dirty="0" err="1" smtClean="0"/>
              <a:t>Mohaves</a:t>
            </a:r>
            <a:r>
              <a:rPr lang="en-US" dirty="0" smtClean="0"/>
              <a:t>; shortly thereafter he made a second fervent attempt to persuade the </a:t>
            </a:r>
            <a:r>
              <a:rPr lang="en-US" dirty="0" err="1" smtClean="0"/>
              <a:t>Mohaves</a:t>
            </a:r>
            <a:r>
              <a:rPr lang="en-US" dirty="0" smtClean="0"/>
              <a:t> to part with </a:t>
            </a:r>
            <a:r>
              <a:rPr lang="en-US" dirty="0" err="1" smtClean="0"/>
              <a:t>Oatman</a:t>
            </a:r>
            <a:r>
              <a:rPr lang="en-US" dirty="0" smtClean="0"/>
              <a:t>. Trade items were included this time, including blankets and a white horse, and he passed on threats that the whites would destroy the </a:t>
            </a:r>
            <a:r>
              <a:rPr lang="en-US" dirty="0" err="1" smtClean="0"/>
              <a:t>Mohaves</a:t>
            </a:r>
            <a:r>
              <a:rPr lang="en-US" dirty="0" smtClean="0"/>
              <a:t> if they did not release </a:t>
            </a:r>
            <a:r>
              <a:rPr lang="en-US" dirty="0" err="1" smtClean="0"/>
              <a:t>Oatman</a:t>
            </a:r>
            <a:r>
              <a:rPr lang="en-US" dirty="0" smtClean="0"/>
              <a:t>.</a:t>
            </a:r>
          </a:p>
          <a:p>
            <a:r>
              <a:rPr lang="en-US" dirty="0" smtClean="0"/>
              <a:t>	After some discussion, in which </a:t>
            </a:r>
            <a:r>
              <a:rPr lang="en-US" dirty="0" err="1" smtClean="0"/>
              <a:t>Oatman</a:t>
            </a:r>
            <a:r>
              <a:rPr lang="en-US" dirty="0" smtClean="0"/>
              <a:t> was this time included, the </a:t>
            </a:r>
            <a:r>
              <a:rPr lang="en-US" dirty="0" err="1" smtClean="0"/>
              <a:t>Mohaves</a:t>
            </a:r>
            <a:r>
              <a:rPr lang="en-US" dirty="0" smtClean="0"/>
              <a:t> decided to accept these terms, and she was escorted to Fort Yuma in a 20-day journey. Topeka (the daughter of </a:t>
            </a:r>
            <a:r>
              <a:rPr lang="en-US" dirty="0" err="1" smtClean="0"/>
              <a:t>Espianola</a:t>
            </a:r>
            <a:r>
              <a:rPr lang="en-US" dirty="0" smtClean="0"/>
              <a:t>/</a:t>
            </a:r>
            <a:r>
              <a:rPr lang="en-US" dirty="0" err="1" smtClean="0"/>
              <a:t>Espanesay</a:t>
            </a:r>
            <a:r>
              <a:rPr lang="en-US" dirty="0" smtClean="0"/>
              <a:t> and </a:t>
            </a:r>
            <a:r>
              <a:rPr lang="en-US" dirty="0" err="1" smtClean="0"/>
              <a:t>Aespaneo</a:t>
            </a:r>
            <a:r>
              <a:rPr lang="en-US" dirty="0" smtClean="0"/>
              <a:t>) went on the journey with </a:t>
            </a:r>
            <a:r>
              <a:rPr lang="en-US" dirty="0" err="1" smtClean="0"/>
              <a:t>Oatman</a:t>
            </a:r>
            <a:r>
              <a:rPr lang="en-US" dirty="0" smtClean="0"/>
              <a:t>. Before entering the fort, </a:t>
            </a:r>
            <a:r>
              <a:rPr lang="en-US" dirty="0" err="1" smtClean="0"/>
              <a:t>Oatman</a:t>
            </a:r>
            <a:r>
              <a:rPr lang="en-US" dirty="0" smtClean="0"/>
              <a:t> was given Western clothing lent by the wife of an army officer, as she was clad in a traditional Mohave skirt with no covering above her waist. Inside the fort, </a:t>
            </a:r>
            <a:r>
              <a:rPr lang="en-US" dirty="0" err="1" smtClean="0"/>
              <a:t>Oatman</a:t>
            </a:r>
            <a:r>
              <a:rPr lang="en-US" dirty="0" smtClean="0"/>
              <a:t> was surrounded by cheering people.</a:t>
            </a:r>
          </a:p>
          <a:p>
            <a:r>
              <a:rPr lang="en-US" dirty="0" smtClean="0"/>
              <a:t>	</a:t>
            </a:r>
            <a:r>
              <a:rPr lang="en-US" dirty="0" err="1" smtClean="0"/>
              <a:t>Oatman's</a:t>
            </a:r>
            <a:r>
              <a:rPr lang="en-US" dirty="0" smtClean="0"/>
              <a:t> childhood friend Susan Thompson, whom she befriended again at this time, stated many years later that she believed </a:t>
            </a:r>
            <a:r>
              <a:rPr lang="en-US" dirty="0" err="1" smtClean="0"/>
              <a:t>Oatman</a:t>
            </a:r>
            <a:r>
              <a:rPr lang="en-US" dirty="0" smtClean="0"/>
              <a:t> was "grieving" upon her return because she had been married to a Mohave and given birth to two boys.</a:t>
            </a:r>
          </a:p>
          <a:p>
            <a:r>
              <a:rPr lang="en-US" dirty="0" smtClean="0"/>
              <a:t>	</a:t>
            </a:r>
            <a:r>
              <a:rPr lang="en-US" dirty="0" err="1" smtClean="0"/>
              <a:t>Oatman</a:t>
            </a:r>
            <a:r>
              <a:rPr lang="en-US" dirty="0" smtClean="0"/>
              <a:t> herself, however, denied rumors during her lifetime that she either had been married to a Mohave or was ever raped or sexually mistreated by the Yavapai or Mohave. In Stratton's book, she declared that "to the honor of these savages let it be said, they never offered the least unchaste abuse to me." Her nickname, </a:t>
            </a:r>
            <a:r>
              <a:rPr lang="en-US" dirty="0" err="1" smtClean="0"/>
              <a:t>Spantsa</a:t>
            </a:r>
            <a:r>
              <a:rPr lang="en-US" dirty="0" smtClean="0"/>
              <a:t> ("rotten womb"), however, implied that she was sexually active, although historians have argued that the name could have different meanings.</a:t>
            </a:r>
          </a:p>
          <a:p>
            <a:r>
              <a:rPr lang="en-US" dirty="0" smtClean="0"/>
              <a:t>	Within a few days of her arrival at the fort, </a:t>
            </a:r>
            <a:r>
              <a:rPr lang="en-US" dirty="0" err="1" smtClean="0"/>
              <a:t>Oatman</a:t>
            </a:r>
            <a:r>
              <a:rPr lang="en-US" dirty="0" smtClean="0"/>
              <a:t> discovered her brother Lorenzo was alive and had been looking for her and her sister. Their meeting made headline news across the West.</a:t>
            </a:r>
          </a:p>
          <a:p>
            <a:r>
              <a:rPr lang="en-US" dirty="0" smtClean="0"/>
              <a:t>	In 1857, a pastor named Royal B. Stratton wrote a book about the </a:t>
            </a:r>
            <a:r>
              <a:rPr lang="en-US" dirty="0" err="1" smtClean="0"/>
              <a:t>Oatman</a:t>
            </a:r>
            <a:r>
              <a:rPr lang="en-US" dirty="0" smtClean="0"/>
              <a:t> girls titled </a:t>
            </a:r>
            <a:r>
              <a:rPr lang="en-US" i="1" dirty="0" smtClean="0"/>
              <a:t>Life Among the Indians</a:t>
            </a:r>
            <a:r>
              <a:rPr lang="en-US" dirty="0" smtClean="0"/>
              <a:t>. The book sold 30,000 copies, a best-seller for that era.</a:t>
            </a:r>
            <a:r>
              <a:rPr lang="en-US" baseline="30000" dirty="0" smtClean="0"/>
              <a:t> </a:t>
            </a:r>
            <a:r>
              <a:rPr lang="en-US" dirty="0" smtClean="0"/>
              <a:t> Royalties from the book paid for </a:t>
            </a:r>
            <a:r>
              <a:rPr lang="en-US" dirty="0" err="1" smtClean="0"/>
              <a:t>Oatman</a:t>
            </a:r>
            <a:r>
              <a:rPr lang="en-US" dirty="0" smtClean="0"/>
              <a:t> and her brother Lorenzo's college education at the University of the Pacific. She went on the lecture circuit to help promote the book.</a:t>
            </a:r>
          </a:p>
          <a:p>
            <a:r>
              <a:rPr lang="en-US" dirty="0" smtClean="0"/>
              <a:t>	In November 1865, </a:t>
            </a:r>
            <a:r>
              <a:rPr lang="en-US" dirty="0" err="1" smtClean="0"/>
              <a:t>Oatman</a:t>
            </a:r>
            <a:r>
              <a:rPr lang="en-US" dirty="0" smtClean="0"/>
              <a:t> married cattleman John B. Fairchild. Though it was rumored that she died in an asylum in New York in 1877, she actually went to live with Fairchild in Sherman, Texas, where they adopted a baby girl, Mamie. died of a heart attack on March 20, 1903, at the age of 65. She is buried at the West Hill Cemetery in Sherman, Texas</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14773275"/>
          </a:xfrm>
          <a:prstGeom prst="rect">
            <a:avLst/>
          </a:prstGeom>
        </p:spPr>
        <p:txBody>
          <a:bodyPr wrap="square">
            <a:spAutoFit/>
          </a:bodyPr>
          <a:lstStyle/>
          <a:p>
            <a:r>
              <a:rPr lang="en-US" dirty="0" smtClean="0">
                <a:hlinkClick r:id="rId2"/>
              </a:rPr>
              <a:t>https://en.wikipedia.org/wiki/Olive_Oatman</a:t>
            </a:r>
            <a:endParaRPr lang="en-US" dirty="0" smtClean="0"/>
          </a:p>
          <a:p>
            <a:r>
              <a:rPr lang="en-US" dirty="0" smtClean="0"/>
              <a:t>	</a:t>
            </a:r>
            <a:r>
              <a:rPr lang="en-US" b="1" dirty="0" smtClean="0"/>
              <a:t>Olive Ann </a:t>
            </a:r>
            <a:r>
              <a:rPr lang="en-US" b="1" dirty="0" err="1" smtClean="0"/>
              <a:t>Oatman</a:t>
            </a:r>
            <a:r>
              <a:rPr lang="en-US" dirty="0" smtClean="0"/>
              <a:t> (September 7, 1837 – March 21,</a:t>
            </a:r>
          </a:p>
          <a:p>
            <a:r>
              <a:rPr lang="en-US" dirty="0" smtClean="0"/>
              <a:t> 1903) was a woman from Illinois whose family was killed in </a:t>
            </a:r>
          </a:p>
          <a:p>
            <a:r>
              <a:rPr lang="en-US" dirty="0" smtClean="0"/>
              <a:t>1851, when she was fourteen, in present-day Arizona by a </a:t>
            </a:r>
          </a:p>
          <a:p>
            <a:r>
              <a:rPr lang="en-US" dirty="0" smtClean="0"/>
              <a:t>Native American tribe, possibly the </a:t>
            </a:r>
            <a:r>
              <a:rPr lang="en-US" dirty="0" err="1" smtClean="0"/>
              <a:t>Tolkepayas</a:t>
            </a:r>
            <a:r>
              <a:rPr lang="en-US" dirty="0" smtClean="0"/>
              <a:t>; they captured</a:t>
            </a:r>
          </a:p>
          <a:p>
            <a:r>
              <a:rPr lang="en-US" dirty="0" smtClean="0"/>
              <a:t> and enslaved her and her sister and later sold them to the</a:t>
            </a:r>
          </a:p>
          <a:p>
            <a:r>
              <a:rPr lang="en-US" dirty="0" smtClean="0"/>
              <a:t> Mohave people.</a:t>
            </a:r>
            <a:r>
              <a:rPr lang="en-US" baseline="30000" dirty="0" smtClean="0"/>
              <a:t> </a:t>
            </a:r>
            <a:r>
              <a:rPr lang="en-US" dirty="0" smtClean="0"/>
              <a:t>After several years with the Mohave, during</a:t>
            </a:r>
          </a:p>
          <a:p>
            <a:r>
              <a:rPr lang="en-US" dirty="0" smtClean="0"/>
              <a:t> which her sister died of hunger, she returned to white society,</a:t>
            </a:r>
          </a:p>
          <a:p>
            <a:r>
              <a:rPr lang="en-US" dirty="0" smtClean="0"/>
              <a:t> five years after being carried off.</a:t>
            </a:r>
          </a:p>
          <a:p>
            <a:r>
              <a:rPr lang="en-US" dirty="0" smtClean="0"/>
              <a:t>	In subsequent years, the tale of </a:t>
            </a:r>
            <a:r>
              <a:rPr lang="en-US" dirty="0" err="1" smtClean="0"/>
              <a:t>Oatman</a:t>
            </a:r>
            <a:r>
              <a:rPr lang="en-US" dirty="0" smtClean="0"/>
              <a:t> came to be </a:t>
            </a:r>
          </a:p>
          <a:p>
            <a:r>
              <a:rPr lang="en-US" dirty="0" smtClean="0"/>
              <a:t>retold  with dramatic license in the press, in her own "memoir“</a:t>
            </a:r>
          </a:p>
          <a:p>
            <a:r>
              <a:rPr lang="en-US" dirty="0" smtClean="0"/>
              <a:t> and speeches, novels, plays, movies and poetry. The story </a:t>
            </a:r>
          </a:p>
          <a:p>
            <a:r>
              <a:rPr lang="en-US" dirty="0" smtClean="0"/>
              <a:t>resonated in the media of the time and long afterward, </a:t>
            </a:r>
          </a:p>
          <a:p>
            <a:r>
              <a:rPr lang="en-US" dirty="0" smtClean="0"/>
              <a:t>partly owing to the prominent blue tattooing of </a:t>
            </a:r>
            <a:r>
              <a:rPr lang="en-US" dirty="0" err="1" smtClean="0"/>
              <a:t>Oatman's</a:t>
            </a:r>
            <a:r>
              <a:rPr lang="en-US" dirty="0" smtClean="0"/>
              <a:t> </a:t>
            </a:r>
          </a:p>
          <a:p>
            <a:r>
              <a:rPr lang="en-US" dirty="0" smtClean="0"/>
              <a:t>face by the Mohave. Much of what actually occurred during</a:t>
            </a:r>
          </a:p>
          <a:p>
            <a:r>
              <a:rPr lang="en-US" dirty="0" smtClean="0"/>
              <a:t> her time with the Native Americans remains unknown.</a:t>
            </a:r>
          </a:p>
          <a:p>
            <a:r>
              <a:rPr lang="en-US" dirty="0" smtClean="0"/>
              <a:t>	Born into the family of </a:t>
            </a:r>
            <a:r>
              <a:rPr lang="en-US" dirty="0" err="1" smtClean="0"/>
              <a:t>Roys</a:t>
            </a:r>
            <a:r>
              <a:rPr lang="en-US" dirty="0" smtClean="0"/>
              <a:t> and Mary Ann </a:t>
            </a:r>
            <a:r>
              <a:rPr lang="en-US" dirty="0" err="1" smtClean="0"/>
              <a:t>Oatman</a:t>
            </a:r>
            <a:r>
              <a:rPr lang="en-US" dirty="0" smtClean="0"/>
              <a:t>, Olive </a:t>
            </a:r>
            <a:r>
              <a:rPr lang="en-US" dirty="0" err="1" smtClean="0"/>
              <a:t>Oatman</a:t>
            </a:r>
            <a:r>
              <a:rPr lang="en-US" dirty="0" smtClean="0"/>
              <a:t> was one of seven siblings. She grew up in the Mormon religion.  In 1850, the </a:t>
            </a:r>
            <a:r>
              <a:rPr lang="en-US" dirty="0" err="1" smtClean="0"/>
              <a:t>Oatman</a:t>
            </a:r>
            <a:r>
              <a:rPr lang="en-US" dirty="0" smtClean="0"/>
              <a:t> family joined a wagon train led by James C. Brewster, a member of The Church of Jesus Christ of Latter-day Saints (LDS Church), whose attacks on, and disagreements with, the church leadership in Salt Lake City, Utah, had caused him to break with the followers of Brigham Young in Utah and lead his followers — </a:t>
            </a:r>
            <a:r>
              <a:rPr lang="en-US" dirty="0" err="1" smtClean="0"/>
              <a:t>Brewsterites</a:t>
            </a:r>
            <a:r>
              <a:rPr lang="en-US" dirty="0" smtClean="0"/>
              <a:t> — to California, which he claimed was the "intended place of gathering" for the Mormons.</a:t>
            </a:r>
          </a:p>
          <a:p>
            <a:r>
              <a:rPr lang="en-US" dirty="0" smtClean="0"/>
              <a:t>	The </a:t>
            </a:r>
            <a:r>
              <a:rPr lang="en-US" dirty="0" err="1" smtClean="0"/>
              <a:t>Brewsterite</a:t>
            </a:r>
            <a:r>
              <a:rPr lang="en-US" dirty="0" smtClean="0"/>
              <a:t> emigrants, numbering between 85 and 93, left Independence, Missouri on August 5, 1850. Dissension caused the group to split near Santa Fe in New Mexico Territory with Brewster following the northern route. </a:t>
            </a:r>
            <a:r>
              <a:rPr lang="en-US" dirty="0" err="1" smtClean="0"/>
              <a:t>Roys</a:t>
            </a:r>
            <a:r>
              <a:rPr lang="en-US" dirty="0" smtClean="0"/>
              <a:t> </a:t>
            </a:r>
            <a:r>
              <a:rPr lang="en-US" dirty="0" err="1" smtClean="0"/>
              <a:t>Oatman</a:t>
            </a:r>
            <a:r>
              <a:rPr lang="en-US" dirty="0" smtClean="0"/>
              <a:t> and several other families chose the southern route via Socorro and Tucson. Near Socorro, </a:t>
            </a:r>
            <a:r>
              <a:rPr lang="en-US" dirty="0" err="1" smtClean="0"/>
              <a:t>Roys</a:t>
            </a:r>
            <a:r>
              <a:rPr lang="en-US" dirty="0" smtClean="0"/>
              <a:t> </a:t>
            </a:r>
            <a:r>
              <a:rPr lang="en-US" dirty="0" err="1" smtClean="0"/>
              <a:t>Oatman</a:t>
            </a:r>
            <a:r>
              <a:rPr lang="en-US" dirty="0" smtClean="0"/>
              <a:t> assumed command of the party. They reached New Mexico Territory early in 1851 only to find the country and climate wholly unsuited to their purpose. The other wagons gradually abandoned the goal of reaching the mouth of the Colorado River.</a:t>
            </a:r>
          </a:p>
          <a:p>
            <a:r>
              <a:rPr lang="en-US" dirty="0" smtClean="0"/>
              <a:t>	The party had reached Maricopa Wells, when they were told that not only was the stretch of trail ahead barren and dangerous, but that the Native Americans ahead were very hostile and that they would risk their lives if they proceeded further. The other families resolved to stay. The </a:t>
            </a:r>
            <a:r>
              <a:rPr lang="en-US" dirty="0" err="1" smtClean="0"/>
              <a:t>Oatman</a:t>
            </a:r>
            <a:r>
              <a:rPr lang="en-US" dirty="0" smtClean="0"/>
              <a:t> family, eventually traveling alone, was nearly annihilated in what became known as the "</a:t>
            </a:r>
            <a:r>
              <a:rPr lang="en-US" dirty="0" err="1" smtClean="0"/>
              <a:t>Oatman</a:t>
            </a:r>
            <a:r>
              <a:rPr lang="en-US" dirty="0" smtClean="0"/>
              <a:t> Massacre" on the banks of the Gila River about 80–90 miles east of Yuma, in what is now Arizona.</a:t>
            </a:r>
            <a:endParaRPr lang="en-US" baseline="30000" dirty="0" smtClean="0"/>
          </a:p>
          <a:p>
            <a:r>
              <a:rPr lang="en-US" baseline="30000" dirty="0" smtClean="0"/>
              <a:t>	</a:t>
            </a:r>
            <a:r>
              <a:rPr lang="en-US" dirty="0" err="1" smtClean="0"/>
              <a:t>Roys</a:t>
            </a:r>
            <a:r>
              <a:rPr lang="en-US" dirty="0" smtClean="0"/>
              <a:t> and Mary </a:t>
            </a:r>
            <a:r>
              <a:rPr lang="en-US" dirty="0" err="1" smtClean="0"/>
              <a:t>Oatman</a:t>
            </a:r>
            <a:r>
              <a:rPr lang="en-US" dirty="0" smtClean="0"/>
              <a:t> had seven children at this time, ranging in age from 17 to one year. On their fourth day out, they were approached by a group of Native Americans, asking for tobacco and food. At some point during the encounter, the </a:t>
            </a:r>
            <a:r>
              <a:rPr lang="en-US" dirty="0" err="1" smtClean="0"/>
              <a:t>Oatman</a:t>
            </a:r>
            <a:r>
              <a:rPr lang="en-US" dirty="0" smtClean="0"/>
              <a:t> family was attacked by the group, and all were killed except Lorenzo, age 15 (who was brutally clubbed and left for dead), Olive, age 14, and Mary Ann, age 7, who were taken to be slaves.</a:t>
            </a:r>
          </a:p>
          <a:p>
            <a:r>
              <a:rPr lang="en-US" dirty="0" smtClean="0"/>
              <a:t>	Lorenzo awoke to find his parents and family dead, but no sign of Mary Ann and Olive. He eventually reached a settlement, where he was treated. Three days later, Lorenzo, who had rejoined the emigrant train, returned to the bodies of his slain family. "We buried the bodies of father, mother and babe in one common grave.  The men had no way of digging proper graves in the volcanic rocky soil, so they gathered the bodies together and formed a cairn over them. It has been said the remains were reburied several times and finally moved to the river for re-interment by early Arizona colonizer Charles Poston.</a:t>
            </a:r>
          </a:p>
          <a:p>
            <a:endParaRPr lang="en-US" dirty="0" smtClean="0"/>
          </a:p>
          <a:p>
            <a:r>
              <a:rPr lang="en-US" dirty="0" smtClean="0"/>
              <a:t>(CONTINUES ON NEXT SLIDE)</a:t>
            </a:r>
          </a:p>
          <a:p>
            <a:endParaRPr lang="en-US" dirty="0" smtClean="0"/>
          </a:p>
          <a:p>
            <a:endParaRPr lang="en-US" dirty="0" smtClean="0"/>
          </a:p>
          <a:p>
            <a:r>
              <a:rPr lang="en-US" dirty="0" smtClean="0"/>
              <a:t>	</a:t>
            </a:r>
            <a:endParaRPr lang="en-US" dirty="0"/>
          </a:p>
        </p:txBody>
      </p:sp>
      <p:pic>
        <p:nvPicPr>
          <p:cNvPr id="44034" name="Picture 2" descr="Olive Fairchild"/>
          <p:cNvPicPr>
            <a:picLocks noChangeAspect="1" noChangeArrowheads="1"/>
          </p:cNvPicPr>
          <p:nvPr/>
        </p:nvPicPr>
        <p:blipFill>
          <a:blip r:embed="rId3"/>
          <a:srcRect/>
          <a:stretch>
            <a:fillRect/>
          </a:stretch>
        </p:blipFill>
        <p:spPr bwMode="auto">
          <a:xfrm>
            <a:off x="6019800" y="228600"/>
            <a:ext cx="2743200" cy="4191611"/>
          </a:xfrm>
          <a:prstGeom prst="rect">
            <a:avLst/>
          </a:prstGeom>
          <a:noFill/>
        </p:spPr>
      </p:pic>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0" y="0"/>
            <a:ext cx="9144000" cy="3170099"/>
          </a:xfrm>
          <a:prstGeom prst="rect">
            <a:avLst/>
          </a:prstGeom>
          <a:noFill/>
        </p:spPr>
        <p:txBody>
          <a:bodyPr wrap="square" rtlCol="0">
            <a:spAutoFit/>
          </a:bodyPr>
          <a:lstStyle/>
          <a:p>
            <a:r>
              <a:rPr lang="en-US" sz="2000" i="1" dirty="0" smtClean="0"/>
              <a:t>Best of Covered Wagon Women</a:t>
            </a:r>
            <a:r>
              <a:rPr lang="en-US" sz="2000" dirty="0" smtClean="0"/>
              <a:t>, edited by Kenneth Holmes </a:t>
            </a:r>
            <a:r>
              <a:rPr lang="en-US" sz="2000" dirty="0" err="1" smtClean="0"/>
              <a:t>Okla</a:t>
            </a:r>
            <a:r>
              <a:rPr lang="en-US" sz="2000" dirty="0" smtClean="0"/>
              <a:t> Press, 2008</a:t>
            </a:r>
          </a:p>
          <a:p>
            <a:r>
              <a:rPr lang="en-US" sz="2000" dirty="0" smtClean="0"/>
              <a:t>	Amid all the eyewitness accounts, partial calculations, and later attempts to study the demographics of trail life, one set of estimates remains widely accepted by today’s scholars.  Merrill J. Mattes, dean of the trail historians, surveyed annual migration patterns in his classic bibliography, Platte River Road Narrative, published in 1988.  Mattes concluded that between 1841-1466 approximately 500,000 people negotiated the Platte River road to Oregon, California, Salt Lake City, and the newly settled Denver area.</a:t>
            </a:r>
          </a:p>
          <a:p>
            <a:endParaRPr lang="en-US" sz="2000" dirty="0" smtClean="0"/>
          </a:p>
          <a:p>
            <a:endParaRPr lang="en-US" sz="2000" dirty="0"/>
          </a:p>
        </p:txBody>
      </p:sp>
    </p:spTree>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4" name="Rectangle 3"/>
          <p:cNvSpPr/>
          <p:nvPr/>
        </p:nvSpPr>
        <p:spPr>
          <a:xfrm>
            <a:off x="0" y="0"/>
            <a:ext cx="9144000" cy="22252245"/>
          </a:xfrm>
          <a:prstGeom prst="rect">
            <a:avLst/>
          </a:prstGeom>
        </p:spPr>
        <p:txBody>
          <a:bodyPr wrap="square">
            <a:spAutoFit/>
          </a:bodyPr>
          <a:lstStyle/>
          <a:p>
            <a:r>
              <a:rPr lang="en-US" dirty="0" smtClean="0">
                <a:hlinkClick r:id="rId2"/>
              </a:rPr>
              <a:t>https://en.wikipedia.org/wiki/Olive_Oatman</a:t>
            </a:r>
            <a:r>
              <a:rPr lang="en-US" dirty="0" smtClean="0"/>
              <a:t>  (CONTINUED FROM PREVIOUS SLIDE)</a:t>
            </a:r>
          </a:p>
          <a:p>
            <a:r>
              <a:rPr lang="en-US" dirty="0" smtClean="0"/>
              <a:t>	Once the attack was complete, the Native Americans took some of the </a:t>
            </a:r>
            <a:r>
              <a:rPr lang="en-US" dirty="0" err="1" smtClean="0"/>
              <a:t>Oatman</a:t>
            </a:r>
            <a:r>
              <a:rPr lang="en-US" dirty="0" smtClean="0"/>
              <a:t> family's belongings along with the </a:t>
            </a:r>
            <a:r>
              <a:rPr lang="en-US" dirty="0" err="1" smtClean="0"/>
              <a:t>Oatman</a:t>
            </a:r>
            <a:r>
              <a:rPr lang="en-US" dirty="0" smtClean="0"/>
              <a:t> girls. Although Olive </a:t>
            </a:r>
            <a:r>
              <a:rPr lang="en-US" dirty="0" err="1" smtClean="0"/>
              <a:t>Oatman</a:t>
            </a:r>
            <a:r>
              <a:rPr lang="en-US" dirty="0" smtClean="0"/>
              <a:t> later identified her captors as Tonto </a:t>
            </a:r>
            <a:r>
              <a:rPr lang="en-US" dirty="0" err="1" smtClean="0"/>
              <a:t>Apaches,they</a:t>
            </a:r>
            <a:r>
              <a:rPr lang="en-US" dirty="0" smtClean="0"/>
              <a:t> were probably </a:t>
            </a:r>
            <a:r>
              <a:rPr lang="en-US" dirty="0" err="1" smtClean="0"/>
              <a:t>Tolkepayas</a:t>
            </a:r>
            <a:r>
              <a:rPr lang="en-US" dirty="0" smtClean="0"/>
              <a:t> (Western </a:t>
            </a:r>
            <a:r>
              <a:rPr lang="en-US" dirty="0" err="1" smtClean="0"/>
              <a:t>Yavapais</a:t>
            </a:r>
            <a:r>
              <a:rPr lang="en-US" dirty="0" smtClean="0"/>
              <a:t>)</a:t>
            </a:r>
            <a:r>
              <a:rPr lang="en-US" baseline="30000" dirty="0" smtClean="0"/>
              <a:t> </a:t>
            </a:r>
            <a:r>
              <a:rPr lang="en-US" dirty="0" smtClean="0"/>
              <a:t>living in a village 8 miles southwest of </a:t>
            </a:r>
            <a:r>
              <a:rPr lang="en-US" dirty="0" err="1" smtClean="0"/>
              <a:t>Aguila</a:t>
            </a:r>
            <a:r>
              <a:rPr lang="en-US" dirty="0" smtClean="0"/>
              <a:t>, Arizona, in the </a:t>
            </a:r>
            <a:r>
              <a:rPr lang="en-US" dirty="0" err="1" smtClean="0"/>
              <a:t>Harquahala</a:t>
            </a:r>
            <a:r>
              <a:rPr lang="en-US" dirty="0" smtClean="0"/>
              <a:t> Mountains. After arriving at the village, the girls were initially treated in a way that appeared threatening, and </a:t>
            </a:r>
            <a:r>
              <a:rPr lang="en-US" dirty="0" err="1" smtClean="0"/>
              <a:t>Oatman</a:t>
            </a:r>
            <a:r>
              <a:rPr lang="en-US" dirty="0" smtClean="0"/>
              <a:t> later said she thought they would be killed. However, the girls were used as slaves to forage for food, to lug water and firewood, and for other menial tasks; they were frequently beaten.</a:t>
            </a:r>
          </a:p>
          <a:p>
            <a:r>
              <a:rPr lang="en-US" dirty="0" smtClean="0"/>
              <a:t>	After a year, a group of Mohave Indians visited the village and traded two horses, vegetables, blankets, and other trinkets for the captive girls, after which the girls walked for days to a Mohave village along the Colorado River (in the center of what today is Needles, California). They were immediately taken in by the family of a tribal leader (</a:t>
            </a:r>
            <a:r>
              <a:rPr lang="en-US" dirty="0" err="1" smtClean="0"/>
              <a:t>kohot</a:t>
            </a:r>
            <a:r>
              <a:rPr lang="en-US" dirty="0" smtClean="0"/>
              <a:t>) whose non-Mohave name was </a:t>
            </a:r>
            <a:r>
              <a:rPr lang="en-US" dirty="0" err="1" smtClean="0"/>
              <a:t>Espianola</a:t>
            </a:r>
            <a:r>
              <a:rPr lang="en-US" dirty="0" smtClean="0"/>
              <a:t> or </a:t>
            </a:r>
            <a:r>
              <a:rPr lang="en-US" dirty="0" err="1" smtClean="0"/>
              <a:t>Espanesay</a:t>
            </a:r>
            <a:r>
              <a:rPr lang="en-US" dirty="0" smtClean="0"/>
              <a:t>. The Mohave tribe was more prosperous than the group that had held the girls captive, and both </a:t>
            </a:r>
            <a:r>
              <a:rPr lang="en-US" dirty="0" err="1" smtClean="0"/>
              <a:t>Espanesay's</a:t>
            </a:r>
            <a:r>
              <a:rPr lang="en-US" dirty="0" smtClean="0"/>
              <a:t> wife </a:t>
            </a:r>
            <a:r>
              <a:rPr lang="en-US" dirty="0" err="1" smtClean="0"/>
              <a:t>Aespaneo</a:t>
            </a:r>
            <a:r>
              <a:rPr lang="en-US" dirty="0" smtClean="0"/>
              <a:t> and daughter Topeka took an interest in the </a:t>
            </a:r>
            <a:r>
              <a:rPr lang="en-US" dirty="0" err="1" smtClean="0"/>
              <a:t>Oatman</a:t>
            </a:r>
            <a:r>
              <a:rPr lang="en-US" dirty="0" smtClean="0"/>
              <a:t> girls' welfare. </a:t>
            </a:r>
            <a:r>
              <a:rPr lang="en-US" dirty="0" err="1" smtClean="0"/>
              <a:t>Oatman</a:t>
            </a:r>
            <a:r>
              <a:rPr lang="en-US" dirty="0" smtClean="0"/>
              <a:t> expressed her deep affection for these two women numerous times over the years after her captivity.</a:t>
            </a:r>
          </a:p>
          <a:p>
            <a:r>
              <a:rPr lang="en-US" dirty="0" smtClean="0"/>
              <a:t>	</a:t>
            </a:r>
            <a:r>
              <a:rPr lang="en-US" dirty="0" err="1" smtClean="0"/>
              <a:t>Aespaneo</a:t>
            </a:r>
            <a:r>
              <a:rPr lang="en-US" dirty="0" smtClean="0"/>
              <a:t> arranged for the </a:t>
            </a:r>
            <a:r>
              <a:rPr lang="en-US" dirty="0" err="1" smtClean="0"/>
              <a:t>Oatman</a:t>
            </a:r>
            <a:r>
              <a:rPr lang="en-US" dirty="0" smtClean="0"/>
              <a:t> girls to be given plots of land to farm. Whether the </a:t>
            </a:r>
            <a:r>
              <a:rPr lang="en-US" dirty="0" err="1" smtClean="0"/>
              <a:t>Oatman</a:t>
            </a:r>
            <a:r>
              <a:rPr lang="en-US" dirty="0" smtClean="0"/>
              <a:t> girls were truly adopted into that family and the Mohave people is unknown. </a:t>
            </a:r>
            <a:r>
              <a:rPr lang="en-US" dirty="0" err="1" smtClean="0"/>
              <a:t>Oatman</a:t>
            </a:r>
            <a:r>
              <a:rPr lang="en-US" dirty="0" smtClean="0"/>
              <a:t> later claimed that she and Mary Ann were captives of the Mohave and that she feared to leave. She did not attempt to contact a large group of whites that visited the </a:t>
            </a:r>
            <a:r>
              <a:rPr lang="en-US" dirty="0" err="1" smtClean="0"/>
              <a:t>Mohaves</a:t>
            </a:r>
            <a:r>
              <a:rPr lang="en-US" dirty="0" smtClean="0"/>
              <a:t> during her period with them,</a:t>
            </a:r>
            <a:r>
              <a:rPr lang="en-US" baseline="30000" dirty="0" smtClean="0"/>
              <a:t>[</a:t>
            </a:r>
            <a:r>
              <a:rPr lang="en-US" dirty="0" smtClean="0"/>
              <a:t>and years later she went to meet with a Mohave leader, </a:t>
            </a:r>
            <a:r>
              <a:rPr lang="en-US" dirty="0" err="1" smtClean="0"/>
              <a:t>Irataba</a:t>
            </a:r>
            <a:r>
              <a:rPr lang="en-US" dirty="0" smtClean="0"/>
              <a:t>, in New York City and spoke with him of old times.</a:t>
            </a:r>
          </a:p>
          <a:p>
            <a:r>
              <a:rPr lang="en-US" dirty="0" smtClean="0"/>
              <a:t>	Both </a:t>
            </a:r>
            <a:r>
              <a:rPr lang="en-US" dirty="0" err="1" smtClean="0"/>
              <a:t>Oatman</a:t>
            </a:r>
            <a:r>
              <a:rPr lang="en-US" dirty="0" smtClean="0"/>
              <a:t> girls were tattooed on their chins and </a:t>
            </a:r>
            <a:r>
              <a:rPr lang="en-US" dirty="0" err="1" smtClean="0"/>
              <a:t>armsin</a:t>
            </a:r>
            <a:r>
              <a:rPr lang="en-US" dirty="0" smtClean="0"/>
              <a:t> keeping with the tribal custom for those who were tribal members. </a:t>
            </a:r>
            <a:r>
              <a:rPr lang="en-US" dirty="0" err="1" smtClean="0"/>
              <a:t>Oatman</a:t>
            </a:r>
            <a:r>
              <a:rPr lang="en-US" dirty="0" smtClean="0"/>
              <a:t> later claimed (in Stratton's book and in her lectures) that she was tattooed to mark her as a slave of the </a:t>
            </a:r>
            <a:r>
              <a:rPr lang="en-US" dirty="0" err="1" smtClean="0"/>
              <a:t>Mohaves</a:t>
            </a:r>
            <a:r>
              <a:rPr lang="en-US" dirty="0" smtClean="0"/>
              <a:t>, but this is inconsistent with the Mohave tradition, in which such marks were given only to their own people to ensure that they would both enter the land of the dead and be recognized as </a:t>
            </a:r>
            <a:r>
              <a:rPr lang="en-US" dirty="0" err="1" smtClean="0"/>
              <a:t>Mohaves</a:t>
            </a:r>
            <a:r>
              <a:rPr lang="en-US" dirty="0" smtClean="0"/>
              <a:t> by their ancestors</a:t>
            </a:r>
          </a:p>
          <a:p>
            <a:r>
              <a:rPr lang="en-US" dirty="0" smtClean="0"/>
              <a:t>	It has been claimed that there was a drought in the region,</a:t>
            </a:r>
            <a:r>
              <a:rPr lang="en-US" baseline="30000" dirty="0" smtClean="0"/>
              <a:t> </a:t>
            </a:r>
            <a:r>
              <a:rPr lang="en-US" dirty="0" smtClean="0"/>
              <a:t> wherein the tribe experienced a dire shortage of food supplies, and Olive's sister, Mary Ann, died of starvation about 1855-56 at the age of ten or eleven.</a:t>
            </a:r>
          </a:p>
          <a:p>
            <a:r>
              <a:rPr lang="en-US" dirty="0" smtClean="0"/>
              <a:t>	</a:t>
            </a:r>
            <a:r>
              <a:rPr lang="en-US" dirty="0" err="1" smtClean="0"/>
              <a:t>Oatman</a:t>
            </a:r>
            <a:r>
              <a:rPr lang="en-US" dirty="0" smtClean="0"/>
              <a:t> later spoke with fondness of the </a:t>
            </a:r>
            <a:r>
              <a:rPr lang="en-US" dirty="0" err="1" smtClean="0"/>
              <a:t>Mohaves</a:t>
            </a:r>
            <a:r>
              <a:rPr lang="en-US" dirty="0" smtClean="0"/>
              <a:t>, whose treatment of her was superior to the treatment she had received when first captured. She most likely considered herself assimilated.</a:t>
            </a:r>
            <a:r>
              <a:rPr lang="en-US" baseline="30000" dirty="0" smtClean="0"/>
              <a:t> </a:t>
            </a:r>
            <a:r>
              <a:rPr lang="en-US" dirty="0" smtClean="0"/>
              <a:t>She was given a clan name, </a:t>
            </a:r>
            <a:r>
              <a:rPr lang="en-US" dirty="0" err="1" smtClean="0"/>
              <a:t>Oach</a:t>
            </a:r>
            <a:r>
              <a:rPr lang="en-US" dirty="0" smtClean="0"/>
              <a:t>, and a nickname, </a:t>
            </a:r>
            <a:r>
              <a:rPr lang="en-US" dirty="0" err="1" smtClean="0"/>
              <a:t>Spantsa</a:t>
            </a:r>
            <a:r>
              <a:rPr lang="en-US" dirty="0" smtClean="0"/>
              <a:t>, a Mohave word having to do with unquenchable lust or thirst.</a:t>
            </a:r>
            <a:r>
              <a:rPr lang="en-US" baseline="30000" dirty="0" smtClean="0"/>
              <a:t>[</a:t>
            </a:r>
            <a:r>
              <a:rPr lang="en-US" dirty="0" smtClean="0"/>
              <a:t> She remained with the Mohave, choosing not to reveal herself to white railroad surveyors who spent nearly a week in the Mohave Valley trading and socializing with the tribe in February 1854.</a:t>
            </a:r>
            <a:r>
              <a:rPr lang="en-US" baseline="30000" dirty="0" smtClean="0"/>
              <a:t>[</a:t>
            </a:r>
            <a:r>
              <a:rPr lang="en-US" dirty="0" smtClean="0"/>
              <a:t> Because she did not know that Lorenzo had survived the massacre, she believed she had no immediate family, and the Mohave raised her as their own.</a:t>
            </a:r>
          </a:p>
          <a:p>
            <a:r>
              <a:rPr lang="en-US" dirty="0" smtClean="0"/>
              <a:t>	When </a:t>
            </a:r>
            <a:r>
              <a:rPr lang="en-US" dirty="0" err="1" smtClean="0"/>
              <a:t>Oatman</a:t>
            </a:r>
            <a:r>
              <a:rPr lang="en-US" dirty="0" smtClean="0"/>
              <a:t> was 19 years old, Francisco, a Yuma Indian messenger, arrived at the village with a message from the authorities at Fort Yuma. Rumors suggested that a white girl was living with the </a:t>
            </a:r>
            <a:r>
              <a:rPr lang="en-US" dirty="0" err="1" smtClean="0"/>
              <a:t>Mohaves</a:t>
            </a:r>
            <a:r>
              <a:rPr lang="en-US" dirty="0" smtClean="0"/>
              <a:t>, and the post commander requested her return (or to know the reason why she did not choose to return). The </a:t>
            </a:r>
            <a:r>
              <a:rPr lang="en-US" dirty="0" err="1" smtClean="0"/>
              <a:t>Mohaves</a:t>
            </a:r>
            <a:r>
              <a:rPr lang="en-US" dirty="0" smtClean="0"/>
              <a:t> initially sequestered </a:t>
            </a:r>
            <a:r>
              <a:rPr lang="en-US" dirty="0" err="1" smtClean="0"/>
              <a:t>Oatman</a:t>
            </a:r>
            <a:r>
              <a:rPr lang="en-US" dirty="0" smtClean="0"/>
              <a:t> and resisted the request. At first they denied that </a:t>
            </a:r>
            <a:r>
              <a:rPr lang="en-US" dirty="0" err="1" smtClean="0"/>
              <a:t>Oatman</a:t>
            </a:r>
            <a:r>
              <a:rPr lang="en-US" dirty="0" smtClean="0"/>
              <a:t> was even white; others over the course of negotiations expressed their affection for </a:t>
            </a:r>
            <a:r>
              <a:rPr lang="en-US" dirty="0" err="1" smtClean="0"/>
              <a:t>Oatman</a:t>
            </a:r>
            <a:r>
              <a:rPr lang="en-US" dirty="0" smtClean="0"/>
              <a:t>, others their fear of reprisal from whites. Francisco, meanwhile, withdrew to the homes of other nearby </a:t>
            </a:r>
            <a:r>
              <a:rPr lang="en-US" dirty="0" err="1" smtClean="0"/>
              <a:t>Mohaves</a:t>
            </a:r>
            <a:r>
              <a:rPr lang="en-US" dirty="0" smtClean="0"/>
              <a:t>; shortly thereafter he made a second fervent attempt to persuade the </a:t>
            </a:r>
            <a:r>
              <a:rPr lang="en-US" dirty="0" err="1" smtClean="0"/>
              <a:t>Mohaves</a:t>
            </a:r>
            <a:r>
              <a:rPr lang="en-US" dirty="0" smtClean="0"/>
              <a:t> to part with </a:t>
            </a:r>
            <a:r>
              <a:rPr lang="en-US" dirty="0" err="1" smtClean="0"/>
              <a:t>Oatman</a:t>
            </a:r>
            <a:r>
              <a:rPr lang="en-US" dirty="0" smtClean="0"/>
              <a:t>. Trade items were included this time, including blankets and a white horse, and he passed on threats that the whites would destroy the </a:t>
            </a:r>
            <a:r>
              <a:rPr lang="en-US" dirty="0" err="1" smtClean="0"/>
              <a:t>Mohaves</a:t>
            </a:r>
            <a:r>
              <a:rPr lang="en-US" dirty="0" smtClean="0"/>
              <a:t> if they did not release </a:t>
            </a:r>
            <a:r>
              <a:rPr lang="en-US" dirty="0" err="1" smtClean="0"/>
              <a:t>Oatman</a:t>
            </a:r>
            <a:r>
              <a:rPr lang="en-US" dirty="0" smtClean="0"/>
              <a:t>.</a:t>
            </a:r>
          </a:p>
          <a:p>
            <a:r>
              <a:rPr lang="en-US" dirty="0" smtClean="0"/>
              <a:t>	After some discussion, in which </a:t>
            </a:r>
            <a:r>
              <a:rPr lang="en-US" dirty="0" err="1" smtClean="0"/>
              <a:t>Oatman</a:t>
            </a:r>
            <a:r>
              <a:rPr lang="en-US" dirty="0" smtClean="0"/>
              <a:t> was this time included, the </a:t>
            </a:r>
            <a:r>
              <a:rPr lang="en-US" dirty="0" err="1" smtClean="0"/>
              <a:t>Mohaves</a:t>
            </a:r>
            <a:r>
              <a:rPr lang="en-US" dirty="0" smtClean="0"/>
              <a:t> decided to accept these terms, and she was escorted to Fort Yuma in a 20-day journey. Topeka (the daughter of </a:t>
            </a:r>
            <a:r>
              <a:rPr lang="en-US" dirty="0" err="1" smtClean="0"/>
              <a:t>Espianola</a:t>
            </a:r>
            <a:r>
              <a:rPr lang="en-US" dirty="0" smtClean="0"/>
              <a:t>/</a:t>
            </a:r>
            <a:r>
              <a:rPr lang="en-US" dirty="0" err="1" smtClean="0"/>
              <a:t>Espanesay</a:t>
            </a:r>
            <a:r>
              <a:rPr lang="en-US" dirty="0" smtClean="0"/>
              <a:t> and </a:t>
            </a:r>
            <a:r>
              <a:rPr lang="en-US" dirty="0" err="1" smtClean="0"/>
              <a:t>Aespaneo</a:t>
            </a:r>
            <a:r>
              <a:rPr lang="en-US" dirty="0" smtClean="0"/>
              <a:t>) went on the journey with </a:t>
            </a:r>
            <a:r>
              <a:rPr lang="en-US" dirty="0" err="1" smtClean="0"/>
              <a:t>Oatman</a:t>
            </a:r>
            <a:r>
              <a:rPr lang="en-US" dirty="0" smtClean="0"/>
              <a:t>. Before entering the fort, </a:t>
            </a:r>
            <a:r>
              <a:rPr lang="en-US" dirty="0" err="1" smtClean="0"/>
              <a:t>Oatman</a:t>
            </a:r>
            <a:r>
              <a:rPr lang="en-US" dirty="0" smtClean="0"/>
              <a:t> was given Western clothing lent by the wife of an army officer, as she was clad in a traditional Mohave skirt with no covering above her waist. Inside the fort, </a:t>
            </a:r>
            <a:r>
              <a:rPr lang="en-US" dirty="0" err="1" smtClean="0"/>
              <a:t>Oatman</a:t>
            </a:r>
            <a:r>
              <a:rPr lang="en-US" dirty="0" smtClean="0"/>
              <a:t> was surrounded by cheering people.</a:t>
            </a:r>
          </a:p>
          <a:p>
            <a:r>
              <a:rPr lang="en-US" dirty="0" smtClean="0"/>
              <a:t>	</a:t>
            </a:r>
            <a:r>
              <a:rPr lang="en-US" dirty="0" err="1" smtClean="0"/>
              <a:t>Oatman's</a:t>
            </a:r>
            <a:r>
              <a:rPr lang="en-US" dirty="0" smtClean="0"/>
              <a:t> childhood friend Susan Thompson, whom she befriended again at this time, stated many years later that she believed </a:t>
            </a:r>
            <a:r>
              <a:rPr lang="en-US" dirty="0" err="1" smtClean="0"/>
              <a:t>Oatman</a:t>
            </a:r>
            <a:r>
              <a:rPr lang="en-US" dirty="0" smtClean="0"/>
              <a:t> was "grieving" upon her return because she had been married to a Mohave and given birth to two boys.</a:t>
            </a:r>
          </a:p>
          <a:p>
            <a:r>
              <a:rPr lang="en-US" dirty="0" smtClean="0"/>
              <a:t>	</a:t>
            </a:r>
            <a:r>
              <a:rPr lang="en-US" dirty="0" err="1" smtClean="0"/>
              <a:t>Oatman</a:t>
            </a:r>
            <a:r>
              <a:rPr lang="en-US" dirty="0" smtClean="0"/>
              <a:t> herself, however, denied rumors during her lifetime that she either had been married to a Mohave or was ever raped or sexually mistreated by the Yavapai or Mohave. In Stratton's book, she declared that "to the honor of these savages let it be said, they never offered the least unchaste abuse to me." Her nickname, </a:t>
            </a:r>
            <a:r>
              <a:rPr lang="en-US" dirty="0" err="1" smtClean="0"/>
              <a:t>Spantsa</a:t>
            </a:r>
            <a:r>
              <a:rPr lang="en-US" dirty="0" smtClean="0"/>
              <a:t> ("rotten womb"), however, implied that she was sexually active, although historians have argued that the name could have different meanings.</a:t>
            </a:r>
          </a:p>
          <a:p>
            <a:r>
              <a:rPr lang="en-US" dirty="0" smtClean="0"/>
              <a:t>	Within a few days of her arrival at the fort, </a:t>
            </a:r>
            <a:r>
              <a:rPr lang="en-US" dirty="0" err="1" smtClean="0"/>
              <a:t>Oatman</a:t>
            </a:r>
            <a:r>
              <a:rPr lang="en-US" dirty="0" smtClean="0"/>
              <a:t> discovered her brother Lorenzo was alive and had been looking for her and her sister. Their meeting made headline news across the West</a:t>
            </a:r>
          </a:p>
          <a:p>
            <a:r>
              <a:rPr lang="en-US" dirty="0" smtClean="0"/>
              <a:t>	In 1857, a pastor named Royal B. Stratton wrote a book about the </a:t>
            </a:r>
            <a:r>
              <a:rPr lang="en-US" dirty="0" err="1" smtClean="0"/>
              <a:t>Oatman</a:t>
            </a:r>
            <a:r>
              <a:rPr lang="en-US" dirty="0" smtClean="0"/>
              <a:t> girls titled </a:t>
            </a:r>
            <a:r>
              <a:rPr lang="en-US" i="1" dirty="0" smtClean="0"/>
              <a:t>Life Among the Indians</a:t>
            </a:r>
            <a:r>
              <a:rPr lang="en-US" dirty="0" smtClean="0"/>
              <a:t>. The book sold 30,000 copies, a best-seller for that era. Royalties from the book paid for </a:t>
            </a:r>
            <a:r>
              <a:rPr lang="en-US" dirty="0" err="1" smtClean="0"/>
              <a:t>Oatman</a:t>
            </a:r>
            <a:r>
              <a:rPr lang="en-US" dirty="0" smtClean="0"/>
              <a:t> and her brother Lorenzo's college education at the University of the Pacific. She went on the lecture circuit to help promote the book.</a:t>
            </a:r>
          </a:p>
          <a:p>
            <a:r>
              <a:rPr lang="en-US" dirty="0" smtClean="0"/>
              <a:t>	In November 1865, </a:t>
            </a:r>
            <a:r>
              <a:rPr lang="en-US" dirty="0" err="1" smtClean="0"/>
              <a:t>Oatman</a:t>
            </a:r>
            <a:r>
              <a:rPr lang="en-US" dirty="0" smtClean="0"/>
              <a:t> married cattleman John B. Fairchild. Though it was rumored that she died in an asylum in New York in 1877, she actually went to live with Fairchild in Sherman, Texas, where they adopted a baby girl, Mamie.</a:t>
            </a:r>
          </a:p>
          <a:p>
            <a:r>
              <a:rPr lang="en-US" dirty="0" smtClean="0"/>
              <a:t>	Olive </a:t>
            </a:r>
            <a:r>
              <a:rPr lang="en-US" dirty="0" err="1" smtClean="0"/>
              <a:t>Oatman</a:t>
            </a:r>
            <a:r>
              <a:rPr lang="en-US" dirty="0" smtClean="0"/>
              <a:t> Fairchild died of a heart attack on March 20, 1903, at the age of 65.</a:t>
            </a:r>
            <a:r>
              <a:rPr lang="en-US" baseline="30000" dirty="0" smtClean="0"/>
              <a:t> </a:t>
            </a:r>
            <a:r>
              <a:rPr lang="en-US" dirty="0" smtClean="0"/>
              <a:t>She is buried at the West Hill Cemetery in Sherman, Texas.</a:t>
            </a:r>
          </a:p>
          <a:p>
            <a:r>
              <a:rPr lang="en-US" dirty="0" smtClean="0"/>
              <a:t>The town of </a:t>
            </a:r>
            <a:r>
              <a:rPr lang="en-US" dirty="0" err="1" smtClean="0"/>
              <a:t>Oatman</a:t>
            </a:r>
            <a:r>
              <a:rPr lang="en-US" dirty="0" smtClean="0"/>
              <a:t>, Arizona, a ghost town renewed by tourists from a nearby gambling town, is named in her honor.</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5"/>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1852</a:t>
            </a:r>
          </a:p>
        </p:txBody>
      </p:sp>
      <p:grpSp>
        <p:nvGrpSpPr>
          <p:cNvPr id="7" name="Group 54"/>
          <p:cNvGrpSpPr/>
          <p:nvPr/>
        </p:nvGrpSpPr>
        <p:grpSpPr>
          <a:xfrm>
            <a:off x="-137160" y="762000"/>
            <a:ext cx="9870097" cy="6324600"/>
            <a:chOff x="-137160" y="762000"/>
            <a:chExt cx="9870097" cy="6324600"/>
          </a:xfrm>
        </p:grpSpPr>
        <p:grpSp>
          <p:nvGrpSpPr>
            <p:cNvPr id="8"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p:cNvSpPr txBox="1"/>
          <p:nvPr/>
        </p:nvSpPr>
        <p:spPr>
          <a:xfrm>
            <a:off x="152400" y="4876800"/>
            <a:ext cx="8991600" cy="553998"/>
          </a:xfrm>
          <a:prstGeom prst="rect">
            <a:avLst/>
          </a:prstGeom>
          <a:solidFill>
            <a:schemeClr val="bg1"/>
          </a:solidFill>
        </p:spPr>
        <p:txBody>
          <a:bodyPr wrap="square" rtlCol="0">
            <a:spAutoFit/>
          </a:bodyPr>
          <a:lstStyle/>
          <a:p>
            <a:r>
              <a:rPr lang="en-US" sz="3000" b="1" dirty="0" smtClean="0"/>
              <a:t> - 1884:  Augusta marries Heber Grant, future LDS Pres.</a:t>
            </a:r>
          </a:p>
        </p:txBody>
      </p:sp>
      <p:sp>
        <p:nvSpPr>
          <p:cNvPr id="40" name="TextBox 39"/>
          <p:cNvSpPr txBox="1"/>
          <p:nvPr/>
        </p:nvSpPr>
        <p:spPr>
          <a:xfrm>
            <a:off x="152400" y="5389602"/>
            <a:ext cx="8991600" cy="553998"/>
          </a:xfrm>
          <a:prstGeom prst="rect">
            <a:avLst/>
          </a:prstGeom>
          <a:solidFill>
            <a:schemeClr val="bg1"/>
          </a:solidFill>
        </p:spPr>
        <p:txBody>
          <a:bodyPr wrap="square" rtlCol="0">
            <a:spAutoFit/>
          </a:bodyPr>
          <a:lstStyle/>
          <a:p>
            <a:r>
              <a:rPr lang="en-US" sz="3000" b="1" dirty="0" smtClean="0"/>
              <a:t> - 1899:  RR surveyor uncovers wheel rim from grave</a:t>
            </a:r>
          </a:p>
        </p:txBody>
      </p:sp>
      <p:pic>
        <p:nvPicPr>
          <p:cNvPr id="5" name="Picture 2"/>
          <p:cNvPicPr>
            <a:picLocks noChangeAspect="1" noChangeArrowheads="1"/>
          </p:cNvPicPr>
          <p:nvPr/>
        </p:nvPicPr>
        <p:blipFill>
          <a:blip r:embed="rId3" cstate="print"/>
          <a:srcRect/>
          <a:stretch>
            <a:fillRect/>
          </a:stretch>
        </p:blipFill>
        <p:spPr bwMode="auto">
          <a:xfrm>
            <a:off x="152400" y="59813"/>
            <a:ext cx="1905000" cy="1997587"/>
          </a:xfrm>
          <a:prstGeom prst="rect">
            <a:avLst/>
          </a:prstGeom>
          <a:noFill/>
          <a:ln w="9525">
            <a:noFill/>
            <a:miter lim="800000"/>
            <a:headEnd/>
            <a:tailEnd/>
          </a:ln>
          <a:effectLst/>
        </p:spPr>
      </p:pic>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Rebecca Winters</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7" name="Freeform 1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8" name="Group 17"/>
          <p:cNvGrpSpPr/>
          <p:nvPr/>
        </p:nvGrpSpPr>
        <p:grpSpPr>
          <a:xfrm>
            <a:off x="4648200" y="3048000"/>
            <a:ext cx="2339505" cy="891705"/>
            <a:chOff x="4648200" y="3048000"/>
            <a:chExt cx="2339505" cy="891705"/>
          </a:xfrm>
        </p:grpSpPr>
        <p:sp>
          <p:nvSpPr>
            <p:cNvPr id="19" name="Freeform 18"/>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5-Point Star 19"/>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5-Point Star 20"/>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22" name="Group 21"/>
          <p:cNvGrpSpPr/>
          <p:nvPr/>
        </p:nvGrpSpPr>
        <p:grpSpPr>
          <a:xfrm>
            <a:off x="2057400" y="2726129"/>
            <a:ext cx="1660044" cy="753624"/>
            <a:chOff x="2057400" y="2726129"/>
            <a:chExt cx="1660044" cy="753624"/>
          </a:xfrm>
        </p:grpSpPr>
        <p:sp>
          <p:nvSpPr>
            <p:cNvPr id="23" name="Freeform 22"/>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5-Point Star 23"/>
            <p:cNvSpPr/>
            <p:nvPr/>
          </p:nvSpPr>
          <p:spPr>
            <a:xfrm>
              <a:off x="2057400" y="3048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25" name="Group 24"/>
          <p:cNvGrpSpPr/>
          <p:nvPr/>
        </p:nvGrpSpPr>
        <p:grpSpPr>
          <a:xfrm>
            <a:off x="3733800" y="2932445"/>
            <a:ext cx="1981200" cy="556318"/>
            <a:chOff x="3733800" y="2932445"/>
            <a:chExt cx="1981200" cy="556318"/>
          </a:xfrm>
        </p:grpSpPr>
        <p:grpSp>
          <p:nvGrpSpPr>
            <p:cNvPr id="26" name="Group 37"/>
            <p:cNvGrpSpPr/>
            <p:nvPr/>
          </p:nvGrpSpPr>
          <p:grpSpPr>
            <a:xfrm>
              <a:off x="4053766" y="2932445"/>
              <a:ext cx="1661234" cy="556318"/>
              <a:chOff x="4053766" y="2932445"/>
              <a:chExt cx="1661234" cy="556318"/>
            </a:xfrm>
          </p:grpSpPr>
          <p:sp>
            <p:nvSpPr>
              <p:cNvPr id="29" name="Freeform 28"/>
              <p:cNvSpPr/>
              <p:nvPr/>
            </p:nvSpPr>
            <p:spPr>
              <a:xfrm rot="2940519">
                <a:off x="4034310" y="2994156"/>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8" name="Group 27"/>
              <p:cNvGrpSpPr/>
              <p:nvPr/>
            </p:nvGrpSpPr>
            <p:grpSpPr>
              <a:xfrm>
                <a:off x="4442295" y="2932445"/>
                <a:ext cx="1272705" cy="556318"/>
                <a:chOff x="4442295" y="2932445"/>
                <a:chExt cx="1272705" cy="556318"/>
              </a:xfrm>
            </p:grpSpPr>
            <p:sp>
              <p:nvSpPr>
                <p:cNvPr id="30" name="Freeform 29"/>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5-Point Star 30"/>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5-Point Star 31"/>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sp>
          <p:nvSpPr>
            <p:cNvPr id="27" name="Oval 26"/>
            <p:cNvSpPr>
              <a:spLocks noChangeAspect="1"/>
            </p:cNvSpPr>
            <p:nvPr/>
          </p:nvSpPr>
          <p:spPr>
            <a:xfrm>
              <a:off x="3733800" y="3048000"/>
              <a:ext cx="274320" cy="27432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pic>
        <p:nvPicPr>
          <p:cNvPr id="33" name="Picture 4"/>
          <p:cNvPicPr>
            <a:picLocks noChangeAspect="1" noChangeArrowheads="1"/>
          </p:cNvPicPr>
          <p:nvPr/>
        </p:nvPicPr>
        <p:blipFill>
          <a:blip r:embed="rId4"/>
          <a:srcRect t="23478" r="15162" b="11594"/>
          <a:stretch>
            <a:fillRect/>
          </a:stretch>
        </p:blipFill>
        <p:spPr bwMode="auto">
          <a:xfrm>
            <a:off x="1905000" y="4419600"/>
            <a:ext cx="4876800" cy="2133600"/>
          </a:xfrm>
          <a:prstGeom prst="rect">
            <a:avLst/>
          </a:prstGeom>
          <a:noFill/>
          <a:ln w="9525">
            <a:noFill/>
            <a:miter lim="800000"/>
            <a:headEnd/>
            <a:tailEnd/>
          </a:ln>
          <a:effectLst/>
        </p:spPr>
      </p:pic>
      <p:sp>
        <p:nvSpPr>
          <p:cNvPr id="34" name="TextBox 33"/>
          <p:cNvSpPr txBox="1"/>
          <p:nvPr/>
        </p:nvSpPr>
        <p:spPr>
          <a:xfrm>
            <a:off x="1981200" y="762000"/>
            <a:ext cx="7162800" cy="553998"/>
          </a:xfrm>
          <a:prstGeom prst="rect">
            <a:avLst/>
          </a:prstGeom>
          <a:solidFill>
            <a:schemeClr val="bg1"/>
          </a:solidFill>
        </p:spPr>
        <p:txBody>
          <a:bodyPr wrap="square" rtlCol="0">
            <a:spAutoFit/>
          </a:bodyPr>
          <a:lstStyle/>
          <a:p>
            <a:r>
              <a:rPr lang="en-US" sz="3000" b="1" dirty="0" smtClean="0"/>
              <a:t> - Winters family follows Mormon migration</a:t>
            </a:r>
          </a:p>
        </p:txBody>
      </p:sp>
      <p:sp>
        <p:nvSpPr>
          <p:cNvPr id="35" name="TextBox 34"/>
          <p:cNvSpPr txBox="1"/>
          <p:nvPr/>
        </p:nvSpPr>
        <p:spPr>
          <a:xfrm>
            <a:off x="1981200" y="1295400"/>
            <a:ext cx="7162800" cy="553998"/>
          </a:xfrm>
          <a:prstGeom prst="rect">
            <a:avLst/>
          </a:prstGeom>
          <a:solidFill>
            <a:schemeClr val="bg1"/>
          </a:solidFill>
        </p:spPr>
        <p:txBody>
          <a:bodyPr wrap="square" rtlCol="0">
            <a:spAutoFit/>
          </a:bodyPr>
          <a:lstStyle/>
          <a:p>
            <a:r>
              <a:rPr lang="en-US" sz="3000" b="1" dirty="0" smtClean="0"/>
              <a:t> - at 53, Rebecca dies/buried on the journey </a:t>
            </a:r>
          </a:p>
        </p:txBody>
      </p:sp>
      <p:sp>
        <p:nvSpPr>
          <p:cNvPr id="36" name="TextBox 35"/>
          <p:cNvSpPr txBox="1"/>
          <p:nvPr/>
        </p:nvSpPr>
        <p:spPr>
          <a:xfrm>
            <a:off x="1981200" y="1828800"/>
            <a:ext cx="7162800" cy="553998"/>
          </a:xfrm>
          <a:prstGeom prst="rect">
            <a:avLst/>
          </a:prstGeom>
          <a:solidFill>
            <a:schemeClr val="bg1"/>
          </a:solidFill>
        </p:spPr>
        <p:txBody>
          <a:bodyPr wrap="square" rtlCol="0">
            <a:spAutoFit/>
          </a:bodyPr>
          <a:lstStyle/>
          <a:p>
            <a:r>
              <a:rPr lang="en-US" sz="3000" b="1" dirty="0" smtClean="0"/>
              <a:t> - family settles in Pleasant Grove, Utah Terr.</a:t>
            </a:r>
          </a:p>
        </p:txBody>
      </p:sp>
      <p:sp>
        <p:nvSpPr>
          <p:cNvPr id="37" name="TextBox 36"/>
          <p:cNvSpPr txBox="1"/>
          <p:nvPr/>
        </p:nvSpPr>
        <p:spPr>
          <a:xfrm>
            <a:off x="152400" y="4343400"/>
            <a:ext cx="8839200" cy="553998"/>
          </a:xfrm>
          <a:prstGeom prst="rect">
            <a:avLst/>
          </a:prstGeom>
          <a:solidFill>
            <a:schemeClr val="bg1"/>
          </a:solidFill>
        </p:spPr>
        <p:txBody>
          <a:bodyPr wrap="square" rtlCol="0">
            <a:spAutoFit/>
          </a:bodyPr>
          <a:lstStyle/>
          <a:p>
            <a:r>
              <a:rPr lang="en-US" sz="3000" b="1" dirty="0" smtClean="0"/>
              <a:t> - 1856:  Rebecca’s  granddaughter, Augusta, is born</a:t>
            </a:r>
          </a:p>
        </p:txBody>
      </p:sp>
      <p:sp>
        <p:nvSpPr>
          <p:cNvPr id="38" name="TextBox 37"/>
          <p:cNvSpPr txBox="1"/>
          <p:nvPr/>
        </p:nvSpPr>
        <p:spPr>
          <a:xfrm>
            <a:off x="152400" y="3810000"/>
            <a:ext cx="8991600" cy="553998"/>
          </a:xfrm>
          <a:prstGeom prst="rect">
            <a:avLst/>
          </a:prstGeom>
          <a:solidFill>
            <a:schemeClr val="bg1"/>
          </a:solidFill>
        </p:spPr>
        <p:txBody>
          <a:bodyPr wrap="square" rtlCol="0">
            <a:spAutoFit/>
          </a:bodyPr>
          <a:lstStyle/>
          <a:p>
            <a:r>
              <a:rPr lang="en-US" sz="3000" b="1" dirty="0" smtClean="0"/>
              <a:t> - Rebecca’s family thrives in Utah w/many descendants </a:t>
            </a:r>
          </a:p>
        </p:txBody>
      </p:sp>
      <p:sp>
        <p:nvSpPr>
          <p:cNvPr id="41" name="TextBox 40"/>
          <p:cNvSpPr txBox="1"/>
          <p:nvPr/>
        </p:nvSpPr>
        <p:spPr>
          <a:xfrm>
            <a:off x="152400" y="5908596"/>
            <a:ext cx="8991600" cy="553998"/>
          </a:xfrm>
          <a:prstGeom prst="rect">
            <a:avLst/>
          </a:prstGeom>
          <a:solidFill>
            <a:schemeClr val="bg1"/>
          </a:solidFill>
        </p:spPr>
        <p:txBody>
          <a:bodyPr wrap="square" rtlCol="0">
            <a:spAutoFit/>
          </a:bodyPr>
          <a:lstStyle/>
          <a:p>
            <a:r>
              <a:rPr lang="en-US" sz="3000" b="1" dirty="0" smtClean="0"/>
              <a:t>                RR moves grave 6 feet from railroad bed</a:t>
            </a:r>
          </a:p>
        </p:txBody>
      </p:sp>
      <p:pic>
        <p:nvPicPr>
          <p:cNvPr id="42" name="Picture 2" descr=" Augusta &lt;I&gt;Winters&lt;/I&gt; Grant"/>
          <p:cNvPicPr>
            <a:picLocks noChangeAspect="1" noChangeArrowheads="1"/>
          </p:cNvPicPr>
          <p:nvPr/>
        </p:nvPicPr>
        <p:blipFill>
          <a:blip r:embed="rId5"/>
          <a:srcRect l="16000" t="8511" r="10400" b="14894"/>
          <a:stretch>
            <a:fillRect/>
          </a:stretch>
        </p:blipFill>
        <p:spPr bwMode="auto">
          <a:xfrm>
            <a:off x="6629400" y="785191"/>
            <a:ext cx="1905000" cy="2981739"/>
          </a:xfrm>
          <a:prstGeom prst="rect">
            <a:avLst/>
          </a:prstGeom>
          <a:noFill/>
          <a:ln w="50800">
            <a:solidFill>
              <a:schemeClr val="bg2">
                <a:lumMod val="25000"/>
              </a:schemeClr>
            </a:solidFill>
          </a:ln>
        </p:spPr>
      </p:pic>
      <p:pic>
        <p:nvPicPr>
          <p:cNvPr id="43" name="Picture 2"/>
          <p:cNvPicPr>
            <a:picLocks noChangeAspect="1" noChangeArrowheads="1"/>
          </p:cNvPicPr>
          <p:nvPr/>
        </p:nvPicPr>
        <p:blipFill>
          <a:blip r:embed="rId6"/>
          <a:srcRect/>
          <a:stretch>
            <a:fillRect/>
          </a:stretch>
        </p:blipFill>
        <p:spPr bwMode="auto">
          <a:xfrm>
            <a:off x="2667000" y="795475"/>
            <a:ext cx="6172200" cy="4538525"/>
          </a:xfrm>
          <a:prstGeom prst="rect">
            <a:avLst/>
          </a:prstGeom>
          <a:noFill/>
          <a:ln w="50800">
            <a:solidFill>
              <a:schemeClr val="tx1"/>
            </a:solidFill>
            <a:miter lim="800000"/>
            <a:headEnd/>
            <a:tailEnd/>
          </a:ln>
          <a:effectLst/>
        </p:spPr>
      </p:pic>
      <p:sp>
        <p:nvSpPr>
          <p:cNvPr id="44" name="TextBox 43"/>
          <p:cNvSpPr txBox="1"/>
          <p:nvPr/>
        </p:nvSpPr>
        <p:spPr>
          <a:xfrm>
            <a:off x="152400" y="6365796"/>
            <a:ext cx="8991600" cy="553998"/>
          </a:xfrm>
          <a:prstGeom prst="rect">
            <a:avLst/>
          </a:prstGeom>
          <a:solidFill>
            <a:schemeClr val="bg1"/>
          </a:solidFill>
        </p:spPr>
        <p:txBody>
          <a:bodyPr wrap="square" rtlCol="0">
            <a:spAutoFit/>
          </a:bodyPr>
          <a:lstStyle/>
          <a:p>
            <a:r>
              <a:rPr lang="en-US" sz="3000" b="1" dirty="0" smtClean="0"/>
              <a:t> - 1995:  RR moves gravesite farther from railroad</a:t>
            </a:r>
          </a:p>
        </p:txBody>
      </p:sp>
      <p:pic>
        <p:nvPicPr>
          <p:cNvPr id="45" name="Picture 4" descr="Image result for rebecca winters new grave site"/>
          <p:cNvPicPr>
            <a:picLocks noChangeAspect="1" noChangeArrowheads="1"/>
          </p:cNvPicPr>
          <p:nvPr/>
        </p:nvPicPr>
        <p:blipFill>
          <a:blip r:embed="rId7"/>
          <a:srcRect/>
          <a:stretch>
            <a:fillRect/>
          </a:stretch>
        </p:blipFill>
        <p:spPr bwMode="auto">
          <a:xfrm>
            <a:off x="2292228" y="762000"/>
            <a:ext cx="6851772" cy="4572000"/>
          </a:xfrm>
          <a:prstGeom prst="rect">
            <a:avLst/>
          </a:prstGeom>
          <a:noFill/>
          <a:ln w="50800">
            <a:solidFill>
              <a:schemeClr val="accent1">
                <a:lumMod val="75000"/>
              </a:schemeClr>
            </a:solidFill>
          </a:ln>
        </p:spPr>
      </p:pic>
      <p:pic>
        <p:nvPicPr>
          <p:cNvPr id="46" name="Picture 8" descr="Image result for rebecca winters new grave site"/>
          <p:cNvPicPr>
            <a:picLocks noChangeAspect="1" noChangeArrowheads="1"/>
          </p:cNvPicPr>
          <p:nvPr/>
        </p:nvPicPr>
        <p:blipFill>
          <a:blip r:embed="rId8"/>
          <a:srcRect l="26667" t="20000" r="28333"/>
          <a:stretch>
            <a:fillRect/>
          </a:stretch>
        </p:blipFill>
        <p:spPr bwMode="auto">
          <a:xfrm>
            <a:off x="5943600" y="609600"/>
            <a:ext cx="2133600" cy="2844800"/>
          </a:xfrm>
          <a:prstGeom prst="rect">
            <a:avLst/>
          </a:prstGeom>
          <a:noFill/>
          <a:ln w="76200">
            <a:solidFill>
              <a:schemeClr val="bg1"/>
            </a:solidFill>
          </a:ln>
        </p:spPr>
      </p:pic>
      <p:sp>
        <p:nvSpPr>
          <p:cNvPr id="47" name="TextBox 46"/>
          <p:cNvSpPr txBox="1"/>
          <p:nvPr/>
        </p:nvSpPr>
        <p:spPr>
          <a:xfrm>
            <a:off x="0" y="6304002"/>
            <a:ext cx="8991600" cy="553998"/>
          </a:xfrm>
          <a:prstGeom prst="rect">
            <a:avLst/>
          </a:prstGeom>
          <a:solidFill>
            <a:schemeClr val="bg1"/>
          </a:solidFill>
        </p:spPr>
        <p:txBody>
          <a:bodyPr wrap="square" rtlCol="0">
            <a:spAutoFit/>
          </a:bodyPr>
          <a:lstStyle/>
          <a:p>
            <a:pPr algn="ctr"/>
            <a:r>
              <a:rPr lang="en-US" sz="3000" b="1" dirty="0" smtClean="0"/>
              <a:t> 125 descendants attend the re-burial in 1995</a:t>
            </a:r>
          </a:p>
        </p:txBody>
      </p:sp>
      <p:sp>
        <p:nvSpPr>
          <p:cNvPr id="48" name="TextBox 47"/>
          <p:cNvSpPr txBox="1"/>
          <p:nvPr/>
        </p:nvSpPr>
        <p:spPr>
          <a:xfrm>
            <a:off x="228600" y="5769864"/>
            <a:ext cx="8991600" cy="553998"/>
          </a:xfrm>
          <a:prstGeom prst="rect">
            <a:avLst/>
          </a:prstGeom>
          <a:solidFill>
            <a:schemeClr val="bg1"/>
          </a:solidFill>
        </p:spPr>
        <p:txBody>
          <a:bodyPr wrap="square" rtlCol="0">
            <a:spAutoFit/>
          </a:bodyPr>
          <a:lstStyle/>
          <a:p>
            <a:pPr algn="ctr"/>
            <a:r>
              <a:rPr lang="en-US" sz="3000" b="1" dirty="0" smtClean="0"/>
              <a:t>two years ago (2018) . . . . a new twist!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right)">
                                      <p:cBhvr>
                                        <p:cTn id="11" dur="1000"/>
                                        <p:tgtEl>
                                          <p:spTgt spid="18"/>
                                        </p:tgtEl>
                                      </p:cBhvr>
                                    </p:animEffect>
                                  </p:childTnLst>
                                </p:cTn>
                              </p:par>
                              <p:par>
                                <p:cTn id="12" presetID="22" presetClass="entr" presetSubtype="8" fill="hold" grpId="0" nodeType="withEffect">
                                  <p:stCondLst>
                                    <p:cond delay="100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1000"/>
                                        <p:tgtEl>
                                          <p:spTgt spid="17"/>
                                        </p:tgtEl>
                                      </p:cBhvr>
                                    </p:animEffect>
                                  </p:childTnLst>
                                </p:cTn>
                              </p:par>
                              <p:par>
                                <p:cTn id="15" presetID="22" presetClass="entr" presetSubtype="2" fill="hold" nodeType="withEffect">
                                  <p:stCondLst>
                                    <p:cond delay="2000"/>
                                  </p:stCondLst>
                                  <p:childTnLst>
                                    <p:set>
                                      <p:cBhvr>
                                        <p:cTn id="16" dur="1" fill="hold">
                                          <p:stCondLst>
                                            <p:cond delay="0"/>
                                          </p:stCondLst>
                                        </p:cTn>
                                        <p:tgtEl>
                                          <p:spTgt spid="25"/>
                                        </p:tgtEl>
                                        <p:attrNameLst>
                                          <p:attrName>style.visibility</p:attrName>
                                        </p:attrNameLst>
                                      </p:cBhvr>
                                      <p:to>
                                        <p:strVal val="visible"/>
                                      </p:to>
                                    </p:set>
                                    <p:animEffect transition="in" filter="wipe(right)">
                                      <p:cBhvr>
                                        <p:cTn id="17" dur="10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1000"/>
                                        <p:tgtEl>
                                          <p:spTgt spid="35"/>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1000"/>
                                        <p:tgtEl>
                                          <p:spTgt spid="33"/>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mph" presetSubtype="0" accel="50000" decel="50000" fill="hold" nodeType="clickEffect">
                                  <p:stCondLst>
                                    <p:cond delay="0"/>
                                  </p:stCondLst>
                                  <p:childTnLst>
                                    <p:animScale>
                                      <p:cBhvr>
                                        <p:cTn id="30" dur="1000" fill="hold"/>
                                        <p:tgtEl>
                                          <p:spTgt spid="33"/>
                                        </p:tgtEl>
                                      </p:cBhvr>
                                      <p:by x="10000" y="10000"/>
                                    </p:animScale>
                                  </p:childTnLst>
                                </p:cTn>
                              </p:par>
                              <p:par>
                                <p:cTn id="31" presetID="35" presetClass="path" presetSubtype="0" accel="50000" decel="50000" fill="hold" nodeType="withEffect">
                                  <p:stCondLst>
                                    <p:cond delay="0"/>
                                  </p:stCondLst>
                                  <p:childTnLst>
                                    <p:animMotion origin="layout" path="M 0 4.85549E-6 L -0.05 -0.32185 " pathEditMode="relative" rAng="0" ptsTypes="AA">
                                      <p:cBhvr>
                                        <p:cTn id="32" dur="1000" fill="hold"/>
                                        <p:tgtEl>
                                          <p:spTgt spid="33"/>
                                        </p:tgtEl>
                                        <p:attrNameLst>
                                          <p:attrName>ppt_x</p:attrName>
                                          <p:attrName>ppt_y</p:attrName>
                                        </p:attrNameLst>
                                      </p:cBhvr>
                                      <p:rCtr x="-25" y="-161"/>
                                    </p:animMotion>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right)">
                                      <p:cBhvr>
                                        <p:cTn id="37" dur="1000"/>
                                        <p:tgtEl>
                                          <p:spTgt spid="22"/>
                                        </p:tgtEl>
                                      </p:cBhvr>
                                    </p:animEffec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fade">
                                      <p:cBhvr>
                                        <p:cTn id="41" dur="1000"/>
                                        <p:tgtEl>
                                          <p:spTgt spid="36"/>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1000"/>
                                        <p:tgtEl>
                                          <p:spTgt spid="36"/>
                                        </p:tgtEl>
                                      </p:cBhvr>
                                    </p:animEffect>
                                    <p:set>
                                      <p:cBhvr>
                                        <p:cTn id="46" dur="1" fill="hold">
                                          <p:stCondLst>
                                            <p:cond delay="999"/>
                                          </p:stCondLst>
                                        </p:cTn>
                                        <p:tgtEl>
                                          <p:spTgt spid="36"/>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1000"/>
                                        <p:tgtEl>
                                          <p:spTgt spid="25"/>
                                        </p:tgtEl>
                                      </p:cBhvr>
                                    </p:animEffect>
                                    <p:set>
                                      <p:cBhvr>
                                        <p:cTn id="49" dur="1" fill="hold">
                                          <p:stCondLst>
                                            <p:cond delay="999"/>
                                          </p:stCondLst>
                                        </p:cTn>
                                        <p:tgtEl>
                                          <p:spTgt spid="25"/>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1000"/>
                                        <p:tgtEl>
                                          <p:spTgt spid="18"/>
                                        </p:tgtEl>
                                      </p:cBhvr>
                                    </p:animEffect>
                                    <p:set>
                                      <p:cBhvr>
                                        <p:cTn id="52" dur="1" fill="hold">
                                          <p:stCondLst>
                                            <p:cond delay="999"/>
                                          </p:stCondLst>
                                        </p:cTn>
                                        <p:tgtEl>
                                          <p:spTgt spid="18"/>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34"/>
                                        </p:tgtEl>
                                      </p:cBhvr>
                                    </p:animEffect>
                                    <p:set>
                                      <p:cBhvr>
                                        <p:cTn id="58" dur="1" fill="hold">
                                          <p:stCondLst>
                                            <p:cond delay="999"/>
                                          </p:stCondLst>
                                        </p:cTn>
                                        <p:tgtEl>
                                          <p:spTgt spid="34"/>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35"/>
                                        </p:tgtEl>
                                      </p:cBhvr>
                                    </p:animEffect>
                                    <p:set>
                                      <p:cBhvr>
                                        <p:cTn id="61" dur="1" fill="hold">
                                          <p:stCondLst>
                                            <p:cond delay="999"/>
                                          </p:stCondLst>
                                        </p:cTn>
                                        <p:tgtEl>
                                          <p:spTgt spid="35"/>
                                        </p:tgtEl>
                                        <p:attrNameLst>
                                          <p:attrName>style.visibility</p:attrName>
                                        </p:attrNameLst>
                                      </p:cBhvr>
                                      <p:to>
                                        <p:strVal val="hidden"/>
                                      </p:to>
                                    </p:set>
                                  </p:childTnLst>
                                </p:cTn>
                              </p:par>
                              <p:par>
                                <p:cTn id="62" presetID="10" presetClass="exit" presetSubtype="0" fill="hold" grpId="0" nodeType="withEffect">
                                  <p:stCondLst>
                                    <p:cond delay="0"/>
                                  </p:stCondLst>
                                  <p:childTnLst>
                                    <p:animEffect transition="out" filter="fade">
                                      <p:cBhvr>
                                        <p:cTn id="63" dur="1000"/>
                                        <p:tgtEl>
                                          <p:spTgt spid="6"/>
                                        </p:tgtEl>
                                      </p:cBhvr>
                                    </p:animEffect>
                                    <p:set>
                                      <p:cBhvr>
                                        <p:cTn id="64" dur="1" fill="hold">
                                          <p:stCondLst>
                                            <p:cond delay="999"/>
                                          </p:stCondLst>
                                        </p:cTn>
                                        <p:tgtEl>
                                          <p:spTgt spid="6"/>
                                        </p:tgtEl>
                                        <p:attrNameLst>
                                          <p:attrName>style.visibility</p:attrName>
                                        </p:attrNameLst>
                                      </p:cBhvr>
                                      <p:to>
                                        <p:strVal val="hidden"/>
                                      </p:to>
                                    </p:set>
                                  </p:childTnLst>
                                </p:cTn>
                              </p:par>
                            </p:childTnLst>
                          </p:cTn>
                        </p:par>
                        <p:par>
                          <p:cTn id="65" fill="hold">
                            <p:stCondLst>
                              <p:cond delay="1000"/>
                            </p:stCondLst>
                            <p:childTnLst>
                              <p:par>
                                <p:cTn id="66" presetID="10" presetClass="entr" presetSubtype="0" fill="hold" nodeType="after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1000"/>
                                        <p:tgtEl>
                                          <p:spTgt spid="38"/>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1000"/>
                                        <p:tgtEl>
                                          <p:spTgt spid="37"/>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fade">
                                      <p:cBhvr>
                                        <p:cTn id="78" dur="1000"/>
                                        <p:tgtEl>
                                          <p:spTgt spid="39"/>
                                        </p:tgtEl>
                                      </p:cBhvr>
                                    </p:animEffect>
                                  </p:childTnLst>
                                </p:cTn>
                              </p:par>
                              <p:par>
                                <p:cTn id="79" presetID="10" presetClass="entr" presetSubtype="0" fill="hold"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xit" presetSubtype="0" fill="hold" nodeType="clickEffect">
                                  <p:stCondLst>
                                    <p:cond delay="0"/>
                                  </p:stCondLst>
                                  <p:childTnLst>
                                    <p:animEffect transition="out" filter="fade">
                                      <p:cBhvr>
                                        <p:cTn id="85" dur="1000"/>
                                        <p:tgtEl>
                                          <p:spTgt spid="22"/>
                                        </p:tgtEl>
                                      </p:cBhvr>
                                    </p:animEffect>
                                    <p:set>
                                      <p:cBhvr>
                                        <p:cTn id="86" dur="1" fill="hold">
                                          <p:stCondLst>
                                            <p:cond delay="999"/>
                                          </p:stCondLst>
                                        </p:cTn>
                                        <p:tgtEl>
                                          <p:spTgt spid="22"/>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37"/>
                                        </p:tgtEl>
                                      </p:cBhvr>
                                    </p:animEffect>
                                    <p:set>
                                      <p:cBhvr>
                                        <p:cTn id="89" dur="1" fill="hold">
                                          <p:stCondLst>
                                            <p:cond delay="999"/>
                                          </p:stCondLst>
                                        </p:cTn>
                                        <p:tgtEl>
                                          <p:spTgt spid="37"/>
                                        </p:tgtEl>
                                        <p:attrNameLst>
                                          <p:attrName>style.visibility</p:attrName>
                                        </p:attrNameLst>
                                      </p:cBhvr>
                                      <p:to>
                                        <p:strVal val="hidden"/>
                                      </p:to>
                                    </p:set>
                                  </p:childTnLst>
                                </p:cTn>
                              </p:par>
                              <p:par>
                                <p:cTn id="90" presetID="10" presetClass="exit" presetSubtype="0" fill="hold" grpId="0" nodeType="withEffect">
                                  <p:stCondLst>
                                    <p:cond delay="0"/>
                                  </p:stCondLst>
                                  <p:childTnLst>
                                    <p:animEffect transition="out" filter="fade">
                                      <p:cBhvr>
                                        <p:cTn id="91" dur="1000"/>
                                        <p:tgtEl>
                                          <p:spTgt spid="38"/>
                                        </p:tgtEl>
                                      </p:cBhvr>
                                    </p:animEffect>
                                    <p:set>
                                      <p:cBhvr>
                                        <p:cTn id="92" dur="1" fill="hold">
                                          <p:stCondLst>
                                            <p:cond delay="999"/>
                                          </p:stCondLst>
                                        </p:cTn>
                                        <p:tgtEl>
                                          <p:spTgt spid="38"/>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1000"/>
                                        <p:tgtEl>
                                          <p:spTgt spid="39"/>
                                        </p:tgtEl>
                                      </p:cBhvr>
                                    </p:animEffect>
                                    <p:set>
                                      <p:cBhvr>
                                        <p:cTn id="95" dur="1" fill="hold">
                                          <p:stCondLst>
                                            <p:cond delay="999"/>
                                          </p:stCondLst>
                                        </p:cTn>
                                        <p:tgtEl>
                                          <p:spTgt spid="39"/>
                                        </p:tgtEl>
                                        <p:attrNameLst>
                                          <p:attrName>style.visibility</p:attrName>
                                        </p:attrNameLst>
                                      </p:cBhvr>
                                      <p:to>
                                        <p:strVal val="hidden"/>
                                      </p:to>
                                    </p:set>
                                  </p:childTnLst>
                                </p:cTn>
                              </p:par>
                              <p:par>
                                <p:cTn id="96" presetID="10" presetClass="exit" presetSubtype="0" fill="hold" nodeType="withEffect">
                                  <p:stCondLst>
                                    <p:cond delay="0"/>
                                  </p:stCondLst>
                                  <p:childTnLst>
                                    <p:animEffect transition="out" filter="fade">
                                      <p:cBhvr>
                                        <p:cTn id="97" dur="1000"/>
                                        <p:tgtEl>
                                          <p:spTgt spid="42"/>
                                        </p:tgtEl>
                                      </p:cBhvr>
                                    </p:animEffect>
                                    <p:set>
                                      <p:cBhvr>
                                        <p:cTn id="98" dur="1" fill="hold">
                                          <p:stCondLst>
                                            <p:cond delay="999"/>
                                          </p:stCondLst>
                                        </p:cTn>
                                        <p:tgtEl>
                                          <p:spTgt spid="42"/>
                                        </p:tgtEl>
                                        <p:attrNameLst>
                                          <p:attrName>style.visibility</p:attrName>
                                        </p:attrNameLst>
                                      </p:cBhvr>
                                      <p:to>
                                        <p:strVal val="hidden"/>
                                      </p:to>
                                    </p:set>
                                  </p:childTnLst>
                                </p:cTn>
                              </p:par>
                            </p:childTnLst>
                          </p:cTn>
                        </p:par>
                        <p:par>
                          <p:cTn id="99" fill="hold">
                            <p:stCondLst>
                              <p:cond delay="1000"/>
                            </p:stCondLst>
                            <p:childTnLst>
                              <p:par>
                                <p:cTn id="100" presetID="10" presetClass="entr" presetSubtype="0" fill="hold" grpId="0" nodeType="afterEffect">
                                  <p:stCondLst>
                                    <p:cond delay="0"/>
                                  </p:stCondLst>
                                  <p:childTnLst>
                                    <p:set>
                                      <p:cBhvr>
                                        <p:cTn id="101" dur="1" fill="hold">
                                          <p:stCondLst>
                                            <p:cond delay="0"/>
                                          </p:stCondLst>
                                        </p:cTn>
                                        <p:tgtEl>
                                          <p:spTgt spid="40"/>
                                        </p:tgtEl>
                                        <p:attrNameLst>
                                          <p:attrName>style.visibility</p:attrName>
                                        </p:attrNameLst>
                                      </p:cBhvr>
                                      <p:to>
                                        <p:strVal val="visible"/>
                                      </p:to>
                                    </p:set>
                                    <p:animEffect transition="in" filter="fade">
                                      <p:cBhvr>
                                        <p:cTn id="102" dur="1000"/>
                                        <p:tgtEl>
                                          <p:spTgt spid="40"/>
                                        </p:tgtEl>
                                      </p:cBhvr>
                                    </p:animEffect>
                                  </p:childTnLst>
                                </p:cTn>
                              </p:par>
                              <p:par>
                                <p:cTn id="103" presetID="6" presetClass="emph" presetSubtype="0" fill="hold" nodeType="withEffect">
                                  <p:stCondLst>
                                    <p:cond delay="0"/>
                                  </p:stCondLst>
                                  <p:childTnLst>
                                    <p:animScale>
                                      <p:cBhvr>
                                        <p:cTn id="104" dur="1000" fill="hold"/>
                                        <p:tgtEl>
                                          <p:spTgt spid="33"/>
                                        </p:tgtEl>
                                      </p:cBhvr>
                                      <p:by x="400000" y="400000"/>
                                    </p:animScale>
                                  </p:childTnLst>
                                </p:cTn>
                              </p:par>
                            </p:childTnLst>
                          </p:cTn>
                        </p:par>
                      </p:childTnLst>
                    </p:cTn>
                  </p:par>
                  <p:par>
                    <p:cTn id="105" fill="hold">
                      <p:stCondLst>
                        <p:cond delay="indefinite"/>
                      </p:stCondLst>
                      <p:childTnLst>
                        <p:par>
                          <p:cTn id="106" fill="hold">
                            <p:stCondLst>
                              <p:cond delay="0"/>
                            </p:stCondLst>
                            <p:childTnLst>
                              <p:par>
                                <p:cTn id="107" presetID="10" presetClass="entr" presetSubtype="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Effect transition="in" filter="fade">
                                      <p:cBhvr>
                                        <p:cTn id="109" dur="1000"/>
                                        <p:tgtEl>
                                          <p:spTgt spid="41"/>
                                        </p:tgtEl>
                                      </p:cBhvr>
                                    </p:animEffect>
                                  </p:childTnLst>
                                </p:cTn>
                              </p:par>
                              <p:par>
                                <p:cTn id="110" presetID="10" presetClass="entr" presetSubtype="0" fill="hold" nodeType="withEffect">
                                  <p:stCondLst>
                                    <p:cond delay="0"/>
                                  </p:stCondLst>
                                  <p:childTnLst>
                                    <p:set>
                                      <p:cBhvr>
                                        <p:cTn id="111" dur="1" fill="hold">
                                          <p:stCondLst>
                                            <p:cond delay="0"/>
                                          </p:stCondLst>
                                        </p:cTn>
                                        <p:tgtEl>
                                          <p:spTgt spid="43"/>
                                        </p:tgtEl>
                                        <p:attrNameLst>
                                          <p:attrName>style.visibility</p:attrName>
                                        </p:attrNameLst>
                                      </p:cBhvr>
                                      <p:to>
                                        <p:strVal val="visible"/>
                                      </p:to>
                                    </p:set>
                                    <p:animEffect transition="in" filter="fade">
                                      <p:cBhvr>
                                        <p:cTn id="112" dur="1000"/>
                                        <p:tgtEl>
                                          <p:spTgt spid="43"/>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44"/>
                                        </p:tgtEl>
                                        <p:attrNameLst>
                                          <p:attrName>style.visibility</p:attrName>
                                        </p:attrNameLst>
                                      </p:cBhvr>
                                      <p:to>
                                        <p:strVal val="visible"/>
                                      </p:to>
                                    </p:set>
                                    <p:animEffect transition="in" filter="fade">
                                      <p:cBhvr>
                                        <p:cTn id="117" dur="1000"/>
                                        <p:tgtEl>
                                          <p:spTgt spid="44"/>
                                        </p:tgtEl>
                                      </p:cBhvr>
                                    </p:animEffect>
                                  </p:childTnLst>
                                </p:cTn>
                              </p:par>
                              <p:par>
                                <p:cTn id="118" presetID="10" presetClass="exit" presetSubtype="0" fill="hold" nodeType="withEffect">
                                  <p:stCondLst>
                                    <p:cond delay="0"/>
                                  </p:stCondLst>
                                  <p:childTnLst>
                                    <p:animEffect transition="out" filter="fade">
                                      <p:cBhvr>
                                        <p:cTn id="119" dur="1000"/>
                                        <p:tgtEl>
                                          <p:spTgt spid="33"/>
                                        </p:tgtEl>
                                      </p:cBhvr>
                                    </p:animEffect>
                                    <p:set>
                                      <p:cBhvr>
                                        <p:cTn id="120" dur="1" fill="hold">
                                          <p:stCondLst>
                                            <p:cond delay="999"/>
                                          </p:stCondLst>
                                        </p:cTn>
                                        <p:tgtEl>
                                          <p:spTgt spid="33"/>
                                        </p:tgtEl>
                                        <p:attrNameLst>
                                          <p:attrName>style.visibility</p:attrName>
                                        </p:attrNameLst>
                                      </p:cBhvr>
                                      <p:to>
                                        <p:strVal val="hidden"/>
                                      </p:to>
                                    </p:set>
                                  </p:childTnLst>
                                </p:cTn>
                              </p:par>
                              <p:par>
                                <p:cTn id="121" presetID="10" presetClass="entr" presetSubtype="0" fill="hold" nodeType="withEffect">
                                  <p:stCondLst>
                                    <p:cond delay="0"/>
                                  </p:stCondLst>
                                  <p:childTnLst>
                                    <p:set>
                                      <p:cBhvr>
                                        <p:cTn id="122" dur="1" fill="hold">
                                          <p:stCondLst>
                                            <p:cond delay="0"/>
                                          </p:stCondLst>
                                        </p:cTn>
                                        <p:tgtEl>
                                          <p:spTgt spid="45"/>
                                        </p:tgtEl>
                                        <p:attrNameLst>
                                          <p:attrName>style.visibility</p:attrName>
                                        </p:attrNameLst>
                                      </p:cBhvr>
                                      <p:to>
                                        <p:strVal val="visible"/>
                                      </p:to>
                                    </p:set>
                                    <p:animEffect transition="in" filter="fade">
                                      <p:cBhvr>
                                        <p:cTn id="123" dur="1000"/>
                                        <p:tgtEl>
                                          <p:spTgt spid="45"/>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xit" presetSubtype="0" fill="hold" nodeType="clickEffect">
                                  <p:stCondLst>
                                    <p:cond delay="0"/>
                                  </p:stCondLst>
                                  <p:childTnLst>
                                    <p:animEffect transition="out" filter="fade">
                                      <p:cBhvr>
                                        <p:cTn id="127" dur="1000"/>
                                        <p:tgtEl>
                                          <p:spTgt spid="43"/>
                                        </p:tgtEl>
                                      </p:cBhvr>
                                    </p:animEffect>
                                    <p:set>
                                      <p:cBhvr>
                                        <p:cTn id="128" dur="1" fill="hold">
                                          <p:stCondLst>
                                            <p:cond delay="999"/>
                                          </p:stCondLst>
                                        </p:cTn>
                                        <p:tgtEl>
                                          <p:spTgt spid="43"/>
                                        </p:tgtEl>
                                        <p:attrNameLst>
                                          <p:attrName>style.visibility</p:attrName>
                                        </p:attrNameLst>
                                      </p:cBhvr>
                                      <p:to>
                                        <p:strVal val="hidden"/>
                                      </p:to>
                                    </p:set>
                                  </p:childTnLst>
                                </p:cTn>
                              </p:par>
                              <p:par>
                                <p:cTn id="129" presetID="10" presetClass="exit" presetSubtype="0" fill="hold" grpId="1" nodeType="withEffect">
                                  <p:stCondLst>
                                    <p:cond delay="0"/>
                                  </p:stCondLst>
                                  <p:childTnLst>
                                    <p:animEffect transition="out" filter="fade">
                                      <p:cBhvr>
                                        <p:cTn id="130" dur="1000"/>
                                        <p:tgtEl>
                                          <p:spTgt spid="40"/>
                                        </p:tgtEl>
                                      </p:cBhvr>
                                    </p:animEffect>
                                    <p:set>
                                      <p:cBhvr>
                                        <p:cTn id="131" dur="1" fill="hold">
                                          <p:stCondLst>
                                            <p:cond delay="999"/>
                                          </p:stCondLst>
                                        </p:cTn>
                                        <p:tgtEl>
                                          <p:spTgt spid="40"/>
                                        </p:tgtEl>
                                        <p:attrNameLst>
                                          <p:attrName>style.visibility</p:attrName>
                                        </p:attrNameLst>
                                      </p:cBhvr>
                                      <p:to>
                                        <p:strVal val="hidden"/>
                                      </p:to>
                                    </p:set>
                                  </p:childTnLst>
                                </p:cTn>
                              </p:par>
                              <p:par>
                                <p:cTn id="132" presetID="10" presetClass="exit" presetSubtype="0" fill="hold" grpId="1" nodeType="withEffect">
                                  <p:stCondLst>
                                    <p:cond delay="0"/>
                                  </p:stCondLst>
                                  <p:childTnLst>
                                    <p:animEffect transition="out" filter="fade">
                                      <p:cBhvr>
                                        <p:cTn id="133" dur="1000"/>
                                        <p:tgtEl>
                                          <p:spTgt spid="41"/>
                                        </p:tgtEl>
                                      </p:cBhvr>
                                    </p:animEffect>
                                    <p:set>
                                      <p:cBhvr>
                                        <p:cTn id="134" dur="1" fill="hold">
                                          <p:stCondLst>
                                            <p:cond delay="999"/>
                                          </p:stCondLst>
                                        </p:cTn>
                                        <p:tgtEl>
                                          <p:spTgt spid="41"/>
                                        </p:tgtEl>
                                        <p:attrNameLst>
                                          <p:attrName>style.visibility</p:attrName>
                                        </p:attrNameLst>
                                      </p:cBhvr>
                                      <p:to>
                                        <p:strVal val="hidden"/>
                                      </p:to>
                                    </p:set>
                                  </p:childTnLst>
                                </p:cTn>
                              </p:par>
                              <p:par>
                                <p:cTn id="135" presetID="10" presetClass="exit" presetSubtype="0" fill="hold" grpId="1" nodeType="withEffect">
                                  <p:stCondLst>
                                    <p:cond delay="0"/>
                                  </p:stCondLst>
                                  <p:childTnLst>
                                    <p:animEffect transition="out" filter="fade">
                                      <p:cBhvr>
                                        <p:cTn id="136" dur="1000"/>
                                        <p:tgtEl>
                                          <p:spTgt spid="44"/>
                                        </p:tgtEl>
                                      </p:cBhvr>
                                    </p:animEffect>
                                    <p:set>
                                      <p:cBhvr>
                                        <p:cTn id="137" dur="1" fill="hold">
                                          <p:stCondLst>
                                            <p:cond delay="999"/>
                                          </p:stCondLst>
                                        </p:cTn>
                                        <p:tgtEl>
                                          <p:spTgt spid="44"/>
                                        </p:tgtEl>
                                        <p:attrNameLst>
                                          <p:attrName>style.visibility</p:attrName>
                                        </p:attrNameLst>
                                      </p:cBhvr>
                                      <p:to>
                                        <p:strVal val="hidden"/>
                                      </p:to>
                                    </p:set>
                                  </p:childTnLst>
                                </p:cTn>
                              </p:par>
                              <p:par>
                                <p:cTn id="138" presetID="10" presetClass="exit" presetSubtype="0" fill="hold" nodeType="withEffect">
                                  <p:stCondLst>
                                    <p:cond delay="0"/>
                                  </p:stCondLst>
                                  <p:childTnLst>
                                    <p:animEffect transition="out" filter="fade">
                                      <p:cBhvr>
                                        <p:cTn id="139" dur="1000"/>
                                        <p:tgtEl>
                                          <p:spTgt spid="33"/>
                                        </p:tgtEl>
                                      </p:cBhvr>
                                    </p:animEffect>
                                    <p:set>
                                      <p:cBhvr>
                                        <p:cTn id="140" dur="1" fill="hold">
                                          <p:stCondLst>
                                            <p:cond delay="999"/>
                                          </p:stCondLst>
                                        </p:cTn>
                                        <p:tgtEl>
                                          <p:spTgt spid="33"/>
                                        </p:tgtEl>
                                        <p:attrNameLst>
                                          <p:attrName>style.visibility</p:attrName>
                                        </p:attrNameLst>
                                      </p:cBhvr>
                                      <p:to>
                                        <p:strVal val="hidden"/>
                                      </p:to>
                                    </p:set>
                                  </p:childTnLst>
                                </p:cTn>
                              </p:par>
                            </p:childTnLst>
                          </p:cTn>
                        </p:par>
                        <p:par>
                          <p:cTn id="141" fill="hold">
                            <p:stCondLst>
                              <p:cond delay="1000"/>
                            </p:stCondLst>
                            <p:childTnLst>
                              <p:par>
                                <p:cTn id="142" presetID="10" presetClass="entr" presetSubtype="0" fill="hold" nodeType="afterEffect">
                                  <p:stCondLst>
                                    <p:cond delay="0"/>
                                  </p:stCondLst>
                                  <p:iterate type="lt">
                                    <p:tmPct val="0"/>
                                  </p:iterate>
                                  <p:childTnLst>
                                    <p:set>
                                      <p:cBhvr>
                                        <p:cTn id="143" dur="1" fill="hold">
                                          <p:stCondLst>
                                            <p:cond delay="0"/>
                                          </p:stCondLst>
                                        </p:cTn>
                                        <p:tgtEl>
                                          <p:spTgt spid="46"/>
                                        </p:tgtEl>
                                        <p:attrNameLst>
                                          <p:attrName>style.visibility</p:attrName>
                                        </p:attrNameLst>
                                      </p:cBhvr>
                                      <p:to>
                                        <p:strVal val="visible"/>
                                      </p:to>
                                    </p:set>
                                    <p:animEffect transition="in" filter="fade">
                                      <p:cBhvr>
                                        <p:cTn id="144" dur="1000"/>
                                        <p:tgtEl>
                                          <p:spTgt spid="46"/>
                                        </p:tgtEl>
                                      </p:cBhvr>
                                    </p:animEffect>
                                  </p:childTnLst>
                                </p:cTn>
                              </p:par>
                              <p:par>
                                <p:cTn id="145" presetID="42" presetClass="path" presetSubtype="0" accel="50000" decel="50000" fill="hold" nodeType="withEffect">
                                  <p:stCondLst>
                                    <p:cond delay="0"/>
                                  </p:stCondLst>
                                  <p:iterate type="lt">
                                    <p:tmPct val="0"/>
                                  </p:iterate>
                                  <p:childTnLst>
                                    <p:animMotion origin="layout" path="M 3.33333E-6 3.7037E-6 L -0.08334 0.25926 " pathEditMode="relative" rAng="0" ptsTypes="AA">
                                      <p:cBhvr>
                                        <p:cTn id="146" dur="1000" fill="hold"/>
                                        <p:tgtEl>
                                          <p:spTgt spid="46"/>
                                        </p:tgtEl>
                                        <p:attrNameLst>
                                          <p:attrName>ppt_x</p:attrName>
                                          <p:attrName>ppt_y</p:attrName>
                                        </p:attrNameLst>
                                      </p:cBhvr>
                                      <p:rCtr x="-42" y="130"/>
                                    </p:animMotion>
                                  </p:childTnLst>
                                </p:cTn>
                              </p:par>
                              <p:par>
                                <p:cTn id="147" presetID="6" presetClass="emph" presetSubtype="0" fill="hold" nodeType="withEffect">
                                  <p:stCondLst>
                                    <p:cond delay="0"/>
                                  </p:stCondLst>
                                  <p:iterate type="lt">
                                    <p:tmPct val="0"/>
                                  </p:iterate>
                                  <p:childTnLst>
                                    <p:animScale>
                                      <p:cBhvr>
                                        <p:cTn id="148" dur="1000" fill="hold"/>
                                        <p:tgtEl>
                                          <p:spTgt spid="46"/>
                                        </p:tgtEl>
                                      </p:cBhvr>
                                      <p:by x="170000" y="170000"/>
                                    </p:animScale>
                                  </p:childTnLst>
                                </p:cTn>
                              </p:par>
                            </p:childTnLst>
                          </p:cTn>
                        </p:par>
                        <p:par>
                          <p:cTn id="149" fill="hold">
                            <p:stCondLst>
                              <p:cond delay="2000"/>
                            </p:stCondLst>
                            <p:childTnLst>
                              <p:par>
                                <p:cTn id="150" presetID="10" presetClass="entr" presetSubtype="0" fill="hold" nodeType="afterEffect">
                                  <p:stCondLst>
                                    <p:cond delay="0"/>
                                  </p:stCondLst>
                                  <p:childTnLst>
                                    <p:set>
                                      <p:cBhvr>
                                        <p:cTn id="151" dur="1" fill="hold">
                                          <p:stCondLst>
                                            <p:cond delay="0"/>
                                          </p:stCondLst>
                                        </p:cTn>
                                        <p:tgtEl>
                                          <p:spTgt spid="47"/>
                                        </p:tgtEl>
                                        <p:attrNameLst>
                                          <p:attrName>style.visibility</p:attrName>
                                        </p:attrNameLst>
                                      </p:cBhvr>
                                      <p:to>
                                        <p:strVal val="visible"/>
                                      </p:to>
                                    </p:set>
                                    <p:animEffect transition="in" filter="fade">
                                      <p:cBhvr>
                                        <p:cTn id="152" dur="1000"/>
                                        <p:tgtEl>
                                          <p:spTgt spid="47"/>
                                        </p:tgtEl>
                                      </p:cBhvr>
                                    </p:animEffect>
                                  </p:childTnLst>
                                </p:cTn>
                              </p:par>
                            </p:childTnLst>
                          </p:cTn>
                        </p:par>
                      </p:childTnLst>
                    </p:cTn>
                  </p:par>
                  <p:par>
                    <p:cTn id="153" fill="hold">
                      <p:stCondLst>
                        <p:cond delay="indefinite"/>
                      </p:stCondLst>
                      <p:childTnLst>
                        <p:par>
                          <p:cTn id="154" fill="hold">
                            <p:stCondLst>
                              <p:cond delay="0"/>
                            </p:stCondLst>
                            <p:childTnLst>
                              <p:par>
                                <p:cTn id="155" presetID="10" presetClass="exit" presetSubtype="0" fill="hold" grpId="0" nodeType="clickEffect">
                                  <p:stCondLst>
                                    <p:cond delay="0"/>
                                  </p:stCondLst>
                                  <p:childTnLst>
                                    <p:animEffect transition="out" filter="fade">
                                      <p:cBhvr>
                                        <p:cTn id="156" dur="1000"/>
                                        <p:tgtEl>
                                          <p:spTgt spid="47"/>
                                        </p:tgtEl>
                                      </p:cBhvr>
                                    </p:animEffect>
                                    <p:set>
                                      <p:cBhvr>
                                        <p:cTn id="157" dur="1" fill="hold">
                                          <p:stCondLst>
                                            <p:cond delay="999"/>
                                          </p:stCondLst>
                                        </p:cTn>
                                        <p:tgtEl>
                                          <p:spTgt spid="47"/>
                                        </p:tgtEl>
                                        <p:attrNameLst>
                                          <p:attrName>style.visibility</p:attrName>
                                        </p:attrNameLst>
                                      </p:cBhvr>
                                      <p:to>
                                        <p:strVal val="hidden"/>
                                      </p:to>
                                    </p:set>
                                  </p:childTnLst>
                                </p:cTn>
                              </p:par>
                              <p:par>
                                <p:cTn id="158" presetID="10" presetClass="exit" presetSubtype="0" fill="hold" nodeType="withEffect">
                                  <p:stCondLst>
                                    <p:cond delay="0"/>
                                  </p:stCondLst>
                                  <p:iterate type="lt">
                                    <p:tmPct val="0"/>
                                  </p:iterate>
                                  <p:childTnLst>
                                    <p:animEffect transition="out" filter="fade">
                                      <p:cBhvr>
                                        <p:cTn id="159" dur="1000"/>
                                        <p:tgtEl>
                                          <p:spTgt spid="46"/>
                                        </p:tgtEl>
                                      </p:cBhvr>
                                    </p:animEffect>
                                    <p:set>
                                      <p:cBhvr>
                                        <p:cTn id="160" dur="1" fill="hold">
                                          <p:stCondLst>
                                            <p:cond delay="999"/>
                                          </p:stCondLst>
                                        </p:cTn>
                                        <p:tgtEl>
                                          <p:spTgt spid="46"/>
                                        </p:tgtEl>
                                        <p:attrNameLst>
                                          <p:attrName>style.visibility</p:attrName>
                                        </p:attrNameLst>
                                      </p:cBhvr>
                                      <p:to>
                                        <p:strVal val="hidden"/>
                                      </p:to>
                                    </p:set>
                                  </p:childTnLst>
                                </p:cTn>
                              </p:par>
                            </p:childTnLst>
                          </p:cTn>
                        </p:par>
                        <p:par>
                          <p:cTn id="161" fill="hold">
                            <p:stCondLst>
                              <p:cond delay="1000"/>
                            </p:stCondLst>
                            <p:childTnLst>
                              <p:par>
                                <p:cTn id="162" presetID="53" presetClass="entr" presetSubtype="0" fill="hold" nodeType="afterEffect">
                                  <p:stCondLst>
                                    <p:cond delay="0"/>
                                  </p:stCondLst>
                                  <p:childTnLst>
                                    <p:set>
                                      <p:cBhvr>
                                        <p:cTn id="163" dur="1" fill="hold">
                                          <p:stCondLst>
                                            <p:cond delay="0"/>
                                          </p:stCondLst>
                                        </p:cTn>
                                        <p:tgtEl>
                                          <p:spTgt spid="48"/>
                                        </p:tgtEl>
                                        <p:attrNameLst>
                                          <p:attrName>style.visibility</p:attrName>
                                        </p:attrNameLst>
                                      </p:cBhvr>
                                      <p:to>
                                        <p:strVal val="visible"/>
                                      </p:to>
                                    </p:set>
                                    <p:anim calcmode="lin" valueType="num">
                                      <p:cBhvr>
                                        <p:cTn id="164" dur="1000" fill="hold"/>
                                        <p:tgtEl>
                                          <p:spTgt spid="48"/>
                                        </p:tgtEl>
                                        <p:attrNameLst>
                                          <p:attrName>ppt_w</p:attrName>
                                        </p:attrNameLst>
                                      </p:cBhvr>
                                      <p:tavLst>
                                        <p:tav tm="0">
                                          <p:val>
                                            <p:fltVal val="0"/>
                                          </p:val>
                                        </p:tav>
                                        <p:tav tm="100000">
                                          <p:val>
                                            <p:strVal val="#ppt_w"/>
                                          </p:val>
                                        </p:tav>
                                      </p:tavLst>
                                    </p:anim>
                                    <p:anim calcmode="lin" valueType="num">
                                      <p:cBhvr>
                                        <p:cTn id="165" dur="1000" fill="hold"/>
                                        <p:tgtEl>
                                          <p:spTgt spid="48"/>
                                        </p:tgtEl>
                                        <p:attrNameLst>
                                          <p:attrName>ppt_h</p:attrName>
                                        </p:attrNameLst>
                                      </p:cBhvr>
                                      <p:tavLst>
                                        <p:tav tm="0">
                                          <p:val>
                                            <p:fltVal val="0"/>
                                          </p:val>
                                        </p:tav>
                                        <p:tav tm="100000">
                                          <p:val>
                                            <p:strVal val="#ppt_h"/>
                                          </p:val>
                                        </p:tav>
                                      </p:tavLst>
                                    </p:anim>
                                    <p:animEffect transition="in" filter="fade">
                                      <p:cBhvr>
                                        <p:cTn id="166"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9" grpId="1" animBg="1"/>
      <p:bldP spid="40" grpId="0" animBg="1"/>
      <p:bldP spid="40" grpId="1" animBg="1"/>
      <p:bldP spid="17" grpId="0" animBg="1"/>
      <p:bldP spid="17" grpId="1" animBg="1"/>
      <p:bldP spid="34" grpId="0" animBg="1"/>
      <p:bldP spid="34" grpId="1" animBg="1"/>
      <p:bldP spid="35" grpId="0" animBg="1"/>
      <p:bldP spid="35" grpId="1" animBg="1"/>
      <p:bldP spid="36" grpId="0" animBg="1"/>
      <p:bldP spid="36" grpId="1" animBg="1"/>
      <p:bldP spid="37" grpId="0" animBg="1"/>
      <p:bldP spid="37" grpId="1" animBg="1"/>
      <p:bldP spid="38" grpId="0" animBg="1"/>
      <p:bldP spid="41" grpId="0" animBg="1"/>
      <p:bldP spid="41" grpId="1" animBg="1"/>
      <p:bldP spid="44" grpId="0" animBg="1"/>
      <p:bldP spid="44" grpId="1" animBg="1"/>
      <p:bldP spid="47"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6986528"/>
          </a:xfrm>
          <a:prstGeom prst="rect">
            <a:avLst/>
          </a:prstGeom>
        </p:spPr>
        <p:txBody>
          <a:bodyPr wrap="square" rtlCol="0">
            <a:spAutoFit/>
          </a:bodyPr>
          <a:lstStyle/>
          <a:p>
            <a:pPr algn="ctr"/>
            <a:r>
              <a:rPr lang="en-US" sz="2800" b="1" u="sng" dirty="0" smtClean="0"/>
              <a:t>REBECCA WINTERS</a:t>
            </a:r>
          </a:p>
          <a:p>
            <a:endParaRPr lang="en-US" sz="2800" dirty="0" smtClean="0"/>
          </a:p>
          <a:p>
            <a:r>
              <a:rPr lang="en-US" sz="2800" dirty="0" smtClean="0"/>
              <a:t>1852:  dies of cholera at Scott’s Bluff on prairie; buried 	w/wagon rim marker</a:t>
            </a:r>
          </a:p>
          <a:p>
            <a:r>
              <a:rPr lang="en-US" sz="2800" dirty="0" smtClean="0"/>
              <a:t>	- family settles in Pleasant Grove UT</a:t>
            </a:r>
          </a:p>
          <a:p>
            <a:r>
              <a:rPr lang="en-US" sz="2800" dirty="0" smtClean="0"/>
              <a:t>1856:  granddaughter, </a:t>
            </a:r>
            <a:r>
              <a:rPr lang="en-US" sz="2800" dirty="0" err="1" smtClean="0"/>
              <a:t>Hulda</a:t>
            </a:r>
            <a:r>
              <a:rPr lang="en-US" sz="2800" dirty="0" smtClean="0"/>
              <a:t> Augusta, born to son in UT</a:t>
            </a:r>
          </a:p>
          <a:p>
            <a:r>
              <a:rPr lang="en-US" sz="2800" dirty="0" smtClean="0"/>
              <a:t>	- 1884: marries Huber Grant (LDS President 1918-1945)</a:t>
            </a:r>
          </a:p>
          <a:p>
            <a:r>
              <a:rPr lang="en-US" sz="2800" dirty="0" smtClean="0"/>
              <a:t>	- 1952: dies at 96 in SLC</a:t>
            </a:r>
          </a:p>
          <a:p>
            <a:r>
              <a:rPr lang="en-US" sz="2800" dirty="0" smtClean="0"/>
              <a:t>1899: Burlington Northern RR surveyor discovers wheel rim;</a:t>
            </a:r>
          </a:p>
          <a:p>
            <a:r>
              <a:rPr lang="en-US" sz="2800" dirty="0" smtClean="0"/>
              <a:t>	tracks laid 6 feet from grave</a:t>
            </a:r>
          </a:p>
          <a:p>
            <a:r>
              <a:rPr lang="en-US" sz="2800" dirty="0" smtClean="0"/>
              <a:t>1995: increasing visitors, RR requests moving grave</a:t>
            </a:r>
          </a:p>
          <a:p>
            <a:r>
              <a:rPr lang="en-US" sz="2800" dirty="0" smtClean="0"/>
              <a:t>	Sept – exhumed w/65 descendants present</a:t>
            </a:r>
          </a:p>
          <a:p>
            <a:r>
              <a:rPr lang="en-US" sz="2800" dirty="0" smtClean="0"/>
              <a:t>	Oct – reburied w/125 descendants present</a:t>
            </a:r>
          </a:p>
          <a:p>
            <a:r>
              <a:rPr lang="en-US" sz="2800" dirty="0" smtClean="0"/>
              <a:t>	 </a:t>
            </a:r>
          </a:p>
          <a:p>
            <a:endParaRPr lang="en-US" sz="2800" dirty="0" smtClean="0"/>
          </a:p>
          <a:p>
            <a:endParaRPr lang="en-US" sz="2800" dirty="0"/>
          </a:p>
        </p:txBody>
      </p:sp>
    </p:spTree>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5604272"/>
          </a:xfrm>
          <a:prstGeom prst="rect">
            <a:avLst/>
          </a:prstGeom>
        </p:spPr>
        <p:txBody>
          <a:bodyPr wrap="square">
            <a:spAutoFit/>
          </a:bodyPr>
          <a:lstStyle/>
          <a:p>
            <a:r>
              <a:rPr lang="en-US" dirty="0" smtClean="0">
                <a:hlinkClick r:id="rId2"/>
              </a:rPr>
              <a:t>https://www.nps.gov/scbl/planyourvisit/upload/rebecca-winters-story.pdf</a:t>
            </a:r>
            <a:endParaRPr lang="en-US" dirty="0" smtClean="0"/>
          </a:p>
          <a:p>
            <a:r>
              <a:rPr lang="en-US" dirty="0" smtClean="0"/>
              <a:t>	</a:t>
            </a:r>
            <a:r>
              <a:rPr lang="en-US" b="1" dirty="0" smtClean="0"/>
              <a:t>REBECCA WINTERS </a:t>
            </a:r>
            <a:r>
              <a:rPr lang="en-US" dirty="0" smtClean="0"/>
              <a:t>was born in the state of New York in </a:t>
            </a:r>
          </a:p>
          <a:p>
            <a:r>
              <a:rPr lang="en-US" dirty="0" smtClean="0"/>
              <a:t>1802, the daughter of Gideon Burdick, a Revolutionary War veteran. </a:t>
            </a:r>
          </a:p>
          <a:p>
            <a:r>
              <a:rPr lang="en-US" dirty="0" smtClean="0"/>
              <a:t>She and her husband, Hiram, were early members of the Mormon </a:t>
            </a:r>
          </a:p>
          <a:p>
            <a:r>
              <a:rPr lang="en-US" dirty="0" smtClean="0"/>
              <a:t>Church, being baptized into that faith in June of 1833. As a result of</a:t>
            </a:r>
          </a:p>
          <a:p>
            <a:r>
              <a:rPr lang="en-US" dirty="0" smtClean="0"/>
              <a:t> their religious beliefs, they endured severe persecutions at the</a:t>
            </a:r>
          </a:p>
          <a:p>
            <a:r>
              <a:rPr lang="en-US" dirty="0" smtClean="0"/>
              <a:t> hands of non-believers. The Winters family was forced to relocate </a:t>
            </a:r>
          </a:p>
          <a:p>
            <a:r>
              <a:rPr lang="en-US" dirty="0" smtClean="0"/>
              <a:t>several times, making new homes in Ohio, Illinois and Iowa. In an </a:t>
            </a:r>
          </a:p>
          <a:p>
            <a:r>
              <a:rPr lang="en-US" dirty="0" smtClean="0"/>
              <a:t>effort to escape these persecutions, in June of 1852 they joined </a:t>
            </a:r>
          </a:p>
          <a:p>
            <a:r>
              <a:rPr lang="en-US" dirty="0" smtClean="0"/>
              <a:t>with other Mormons in making the great exodus to Utah. </a:t>
            </a:r>
          </a:p>
          <a:p>
            <a:r>
              <a:rPr lang="en-US" dirty="0" smtClean="0"/>
              <a:t>Unfortunately, somewhere along the Platte River valley, several</a:t>
            </a:r>
          </a:p>
          <a:p>
            <a:r>
              <a:rPr lang="en-US" dirty="0" smtClean="0"/>
              <a:t> people in their party contracted cholera. This was an especially</a:t>
            </a:r>
          </a:p>
          <a:p>
            <a:r>
              <a:rPr lang="en-US" dirty="0" smtClean="0"/>
              <a:t> deadly disease that killed thousands of emigrants.  </a:t>
            </a:r>
          </a:p>
          <a:p>
            <a:r>
              <a:rPr lang="en-US" dirty="0" smtClean="0"/>
              <a:t>	Sadly, Rebecca Winters was among those who fell victim</a:t>
            </a:r>
          </a:p>
          <a:p>
            <a:r>
              <a:rPr lang="en-US" dirty="0" smtClean="0"/>
              <a:t> to the disease. Her husband and a close friend, William Reynolds,</a:t>
            </a:r>
          </a:p>
          <a:p>
            <a:r>
              <a:rPr lang="en-US" dirty="0" smtClean="0"/>
              <a:t> had the painful task of burying her, and their special efforts speak volumes for the affection they had for Rebecca.  From what we know of Rebecca Winters, the fact that her grave was marked is not surprising. By all accounts, she was a warm and caring person, deeply committed to her faith and her family.</a:t>
            </a:r>
          </a:p>
          <a:p>
            <a:r>
              <a:rPr lang="en-US" dirty="0" smtClean="0"/>
              <a:t>	The normal practice for emigrants making their way west was to hide the graves of loved ones who died during the journey. Often graves were dug directly in the roadway, and after burial, wagons were driven over it to obscure all signs of it. This was not done out of a callous disregard for the deceased, but to reduce the likelihood that the grave might be disturbed by wild animals.</a:t>
            </a:r>
          </a:p>
          <a:p>
            <a:r>
              <a:rPr lang="en-US" dirty="0" smtClean="0"/>
              <a:t>	Hiram Winters and William Reynolds first dug an unusually deep grave. They then placed a layer of wooden planks, apparently salvaged from abandoned wagons, on the bottom of the grave. The story is told that her friends and family could not bear the thought of dirt touching her. However, there was not enough wood to build a coffin, so Rebecca’s body was carefully wrapped in blankets and then placed in the grave. A second layer of planks was placed over her body, and the grave was filled in. Undoubtedly a tearful burial service was held as the earthly remains of Rebecca Winters were laid to rest.</a:t>
            </a:r>
          </a:p>
          <a:p>
            <a:r>
              <a:rPr lang="en-US" dirty="0" smtClean="0"/>
              <a:t>	As a final token of his friendship, William Reynolds took a metal wheel rim and chiseled the following words, “Rebecca Winters, Age 50.” In later years, Reynolds’ daughter Ellis related the story that her father had worked on the metal rim by the light of a candle she held for him. The rim was then bent into an oval shape, approximating the outline of a grave stone, and was placed over the fresh grave. The Winters family then continued their westward journey and settled in Pleasant Grove, Utah.</a:t>
            </a:r>
          </a:p>
          <a:p>
            <a:r>
              <a:rPr lang="en-US" dirty="0" smtClean="0"/>
              <a:t>	It was this metal memorial, which withstood decades of weathering and countless prairie fires, that led to the discovery of the grave in 1899 by surveyors for the Burlington Northern Railroad. For years, the story has persisted that out of respect for this grave, the route of the railroad tracks was altered to preserve the site. Whether or not this is true, tracks were laid only a few feet from the grave. Expanding rail traffic, and an increased number of visitors to the gravesite, gave rise to concerns for visitor safety. Burlington Northern Railroad approached the descendents of Rebecca Winters and asked if the grave might be relocated to a safer, more accessible location. After some deliberation, the Winters family approved the plan.</a:t>
            </a:r>
          </a:p>
          <a:p>
            <a:r>
              <a:rPr lang="en-US" dirty="0" smtClean="0"/>
              <a:t>	On September 5, 1995, the exhumation of the grave began, with 65 members of the Winters family in attendance. Within a few hours, the work by a team of archaeologists from the Nebraska State Historical Society revealed human remains. Soon the complete skeleton was unearthed, a testimony to the care taken during burial so long ago.</a:t>
            </a:r>
          </a:p>
          <a:p>
            <a:r>
              <a:rPr lang="en-US" dirty="0" smtClean="0"/>
              <a:t>	The site selected for Rebecca Winters’ new grave is only 100 yards away, just off Nebraska Highway 26. On October 14, 1995, the pioneer woman’s remains, now in a mahogany casket, were once again laid to rest. 125 of her descendants attended the reburial, including her 16 year old great-great-great granddaughter, also named Rebecca Winters. Also in attendance was the great-granddaughter of William Reynolds, the man who had chiseled the metal marker for the original burial, 143 years before.</a:t>
            </a:r>
          </a:p>
          <a:p>
            <a:r>
              <a:rPr lang="en-US" dirty="0" smtClean="0"/>
              <a:t>	</a:t>
            </a:r>
            <a:endParaRPr lang="en-US" dirty="0"/>
          </a:p>
        </p:txBody>
      </p:sp>
      <p:pic>
        <p:nvPicPr>
          <p:cNvPr id="2050" name="Picture 2" descr=" Augusta &lt;I&gt;Winters&lt;/I&gt; Grant"/>
          <p:cNvPicPr>
            <a:picLocks noChangeAspect="1" noChangeArrowheads="1"/>
          </p:cNvPicPr>
          <p:nvPr/>
        </p:nvPicPr>
        <p:blipFill>
          <a:blip r:embed="rId3"/>
          <a:srcRect l="16000" t="8511" r="10400" b="14894"/>
          <a:stretch>
            <a:fillRect/>
          </a:stretch>
        </p:blipFill>
        <p:spPr bwMode="auto">
          <a:xfrm>
            <a:off x="6934200" y="762000"/>
            <a:ext cx="1752600" cy="2743200"/>
          </a:xfrm>
          <a:prstGeom prst="rect">
            <a:avLst/>
          </a:prstGeom>
          <a:noFill/>
          <a:ln w="50800">
            <a:solidFill>
              <a:schemeClr val="bg2">
                <a:lumMod val="25000"/>
              </a:schemeClr>
            </a:solidFill>
          </a:ln>
        </p:spPr>
      </p:pic>
    </p:spTree>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152400"/>
            <a:ext cx="9144000" cy="12557284"/>
          </a:xfrm>
          <a:prstGeom prst="rect">
            <a:avLst/>
          </a:prstGeom>
        </p:spPr>
        <p:txBody>
          <a:bodyPr wrap="square">
            <a:spAutoFit/>
          </a:bodyPr>
          <a:lstStyle/>
          <a:p>
            <a:r>
              <a:rPr lang="en-US" dirty="0" smtClean="0">
                <a:hlinkClick r:id="rId2"/>
              </a:rPr>
              <a:t>https://www.nps.gov/scbl/planyourvisit/upload/rebecca-winters-story.pdf</a:t>
            </a:r>
            <a:endParaRPr lang="en-US" dirty="0" smtClean="0"/>
          </a:p>
          <a:p>
            <a:r>
              <a:rPr lang="en-US" b="1" dirty="0" smtClean="0"/>
              <a:t>REECCA WINTERS</a:t>
            </a:r>
          </a:p>
          <a:p>
            <a:r>
              <a:rPr lang="en-US" dirty="0" smtClean="0"/>
              <a:t>	Seven miles northeast of Scotts Bluff National Monument lies a solitary grave. This site marks the final resting place of Rebecca Winters, who died of cholera on August 15, 1852. Rebecca was only one of thousands of people who succumbed to disease as they made their way west on the overland trails, but her grave is one of only a few that remains identifiable today.</a:t>
            </a:r>
          </a:p>
          <a:p>
            <a:r>
              <a:rPr lang="en-US" dirty="0" smtClean="0"/>
              <a:t>	From what we know of Rebecca Winters, the fact that her grave was marked is not surprising. By all accounts, she was a warm and caring person, deeply committed to her faith and her family. </a:t>
            </a:r>
          </a:p>
          <a:p>
            <a:r>
              <a:rPr lang="en-US" dirty="0" smtClean="0"/>
              <a:t>	She was born in the state of New York in 1802, the daughter of Gideon Burdick, a Revolutionary War veteran. She and her husband, Hiram, were early members of the Mormon Church, being baptized into that faith in June of 1833. As a result of their religious beliefs, they endured severe persecutions at the hands of non-believers. The Winters family was forced to relocate several times, making new homes in Ohio, Illinois and Iowa.</a:t>
            </a:r>
          </a:p>
          <a:p>
            <a:r>
              <a:rPr lang="en-US" dirty="0" smtClean="0"/>
              <a:t> 	In an effort to escape these persecutions, in June of 1852 they joined with other Mormons in making the great exodus to Utah. Unfortunately, somewhere along the Platte River valley, several people in their party contracted cholera. This was an especially deadly disease that killed thousands of emigrants.</a:t>
            </a:r>
          </a:p>
          <a:p>
            <a:r>
              <a:rPr lang="en-US" dirty="0" smtClean="0"/>
              <a:t>	Sadly, Rebecca Winters was among those who fell victim to the disease. Her husband and a close friend, William Reynolds, had the painful task of burying her, and their special efforts speak volumes for the affection they had for Rebecca.</a:t>
            </a:r>
          </a:p>
          <a:p>
            <a:r>
              <a:rPr lang="en-US" dirty="0" smtClean="0"/>
              <a:t>	a metal wheel rim was chiseled with the following words, “Rebecca Winters, Age 50.”. The rim was then bent into an oval shape, approximating the outline of a grave stone, and was placed over the fresh grave. The Winters family then continued their westward journey and settled in Pleasant Grove, Utah.</a:t>
            </a:r>
          </a:p>
          <a:p>
            <a:r>
              <a:rPr lang="en-US" dirty="0" smtClean="0"/>
              <a:t>	It was this metal memorial, which withstood decades of weathering and countless prairie fires, that led to the discovery of the grave in 1899 by surveyors for the Burlington Northern Railroad. For years, the story has persisted that out of respect for this grave, the route of the railroad tracks was altered to preserve the site. Whether or not this is true, tracks were laid only a few feet from the grave. Expanding rail traffic, and an increased number of visitors to the gravesite, gave rise to concerns for visitor safety. Burlington Northern Railroad approached the descendents of Rebecca Winters and asked if the grave might be relocated to a safer, more accessible location. After some deliberation, the Winters family approved the plan.</a:t>
            </a:r>
          </a:p>
          <a:p>
            <a:r>
              <a:rPr lang="en-US" dirty="0" smtClean="0"/>
              <a:t>	On September 5, 1995, the exhumation of the grave began, with 65 members of the Winters family in attendance. Within a few hours, the work by a team of archaeologists from the Nebraska State Historical Society revealed human remains. Soon the complete skeleton was unearthed, a testimony to the care taken during burial so long ago. The site selected for Rebecca Winters’ new grave is only 100 yards away, just off Nebraska Highway 26. </a:t>
            </a:r>
          </a:p>
          <a:p>
            <a:r>
              <a:rPr lang="en-US" dirty="0" smtClean="0"/>
              <a:t>	On October 14, 1995, the pioneer woman’s remains, now in a mahogany casket, were once again laid to rest. 125 of her descendants attended the reburial, including her 16 year old great-great-great granddaughter, also named Rebecca Winters. Also in attendance was the great-granddaughter of William Reynolds, the man who had chiseled the metal marker for the original burial, 143 years .</a:t>
            </a:r>
          </a:p>
          <a:p>
            <a:endParaRPr lang="en-US" dirty="0"/>
          </a:p>
        </p:txBody>
      </p:sp>
    </p:spTree>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 name="Rectangle 3"/>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Rebecca Winters</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6" name="TextBox 5"/>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2057400" y="2726129"/>
            <a:ext cx="4930305" cy="1213576"/>
            <a:chOff x="2057400" y="2726129"/>
            <a:chExt cx="4930305" cy="1213576"/>
          </a:xfrm>
        </p:grpSpPr>
        <p:sp>
          <p:nvSpPr>
            <p:cNvPr id="17" name="Freeform 1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 name="Group 17"/>
            <p:cNvGrpSpPr/>
            <p:nvPr/>
          </p:nvGrpSpPr>
          <p:grpSpPr>
            <a:xfrm>
              <a:off x="4648200" y="3048000"/>
              <a:ext cx="2339505" cy="891705"/>
              <a:chOff x="4648200" y="3048000"/>
              <a:chExt cx="2339505" cy="891705"/>
            </a:xfrm>
          </p:grpSpPr>
          <p:sp>
            <p:nvSpPr>
              <p:cNvPr id="19" name="Freeform 18"/>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5-Point Star 19"/>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5-Point Star 20"/>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12" name="Group 21"/>
            <p:cNvGrpSpPr/>
            <p:nvPr/>
          </p:nvGrpSpPr>
          <p:grpSpPr>
            <a:xfrm>
              <a:off x="2057400" y="2726129"/>
              <a:ext cx="1660044" cy="753624"/>
              <a:chOff x="2057400" y="2726129"/>
              <a:chExt cx="1660044" cy="753624"/>
            </a:xfrm>
          </p:grpSpPr>
          <p:sp>
            <p:nvSpPr>
              <p:cNvPr id="23" name="Freeform 22"/>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5-Point Star 23"/>
              <p:cNvSpPr/>
              <p:nvPr/>
            </p:nvSpPr>
            <p:spPr>
              <a:xfrm>
                <a:off x="2057400" y="30480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18" name="Group 24"/>
            <p:cNvGrpSpPr/>
            <p:nvPr/>
          </p:nvGrpSpPr>
          <p:grpSpPr>
            <a:xfrm>
              <a:off x="3733800" y="2932445"/>
              <a:ext cx="1981200" cy="556318"/>
              <a:chOff x="3733800" y="2932445"/>
              <a:chExt cx="1981200" cy="556318"/>
            </a:xfrm>
          </p:grpSpPr>
          <p:grpSp>
            <p:nvGrpSpPr>
              <p:cNvPr id="22" name="Group 37"/>
              <p:cNvGrpSpPr/>
              <p:nvPr/>
            </p:nvGrpSpPr>
            <p:grpSpPr>
              <a:xfrm>
                <a:off x="4053766" y="2932445"/>
                <a:ext cx="1661234" cy="556318"/>
                <a:chOff x="4053766" y="2932445"/>
                <a:chExt cx="1661234" cy="556318"/>
              </a:xfrm>
            </p:grpSpPr>
            <p:sp>
              <p:nvSpPr>
                <p:cNvPr id="29" name="Freeform 28"/>
                <p:cNvSpPr/>
                <p:nvPr/>
              </p:nvSpPr>
              <p:spPr>
                <a:xfrm rot="2940519">
                  <a:off x="4034310" y="2994156"/>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 name="Group 27"/>
                <p:cNvGrpSpPr/>
                <p:nvPr/>
              </p:nvGrpSpPr>
              <p:grpSpPr>
                <a:xfrm>
                  <a:off x="4442295" y="2932445"/>
                  <a:ext cx="1272705" cy="556318"/>
                  <a:chOff x="4442295" y="2932445"/>
                  <a:chExt cx="1272705" cy="556318"/>
                </a:xfrm>
              </p:grpSpPr>
              <p:sp>
                <p:nvSpPr>
                  <p:cNvPr id="30" name="Freeform 29"/>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5-Point Star 30"/>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5-Point Star 31"/>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sp>
            <p:nvSpPr>
              <p:cNvPr id="27" name="Oval 26"/>
              <p:cNvSpPr>
                <a:spLocks noChangeAspect="1"/>
              </p:cNvSpPr>
              <p:nvPr/>
            </p:nvSpPr>
            <p:spPr>
              <a:xfrm>
                <a:off x="3733800" y="3048000"/>
                <a:ext cx="274320" cy="27432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pic>
        <p:nvPicPr>
          <p:cNvPr id="47" name="Picture 4" descr="Image result for rebecca winters new grave site"/>
          <p:cNvPicPr preferRelativeResize="0">
            <a:picLocks noChangeArrowheads="1"/>
          </p:cNvPicPr>
          <p:nvPr/>
        </p:nvPicPr>
        <p:blipFill>
          <a:blip r:embed="rId3"/>
          <a:srcRect/>
          <a:stretch>
            <a:fillRect/>
          </a:stretch>
        </p:blipFill>
        <p:spPr bwMode="auto">
          <a:xfrm>
            <a:off x="2295144" y="762000"/>
            <a:ext cx="6848856" cy="4572000"/>
          </a:xfrm>
          <a:prstGeom prst="rect">
            <a:avLst/>
          </a:prstGeom>
          <a:noFill/>
          <a:ln w="50800">
            <a:solidFill>
              <a:schemeClr val="accent1">
                <a:lumMod val="75000"/>
              </a:schemeClr>
            </a:solidFill>
          </a:ln>
        </p:spPr>
      </p:pic>
      <p:sp>
        <p:nvSpPr>
          <p:cNvPr id="51" name="TextBox 50"/>
          <p:cNvSpPr txBox="1"/>
          <p:nvPr/>
        </p:nvSpPr>
        <p:spPr>
          <a:xfrm>
            <a:off x="228600" y="5770602"/>
            <a:ext cx="8991600" cy="553998"/>
          </a:xfrm>
          <a:prstGeom prst="rect">
            <a:avLst/>
          </a:prstGeom>
          <a:solidFill>
            <a:schemeClr val="bg1"/>
          </a:solidFill>
        </p:spPr>
        <p:txBody>
          <a:bodyPr wrap="square" rtlCol="0">
            <a:spAutoFit/>
          </a:bodyPr>
          <a:lstStyle/>
          <a:p>
            <a:pPr algn="ctr"/>
            <a:r>
              <a:rPr lang="en-US" sz="3000" b="1" dirty="0" smtClean="0"/>
              <a:t>two years ago (2018) . . . . a new twist!</a:t>
            </a:r>
          </a:p>
        </p:txBody>
      </p:sp>
      <p:sp>
        <p:nvSpPr>
          <p:cNvPr id="57" name="TextBox 56"/>
          <p:cNvSpPr txBox="1"/>
          <p:nvPr/>
        </p:nvSpPr>
        <p:spPr>
          <a:xfrm>
            <a:off x="7162800" y="3124200"/>
            <a:ext cx="1757212" cy="523220"/>
          </a:xfrm>
          <a:prstGeom prst="rect">
            <a:avLst/>
          </a:prstGeom>
          <a:solidFill>
            <a:schemeClr val="bg1"/>
          </a:solidFill>
        </p:spPr>
        <p:txBody>
          <a:bodyPr wrap="none" rtlCol="0">
            <a:spAutoFit/>
          </a:bodyPr>
          <a:lstStyle/>
          <a:p>
            <a:r>
              <a:rPr lang="en-US" sz="2800" b="1" dirty="0" smtClean="0">
                <a:solidFill>
                  <a:srgbClr val="FF0000"/>
                </a:solidFill>
                <a:effectLst>
                  <a:outerShdw dist="63500" dir="7200000" algn="ctr" rotWithShape="0">
                    <a:schemeClr val="tx1"/>
                  </a:outerShdw>
                </a:effectLst>
              </a:rPr>
              <a:t>1799-1852</a:t>
            </a:r>
          </a:p>
        </p:txBody>
      </p:sp>
      <p:pic>
        <p:nvPicPr>
          <p:cNvPr id="5" name="Picture 2"/>
          <p:cNvPicPr>
            <a:picLocks noChangeAspect="1" noChangeArrowheads="1"/>
          </p:cNvPicPr>
          <p:nvPr/>
        </p:nvPicPr>
        <p:blipFill>
          <a:blip r:embed="rId4" cstate="print"/>
          <a:srcRect/>
          <a:stretch>
            <a:fillRect/>
          </a:stretch>
        </p:blipFill>
        <p:spPr bwMode="auto">
          <a:xfrm>
            <a:off x="152400" y="59813"/>
            <a:ext cx="1905000" cy="1997587"/>
          </a:xfrm>
          <a:prstGeom prst="rect">
            <a:avLst/>
          </a:prstGeom>
          <a:noFill/>
          <a:ln w="9525">
            <a:noFill/>
            <a:miter lim="800000"/>
            <a:headEnd/>
            <a:tailEnd/>
          </a:ln>
          <a:effectLst/>
        </p:spPr>
      </p:pic>
      <p:pic>
        <p:nvPicPr>
          <p:cNvPr id="49" name="Picture 6"/>
          <p:cNvPicPr>
            <a:picLocks noChangeAspect="1" noChangeArrowheads="1"/>
          </p:cNvPicPr>
          <p:nvPr/>
        </p:nvPicPr>
        <p:blipFill>
          <a:blip r:embed="rId5" cstate="print"/>
          <a:srcRect/>
          <a:stretch>
            <a:fillRect/>
          </a:stretch>
        </p:blipFill>
        <p:spPr bwMode="auto">
          <a:xfrm rot="20408761">
            <a:off x="-347092" y="2305863"/>
            <a:ext cx="5172784" cy="2451183"/>
          </a:xfrm>
          <a:prstGeom prst="rect">
            <a:avLst/>
          </a:prstGeom>
          <a:noFill/>
          <a:ln w="50800">
            <a:solidFill>
              <a:schemeClr val="bg2">
                <a:lumMod val="25000"/>
              </a:schemeClr>
            </a:solidFill>
            <a:miter lim="800000"/>
            <a:headEnd/>
            <a:tailEnd/>
          </a:ln>
          <a:effectLst>
            <a:outerShdw dist="50800" dir="10200000" algn="ctr" rotWithShape="0">
              <a:schemeClr val="bg2">
                <a:lumMod val="25000"/>
              </a:schemeClr>
            </a:outerShdw>
          </a:effectLst>
        </p:spPr>
      </p:pic>
      <p:sp>
        <p:nvSpPr>
          <p:cNvPr id="53" name="Oval 52"/>
          <p:cNvSpPr/>
          <p:nvPr/>
        </p:nvSpPr>
        <p:spPr>
          <a:xfrm>
            <a:off x="2743200" y="3432691"/>
            <a:ext cx="3048000" cy="605909"/>
          </a:xfrm>
          <a:prstGeom prst="ellipse">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cxnSp>
        <p:nvCxnSpPr>
          <p:cNvPr id="55" name="Straight Connector 54"/>
          <p:cNvCxnSpPr/>
          <p:nvPr/>
        </p:nvCxnSpPr>
        <p:spPr>
          <a:xfrm>
            <a:off x="2133600" y="5105400"/>
            <a:ext cx="2819400" cy="1588"/>
          </a:xfrm>
          <a:prstGeom prst="line">
            <a:avLst/>
          </a:prstGeom>
          <a:ln w="101600">
            <a:solidFill>
              <a:srgbClr val="FF0000"/>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52400" y="6304002"/>
            <a:ext cx="8991600" cy="553998"/>
          </a:xfrm>
          <a:prstGeom prst="rect">
            <a:avLst/>
          </a:prstGeom>
          <a:solidFill>
            <a:schemeClr val="bg1"/>
          </a:solidFill>
        </p:spPr>
        <p:txBody>
          <a:bodyPr wrap="square" rtlCol="0">
            <a:spAutoFit/>
          </a:bodyPr>
          <a:lstStyle/>
          <a:p>
            <a:pPr algn="ctr"/>
            <a:r>
              <a:rPr lang="en-US" sz="3000" b="1" dirty="0" smtClean="0"/>
              <a:t>2019: LDS &amp; Scott’s Bluff approve cost to relocate</a:t>
            </a:r>
          </a:p>
        </p:txBody>
      </p:sp>
      <p:grpSp>
        <p:nvGrpSpPr>
          <p:cNvPr id="40" name="Group 39"/>
          <p:cNvGrpSpPr/>
          <p:nvPr/>
        </p:nvGrpSpPr>
        <p:grpSpPr>
          <a:xfrm>
            <a:off x="2209800" y="762000"/>
            <a:ext cx="6934200" cy="4626349"/>
            <a:chOff x="0" y="-1600200"/>
            <a:chExt cx="6934200" cy="4626349"/>
          </a:xfrm>
        </p:grpSpPr>
        <p:pic>
          <p:nvPicPr>
            <p:cNvPr id="41" name="Picture 3"/>
            <p:cNvPicPr>
              <a:picLocks noChangeAspect="1" noChangeArrowheads="1"/>
            </p:cNvPicPr>
            <p:nvPr/>
          </p:nvPicPr>
          <p:blipFill>
            <a:blip r:embed="rId6"/>
            <a:srcRect l="21956" b="13099"/>
            <a:stretch>
              <a:fillRect/>
            </a:stretch>
          </p:blipFill>
          <p:spPr bwMode="auto">
            <a:xfrm>
              <a:off x="0" y="-1600200"/>
              <a:ext cx="6934200" cy="4626349"/>
            </a:xfrm>
            <a:prstGeom prst="rect">
              <a:avLst/>
            </a:prstGeom>
            <a:noFill/>
            <a:ln w="50800">
              <a:solidFill>
                <a:schemeClr val="tx1"/>
              </a:solidFill>
              <a:miter lim="800000"/>
              <a:headEnd/>
              <a:tailEnd/>
            </a:ln>
            <a:effectLst/>
          </p:spPr>
        </p:pic>
        <p:sp>
          <p:nvSpPr>
            <p:cNvPr id="42" name="TextBox 41"/>
            <p:cNvSpPr txBox="1"/>
            <p:nvPr/>
          </p:nvSpPr>
          <p:spPr>
            <a:xfrm>
              <a:off x="3274807" y="-1524000"/>
              <a:ext cx="2135393" cy="461665"/>
            </a:xfrm>
            <a:prstGeom prst="rect">
              <a:avLst/>
            </a:prstGeom>
            <a:noFill/>
          </p:spPr>
          <p:txBody>
            <a:bodyPr wrap="none" rtlCol="0">
              <a:spAutoFit/>
            </a:bodyPr>
            <a:lstStyle/>
            <a:p>
              <a:r>
                <a:rPr lang="en-US" sz="2400" dirty="0" smtClean="0">
                  <a:solidFill>
                    <a:schemeClr val="bg1"/>
                  </a:solidFill>
                </a:rPr>
                <a:t>Scott’s Bluff, NE</a:t>
              </a:r>
              <a:endParaRPr lang="en-US" sz="2400" dirty="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Effect transition="in" filter="fade">
                                      <p:cBhvr>
                                        <p:cTn id="9" dur="1000"/>
                                        <p:tgtEl>
                                          <p:spTgt spid="49"/>
                                        </p:tgtEl>
                                      </p:cBhvr>
                                    </p:animEffect>
                                  </p:childTnLst>
                                </p:cTn>
                              </p:par>
                            </p:childTnLst>
                          </p:cTn>
                        </p:par>
                      </p:childTnLst>
                    </p:cTn>
                  </p:par>
                  <p:par>
                    <p:cTn id="10" fill="hold">
                      <p:stCondLst>
                        <p:cond delay="indefinite"/>
                      </p:stCondLst>
                      <p:childTnLst>
                        <p:par>
                          <p:cTn id="11" fill="hold">
                            <p:stCondLst>
                              <p:cond delay="0"/>
                            </p:stCondLst>
                            <p:childTnLst>
                              <p:par>
                                <p:cTn id="12" presetID="6" presetClass="emph" presetSubtype="0" fill="hold" nodeType="clickEffect">
                                  <p:stCondLst>
                                    <p:cond delay="0"/>
                                  </p:stCondLst>
                                  <p:childTnLst>
                                    <p:animScale>
                                      <p:cBhvr>
                                        <p:cTn id="13" dur="1000" fill="hold"/>
                                        <p:tgtEl>
                                          <p:spTgt spid="49"/>
                                        </p:tgtEl>
                                      </p:cBhvr>
                                      <p:by x="150000" y="150000"/>
                                    </p:animScale>
                                  </p:childTnLst>
                                </p:cTn>
                              </p:par>
                              <p:par>
                                <p:cTn id="14" presetID="8" presetClass="emph" presetSubtype="0" fill="hold" nodeType="withEffect">
                                  <p:stCondLst>
                                    <p:cond delay="0"/>
                                  </p:stCondLst>
                                  <p:childTnLst>
                                    <p:animRot by="1200000">
                                      <p:cBhvr>
                                        <p:cTn id="15" dur="1000" fill="hold"/>
                                        <p:tgtEl>
                                          <p:spTgt spid="49"/>
                                        </p:tgtEl>
                                        <p:attrNameLst>
                                          <p:attrName>r</p:attrName>
                                        </p:attrNameLst>
                                      </p:cBhvr>
                                    </p:animRot>
                                  </p:childTnLst>
                                </p:cTn>
                              </p:par>
                              <p:par>
                                <p:cTn id="16" presetID="63" presetClass="path" presetSubtype="0" accel="50000" decel="50000" fill="hold" nodeType="withEffect">
                                  <p:stCondLst>
                                    <p:cond delay="0"/>
                                  </p:stCondLst>
                                  <p:childTnLst>
                                    <p:animMotion origin="layout" path="M 0 0  L 0.25 0  E" pathEditMode="relative" ptsTypes="">
                                      <p:cBhvr>
                                        <p:cTn id="17" dur="1000" fill="hold"/>
                                        <p:tgtEl>
                                          <p:spTgt spid="49"/>
                                        </p:tgtEl>
                                        <p:attrNameLst>
                                          <p:attrName>ppt_x</p:attrName>
                                          <p:attrName>ppt_y</p:attrName>
                                        </p:attrNameLst>
                                      </p:cBhvr>
                                    </p:animMotion>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wipe(left)">
                                      <p:cBhvr>
                                        <p:cTn id="21" dur="1000"/>
                                        <p:tgtEl>
                                          <p:spTgt spid="5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1000"/>
                                        <p:tgtEl>
                                          <p:spTgt spid="5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0"/>
                                        <p:tgtEl>
                                          <p:spTgt spid="39"/>
                                        </p:tgtEl>
                                      </p:cBhvr>
                                    </p:animEffect>
                                  </p:childTnLst>
                                </p:cTn>
                              </p:par>
                            </p:childTnLst>
                          </p:cTn>
                        </p:par>
                        <p:par>
                          <p:cTn id="32" fill="hold">
                            <p:stCondLst>
                              <p:cond delay="1000"/>
                            </p:stCondLst>
                            <p:childTnLst>
                              <p:par>
                                <p:cTn id="33" presetID="10" presetClass="exit" presetSubtype="0" fill="hold" nodeType="afterEffect">
                                  <p:stCondLst>
                                    <p:cond delay="0"/>
                                  </p:stCondLst>
                                  <p:childTnLst>
                                    <p:animEffect transition="out" filter="fade">
                                      <p:cBhvr>
                                        <p:cTn id="34" dur="1000"/>
                                        <p:tgtEl>
                                          <p:spTgt spid="49"/>
                                        </p:tgtEl>
                                      </p:cBhvr>
                                    </p:animEffect>
                                    <p:set>
                                      <p:cBhvr>
                                        <p:cTn id="35" dur="1" fill="hold">
                                          <p:stCondLst>
                                            <p:cond delay="999"/>
                                          </p:stCondLst>
                                        </p:cTn>
                                        <p:tgtEl>
                                          <p:spTgt spid="49"/>
                                        </p:tgtEl>
                                        <p:attrNameLst>
                                          <p:attrName>style.visibility</p:attrName>
                                        </p:attrNameLst>
                                      </p:cBhvr>
                                      <p:to>
                                        <p:strVal val="hidden"/>
                                      </p:to>
                                    </p:set>
                                  </p:childTnLst>
                                </p:cTn>
                              </p:par>
                              <p:par>
                                <p:cTn id="36" presetID="10" presetClass="exit" presetSubtype="0" fill="hold" nodeType="withEffect">
                                  <p:stCondLst>
                                    <p:cond delay="0"/>
                                  </p:stCondLst>
                                  <p:childTnLst>
                                    <p:animEffect transition="out" filter="fade">
                                      <p:cBhvr>
                                        <p:cTn id="37" dur="1000"/>
                                        <p:tgtEl>
                                          <p:spTgt spid="55"/>
                                        </p:tgtEl>
                                      </p:cBhvr>
                                    </p:animEffect>
                                    <p:set>
                                      <p:cBhvr>
                                        <p:cTn id="38" dur="1" fill="hold">
                                          <p:stCondLst>
                                            <p:cond delay="999"/>
                                          </p:stCondLst>
                                        </p:cTn>
                                        <p:tgtEl>
                                          <p:spTgt spid="55"/>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53"/>
                                        </p:tgtEl>
                                      </p:cBhvr>
                                    </p:animEffect>
                                    <p:set>
                                      <p:cBhvr>
                                        <p:cTn id="41" dur="1" fill="hold">
                                          <p:stCondLst>
                                            <p:cond delay="999"/>
                                          </p:stCondLst>
                                        </p:cTn>
                                        <p:tgtEl>
                                          <p:spTgt spid="53"/>
                                        </p:tgtEl>
                                        <p:attrNameLst>
                                          <p:attrName>style.visibility</p:attrName>
                                        </p:attrNameLst>
                                      </p:cBhvr>
                                      <p:to>
                                        <p:strVal val="hidden"/>
                                      </p:to>
                                    </p:se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0"/>
                                        <p:tgtEl>
                                          <p:spTgt spid="40"/>
                                        </p:tgtEl>
                                      </p:cBhvr>
                                    </p:animEffect>
                                  </p:childTnLst>
                                </p:cTn>
                              </p:par>
                              <p:par>
                                <p:cTn id="45" presetID="10" presetClass="exit" presetSubtype="0" fill="hold" nodeType="withEffect">
                                  <p:stCondLst>
                                    <p:cond delay="0"/>
                                  </p:stCondLst>
                                  <p:childTnLst>
                                    <p:animEffect transition="out" filter="fade">
                                      <p:cBhvr>
                                        <p:cTn id="46" dur="2000"/>
                                        <p:tgtEl>
                                          <p:spTgt spid="47"/>
                                        </p:tgtEl>
                                      </p:cBhvr>
                                    </p:animEffect>
                                    <p:set>
                                      <p:cBhvr>
                                        <p:cTn id="47" dur="1" fill="hold">
                                          <p:stCondLst>
                                            <p:cond delay="1999"/>
                                          </p:stCondLst>
                                        </p:cTn>
                                        <p:tgtEl>
                                          <p:spTgt spid="4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1000"/>
                                        <p:tgtEl>
                                          <p:spTgt spid="40"/>
                                        </p:tgtEl>
                                      </p:cBhvr>
                                    </p:animEffect>
                                    <p:set>
                                      <p:cBhvr>
                                        <p:cTn id="52" dur="1" fill="hold">
                                          <p:stCondLst>
                                            <p:cond delay="999"/>
                                          </p:stCondLst>
                                        </p:cTn>
                                        <p:tgtEl>
                                          <p:spTgt spid="40"/>
                                        </p:tgtEl>
                                        <p:attrNameLst>
                                          <p:attrName>style.visibility</p:attrName>
                                        </p:attrNameLst>
                                      </p:cBhvr>
                                      <p:to>
                                        <p:strVal val="hidden"/>
                                      </p:to>
                                    </p:set>
                                  </p:childTnLst>
                                </p:cTn>
                              </p:par>
                              <p:par>
                                <p:cTn id="53" presetID="10" presetClass="exit" presetSubtype="0" fill="hold" grpId="0" nodeType="withEffect">
                                  <p:stCondLst>
                                    <p:cond delay="0"/>
                                  </p:stCondLst>
                                  <p:childTnLst>
                                    <p:animEffect transition="out" filter="fade">
                                      <p:cBhvr>
                                        <p:cTn id="54" dur="1000"/>
                                        <p:tgtEl>
                                          <p:spTgt spid="51"/>
                                        </p:tgtEl>
                                      </p:cBhvr>
                                    </p:animEffect>
                                    <p:set>
                                      <p:cBhvr>
                                        <p:cTn id="55" dur="1" fill="hold">
                                          <p:stCondLst>
                                            <p:cond delay="999"/>
                                          </p:stCondLst>
                                        </p:cTn>
                                        <p:tgtEl>
                                          <p:spTgt spid="51"/>
                                        </p:tgtEl>
                                        <p:attrNameLst>
                                          <p:attrName>style.visibility</p:attrName>
                                        </p:attrNameLst>
                                      </p:cBhvr>
                                      <p:to>
                                        <p:strVal val="hidden"/>
                                      </p:to>
                                    </p:set>
                                  </p:childTnLst>
                                </p:cTn>
                              </p:par>
                            </p:childTnLst>
                          </p:cTn>
                        </p:par>
                        <p:par>
                          <p:cTn id="56" fill="hold">
                            <p:stCondLst>
                              <p:cond delay="1000"/>
                            </p:stCondLst>
                            <p:childTnLst>
                              <p:par>
                                <p:cTn id="57" presetID="10" presetClass="entr" presetSubtype="0"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fade">
                                      <p:cBhvr>
                                        <p:cTn id="59" dur="1000"/>
                                        <p:tgtEl>
                                          <p:spTgt spid="46"/>
                                        </p:tgtEl>
                                      </p:cBhvr>
                                    </p:animEffect>
                                  </p:childTnLst>
                                </p:cTn>
                              </p:par>
                              <p:par>
                                <p:cTn id="60" presetID="6" presetClass="emph" presetSubtype="0" fill="hold" nodeType="withEffect">
                                  <p:stCondLst>
                                    <p:cond delay="0"/>
                                  </p:stCondLst>
                                  <p:childTnLst>
                                    <p:animScale>
                                      <p:cBhvr>
                                        <p:cTn id="61" dur="1000" fill="hold"/>
                                        <p:tgtEl>
                                          <p:spTgt spid="5"/>
                                        </p:tgtEl>
                                      </p:cBhvr>
                                      <p:by x="120000" y="120000"/>
                                    </p:animScale>
                                  </p:childTnLst>
                                </p:cTn>
                              </p:par>
                              <p:par>
                                <p:cTn id="62" presetID="42" presetClass="path" presetSubtype="0" accel="50000" decel="50000" fill="hold" nodeType="withEffect">
                                  <p:stCondLst>
                                    <p:cond delay="0"/>
                                  </p:stCondLst>
                                  <p:childTnLst>
                                    <p:animMotion origin="layout" path="M -3.33333E-6 3.46821E-7 L 0.75417 0.13433 " pathEditMode="relative" rAng="0" ptsTypes="AA">
                                      <p:cBhvr>
                                        <p:cTn id="63" dur="1000" fill="hold"/>
                                        <p:tgtEl>
                                          <p:spTgt spid="5"/>
                                        </p:tgtEl>
                                        <p:attrNameLst>
                                          <p:attrName>ppt_x</p:attrName>
                                          <p:attrName>ppt_y</p:attrName>
                                        </p:attrNameLst>
                                      </p:cBhvr>
                                      <p:rCtr x="377" y="67"/>
                                    </p:animMotion>
                                  </p:childTnLst>
                                </p:cTn>
                              </p:par>
                              <p:par>
                                <p:cTn id="64" presetID="10" presetClass="entr" presetSubtype="0" fill="hold" grpId="0" nodeType="with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fade">
                                      <p:cBhvr>
                                        <p:cTn id="66" dur="1000"/>
                                        <p:tgtEl>
                                          <p:spTgt spid="57"/>
                                        </p:tgtEl>
                                      </p:cBhvr>
                                    </p:animEffect>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1" nodeType="clickEffect">
                                  <p:stCondLst>
                                    <p:cond delay="0"/>
                                  </p:stCondLst>
                                  <p:childTnLst>
                                    <p:animEffect transition="out" filter="fade">
                                      <p:cBhvr>
                                        <p:cTn id="70" dur="1000"/>
                                        <p:tgtEl>
                                          <p:spTgt spid="57"/>
                                        </p:tgtEl>
                                      </p:cBhvr>
                                    </p:animEffect>
                                    <p:set>
                                      <p:cBhvr>
                                        <p:cTn id="71" dur="1" fill="hold">
                                          <p:stCondLst>
                                            <p:cond delay="999"/>
                                          </p:stCondLst>
                                        </p:cTn>
                                        <p:tgtEl>
                                          <p:spTgt spid="57"/>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1000"/>
                                        <p:tgtEl>
                                          <p:spTgt spid="5"/>
                                        </p:tgtEl>
                                      </p:cBhvr>
                                    </p:animEffect>
                                    <p:set>
                                      <p:cBhvr>
                                        <p:cTn id="74" dur="1" fill="hold">
                                          <p:stCondLst>
                                            <p:cond delay="999"/>
                                          </p:stCondLst>
                                        </p:cTn>
                                        <p:tgtEl>
                                          <p:spTgt spid="5"/>
                                        </p:tgtEl>
                                        <p:attrNameLst>
                                          <p:attrName>style.visibility</p:attrName>
                                        </p:attrNameLst>
                                      </p:cBhvr>
                                      <p:to>
                                        <p:strVal val="hidden"/>
                                      </p:to>
                                    </p:set>
                                  </p:childTnLst>
                                </p:cTn>
                              </p:par>
                              <p:par>
                                <p:cTn id="75" presetID="10" presetClass="exit" presetSubtype="0" fill="hold" nodeType="withEffect">
                                  <p:stCondLst>
                                    <p:cond delay="0"/>
                                  </p:stCondLst>
                                  <p:childTnLst>
                                    <p:animEffect transition="out" filter="fade">
                                      <p:cBhvr>
                                        <p:cTn id="76" dur="1000"/>
                                        <p:tgtEl>
                                          <p:spTgt spid="46"/>
                                        </p:tgtEl>
                                      </p:cBhvr>
                                    </p:animEffect>
                                    <p:set>
                                      <p:cBhvr>
                                        <p:cTn id="77" dur="1" fill="hold">
                                          <p:stCondLst>
                                            <p:cond delay="999"/>
                                          </p:stCondLst>
                                        </p:cTn>
                                        <p:tgtEl>
                                          <p:spTgt spid="46"/>
                                        </p:tgtEl>
                                        <p:attrNameLst>
                                          <p:attrName>style.visibility</p:attrName>
                                        </p:attrNameLst>
                                      </p:cBhvr>
                                      <p:to>
                                        <p:strVal val="hidden"/>
                                      </p:to>
                                    </p:set>
                                  </p:childTnLst>
                                </p:cTn>
                              </p:par>
                              <p:par>
                                <p:cTn id="78" presetID="49" presetClass="entr" presetSubtype="0" decel="100000" fill="hold" nodeType="withEffect">
                                  <p:stCondLst>
                                    <p:cond delay="500"/>
                                  </p:stCondLst>
                                  <p:childTnLst>
                                    <p:set>
                                      <p:cBhvr>
                                        <p:cTn id="79" dur="1" fill="hold">
                                          <p:stCondLst>
                                            <p:cond delay="0"/>
                                          </p:stCondLst>
                                        </p:cTn>
                                        <p:tgtEl>
                                          <p:spTgt spid="6"/>
                                        </p:tgtEl>
                                        <p:attrNameLst>
                                          <p:attrName>style.visibility</p:attrName>
                                        </p:attrNameLst>
                                      </p:cBhvr>
                                      <p:to>
                                        <p:strVal val="visible"/>
                                      </p:to>
                                    </p:set>
                                    <p:anim calcmode="lin" valueType="num">
                                      <p:cBhvr>
                                        <p:cTn id="80" dur="1000" fill="hold"/>
                                        <p:tgtEl>
                                          <p:spTgt spid="6"/>
                                        </p:tgtEl>
                                        <p:attrNameLst>
                                          <p:attrName>ppt_w</p:attrName>
                                        </p:attrNameLst>
                                      </p:cBhvr>
                                      <p:tavLst>
                                        <p:tav tm="0">
                                          <p:val>
                                            <p:fltVal val="0"/>
                                          </p:val>
                                        </p:tav>
                                        <p:tav tm="100000">
                                          <p:val>
                                            <p:strVal val="#ppt_w"/>
                                          </p:val>
                                        </p:tav>
                                      </p:tavLst>
                                    </p:anim>
                                    <p:anim calcmode="lin" valueType="num">
                                      <p:cBhvr>
                                        <p:cTn id="81" dur="1000" fill="hold"/>
                                        <p:tgtEl>
                                          <p:spTgt spid="6"/>
                                        </p:tgtEl>
                                        <p:attrNameLst>
                                          <p:attrName>ppt_h</p:attrName>
                                        </p:attrNameLst>
                                      </p:cBhvr>
                                      <p:tavLst>
                                        <p:tav tm="0">
                                          <p:val>
                                            <p:fltVal val="0"/>
                                          </p:val>
                                        </p:tav>
                                        <p:tav tm="100000">
                                          <p:val>
                                            <p:strVal val="#ppt_h"/>
                                          </p:val>
                                        </p:tav>
                                      </p:tavLst>
                                    </p:anim>
                                    <p:anim calcmode="lin" valueType="num">
                                      <p:cBhvr>
                                        <p:cTn id="82" dur="1000" fill="hold"/>
                                        <p:tgtEl>
                                          <p:spTgt spid="6"/>
                                        </p:tgtEl>
                                        <p:attrNameLst>
                                          <p:attrName>style.rotation</p:attrName>
                                        </p:attrNameLst>
                                      </p:cBhvr>
                                      <p:tavLst>
                                        <p:tav tm="0">
                                          <p:val>
                                            <p:fltVal val="360"/>
                                          </p:val>
                                        </p:tav>
                                        <p:tav tm="100000">
                                          <p:val>
                                            <p:fltVal val="0"/>
                                          </p:val>
                                        </p:tav>
                                      </p:tavLst>
                                    </p:anim>
                                    <p:animEffect transition="in" filter="fade">
                                      <p:cBhvr>
                                        <p:cTn id="83" dur="1000"/>
                                        <p:tgtEl>
                                          <p:spTgt spid="6"/>
                                        </p:tgtEl>
                                      </p:cBhvr>
                                    </p:animEffect>
                                  </p:childTnLst>
                                </p:cTn>
                              </p:par>
                              <p:par>
                                <p:cTn id="84" presetID="53" presetClass="exit" presetSubtype="0" fill="hold" grpId="0" nodeType="withEffect">
                                  <p:stCondLst>
                                    <p:cond delay="500"/>
                                  </p:stCondLst>
                                  <p:childTnLst>
                                    <p:anim calcmode="lin" valueType="num">
                                      <p:cBhvr>
                                        <p:cTn id="85" dur="1000"/>
                                        <p:tgtEl>
                                          <p:spTgt spid="4"/>
                                        </p:tgtEl>
                                        <p:attrNameLst>
                                          <p:attrName>ppt_w</p:attrName>
                                        </p:attrNameLst>
                                      </p:cBhvr>
                                      <p:tavLst>
                                        <p:tav tm="0">
                                          <p:val>
                                            <p:strVal val="ppt_w"/>
                                          </p:val>
                                        </p:tav>
                                        <p:tav tm="100000">
                                          <p:val>
                                            <p:fltVal val="0"/>
                                          </p:val>
                                        </p:tav>
                                      </p:tavLst>
                                    </p:anim>
                                    <p:anim calcmode="lin" valueType="num">
                                      <p:cBhvr>
                                        <p:cTn id="86" dur="1000"/>
                                        <p:tgtEl>
                                          <p:spTgt spid="4"/>
                                        </p:tgtEl>
                                        <p:attrNameLst>
                                          <p:attrName>ppt_h</p:attrName>
                                        </p:attrNameLst>
                                      </p:cBhvr>
                                      <p:tavLst>
                                        <p:tav tm="0">
                                          <p:val>
                                            <p:strVal val="ppt_h"/>
                                          </p:val>
                                        </p:tav>
                                        <p:tav tm="100000">
                                          <p:val>
                                            <p:fltVal val="0"/>
                                          </p:val>
                                        </p:tav>
                                      </p:tavLst>
                                    </p:anim>
                                    <p:animEffect transition="out" filter="fade">
                                      <p:cBhvr>
                                        <p:cTn id="87" dur="1000"/>
                                        <p:tgtEl>
                                          <p:spTgt spid="4"/>
                                        </p:tgtEl>
                                      </p:cBhvr>
                                    </p:animEffect>
                                    <p:set>
                                      <p:cBhvr>
                                        <p:cTn id="88" dur="1" fill="hold">
                                          <p:stCondLst>
                                            <p:cond delay="999"/>
                                          </p:stCondLst>
                                        </p:cTn>
                                        <p:tgtEl>
                                          <p:spTgt spid="4"/>
                                        </p:tgtEl>
                                        <p:attrNameLst>
                                          <p:attrName>style.visibility</p:attrName>
                                        </p:attrNameLst>
                                      </p:cBhvr>
                                      <p:to>
                                        <p:strVal val="hidden"/>
                                      </p:to>
                                    </p:set>
                                  </p:childTnLst>
                                </p:cTn>
                              </p:par>
                              <p:par>
                                <p:cTn id="89" presetID="53" presetClass="entr" presetSubtype="0" fill="hold" grpId="0" nodeType="withEffect">
                                  <p:stCondLst>
                                    <p:cond delay="500"/>
                                  </p:stCondLst>
                                  <p:childTnLst>
                                    <p:set>
                                      <p:cBhvr>
                                        <p:cTn id="90" dur="1" fill="hold">
                                          <p:stCondLst>
                                            <p:cond delay="0"/>
                                          </p:stCondLst>
                                        </p:cTn>
                                        <p:tgtEl>
                                          <p:spTgt spid="58"/>
                                        </p:tgtEl>
                                        <p:attrNameLst>
                                          <p:attrName>style.visibility</p:attrName>
                                        </p:attrNameLst>
                                      </p:cBhvr>
                                      <p:to>
                                        <p:strVal val="visible"/>
                                      </p:to>
                                    </p:set>
                                    <p:anim calcmode="lin" valueType="num">
                                      <p:cBhvr>
                                        <p:cTn id="91" dur="1000" fill="hold"/>
                                        <p:tgtEl>
                                          <p:spTgt spid="58"/>
                                        </p:tgtEl>
                                        <p:attrNameLst>
                                          <p:attrName>ppt_w</p:attrName>
                                        </p:attrNameLst>
                                      </p:cBhvr>
                                      <p:tavLst>
                                        <p:tav tm="0">
                                          <p:val>
                                            <p:fltVal val="0"/>
                                          </p:val>
                                        </p:tav>
                                        <p:tav tm="100000">
                                          <p:val>
                                            <p:strVal val="#ppt_w"/>
                                          </p:val>
                                        </p:tav>
                                      </p:tavLst>
                                    </p:anim>
                                    <p:anim calcmode="lin" valueType="num">
                                      <p:cBhvr>
                                        <p:cTn id="92" dur="1000" fill="hold"/>
                                        <p:tgtEl>
                                          <p:spTgt spid="58"/>
                                        </p:tgtEl>
                                        <p:attrNameLst>
                                          <p:attrName>ppt_h</p:attrName>
                                        </p:attrNameLst>
                                      </p:cBhvr>
                                      <p:tavLst>
                                        <p:tav tm="0">
                                          <p:val>
                                            <p:fltVal val="0"/>
                                          </p:val>
                                        </p:tav>
                                        <p:tav tm="100000">
                                          <p:val>
                                            <p:strVal val="#ppt_h"/>
                                          </p:val>
                                        </p:tav>
                                      </p:tavLst>
                                    </p:anim>
                                    <p:animEffect transition="in" filter="fade">
                                      <p:cBhvr>
                                        <p:cTn id="93" dur="1000"/>
                                        <p:tgtEl>
                                          <p:spTgt spid="58"/>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xit" presetSubtype="0" fill="hold" grpId="0" nodeType="clickEffect">
                                  <p:stCondLst>
                                    <p:cond delay="0"/>
                                  </p:stCondLst>
                                  <p:childTnLst>
                                    <p:animEffect transition="out" filter="fade">
                                      <p:cBhvr>
                                        <p:cTn id="97" dur="1000"/>
                                        <p:tgtEl>
                                          <p:spTgt spid="39"/>
                                        </p:tgtEl>
                                      </p:cBhvr>
                                    </p:animEffect>
                                    <p:set>
                                      <p:cBhvr>
                                        <p:cTn id="98" dur="1" fill="hold">
                                          <p:stCondLst>
                                            <p:cond delay="9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4" grpId="0" animBg="1"/>
      <p:bldP spid="51" grpId="0" animBg="1"/>
      <p:bldP spid="57" grpId="0" animBg="1"/>
      <p:bldP spid="57" grpId="1" animBg="1"/>
      <p:bldP spid="53" grpId="0" animBg="1"/>
      <p:bldP spid="53" grpId="1" animBg="1"/>
      <p:bldP spid="39" grpId="0" animBg="1"/>
      <p:bldP spid="39" grpId="1" animBg="1"/>
    </p:bldLst>
  </p:timing>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247317"/>
          </a:xfrm>
          <a:prstGeom prst="rect">
            <a:avLst/>
          </a:prstGeom>
        </p:spPr>
        <p:txBody>
          <a:bodyPr wrap="square">
            <a:spAutoFit/>
          </a:bodyPr>
          <a:lstStyle/>
          <a:p>
            <a:r>
              <a:rPr lang="en-US" dirty="0" smtClean="0">
                <a:hlinkClick r:id="rId2"/>
              </a:rPr>
              <a:t>https://history.lds.org/overlandtravel/pioneers/9735/rebecca-winters?lang=eng</a:t>
            </a:r>
            <a:endParaRPr lang="en-US" dirty="0" smtClean="0"/>
          </a:p>
          <a:p>
            <a:r>
              <a:rPr lang="en-US" b="1" dirty="0" smtClean="0"/>
              <a:t>REECCA WINTERS</a:t>
            </a:r>
          </a:p>
          <a:p>
            <a:r>
              <a:rPr lang="en-US" dirty="0" smtClean="0"/>
              <a:t>Age at Departure: 53</a:t>
            </a:r>
          </a:p>
          <a:p>
            <a:r>
              <a:rPr lang="en-US" dirty="0" smtClean="0"/>
              <a:t>Died en Route</a:t>
            </a:r>
          </a:p>
          <a:p>
            <a:r>
              <a:rPr lang="en-US" dirty="0" smtClean="0"/>
              <a:t>Traveled with </a:t>
            </a:r>
          </a:p>
          <a:p>
            <a:r>
              <a:rPr lang="en-US" dirty="0" smtClean="0"/>
              <a:t>Hiram Winters (Age: 47)</a:t>
            </a:r>
          </a:p>
          <a:p>
            <a:r>
              <a:rPr lang="en-US" dirty="0" smtClean="0"/>
              <a:t>Alonzo Winters (Age: 22) w/ </a:t>
            </a:r>
          </a:p>
          <a:p>
            <a:r>
              <a:rPr lang="en-US" dirty="0" smtClean="0"/>
              <a:t>wife </a:t>
            </a:r>
            <a:r>
              <a:rPr lang="en-US" dirty="0" err="1" smtClean="0"/>
              <a:t>Hetta</a:t>
            </a:r>
            <a:r>
              <a:rPr lang="en-US" dirty="0" smtClean="0"/>
              <a:t> Winters (Age: 17)</a:t>
            </a:r>
          </a:p>
          <a:p>
            <a:r>
              <a:rPr lang="en-US" dirty="0" smtClean="0"/>
              <a:t>Hiram </a:t>
            </a:r>
            <a:r>
              <a:rPr lang="en-US" dirty="0" err="1" smtClean="0"/>
              <a:t>Adelbert</a:t>
            </a:r>
            <a:r>
              <a:rPr lang="en-US" dirty="0" smtClean="0"/>
              <a:t> Winters (Age: 20) w/</a:t>
            </a:r>
          </a:p>
          <a:p>
            <a:r>
              <a:rPr lang="en-US" dirty="0" smtClean="0"/>
              <a:t> wife Elizabeth  (Age: 19)</a:t>
            </a:r>
          </a:p>
          <a:p>
            <a:r>
              <a:rPr lang="en-US" dirty="0" smtClean="0"/>
              <a:t>Rebecca Winters (Age: 13)</a:t>
            </a:r>
          </a:p>
          <a:p>
            <a:r>
              <a:rPr lang="en-US" dirty="0" smtClean="0"/>
              <a:t>Helen Melissa Winters (Age: 7)</a:t>
            </a:r>
          </a:p>
          <a:p>
            <a:r>
              <a:rPr lang="en-US" dirty="0" smtClean="0"/>
              <a:t>Joseph Winters (Age: Unknown)</a:t>
            </a:r>
          </a:p>
          <a:p>
            <a:r>
              <a:rPr lang="en-US" dirty="0" smtClean="0"/>
              <a:t/>
            </a:r>
            <a:br>
              <a:rPr lang="en-US" dirty="0" smtClean="0"/>
            </a:br>
            <a:endParaRPr lang="en-US" dirty="0"/>
          </a:p>
        </p:txBody>
      </p:sp>
      <p:sp useBgFill="1">
        <p:nvSpPr>
          <p:cNvPr id="5" name="Rectangle 4"/>
          <p:cNvSpPr/>
          <p:nvPr/>
        </p:nvSpPr>
        <p:spPr>
          <a:xfrm>
            <a:off x="0" y="3886200"/>
            <a:ext cx="9144000" cy="4801314"/>
          </a:xfrm>
          <a:prstGeom prst="rect">
            <a:avLst/>
          </a:prstGeom>
        </p:spPr>
        <p:txBody>
          <a:bodyPr wrap="square">
            <a:spAutoFit/>
          </a:bodyPr>
          <a:lstStyle/>
          <a:p>
            <a:r>
              <a:rPr lang="en-US" dirty="0" smtClean="0">
                <a:hlinkClick r:id="rId3"/>
              </a:rPr>
              <a:t>http://mormonhistoricsites.org/rebecca-winters-gravesite/</a:t>
            </a:r>
            <a:endParaRPr lang="en-US" dirty="0" smtClean="0"/>
          </a:p>
          <a:p>
            <a:r>
              <a:rPr lang="en-US" dirty="0" smtClean="0"/>
              <a:t>	Rebecca was the grandmother of Augusta Winters Grant, wife of Mormon President Heber J. Grant. In 1902, Rebecca’s descendants erected a monument to her at the gravesite. Additionally, in 1929, a marker was erected and unveiled by the Daughters of the American Revolution with the words “A Daughter of a Revolutionary Soldier” inscribed onto it. President and Sister Grant as well as many other members of the LDS Church attended the unveiling.</a:t>
            </a:r>
          </a:p>
          <a:p>
            <a:pPr fontAlgn="base"/>
            <a:r>
              <a:rPr lang="en-US" dirty="0" smtClean="0"/>
              <a:t>	The Rebecca Winters’ gravesite is one of the few graves of the 6,000 Latter-day Saint pioneers who died while making the journey across the plains to the West. She was traveling in the James C. Snow Company in 1852 when an outbreak of cholera took her life. William F. Reynolds inscribed her name and age onto a discarded iron tire. It reads, “Rebecca Winters – Age 50.” Several individuals traveling west made mention of the grave as they passed it while traveling through the area.</a:t>
            </a:r>
          </a:p>
          <a:p>
            <a:pPr fontAlgn="base"/>
            <a:r>
              <a:rPr lang="en-US" dirty="0" smtClean="0"/>
              <a:t>In 1902, when surveyors were planning the Burlington Railroad through the area, the grave with the iron tire was again discovered. The railroad decided to redirect the rail line out of respect for this noble pioneer mother who died on the plains. Also, the railroad constructed a small fence around the grave to help protect it.</a:t>
            </a:r>
          </a:p>
          <a:p>
            <a:endParaRPr lang="en-US" dirty="0"/>
          </a:p>
        </p:txBody>
      </p:sp>
      <p:pic>
        <p:nvPicPr>
          <p:cNvPr id="4104" name="Picture 8" descr="Image result for rebecca winters new grave site"/>
          <p:cNvPicPr>
            <a:picLocks noChangeAspect="1" noChangeArrowheads="1"/>
          </p:cNvPicPr>
          <p:nvPr/>
        </p:nvPicPr>
        <p:blipFill>
          <a:blip r:embed="rId4"/>
          <a:srcRect l="26667" t="20000" r="28333" b="-2222"/>
          <a:stretch>
            <a:fillRect/>
          </a:stretch>
        </p:blipFill>
        <p:spPr bwMode="auto">
          <a:xfrm>
            <a:off x="5029200" y="592667"/>
            <a:ext cx="2514600" cy="3445933"/>
          </a:xfrm>
          <a:prstGeom prst="rect">
            <a:avLst/>
          </a:prstGeom>
          <a:noFill/>
        </p:spPr>
      </p:pic>
    </p:spTree>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16712267"/>
          </a:xfrm>
          <a:prstGeom prst="rect">
            <a:avLst/>
          </a:prstGeom>
        </p:spPr>
        <p:txBody>
          <a:bodyPr wrap="square">
            <a:spAutoFit/>
          </a:bodyPr>
          <a:lstStyle/>
          <a:p>
            <a:r>
              <a:rPr lang="en-US" dirty="0" smtClean="0">
                <a:hlinkClick r:id="rId2"/>
              </a:rPr>
              <a:t>https://www.starherald.com/news/local_news/rebecca-winters-descendants-ask-for-pioneer-woman-s-grave-to/article_268eeae5-7713-597d-aacb-8453caa750b1.html</a:t>
            </a:r>
            <a:endParaRPr lang="en-US" dirty="0" smtClean="0"/>
          </a:p>
          <a:p>
            <a:r>
              <a:rPr lang="en-US" dirty="0" smtClean="0"/>
              <a:t>	 GERING — The Scotts Bluff County Board of Commissioners is forming a committee to investigate moving the grave of Mormon Trail pioneer Rebecca Winters, following their meeting on Nov. 13.  The matter was brought to the commissioners by Brenda </a:t>
            </a:r>
            <a:r>
              <a:rPr lang="en-US" dirty="0" err="1" smtClean="0"/>
              <a:t>Leisy</a:t>
            </a:r>
            <a:r>
              <a:rPr lang="en-US" dirty="0" smtClean="0"/>
              <a:t>, the county tourism director, who read a letter addressed to the commissioners from Robert </a:t>
            </a:r>
            <a:r>
              <a:rPr lang="en-US" dirty="0" err="1" smtClean="0"/>
              <a:t>Cottom</a:t>
            </a:r>
            <a:r>
              <a:rPr lang="en-US" dirty="0" smtClean="0"/>
              <a:t> and Jay Hardy, two of Rebecca Winters’ oldest descendants. The two had visited the area in September to look at the site.</a:t>
            </a:r>
          </a:p>
          <a:p>
            <a:r>
              <a:rPr lang="en-US" dirty="0" smtClean="0"/>
              <a:t>	“The site has drastically changed since 1996, when the original grave was moved to the new location on the north side of the tracks,” they wrote, noting the change to a four-lane highway and the increased train and traffic activity, the water treatment plant and new businesses, and the general trend to more industry. “The family wonders what the area will look like in another 20 years,” they wrote. “We are looking to relocate the site because the area looks very unsafe and has poor visibility.”</a:t>
            </a:r>
          </a:p>
          <a:p>
            <a:r>
              <a:rPr lang="en-US" dirty="0" smtClean="0"/>
              <a:t>	They also highlighted the general lack of maintenance at the site, and decided it is time to relocate Winters, selecting the Legacy of the Plains Museum in Gering. The family requested the county’s help in moving the grave, noting that $3,000 in keno funds had already been set aside to enhance the current site.  “Our goal is to keep the site in western Nebraska so we can increase the visibility of the site and restore Mormon history in Scotts Bluff County,” they wrote.</a:t>
            </a:r>
          </a:p>
          <a:p>
            <a:r>
              <a:rPr lang="en-US" dirty="0" smtClean="0"/>
              <a:t>	Russell Mills, a local farmer and member of the local Church of Jesus Christ of Latter-Day Saints congregation, said his church had begun looking at what could be done to preserve the site two years ago.  “Our intent at that time was to come up with a plan to improve the site where it was,” he said. “As we went further down that road and investigated it, we discovered a lot of things we weren’t aware of: there was a question as to who owned the property, there was a question as to who was maintaining the property and who had taken responsibility to maintain the property.”</a:t>
            </a:r>
          </a:p>
          <a:p>
            <a:r>
              <a:rPr lang="en-US" dirty="0" smtClean="0"/>
              <a:t>	The church also found that the site and its entrance no longer met the safety requirements for the highway.  “The further we got down the road of considering how we might improve it where it was, at some point, we decided that we needed to consider relocating it,” he said. “It wasn’t a decision we had the authority to decide, so at that point we reached out to the family of Rebecca Winters.”</a:t>
            </a:r>
          </a:p>
          <a:p>
            <a:r>
              <a:rPr lang="en-US" dirty="0" smtClean="0"/>
              <a:t>	The church reached out to the family, which is what brought Cotton and Hardy to Nebraska in September.  Rick Myers, a member of the Legacy of the Plains board, said the board had talked about the possible move in their own meetings.  “We’ve not dedicated a site or anything,” he said, “but we are at least in favor of forming a committee and moving forward.”</a:t>
            </a:r>
          </a:p>
          <a:p>
            <a:r>
              <a:rPr lang="en-US" dirty="0" smtClean="0"/>
              <a:t>	Myers said some of the historians had opposed the move.  “They don’t think we should move history,” he said, but minds were changed after the Winters family asked them to view her as emblematic of all the pioneers. The museum already has a mural depicting Winters, as well as a replica of the quilt she was buried in. e said the museum is not in a position to aid financially in the move.  "In general, we are in favor of it,” he said, “with the caveat that we don’t have the money to do this.”</a:t>
            </a:r>
          </a:p>
          <a:p>
            <a:r>
              <a:rPr lang="en-US" dirty="0" smtClean="0"/>
              <a:t>	Commissioner Mark Reichert said he was concerned that using county resources to move the grave, a marker on the Mormon Trail, would be construed as a conflict in the separation of church and state. Mills said that, in addition to its importance for Mormon history, it has been treated and promoted as an important historical site for Scotts Bluff County and includes markers from the Daughters of the American Revolution, Department of Interior and the Nebraska State Historical Society.  “It’s recognized beyond the church as historically significant,” he said.  Commissioner Mark </a:t>
            </a:r>
            <a:r>
              <a:rPr lang="en-US" dirty="0" err="1" smtClean="0"/>
              <a:t>Masterton</a:t>
            </a:r>
            <a:r>
              <a:rPr lang="en-US" dirty="0" smtClean="0"/>
              <a:t> expanded on that point: “Although Rebecca Winters’ grave is somewhat representative of the Mormon church, it’s also designated as a historical site, too,” he said. “We’re not looking to do anything in terms of helping out the church, we’re helping out with the accessibility of the site.”</a:t>
            </a:r>
          </a:p>
          <a:p>
            <a:r>
              <a:rPr lang="en-US" dirty="0" smtClean="0"/>
              <a:t>	</a:t>
            </a:r>
            <a:r>
              <a:rPr lang="en-US" dirty="0" err="1" smtClean="0"/>
              <a:t>Lesisy</a:t>
            </a:r>
            <a:r>
              <a:rPr lang="en-US" dirty="0" smtClean="0"/>
              <a:t> said that no final numbers had yet been determined about the cost of the project, and requested the commissioners form a committee, with members from the county, the Mormon church and Legacy of the Plains, to further investigate the project.</a:t>
            </a:r>
          </a:p>
          <a:p>
            <a:endParaRPr lang="en-US" dirty="0" smtClean="0"/>
          </a:p>
          <a:p>
            <a:endParaRPr lang="en-US" dirty="0" smtClean="0"/>
          </a:p>
          <a:p>
            <a:endParaRPr lang="en-US" dirty="0"/>
          </a:p>
        </p:txBody>
      </p:sp>
      <p:pic>
        <p:nvPicPr>
          <p:cNvPr id="1030" name="Picture 6"/>
          <p:cNvPicPr>
            <a:picLocks noChangeAspect="1" noChangeArrowheads="1"/>
          </p:cNvPicPr>
          <p:nvPr/>
        </p:nvPicPr>
        <p:blipFill>
          <a:blip r:embed="rId3" cstate="print"/>
          <a:srcRect/>
          <a:stretch>
            <a:fillRect/>
          </a:stretch>
        </p:blipFill>
        <p:spPr bwMode="auto">
          <a:xfrm rot="20408761">
            <a:off x="5063109" y="2786754"/>
            <a:ext cx="5172784" cy="2451183"/>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TextBox 5"/>
          <p:cNvSpPr txBox="1"/>
          <p:nvPr/>
        </p:nvSpPr>
        <p:spPr>
          <a:xfrm>
            <a:off x="70104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1856</a:t>
            </a:r>
          </a:p>
        </p:txBody>
      </p:sp>
      <p:sp useBgFill="1">
        <p:nvSpPr>
          <p:cNvPr id="62" name="TextBox 61"/>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1857</a:t>
            </a:r>
          </a:p>
        </p:txBody>
      </p:sp>
      <p:sp useBgFill="1">
        <p:nvSpPr>
          <p:cNvPr id="63" name="TextBox 62"/>
          <p:cNvSpPr txBox="1"/>
          <p:nvPr/>
        </p:nvSpPr>
        <p:spPr>
          <a:xfrm>
            <a:off x="69469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sp useBgFill="1">
        <p:nvSpPr>
          <p:cNvPr id="66" name="TextBox 6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1869</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39" name="Group 22"/>
          <p:cNvGrpSpPr/>
          <p:nvPr/>
        </p:nvGrpSpPr>
        <p:grpSpPr>
          <a:xfrm>
            <a:off x="6705600" y="685405"/>
            <a:ext cx="2438400" cy="2972195"/>
            <a:chOff x="0" y="1981200"/>
            <a:chExt cx="2438400" cy="2972195"/>
          </a:xfrm>
        </p:grpSpPr>
        <p:pic>
          <p:nvPicPr>
            <p:cNvPr id="40" name="Picture 4"/>
            <p:cNvPicPr>
              <a:picLocks noChangeAspect="1" noChangeArrowheads="1"/>
            </p:cNvPicPr>
            <p:nvPr/>
          </p:nvPicPr>
          <p:blipFill>
            <a:blip r:embed="rId3"/>
            <a:srcRect/>
            <a:stretch>
              <a:fillRect/>
            </a:stretch>
          </p:blipFill>
          <p:spPr bwMode="auto">
            <a:xfrm>
              <a:off x="0" y="1981200"/>
              <a:ext cx="2438400" cy="2972195"/>
            </a:xfrm>
            <a:prstGeom prst="rect">
              <a:avLst/>
            </a:prstGeom>
            <a:noFill/>
            <a:ln w="9525">
              <a:noFill/>
              <a:miter lim="800000"/>
              <a:headEnd/>
              <a:tailEnd/>
            </a:ln>
            <a:effectLst/>
          </p:spPr>
        </p:pic>
        <p:sp>
          <p:nvSpPr>
            <p:cNvPr id="41" name="TextBox 40"/>
            <p:cNvSpPr txBox="1"/>
            <p:nvPr/>
          </p:nvSpPr>
          <p:spPr>
            <a:xfrm rot="236054">
              <a:off x="611081" y="2555708"/>
              <a:ext cx="1590793" cy="285655"/>
            </a:xfrm>
            <a:prstGeom prst="rect">
              <a:avLst/>
            </a:prstGeom>
            <a:noFill/>
          </p:spPr>
          <p:txBody>
            <a:bodyPr wrap="square" rtlCol="0">
              <a:prstTxWarp prst="textArchUp">
                <a:avLst>
                  <a:gd name="adj" fmla="val 10617572"/>
                </a:avLst>
              </a:prstTxWarp>
              <a:spAutoFit/>
            </a:bodyPr>
            <a:lstStyle/>
            <a:p>
              <a:r>
                <a:rPr lang="en-US" sz="2300" b="1" dirty="0" smtClean="0">
                  <a:effectLst>
                    <a:outerShdw dist="25400" dir="7200000" algn="ctr" rotWithShape="0">
                      <a:srgbClr val="FF0000"/>
                    </a:outerShdw>
                  </a:effectLst>
                </a:rPr>
                <a:t>    </a:t>
              </a:r>
            </a:p>
            <a:p>
              <a:r>
                <a:rPr lang="en-US" sz="2300" b="1" dirty="0" smtClean="0">
                  <a:effectLst>
                    <a:outerShdw dist="25400" dir="7200000" algn="ctr" rotWithShape="0">
                      <a:srgbClr val="FF0000"/>
                    </a:outerShdw>
                  </a:effectLst>
                </a:rPr>
                <a:t>Mary Parsons</a:t>
              </a:r>
              <a:endParaRPr lang="en-US" sz="2300" b="1" dirty="0">
                <a:effectLst>
                  <a:outerShdw dist="25400" dir="7200000" algn="ctr" rotWithShape="0">
                    <a:srgbClr val="FF0000"/>
                  </a:outerShdw>
                </a:effectLst>
              </a:endParaRPr>
            </a:p>
          </p:txBody>
        </p:sp>
      </p:grpSp>
      <p:sp>
        <p:nvSpPr>
          <p:cNvPr id="44" name="Freeform 43"/>
          <p:cNvSpPr/>
          <p:nvPr/>
        </p:nvSpPr>
        <p:spPr>
          <a:xfrm>
            <a:off x="2264229" y="2771192"/>
            <a:ext cx="1216089" cy="348344"/>
          </a:xfrm>
          <a:custGeom>
            <a:avLst/>
            <a:gdLst>
              <a:gd name="connsiteX0" fmla="*/ 0 w 1063689"/>
              <a:gd name="connsiteY0" fmla="*/ 195944 h 279919"/>
              <a:gd name="connsiteX1" fmla="*/ 177281 w 1063689"/>
              <a:gd name="connsiteY1" fmla="*/ 177282 h 279919"/>
              <a:gd name="connsiteX2" fmla="*/ 298579 w 1063689"/>
              <a:gd name="connsiteY2" fmla="*/ 130629 h 279919"/>
              <a:gd name="connsiteX3" fmla="*/ 345232 w 1063689"/>
              <a:gd name="connsiteY3" fmla="*/ 46654 h 279919"/>
              <a:gd name="connsiteX4" fmla="*/ 419877 w 1063689"/>
              <a:gd name="connsiteY4" fmla="*/ 93307 h 279919"/>
              <a:gd name="connsiteX5" fmla="*/ 494522 w 1063689"/>
              <a:gd name="connsiteY5" fmla="*/ 158621 h 279919"/>
              <a:gd name="connsiteX6" fmla="*/ 597159 w 1063689"/>
              <a:gd name="connsiteY6" fmla="*/ 83976 h 279919"/>
              <a:gd name="connsiteX7" fmla="*/ 709126 w 1063689"/>
              <a:gd name="connsiteY7" fmla="*/ 9331 h 279919"/>
              <a:gd name="connsiteX8" fmla="*/ 830424 w 1063689"/>
              <a:gd name="connsiteY8" fmla="*/ 27993 h 279919"/>
              <a:gd name="connsiteX9" fmla="*/ 933061 w 1063689"/>
              <a:gd name="connsiteY9" fmla="*/ 37323 h 279919"/>
              <a:gd name="connsiteX10" fmla="*/ 998375 w 1063689"/>
              <a:gd name="connsiteY10" fmla="*/ 214605 h 279919"/>
              <a:gd name="connsiteX11" fmla="*/ 1063689 w 1063689"/>
              <a:gd name="connsiteY11" fmla="*/ 279919 h 279919"/>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216089"/>
              <a:gd name="connsiteY0" fmla="*/ 348344 h 348344"/>
              <a:gd name="connsiteX1" fmla="*/ 329681 w 1216089"/>
              <a:gd name="connsiteY1" fmla="*/ 177282 h 348344"/>
              <a:gd name="connsiteX2" fmla="*/ 450979 w 1216089"/>
              <a:gd name="connsiteY2" fmla="*/ 130629 h 348344"/>
              <a:gd name="connsiteX3" fmla="*/ 497632 w 1216089"/>
              <a:gd name="connsiteY3" fmla="*/ 46654 h 348344"/>
              <a:gd name="connsiteX4" fmla="*/ 572277 w 1216089"/>
              <a:gd name="connsiteY4" fmla="*/ 93307 h 348344"/>
              <a:gd name="connsiteX5" fmla="*/ 646922 w 1216089"/>
              <a:gd name="connsiteY5" fmla="*/ 158621 h 348344"/>
              <a:gd name="connsiteX6" fmla="*/ 749559 w 1216089"/>
              <a:gd name="connsiteY6" fmla="*/ 83976 h 348344"/>
              <a:gd name="connsiteX7" fmla="*/ 861526 w 1216089"/>
              <a:gd name="connsiteY7" fmla="*/ 9331 h 348344"/>
              <a:gd name="connsiteX8" fmla="*/ 982824 w 1216089"/>
              <a:gd name="connsiteY8" fmla="*/ 27993 h 348344"/>
              <a:gd name="connsiteX9" fmla="*/ 1085461 w 1216089"/>
              <a:gd name="connsiteY9" fmla="*/ 37323 h 348344"/>
              <a:gd name="connsiteX10" fmla="*/ 1150775 w 1216089"/>
              <a:gd name="connsiteY10" fmla="*/ 214605 h 348344"/>
              <a:gd name="connsiteX11" fmla="*/ 1216089 w 1216089"/>
              <a:gd name="connsiteY11" fmla="*/ 279919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6089" h="348344">
                <a:moveTo>
                  <a:pt x="0" y="348344"/>
                </a:moveTo>
                <a:cubicBezTo>
                  <a:pt x="75596" y="104019"/>
                  <a:pt x="254518" y="213568"/>
                  <a:pt x="329681" y="177282"/>
                </a:cubicBezTo>
                <a:cubicBezTo>
                  <a:pt x="404844" y="140996"/>
                  <a:pt x="422987" y="152400"/>
                  <a:pt x="450979" y="130629"/>
                </a:cubicBezTo>
                <a:cubicBezTo>
                  <a:pt x="478971" y="108858"/>
                  <a:pt x="477416" y="52874"/>
                  <a:pt x="497632" y="46654"/>
                </a:cubicBezTo>
                <a:cubicBezTo>
                  <a:pt x="517848" y="40434"/>
                  <a:pt x="547395" y="74646"/>
                  <a:pt x="572277" y="93307"/>
                </a:cubicBezTo>
                <a:cubicBezTo>
                  <a:pt x="597159" y="111968"/>
                  <a:pt x="617375" y="160176"/>
                  <a:pt x="646922" y="158621"/>
                </a:cubicBezTo>
                <a:cubicBezTo>
                  <a:pt x="676469" y="157066"/>
                  <a:pt x="713792" y="108858"/>
                  <a:pt x="749559" y="83976"/>
                </a:cubicBezTo>
                <a:cubicBezTo>
                  <a:pt x="785326" y="59094"/>
                  <a:pt x="822648" y="18662"/>
                  <a:pt x="861526" y="9331"/>
                </a:cubicBezTo>
                <a:cubicBezTo>
                  <a:pt x="900404" y="0"/>
                  <a:pt x="945502" y="23328"/>
                  <a:pt x="982824" y="27993"/>
                </a:cubicBezTo>
                <a:cubicBezTo>
                  <a:pt x="1020146" y="32658"/>
                  <a:pt x="1057469" y="6221"/>
                  <a:pt x="1085461" y="37323"/>
                </a:cubicBezTo>
                <a:cubicBezTo>
                  <a:pt x="1113453" y="68425"/>
                  <a:pt x="1129004" y="174172"/>
                  <a:pt x="1150775" y="214605"/>
                </a:cubicBezTo>
                <a:cubicBezTo>
                  <a:pt x="1172546" y="255038"/>
                  <a:pt x="1194317" y="267478"/>
                  <a:pt x="1216089" y="279919"/>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6" name="Group 45"/>
          <p:cNvGrpSpPr/>
          <p:nvPr/>
        </p:nvGrpSpPr>
        <p:grpSpPr>
          <a:xfrm>
            <a:off x="3429000" y="2971800"/>
            <a:ext cx="1730829" cy="531845"/>
            <a:chOff x="3429000" y="2971800"/>
            <a:chExt cx="1730829" cy="531845"/>
          </a:xfrm>
        </p:grpSpPr>
        <p:sp>
          <p:nvSpPr>
            <p:cNvPr id="43" name="Freeform 42"/>
            <p:cNvSpPr/>
            <p:nvPr/>
          </p:nvSpPr>
          <p:spPr>
            <a:xfrm>
              <a:off x="3564294" y="3097763"/>
              <a:ext cx="1595535" cy="405882"/>
            </a:xfrm>
            <a:custGeom>
              <a:avLst/>
              <a:gdLst>
                <a:gd name="connsiteX0" fmla="*/ 1595535 w 1595535"/>
                <a:gd name="connsiteY0" fmla="*/ 401217 h 405882"/>
                <a:gd name="connsiteX1" fmla="*/ 1511559 w 1595535"/>
                <a:gd name="connsiteY1" fmla="*/ 401217 h 405882"/>
                <a:gd name="connsiteX2" fmla="*/ 1380930 w 1595535"/>
                <a:gd name="connsiteY2" fmla="*/ 373225 h 405882"/>
                <a:gd name="connsiteX3" fmla="*/ 1231641 w 1595535"/>
                <a:gd name="connsiteY3" fmla="*/ 298580 h 405882"/>
                <a:gd name="connsiteX4" fmla="*/ 1138335 w 1595535"/>
                <a:gd name="connsiteY4" fmla="*/ 205274 h 405882"/>
                <a:gd name="connsiteX5" fmla="*/ 1007706 w 1595535"/>
                <a:gd name="connsiteY5" fmla="*/ 102637 h 405882"/>
                <a:gd name="connsiteX6" fmla="*/ 858416 w 1595535"/>
                <a:gd name="connsiteY6" fmla="*/ 74645 h 405882"/>
                <a:gd name="connsiteX7" fmla="*/ 503853 w 1595535"/>
                <a:gd name="connsiteY7" fmla="*/ 55984 h 405882"/>
                <a:gd name="connsiteX8" fmla="*/ 270588 w 1595535"/>
                <a:gd name="connsiteY8" fmla="*/ 55984 h 405882"/>
                <a:gd name="connsiteX9" fmla="*/ 130628 w 1595535"/>
                <a:gd name="connsiteY9" fmla="*/ 46653 h 405882"/>
                <a:gd name="connsiteX10" fmla="*/ 0 w 1595535"/>
                <a:gd name="connsiteY10" fmla="*/ 0 h 40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535" h="405882">
                  <a:moveTo>
                    <a:pt x="1595535" y="401217"/>
                  </a:moveTo>
                  <a:cubicBezTo>
                    <a:pt x="1571430" y="403549"/>
                    <a:pt x="1547326" y="405882"/>
                    <a:pt x="1511559" y="401217"/>
                  </a:cubicBezTo>
                  <a:cubicBezTo>
                    <a:pt x="1475792" y="396552"/>
                    <a:pt x="1427583" y="390331"/>
                    <a:pt x="1380930" y="373225"/>
                  </a:cubicBezTo>
                  <a:cubicBezTo>
                    <a:pt x="1334277" y="356119"/>
                    <a:pt x="1272073" y="326572"/>
                    <a:pt x="1231641" y="298580"/>
                  </a:cubicBezTo>
                  <a:cubicBezTo>
                    <a:pt x="1191209" y="270588"/>
                    <a:pt x="1175657" y="237931"/>
                    <a:pt x="1138335" y="205274"/>
                  </a:cubicBezTo>
                  <a:cubicBezTo>
                    <a:pt x="1101013" y="172617"/>
                    <a:pt x="1054359" y="124408"/>
                    <a:pt x="1007706" y="102637"/>
                  </a:cubicBezTo>
                  <a:cubicBezTo>
                    <a:pt x="961053" y="80866"/>
                    <a:pt x="942391" y="82420"/>
                    <a:pt x="858416" y="74645"/>
                  </a:cubicBezTo>
                  <a:cubicBezTo>
                    <a:pt x="774441" y="66870"/>
                    <a:pt x="601824" y="59094"/>
                    <a:pt x="503853" y="55984"/>
                  </a:cubicBezTo>
                  <a:cubicBezTo>
                    <a:pt x="405882" y="52874"/>
                    <a:pt x="332792" y="57539"/>
                    <a:pt x="270588" y="55984"/>
                  </a:cubicBezTo>
                  <a:cubicBezTo>
                    <a:pt x="208384" y="54429"/>
                    <a:pt x="175726" y="55984"/>
                    <a:pt x="130628" y="46653"/>
                  </a:cubicBezTo>
                  <a:cubicBezTo>
                    <a:pt x="85530" y="37322"/>
                    <a:pt x="42765" y="18661"/>
                    <a:pt x="0" y="0"/>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Oval 44"/>
            <p:cNvSpPr/>
            <p:nvPr/>
          </p:nvSpPr>
          <p:spPr>
            <a:xfrm>
              <a:off x="3429000" y="2971800"/>
              <a:ext cx="228600" cy="2286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50" name="5-Point Star 49"/>
          <p:cNvSpPr/>
          <p:nvPr/>
        </p:nvSpPr>
        <p:spPr>
          <a:xfrm>
            <a:off x="20574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pic>
        <p:nvPicPr>
          <p:cNvPr id="52" name="Picture 2" descr="Image result for mormon handcarts"/>
          <p:cNvPicPr>
            <a:picLocks noChangeAspect="1" noChangeArrowheads="1"/>
          </p:cNvPicPr>
          <p:nvPr/>
        </p:nvPicPr>
        <p:blipFill>
          <a:blip r:embed="rId4"/>
          <a:srcRect l="-2198" t="19687" b="23042"/>
          <a:stretch>
            <a:fillRect/>
          </a:stretch>
        </p:blipFill>
        <p:spPr bwMode="auto">
          <a:xfrm flipH="1">
            <a:off x="5753100" y="3962400"/>
            <a:ext cx="3543300" cy="2438400"/>
          </a:xfrm>
          <a:prstGeom prst="rect">
            <a:avLst/>
          </a:prstGeom>
          <a:noFill/>
        </p:spPr>
      </p:pic>
      <p:pic>
        <p:nvPicPr>
          <p:cNvPr id="54" name="Picture 1"/>
          <p:cNvPicPr>
            <a:picLocks noChangeAspect="1" noChangeArrowheads="1"/>
          </p:cNvPicPr>
          <p:nvPr/>
        </p:nvPicPr>
        <p:blipFill>
          <a:blip r:embed="rId5"/>
          <a:srcRect l="1613" r="37097" b="20271"/>
          <a:stretch>
            <a:fillRect/>
          </a:stretch>
        </p:blipFill>
        <p:spPr bwMode="auto">
          <a:xfrm flipH="1">
            <a:off x="3581400" y="3946357"/>
            <a:ext cx="3886200" cy="2454443"/>
          </a:xfrm>
          <a:prstGeom prst="rect">
            <a:avLst/>
          </a:prstGeom>
          <a:noFill/>
          <a:ln w="9525">
            <a:noFill/>
            <a:miter lim="800000"/>
            <a:headEnd/>
            <a:tailEnd/>
          </a:ln>
          <a:effectLst/>
        </p:spPr>
      </p:pic>
      <p:pic>
        <p:nvPicPr>
          <p:cNvPr id="3074" name="Picture 2" descr="Image result for handcart disaster"/>
          <p:cNvPicPr>
            <a:picLocks noChangeAspect="1" noChangeArrowheads="1"/>
          </p:cNvPicPr>
          <p:nvPr/>
        </p:nvPicPr>
        <p:blipFill>
          <a:blip r:embed="rId6"/>
          <a:srcRect/>
          <a:stretch>
            <a:fillRect/>
          </a:stretch>
        </p:blipFill>
        <p:spPr bwMode="auto">
          <a:xfrm>
            <a:off x="1295400" y="3962400"/>
            <a:ext cx="4267200" cy="2401667"/>
          </a:xfrm>
          <a:prstGeom prst="rect">
            <a:avLst/>
          </a:prstGeom>
          <a:noFill/>
        </p:spPr>
      </p:pic>
      <p:sp>
        <p:nvSpPr>
          <p:cNvPr id="56" name="TextBox 55"/>
          <p:cNvSpPr txBox="1"/>
          <p:nvPr/>
        </p:nvSpPr>
        <p:spPr>
          <a:xfrm>
            <a:off x="0" y="1371600"/>
            <a:ext cx="6705600" cy="553998"/>
          </a:xfrm>
          <a:prstGeom prst="rect">
            <a:avLst/>
          </a:prstGeom>
          <a:solidFill>
            <a:schemeClr val="bg1"/>
          </a:solidFill>
        </p:spPr>
        <p:txBody>
          <a:bodyPr wrap="square" rtlCol="0">
            <a:spAutoFit/>
          </a:bodyPr>
          <a:lstStyle/>
          <a:p>
            <a:r>
              <a:rPr lang="en-US" sz="3000" b="1" dirty="0" smtClean="0"/>
              <a:t> - Mary loses her legs to frostbite</a:t>
            </a:r>
          </a:p>
        </p:txBody>
      </p:sp>
      <p:sp>
        <p:nvSpPr>
          <p:cNvPr id="58" name="TextBox 57"/>
          <p:cNvSpPr txBox="1"/>
          <p:nvPr/>
        </p:nvSpPr>
        <p:spPr>
          <a:xfrm>
            <a:off x="0" y="1884402"/>
            <a:ext cx="6781800" cy="553998"/>
          </a:xfrm>
          <a:prstGeom prst="rect">
            <a:avLst/>
          </a:prstGeom>
          <a:solidFill>
            <a:schemeClr val="bg1"/>
          </a:solidFill>
        </p:spPr>
        <p:txBody>
          <a:bodyPr wrap="square" rtlCol="0">
            <a:spAutoFit/>
          </a:bodyPr>
          <a:lstStyle/>
          <a:p>
            <a:r>
              <a:rPr lang="en-US" sz="3000" b="1" dirty="0" smtClean="0"/>
              <a:t> -  Brigham Young take her into his home</a:t>
            </a:r>
          </a:p>
        </p:txBody>
      </p:sp>
      <p:sp>
        <p:nvSpPr>
          <p:cNvPr id="59" name="TextBox 58"/>
          <p:cNvSpPr txBox="1"/>
          <p:nvPr/>
        </p:nvSpPr>
        <p:spPr>
          <a:xfrm>
            <a:off x="0" y="838200"/>
            <a:ext cx="6705600" cy="553998"/>
          </a:xfrm>
          <a:prstGeom prst="rect">
            <a:avLst/>
          </a:prstGeom>
          <a:solidFill>
            <a:schemeClr val="bg1"/>
          </a:solidFill>
        </p:spPr>
        <p:txBody>
          <a:bodyPr wrap="square" rtlCol="0">
            <a:spAutoFit/>
          </a:bodyPr>
          <a:lstStyle/>
          <a:p>
            <a:r>
              <a:rPr lang="en-US" sz="3000" b="1" dirty="0" smtClean="0"/>
              <a:t>-  age 7, Handcart wagon train to SLV</a:t>
            </a:r>
          </a:p>
        </p:txBody>
      </p:sp>
      <p:sp>
        <p:nvSpPr>
          <p:cNvPr id="60" name="TextBox 59"/>
          <p:cNvSpPr txBox="1"/>
          <p:nvPr/>
        </p:nvSpPr>
        <p:spPr>
          <a:xfrm>
            <a:off x="304800" y="4094202"/>
            <a:ext cx="8915400" cy="553998"/>
          </a:xfrm>
          <a:prstGeom prst="rect">
            <a:avLst/>
          </a:prstGeom>
          <a:solidFill>
            <a:schemeClr val="bg1"/>
          </a:solidFill>
        </p:spPr>
        <p:txBody>
          <a:bodyPr wrap="square" rtlCol="0">
            <a:spAutoFit/>
          </a:bodyPr>
          <a:lstStyle/>
          <a:p>
            <a:r>
              <a:rPr lang="en-US" sz="3000" b="1" dirty="0" smtClean="0"/>
              <a:t> -  Mary learns to walk on her knees </a:t>
            </a:r>
          </a:p>
        </p:txBody>
      </p:sp>
      <p:sp>
        <p:nvSpPr>
          <p:cNvPr id="61" name="TextBox 60"/>
          <p:cNvSpPr txBox="1"/>
          <p:nvPr/>
        </p:nvSpPr>
        <p:spPr>
          <a:xfrm>
            <a:off x="304800" y="4627602"/>
            <a:ext cx="8915400" cy="553998"/>
          </a:xfrm>
          <a:prstGeom prst="rect">
            <a:avLst/>
          </a:prstGeom>
          <a:solidFill>
            <a:schemeClr val="bg1"/>
          </a:solidFill>
        </p:spPr>
        <p:txBody>
          <a:bodyPr wrap="square" rtlCol="0">
            <a:spAutoFit/>
          </a:bodyPr>
          <a:lstStyle/>
          <a:p>
            <a:r>
              <a:rPr lang="en-US" sz="3000" b="1" dirty="0" smtClean="0"/>
              <a:t>-  age 8, reunited with sister, moves in with her family</a:t>
            </a:r>
          </a:p>
        </p:txBody>
      </p:sp>
      <p:sp>
        <p:nvSpPr>
          <p:cNvPr id="64" name="TextBox 63"/>
          <p:cNvSpPr txBox="1"/>
          <p:nvPr/>
        </p:nvSpPr>
        <p:spPr>
          <a:xfrm>
            <a:off x="304800" y="5694402"/>
            <a:ext cx="8915400" cy="553998"/>
          </a:xfrm>
          <a:prstGeom prst="rect">
            <a:avLst/>
          </a:prstGeom>
          <a:solidFill>
            <a:schemeClr val="bg1"/>
          </a:solidFill>
        </p:spPr>
        <p:txBody>
          <a:bodyPr wrap="square" rtlCol="0">
            <a:spAutoFit/>
          </a:bodyPr>
          <a:lstStyle/>
          <a:p>
            <a:r>
              <a:rPr lang="en-US" sz="3000" b="1" dirty="0" smtClean="0"/>
              <a:t>-  age 15, receives adapted sewing machine, life work</a:t>
            </a:r>
          </a:p>
        </p:txBody>
      </p:sp>
      <p:sp>
        <p:nvSpPr>
          <p:cNvPr id="65" name="TextBox 64"/>
          <p:cNvSpPr txBox="1"/>
          <p:nvPr/>
        </p:nvSpPr>
        <p:spPr>
          <a:xfrm>
            <a:off x="304800" y="6227802"/>
            <a:ext cx="8915400" cy="553998"/>
          </a:xfrm>
          <a:prstGeom prst="rect">
            <a:avLst/>
          </a:prstGeom>
          <a:solidFill>
            <a:schemeClr val="bg1"/>
          </a:solidFill>
        </p:spPr>
        <p:txBody>
          <a:bodyPr wrap="square" rtlCol="0">
            <a:spAutoFit/>
          </a:bodyPr>
          <a:lstStyle/>
          <a:p>
            <a:r>
              <a:rPr lang="en-US" sz="3000" b="1" dirty="0" smtClean="0"/>
              <a:t>-  age 19, marries Elijah Parsons</a:t>
            </a:r>
          </a:p>
        </p:txBody>
      </p:sp>
      <p:sp>
        <p:nvSpPr>
          <p:cNvPr id="67" name="TextBox 66"/>
          <p:cNvSpPr txBox="1"/>
          <p:nvPr/>
        </p:nvSpPr>
        <p:spPr>
          <a:xfrm>
            <a:off x="76200" y="762000"/>
            <a:ext cx="6705600" cy="553998"/>
          </a:xfrm>
          <a:prstGeom prst="rect">
            <a:avLst/>
          </a:prstGeom>
          <a:solidFill>
            <a:schemeClr val="bg1"/>
          </a:solidFill>
        </p:spPr>
        <p:txBody>
          <a:bodyPr wrap="square" rtlCol="0">
            <a:spAutoFit/>
          </a:bodyPr>
          <a:lstStyle/>
          <a:p>
            <a:r>
              <a:rPr lang="en-US" sz="3000" b="1" dirty="0" smtClean="0"/>
              <a:t>- family builds a cabin in Koosharem, UT</a:t>
            </a:r>
          </a:p>
        </p:txBody>
      </p:sp>
      <p:sp>
        <p:nvSpPr>
          <p:cNvPr id="68" name="TextBox 67"/>
          <p:cNvSpPr txBox="1"/>
          <p:nvPr/>
        </p:nvSpPr>
        <p:spPr>
          <a:xfrm>
            <a:off x="304800" y="5161002"/>
            <a:ext cx="8915400" cy="553998"/>
          </a:xfrm>
          <a:prstGeom prst="rect">
            <a:avLst/>
          </a:prstGeom>
          <a:solidFill>
            <a:schemeClr val="bg1"/>
          </a:solidFill>
        </p:spPr>
        <p:txBody>
          <a:bodyPr wrap="square" rtlCol="0">
            <a:spAutoFit/>
          </a:bodyPr>
          <a:lstStyle/>
          <a:p>
            <a:r>
              <a:rPr lang="en-US" sz="3000" b="1" dirty="0" smtClean="0"/>
              <a:t>-  learns that 4 of her siblings survive</a:t>
            </a:r>
          </a:p>
        </p:txBody>
      </p:sp>
      <p:pic>
        <p:nvPicPr>
          <p:cNvPr id="69" name="Picture 8"/>
          <p:cNvPicPr>
            <a:picLocks noChangeAspect="1" noChangeArrowheads="1"/>
          </p:cNvPicPr>
          <p:nvPr/>
        </p:nvPicPr>
        <p:blipFill>
          <a:blip r:embed="rId7"/>
          <a:srcRect/>
          <a:stretch>
            <a:fillRect/>
          </a:stretch>
        </p:blipFill>
        <p:spPr bwMode="auto">
          <a:xfrm>
            <a:off x="1676400" y="2362200"/>
            <a:ext cx="4876800" cy="1790750"/>
          </a:xfrm>
          <a:prstGeom prst="rect">
            <a:avLst/>
          </a:prstGeom>
          <a:noFill/>
          <a:ln w="9525">
            <a:noFill/>
            <a:miter lim="800000"/>
            <a:headEnd/>
            <a:tailEnd/>
          </a:ln>
          <a:effectLst/>
        </p:spPr>
      </p:pic>
      <p:pic>
        <p:nvPicPr>
          <p:cNvPr id="71" name="Picture 4"/>
          <p:cNvPicPr>
            <a:picLocks noChangeAspect="1" noChangeArrowheads="1"/>
          </p:cNvPicPr>
          <p:nvPr/>
        </p:nvPicPr>
        <p:blipFill>
          <a:blip r:embed="rId8"/>
          <a:srcRect t="2663" r="2000"/>
          <a:stretch>
            <a:fillRect/>
          </a:stretch>
        </p:blipFill>
        <p:spPr bwMode="auto">
          <a:xfrm>
            <a:off x="4191000" y="3902222"/>
            <a:ext cx="3962400" cy="2955778"/>
          </a:xfrm>
          <a:prstGeom prst="rect">
            <a:avLst/>
          </a:prstGeom>
          <a:noFill/>
          <a:ln w="9525">
            <a:noFill/>
            <a:miter lim="800000"/>
            <a:headEnd/>
            <a:tailEnd/>
          </a:ln>
          <a:effectLst/>
        </p:spPr>
      </p:pic>
      <p:pic>
        <p:nvPicPr>
          <p:cNvPr id="72" name="Picture 3"/>
          <p:cNvPicPr>
            <a:picLocks noChangeAspect="1" noChangeArrowheads="1"/>
          </p:cNvPicPr>
          <p:nvPr/>
        </p:nvPicPr>
        <p:blipFill>
          <a:blip r:embed="rId9"/>
          <a:srcRect/>
          <a:stretch>
            <a:fillRect/>
          </a:stretch>
        </p:blipFill>
        <p:spPr bwMode="auto">
          <a:xfrm>
            <a:off x="6705600" y="762000"/>
            <a:ext cx="2362200" cy="2630171"/>
          </a:xfrm>
          <a:prstGeom prst="rect">
            <a:avLst/>
          </a:prstGeom>
          <a:noFill/>
          <a:ln w="63500">
            <a:solidFill>
              <a:srgbClr val="0070C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0"/>
                                        <p:tgtEl>
                                          <p:spTgt spid="59"/>
                                        </p:tgtEl>
                                      </p:cBhvr>
                                    </p:animEffect>
                                  </p:childTnLst>
                                </p:cTn>
                              </p:par>
                              <p:par>
                                <p:cTn id="17" presetID="22" presetClass="entr" presetSubtype="2"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wipe(right)">
                                      <p:cBhvr>
                                        <p:cTn id="19" dur="5000"/>
                                        <p:tgtEl>
                                          <p:spTgt spid="46"/>
                                        </p:tgtEl>
                                      </p:cBhvr>
                                    </p:animEffect>
                                  </p:childTnLst>
                                </p:cTn>
                              </p:par>
                              <p:par>
                                <p:cTn id="20" presetID="63" presetClass="path" presetSubtype="0" accel="50000" decel="50000" fill="hold" nodeType="withEffect">
                                  <p:stCondLst>
                                    <p:cond delay="0"/>
                                  </p:stCondLst>
                                  <p:childTnLst>
                                    <p:animMotion origin="layout" path="M 0 -1.11111E-6 L -0.17292 0.01111 " pathEditMode="relative" rAng="0" ptsTypes="AA">
                                      <p:cBhvr>
                                        <p:cTn id="21" dur="5000" fill="hold"/>
                                        <p:tgtEl>
                                          <p:spTgt spid="52"/>
                                        </p:tgtEl>
                                        <p:attrNameLst>
                                          <p:attrName>ppt_x</p:attrName>
                                          <p:attrName>ppt_y</p:attrName>
                                        </p:attrNameLst>
                                      </p:cBhvr>
                                      <p:rCtr x="-86" y="6"/>
                                    </p:animMotion>
                                  </p:childTnLst>
                                </p:cTn>
                              </p:par>
                              <p:par>
                                <p:cTn id="22" presetID="35" presetClass="path" presetSubtype="0" accel="50000" decel="50000" fill="hold" nodeType="withEffect">
                                  <p:stCondLst>
                                    <p:cond delay="4500"/>
                                  </p:stCondLst>
                                  <p:childTnLst>
                                    <p:animMotion origin="layout" path="M -0.17291 0.01111 L -0.29791 0.01111 " pathEditMode="relative" rAng="0" ptsTypes="AA">
                                      <p:cBhvr>
                                        <p:cTn id="23" dur="3000" fill="hold"/>
                                        <p:tgtEl>
                                          <p:spTgt spid="52"/>
                                        </p:tgtEl>
                                        <p:attrNameLst>
                                          <p:attrName>ppt_x</p:attrName>
                                          <p:attrName>ppt_y</p:attrName>
                                        </p:attrNameLst>
                                      </p:cBhvr>
                                      <p:rCtr x="-63" y="0"/>
                                    </p:animMotion>
                                  </p:childTnLst>
                                </p:cTn>
                              </p:par>
                              <p:par>
                                <p:cTn id="24" presetID="10" presetClass="entr" presetSubtype="0" fill="hold" nodeType="withEffect">
                                  <p:stCondLst>
                                    <p:cond delay="4000"/>
                                  </p:stCondLst>
                                  <p:childTnLst>
                                    <p:set>
                                      <p:cBhvr>
                                        <p:cTn id="25" dur="1" fill="hold">
                                          <p:stCondLst>
                                            <p:cond delay="0"/>
                                          </p:stCondLst>
                                        </p:cTn>
                                        <p:tgtEl>
                                          <p:spTgt spid="54"/>
                                        </p:tgtEl>
                                        <p:attrNameLst>
                                          <p:attrName>style.visibility</p:attrName>
                                        </p:attrNameLst>
                                      </p:cBhvr>
                                      <p:to>
                                        <p:strVal val="visible"/>
                                      </p:to>
                                    </p:set>
                                    <p:animEffect transition="in" filter="fade">
                                      <p:cBhvr>
                                        <p:cTn id="26" dur="3000"/>
                                        <p:tgtEl>
                                          <p:spTgt spid="54"/>
                                        </p:tgtEl>
                                      </p:cBhvr>
                                    </p:animEffect>
                                  </p:childTnLst>
                                </p:cTn>
                              </p:par>
                              <p:par>
                                <p:cTn id="27" presetID="35" presetClass="path" presetSubtype="0" accel="50000" decel="50000" fill="hold" nodeType="withEffect">
                                  <p:stCondLst>
                                    <p:cond delay="4000"/>
                                  </p:stCondLst>
                                  <p:childTnLst>
                                    <p:animMotion origin="layout" path="M 0.02917 0.02107 L -0.125 0.01991 " pathEditMode="relative" rAng="0" ptsTypes="AA">
                                      <p:cBhvr>
                                        <p:cTn id="28" dur="3000" fill="hold"/>
                                        <p:tgtEl>
                                          <p:spTgt spid="54"/>
                                        </p:tgtEl>
                                        <p:attrNameLst>
                                          <p:attrName>ppt_x</p:attrName>
                                          <p:attrName>ppt_y</p:attrName>
                                        </p:attrNameLst>
                                      </p:cBhvr>
                                      <p:rCtr x="-77" y="-1"/>
                                    </p:animMotion>
                                  </p:childTnLst>
                                </p:cTn>
                              </p:par>
                              <p:par>
                                <p:cTn id="29" presetID="10" presetClass="exit" presetSubtype="0" fill="hold" nodeType="withEffect">
                                  <p:stCondLst>
                                    <p:cond delay="5000"/>
                                  </p:stCondLst>
                                  <p:childTnLst>
                                    <p:animEffect transition="out" filter="fade">
                                      <p:cBhvr>
                                        <p:cTn id="30" dur="3000"/>
                                        <p:tgtEl>
                                          <p:spTgt spid="52"/>
                                        </p:tgtEl>
                                      </p:cBhvr>
                                    </p:animEffect>
                                    <p:set>
                                      <p:cBhvr>
                                        <p:cTn id="31" dur="1" fill="hold">
                                          <p:stCondLst>
                                            <p:cond delay="2999"/>
                                          </p:stCondLst>
                                        </p:cTn>
                                        <p:tgtEl>
                                          <p:spTgt spid="52"/>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000"/>
                                        <p:tgtEl>
                                          <p:spTgt spid="56"/>
                                        </p:tgtEl>
                                      </p:cBhvr>
                                    </p:animEffect>
                                  </p:childTnLst>
                                </p:cTn>
                              </p:par>
                            </p:childTnLst>
                          </p:cTn>
                        </p:par>
                        <p:par>
                          <p:cTn id="37" fill="hold">
                            <p:stCondLst>
                              <p:cond delay="1000"/>
                            </p:stCondLst>
                            <p:childTnLst>
                              <p:par>
                                <p:cTn id="38" presetID="22" presetClass="entr" presetSubtype="2"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right)">
                                      <p:cBhvr>
                                        <p:cTn id="40" dur="5000"/>
                                        <p:tgtEl>
                                          <p:spTgt spid="44"/>
                                        </p:tgtEl>
                                      </p:cBhvr>
                                    </p:animEffect>
                                  </p:childTnLst>
                                </p:cTn>
                              </p:par>
                              <p:par>
                                <p:cTn id="41" presetID="35" presetClass="path" presetSubtype="0" accel="50000" fill="hold" nodeType="withEffect">
                                  <p:stCondLst>
                                    <p:cond delay="0"/>
                                  </p:stCondLst>
                                  <p:childTnLst>
                                    <p:animMotion origin="layout" path="M -0.12917 0.02335 L -0.27084 0.02335 " pathEditMode="relative" rAng="0" ptsTypes="AA">
                                      <p:cBhvr>
                                        <p:cTn id="42" dur="3000" fill="hold"/>
                                        <p:tgtEl>
                                          <p:spTgt spid="54"/>
                                        </p:tgtEl>
                                        <p:attrNameLst>
                                          <p:attrName>ppt_x</p:attrName>
                                          <p:attrName>ppt_y</p:attrName>
                                        </p:attrNameLst>
                                      </p:cBhvr>
                                      <p:rCtr x="-71" y="0"/>
                                    </p:animMotion>
                                  </p:childTnLst>
                                </p:cTn>
                              </p:par>
                              <p:par>
                                <p:cTn id="43" presetID="10" presetClass="entr" presetSubtype="0" fill="hold" nodeType="withEffect">
                                  <p:stCondLst>
                                    <p:cond delay="2000"/>
                                  </p:stCondLst>
                                  <p:childTnLst>
                                    <p:set>
                                      <p:cBhvr>
                                        <p:cTn id="44" dur="1" fill="hold">
                                          <p:stCondLst>
                                            <p:cond delay="0"/>
                                          </p:stCondLst>
                                        </p:cTn>
                                        <p:tgtEl>
                                          <p:spTgt spid="3074"/>
                                        </p:tgtEl>
                                        <p:attrNameLst>
                                          <p:attrName>style.visibility</p:attrName>
                                        </p:attrNameLst>
                                      </p:cBhvr>
                                      <p:to>
                                        <p:strVal val="visible"/>
                                      </p:to>
                                    </p:set>
                                    <p:animEffect transition="in" filter="fade">
                                      <p:cBhvr>
                                        <p:cTn id="45" dur="2000"/>
                                        <p:tgtEl>
                                          <p:spTgt spid="3074"/>
                                        </p:tgtEl>
                                      </p:cBhvr>
                                    </p:animEffect>
                                  </p:childTnLst>
                                </p:cTn>
                              </p:par>
                              <p:par>
                                <p:cTn id="46" presetID="35" presetClass="path" presetSubtype="0" decel="50000" fill="hold" nodeType="withEffect">
                                  <p:stCondLst>
                                    <p:cond delay="2000"/>
                                  </p:stCondLst>
                                  <p:childTnLst>
                                    <p:animMotion origin="layout" path="M 0.00833 0.02497 L -0.13333 0.02497 " pathEditMode="relative" rAng="0" ptsTypes="AA">
                                      <p:cBhvr>
                                        <p:cTn id="47" dur="3000" fill="hold"/>
                                        <p:tgtEl>
                                          <p:spTgt spid="3074"/>
                                        </p:tgtEl>
                                        <p:attrNameLst>
                                          <p:attrName>ppt_x</p:attrName>
                                          <p:attrName>ppt_y</p:attrName>
                                        </p:attrNameLst>
                                      </p:cBhvr>
                                      <p:rCtr x="-71" y="0"/>
                                    </p:animMotion>
                                  </p:childTnLst>
                                </p:cTn>
                              </p:par>
                              <p:par>
                                <p:cTn id="48" presetID="10" presetClass="exit" presetSubtype="0" fill="hold" nodeType="withEffect">
                                  <p:stCondLst>
                                    <p:cond delay="3000"/>
                                  </p:stCondLst>
                                  <p:childTnLst>
                                    <p:animEffect transition="out" filter="fade">
                                      <p:cBhvr>
                                        <p:cTn id="49" dur="2000"/>
                                        <p:tgtEl>
                                          <p:spTgt spid="54"/>
                                        </p:tgtEl>
                                      </p:cBhvr>
                                    </p:animEffect>
                                    <p:set>
                                      <p:cBhvr>
                                        <p:cTn id="50" dur="1" fill="hold">
                                          <p:stCondLst>
                                            <p:cond delay="1999"/>
                                          </p:stCondLst>
                                        </p:cTn>
                                        <p:tgtEl>
                                          <p:spTgt spid="54"/>
                                        </p:tgtEl>
                                        <p:attrNameLst>
                                          <p:attrName>style.visibility</p:attrName>
                                        </p:attrNameLst>
                                      </p:cBhvr>
                                      <p:to>
                                        <p:strVal val="hidden"/>
                                      </p:to>
                                    </p:set>
                                  </p:childTnLst>
                                </p:cTn>
                              </p:par>
                            </p:childTnLst>
                          </p:cTn>
                        </p:par>
                        <p:par>
                          <p:cTn id="51" fill="hold">
                            <p:stCondLst>
                              <p:cond delay="6000"/>
                            </p:stCondLst>
                            <p:childTnLst>
                              <p:par>
                                <p:cTn id="52" presetID="49" presetClass="entr" presetSubtype="0" decel="100000" fill="hold" grpId="0" nodeType="afterEffect">
                                  <p:stCondLst>
                                    <p:cond delay="0"/>
                                  </p:stCondLst>
                                  <p:childTnLst>
                                    <p:set>
                                      <p:cBhvr>
                                        <p:cTn id="53" dur="1" fill="hold">
                                          <p:stCondLst>
                                            <p:cond delay="0"/>
                                          </p:stCondLst>
                                        </p:cTn>
                                        <p:tgtEl>
                                          <p:spTgt spid="50"/>
                                        </p:tgtEl>
                                        <p:attrNameLst>
                                          <p:attrName>style.visibility</p:attrName>
                                        </p:attrNameLst>
                                      </p:cBhvr>
                                      <p:to>
                                        <p:strVal val="visible"/>
                                      </p:to>
                                    </p:set>
                                    <p:anim calcmode="lin" valueType="num">
                                      <p:cBhvr>
                                        <p:cTn id="54" dur="1000" fill="hold"/>
                                        <p:tgtEl>
                                          <p:spTgt spid="50"/>
                                        </p:tgtEl>
                                        <p:attrNameLst>
                                          <p:attrName>ppt_w</p:attrName>
                                        </p:attrNameLst>
                                      </p:cBhvr>
                                      <p:tavLst>
                                        <p:tav tm="0">
                                          <p:val>
                                            <p:fltVal val="0"/>
                                          </p:val>
                                        </p:tav>
                                        <p:tav tm="100000">
                                          <p:val>
                                            <p:strVal val="#ppt_w"/>
                                          </p:val>
                                        </p:tav>
                                      </p:tavLst>
                                    </p:anim>
                                    <p:anim calcmode="lin" valueType="num">
                                      <p:cBhvr>
                                        <p:cTn id="55" dur="1000" fill="hold"/>
                                        <p:tgtEl>
                                          <p:spTgt spid="50"/>
                                        </p:tgtEl>
                                        <p:attrNameLst>
                                          <p:attrName>ppt_h</p:attrName>
                                        </p:attrNameLst>
                                      </p:cBhvr>
                                      <p:tavLst>
                                        <p:tav tm="0">
                                          <p:val>
                                            <p:fltVal val="0"/>
                                          </p:val>
                                        </p:tav>
                                        <p:tav tm="100000">
                                          <p:val>
                                            <p:strVal val="#ppt_h"/>
                                          </p:val>
                                        </p:tav>
                                      </p:tavLst>
                                    </p:anim>
                                    <p:anim calcmode="lin" valueType="num">
                                      <p:cBhvr>
                                        <p:cTn id="56" dur="1000" fill="hold"/>
                                        <p:tgtEl>
                                          <p:spTgt spid="50"/>
                                        </p:tgtEl>
                                        <p:attrNameLst>
                                          <p:attrName>style.rotation</p:attrName>
                                        </p:attrNameLst>
                                      </p:cBhvr>
                                      <p:tavLst>
                                        <p:tav tm="0">
                                          <p:val>
                                            <p:fltVal val="360"/>
                                          </p:val>
                                        </p:tav>
                                        <p:tav tm="100000">
                                          <p:val>
                                            <p:fltVal val="0"/>
                                          </p:val>
                                        </p:tav>
                                      </p:tavLst>
                                    </p:anim>
                                    <p:animEffect transition="in" filter="fade">
                                      <p:cBhvr>
                                        <p:cTn id="57" dur="1000"/>
                                        <p:tgtEl>
                                          <p:spTgt spid="50"/>
                                        </p:tgtEl>
                                      </p:cBhvr>
                                    </p:animEffect>
                                  </p:childTnLst>
                                </p:cTn>
                              </p:par>
                              <p:par>
                                <p:cTn id="58" presetID="10" presetClass="exit" presetSubtype="0" fill="hold" nodeType="withEffect">
                                  <p:stCondLst>
                                    <p:cond delay="0"/>
                                  </p:stCondLst>
                                  <p:childTnLst>
                                    <p:animEffect transition="out" filter="fade">
                                      <p:cBhvr>
                                        <p:cTn id="59" dur="1000"/>
                                        <p:tgtEl>
                                          <p:spTgt spid="46"/>
                                        </p:tgtEl>
                                      </p:cBhvr>
                                    </p:animEffect>
                                    <p:set>
                                      <p:cBhvr>
                                        <p:cTn id="60" dur="1" fill="hold">
                                          <p:stCondLst>
                                            <p:cond delay="999"/>
                                          </p:stCondLst>
                                        </p:cTn>
                                        <p:tgtEl>
                                          <p:spTgt spid="46"/>
                                        </p:tgtEl>
                                        <p:attrNameLst>
                                          <p:attrName>style.visibility</p:attrName>
                                        </p:attrNameLst>
                                      </p:cBhvr>
                                      <p:to>
                                        <p:strVal val="hidden"/>
                                      </p:to>
                                    </p:set>
                                  </p:childTnLst>
                                </p:cTn>
                              </p:par>
                            </p:childTnLst>
                          </p:cTn>
                        </p:par>
                        <p:par>
                          <p:cTn id="61" fill="hold">
                            <p:stCondLst>
                              <p:cond delay="7000"/>
                            </p:stCondLst>
                            <p:childTnLst>
                              <p:par>
                                <p:cTn id="62" presetID="10" presetClass="exit" presetSubtype="0" fill="hold" nodeType="afterEffect">
                                  <p:stCondLst>
                                    <p:cond delay="0"/>
                                  </p:stCondLst>
                                  <p:childTnLst>
                                    <p:animEffect transition="out" filter="fade">
                                      <p:cBhvr>
                                        <p:cTn id="63" dur="1000"/>
                                        <p:tgtEl>
                                          <p:spTgt spid="3074"/>
                                        </p:tgtEl>
                                      </p:cBhvr>
                                    </p:animEffect>
                                    <p:set>
                                      <p:cBhvr>
                                        <p:cTn id="64" dur="1" fill="hold">
                                          <p:stCondLst>
                                            <p:cond delay="999"/>
                                          </p:stCondLst>
                                        </p:cTn>
                                        <p:tgtEl>
                                          <p:spTgt spid="3074"/>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fade">
                                      <p:cBhvr>
                                        <p:cTn id="69" dur="1000"/>
                                        <p:tgtEl>
                                          <p:spTgt spid="58"/>
                                        </p:tgtEl>
                                      </p:cBhvr>
                                    </p:animEffect>
                                  </p:childTnLst>
                                </p:cTn>
                              </p:par>
                              <p:par>
                                <p:cTn id="70" presetID="10" presetClass="exit" presetSubtype="0" fill="hold" grpId="1" nodeType="withEffect">
                                  <p:stCondLst>
                                    <p:cond delay="0"/>
                                  </p:stCondLst>
                                  <p:childTnLst>
                                    <p:animEffect transition="out" filter="fade">
                                      <p:cBhvr>
                                        <p:cTn id="71" dur="1000"/>
                                        <p:tgtEl>
                                          <p:spTgt spid="44"/>
                                        </p:tgtEl>
                                      </p:cBhvr>
                                    </p:animEffect>
                                    <p:set>
                                      <p:cBhvr>
                                        <p:cTn id="72" dur="1" fill="hold">
                                          <p:stCondLst>
                                            <p:cond delay="999"/>
                                          </p:stCondLst>
                                        </p:cTn>
                                        <p:tgtEl>
                                          <p:spTgt spid="4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60"/>
                                        </p:tgtEl>
                                        <p:attrNameLst>
                                          <p:attrName>style.visibility</p:attrName>
                                        </p:attrNameLst>
                                      </p:cBhvr>
                                      <p:to>
                                        <p:strVal val="visible"/>
                                      </p:to>
                                    </p:set>
                                    <p:animEffect transition="in" filter="fade">
                                      <p:cBhvr>
                                        <p:cTn id="77" dur="1000"/>
                                        <p:tgtEl>
                                          <p:spTgt spid="60"/>
                                        </p:tgtEl>
                                      </p:cBhvr>
                                    </p:animEffect>
                                  </p:childTnLst>
                                </p:cTn>
                              </p:par>
                            </p:childTnLst>
                          </p:cTn>
                        </p:par>
                      </p:childTnLst>
                    </p:cTn>
                  </p:par>
                  <p:par>
                    <p:cTn id="78" fill="hold">
                      <p:stCondLst>
                        <p:cond delay="indefinite"/>
                      </p:stCondLst>
                      <p:childTnLst>
                        <p:par>
                          <p:cTn id="79" fill="hold">
                            <p:stCondLst>
                              <p:cond delay="0"/>
                            </p:stCondLst>
                            <p:childTnLst>
                              <p:par>
                                <p:cTn id="80" presetID="49" presetClass="entr" presetSubtype="0" decel="100000" fill="hold" grpId="0" nodeType="clickEffect">
                                  <p:stCondLst>
                                    <p:cond delay="0"/>
                                  </p:stCondLst>
                                  <p:childTnLst>
                                    <p:set>
                                      <p:cBhvr>
                                        <p:cTn id="81" dur="1" fill="hold">
                                          <p:stCondLst>
                                            <p:cond delay="0"/>
                                          </p:stCondLst>
                                        </p:cTn>
                                        <p:tgtEl>
                                          <p:spTgt spid="62"/>
                                        </p:tgtEl>
                                        <p:attrNameLst>
                                          <p:attrName>style.visibility</p:attrName>
                                        </p:attrNameLst>
                                      </p:cBhvr>
                                      <p:to>
                                        <p:strVal val="visible"/>
                                      </p:to>
                                    </p:set>
                                    <p:anim calcmode="lin" valueType="num">
                                      <p:cBhvr>
                                        <p:cTn id="82" dur="1000" fill="hold"/>
                                        <p:tgtEl>
                                          <p:spTgt spid="62"/>
                                        </p:tgtEl>
                                        <p:attrNameLst>
                                          <p:attrName>ppt_w</p:attrName>
                                        </p:attrNameLst>
                                      </p:cBhvr>
                                      <p:tavLst>
                                        <p:tav tm="0">
                                          <p:val>
                                            <p:fltVal val="0"/>
                                          </p:val>
                                        </p:tav>
                                        <p:tav tm="100000">
                                          <p:val>
                                            <p:strVal val="#ppt_w"/>
                                          </p:val>
                                        </p:tav>
                                      </p:tavLst>
                                    </p:anim>
                                    <p:anim calcmode="lin" valueType="num">
                                      <p:cBhvr>
                                        <p:cTn id="83" dur="1000" fill="hold"/>
                                        <p:tgtEl>
                                          <p:spTgt spid="62"/>
                                        </p:tgtEl>
                                        <p:attrNameLst>
                                          <p:attrName>ppt_h</p:attrName>
                                        </p:attrNameLst>
                                      </p:cBhvr>
                                      <p:tavLst>
                                        <p:tav tm="0">
                                          <p:val>
                                            <p:fltVal val="0"/>
                                          </p:val>
                                        </p:tav>
                                        <p:tav tm="100000">
                                          <p:val>
                                            <p:strVal val="#ppt_h"/>
                                          </p:val>
                                        </p:tav>
                                      </p:tavLst>
                                    </p:anim>
                                    <p:anim calcmode="lin" valueType="num">
                                      <p:cBhvr>
                                        <p:cTn id="84" dur="1000" fill="hold"/>
                                        <p:tgtEl>
                                          <p:spTgt spid="62"/>
                                        </p:tgtEl>
                                        <p:attrNameLst>
                                          <p:attrName>style.rotation</p:attrName>
                                        </p:attrNameLst>
                                      </p:cBhvr>
                                      <p:tavLst>
                                        <p:tav tm="0">
                                          <p:val>
                                            <p:fltVal val="360"/>
                                          </p:val>
                                        </p:tav>
                                        <p:tav tm="100000">
                                          <p:val>
                                            <p:fltVal val="0"/>
                                          </p:val>
                                        </p:tav>
                                      </p:tavLst>
                                    </p:anim>
                                    <p:animEffect transition="in" filter="fade">
                                      <p:cBhvr>
                                        <p:cTn id="85" dur="1000"/>
                                        <p:tgtEl>
                                          <p:spTgt spid="62"/>
                                        </p:tgtEl>
                                      </p:cBhvr>
                                    </p:animEffect>
                                  </p:childTnLst>
                                </p:cTn>
                              </p:par>
                              <p:par>
                                <p:cTn id="86" presetID="49" presetClass="exit" presetSubtype="0" accel="100000" fill="hold" grpId="0" nodeType="withEffect">
                                  <p:stCondLst>
                                    <p:cond delay="0"/>
                                  </p:stCondLst>
                                  <p:childTnLst>
                                    <p:anim calcmode="lin" valueType="num">
                                      <p:cBhvr>
                                        <p:cTn id="87" dur="1000"/>
                                        <p:tgtEl>
                                          <p:spTgt spid="6"/>
                                        </p:tgtEl>
                                        <p:attrNameLst>
                                          <p:attrName>ppt_w</p:attrName>
                                        </p:attrNameLst>
                                      </p:cBhvr>
                                      <p:tavLst>
                                        <p:tav tm="0">
                                          <p:val>
                                            <p:strVal val="ppt_w"/>
                                          </p:val>
                                        </p:tav>
                                        <p:tav tm="100000">
                                          <p:val>
                                            <p:fltVal val="0"/>
                                          </p:val>
                                        </p:tav>
                                      </p:tavLst>
                                    </p:anim>
                                    <p:anim calcmode="lin" valueType="num">
                                      <p:cBhvr>
                                        <p:cTn id="88" dur="1000"/>
                                        <p:tgtEl>
                                          <p:spTgt spid="6"/>
                                        </p:tgtEl>
                                        <p:attrNameLst>
                                          <p:attrName>ppt_h</p:attrName>
                                        </p:attrNameLst>
                                      </p:cBhvr>
                                      <p:tavLst>
                                        <p:tav tm="0">
                                          <p:val>
                                            <p:strVal val="ppt_h"/>
                                          </p:val>
                                        </p:tav>
                                        <p:tav tm="100000">
                                          <p:val>
                                            <p:fltVal val="0"/>
                                          </p:val>
                                        </p:tav>
                                      </p:tavLst>
                                    </p:anim>
                                    <p:anim calcmode="lin" valueType="num">
                                      <p:cBhvr>
                                        <p:cTn id="89" dur="1000"/>
                                        <p:tgtEl>
                                          <p:spTgt spid="6"/>
                                        </p:tgtEl>
                                        <p:attrNameLst>
                                          <p:attrName>style.rotation</p:attrName>
                                        </p:attrNameLst>
                                      </p:cBhvr>
                                      <p:tavLst>
                                        <p:tav tm="0">
                                          <p:val>
                                            <p:fltVal val="0"/>
                                          </p:val>
                                        </p:tav>
                                        <p:tav tm="100000">
                                          <p:val>
                                            <p:fltVal val="360"/>
                                          </p:val>
                                        </p:tav>
                                      </p:tavLst>
                                    </p:anim>
                                    <p:animEffect transition="out" filter="fade">
                                      <p:cBhvr>
                                        <p:cTn id="90" dur="1000"/>
                                        <p:tgtEl>
                                          <p:spTgt spid="6"/>
                                        </p:tgtEl>
                                      </p:cBhvr>
                                    </p:animEffect>
                                    <p:set>
                                      <p:cBhvr>
                                        <p:cTn id="91" dur="1" fill="hold">
                                          <p:stCondLst>
                                            <p:cond delay="999"/>
                                          </p:stCondLst>
                                        </p:cTn>
                                        <p:tgtEl>
                                          <p:spTgt spid="6"/>
                                        </p:tgtEl>
                                        <p:attrNameLst>
                                          <p:attrName>style.visibility</p:attrName>
                                        </p:attrNameLst>
                                      </p:cBhvr>
                                      <p:to>
                                        <p:strVal val="hidden"/>
                                      </p:to>
                                    </p:set>
                                  </p:childTnLst>
                                </p:cTn>
                              </p:par>
                            </p:childTnLst>
                          </p:cTn>
                        </p:par>
                        <p:par>
                          <p:cTn id="92" fill="hold">
                            <p:stCondLst>
                              <p:cond delay="1000"/>
                            </p:stCondLst>
                            <p:childTnLst>
                              <p:par>
                                <p:cTn id="93" presetID="10" presetClass="entr" presetSubtype="0" fill="hold" grpId="0" nodeType="afterEffect">
                                  <p:stCondLst>
                                    <p:cond delay="0"/>
                                  </p:stCondLst>
                                  <p:childTnLst>
                                    <p:set>
                                      <p:cBhvr>
                                        <p:cTn id="94" dur="1" fill="hold">
                                          <p:stCondLst>
                                            <p:cond delay="0"/>
                                          </p:stCondLst>
                                        </p:cTn>
                                        <p:tgtEl>
                                          <p:spTgt spid="61"/>
                                        </p:tgtEl>
                                        <p:attrNameLst>
                                          <p:attrName>style.visibility</p:attrName>
                                        </p:attrNameLst>
                                      </p:cBhvr>
                                      <p:to>
                                        <p:strVal val="visible"/>
                                      </p:to>
                                    </p:set>
                                    <p:animEffect transition="in" filter="fade">
                                      <p:cBhvr>
                                        <p:cTn id="95" dur="1000"/>
                                        <p:tgtEl>
                                          <p:spTgt spid="61"/>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68"/>
                                        </p:tgtEl>
                                        <p:attrNameLst>
                                          <p:attrName>style.visibility</p:attrName>
                                        </p:attrNameLst>
                                      </p:cBhvr>
                                      <p:to>
                                        <p:strVal val="visible"/>
                                      </p:to>
                                    </p:set>
                                    <p:animEffect transition="in" filter="fade">
                                      <p:cBhvr>
                                        <p:cTn id="100" dur="1000"/>
                                        <p:tgtEl>
                                          <p:spTgt spid="68"/>
                                        </p:tgtEl>
                                      </p:cBhvr>
                                    </p:animEffect>
                                  </p:childTnLst>
                                </p:cTn>
                              </p:par>
                              <p:par>
                                <p:cTn id="101" presetID="10"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animEffect transition="in" filter="fade">
                                      <p:cBhvr>
                                        <p:cTn id="103" dur="1000"/>
                                        <p:tgtEl>
                                          <p:spTgt spid="69"/>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xit" presetSubtype="0" fill="hold" nodeType="clickEffect">
                                  <p:stCondLst>
                                    <p:cond delay="0"/>
                                  </p:stCondLst>
                                  <p:childTnLst>
                                    <p:animEffect transition="out" filter="fade">
                                      <p:cBhvr>
                                        <p:cTn id="107" dur="1000"/>
                                        <p:tgtEl>
                                          <p:spTgt spid="69"/>
                                        </p:tgtEl>
                                      </p:cBhvr>
                                    </p:animEffect>
                                    <p:set>
                                      <p:cBhvr>
                                        <p:cTn id="108" dur="1" fill="hold">
                                          <p:stCondLst>
                                            <p:cond delay="999"/>
                                          </p:stCondLst>
                                        </p:cTn>
                                        <p:tgtEl>
                                          <p:spTgt spid="69"/>
                                        </p:tgtEl>
                                        <p:attrNameLst>
                                          <p:attrName>style.visibility</p:attrName>
                                        </p:attrNameLst>
                                      </p:cBhvr>
                                      <p:to>
                                        <p:strVal val="hidden"/>
                                      </p:to>
                                    </p:set>
                                  </p:childTnLst>
                                </p:cTn>
                              </p:par>
                            </p:childTnLst>
                          </p:cTn>
                        </p:par>
                        <p:par>
                          <p:cTn id="109" fill="hold">
                            <p:stCondLst>
                              <p:cond delay="1000"/>
                            </p:stCondLst>
                            <p:childTnLst>
                              <p:par>
                                <p:cTn id="110" presetID="49" presetClass="entr" presetSubtype="0" decel="100000" fill="hold" grpId="0" nodeType="afterEffect">
                                  <p:stCondLst>
                                    <p:cond delay="0"/>
                                  </p:stCondLst>
                                  <p:childTnLst>
                                    <p:set>
                                      <p:cBhvr>
                                        <p:cTn id="111" dur="1" fill="hold">
                                          <p:stCondLst>
                                            <p:cond delay="0"/>
                                          </p:stCondLst>
                                        </p:cTn>
                                        <p:tgtEl>
                                          <p:spTgt spid="63"/>
                                        </p:tgtEl>
                                        <p:attrNameLst>
                                          <p:attrName>style.visibility</p:attrName>
                                        </p:attrNameLst>
                                      </p:cBhvr>
                                      <p:to>
                                        <p:strVal val="visible"/>
                                      </p:to>
                                    </p:set>
                                    <p:anim calcmode="lin" valueType="num">
                                      <p:cBhvr>
                                        <p:cTn id="112" dur="1000" fill="hold"/>
                                        <p:tgtEl>
                                          <p:spTgt spid="63"/>
                                        </p:tgtEl>
                                        <p:attrNameLst>
                                          <p:attrName>ppt_w</p:attrName>
                                        </p:attrNameLst>
                                      </p:cBhvr>
                                      <p:tavLst>
                                        <p:tav tm="0">
                                          <p:val>
                                            <p:fltVal val="0"/>
                                          </p:val>
                                        </p:tav>
                                        <p:tav tm="100000">
                                          <p:val>
                                            <p:strVal val="#ppt_w"/>
                                          </p:val>
                                        </p:tav>
                                      </p:tavLst>
                                    </p:anim>
                                    <p:anim calcmode="lin" valueType="num">
                                      <p:cBhvr>
                                        <p:cTn id="113" dur="1000" fill="hold"/>
                                        <p:tgtEl>
                                          <p:spTgt spid="63"/>
                                        </p:tgtEl>
                                        <p:attrNameLst>
                                          <p:attrName>ppt_h</p:attrName>
                                        </p:attrNameLst>
                                      </p:cBhvr>
                                      <p:tavLst>
                                        <p:tav tm="0">
                                          <p:val>
                                            <p:fltVal val="0"/>
                                          </p:val>
                                        </p:tav>
                                        <p:tav tm="100000">
                                          <p:val>
                                            <p:strVal val="#ppt_h"/>
                                          </p:val>
                                        </p:tav>
                                      </p:tavLst>
                                    </p:anim>
                                    <p:anim calcmode="lin" valueType="num">
                                      <p:cBhvr>
                                        <p:cTn id="114" dur="1000" fill="hold"/>
                                        <p:tgtEl>
                                          <p:spTgt spid="63"/>
                                        </p:tgtEl>
                                        <p:attrNameLst>
                                          <p:attrName>style.rotation</p:attrName>
                                        </p:attrNameLst>
                                      </p:cBhvr>
                                      <p:tavLst>
                                        <p:tav tm="0">
                                          <p:val>
                                            <p:fltVal val="360"/>
                                          </p:val>
                                        </p:tav>
                                        <p:tav tm="100000">
                                          <p:val>
                                            <p:fltVal val="0"/>
                                          </p:val>
                                        </p:tav>
                                      </p:tavLst>
                                    </p:anim>
                                    <p:animEffect transition="in" filter="fade">
                                      <p:cBhvr>
                                        <p:cTn id="115" dur="1000"/>
                                        <p:tgtEl>
                                          <p:spTgt spid="63"/>
                                        </p:tgtEl>
                                      </p:cBhvr>
                                    </p:animEffect>
                                  </p:childTnLst>
                                </p:cTn>
                              </p:par>
                              <p:par>
                                <p:cTn id="116" presetID="49" presetClass="exit" presetSubtype="0" accel="100000" fill="hold" grpId="1" nodeType="withEffect">
                                  <p:stCondLst>
                                    <p:cond delay="0"/>
                                  </p:stCondLst>
                                  <p:childTnLst>
                                    <p:anim calcmode="lin" valueType="num">
                                      <p:cBhvr>
                                        <p:cTn id="117" dur="1000"/>
                                        <p:tgtEl>
                                          <p:spTgt spid="62"/>
                                        </p:tgtEl>
                                        <p:attrNameLst>
                                          <p:attrName>ppt_w</p:attrName>
                                        </p:attrNameLst>
                                      </p:cBhvr>
                                      <p:tavLst>
                                        <p:tav tm="0">
                                          <p:val>
                                            <p:strVal val="ppt_w"/>
                                          </p:val>
                                        </p:tav>
                                        <p:tav tm="100000">
                                          <p:val>
                                            <p:fltVal val="0"/>
                                          </p:val>
                                        </p:tav>
                                      </p:tavLst>
                                    </p:anim>
                                    <p:anim calcmode="lin" valueType="num">
                                      <p:cBhvr>
                                        <p:cTn id="118" dur="1000"/>
                                        <p:tgtEl>
                                          <p:spTgt spid="62"/>
                                        </p:tgtEl>
                                        <p:attrNameLst>
                                          <p:attrName>ppt_h</p:attrName>
                                        </p:attrNameLst>
                                      </p:cBhvr>
                                      <p:tavLst>
                                        <p:tav tm="0">
                                          <p:val>
                                            <p:strVal val="ppt_h"/>
                                          </p:val>
                                        </p:tav>
                                        <p:tav tm="100000">
                                          <p:val>
                                            <p:fltVal val="0"/>
                                          </p:val>
                                        </p:tav>
                                      </p:tavLst>
                                    </p:anim>
                                    <p:anim calcmode="lin" valueType="num">
                                      <p:cBhvr>
                                        <p:cTn id="119" dur="1000"/>
                                        <p:tgtEl>
                                          <p:spTgt spid="62"/>
                                        </p:tgtEl>
                                        <p:attrNameLst>
                                          <p:attrName>style.rotation</p:attrName>
                                        </p:attrNameLst>
                                      </p:cBhvr>
                                      <p:tavLst>
                                        <p:tav tm="0">
                                          <p:val>
                                            <p:fltVal val="0"/>
                                          </p:val>
                                        </p:tav>
                                        <p:tav tm="100000">
                                          <p:val>
                                            <p:fltVal val="360"/>
                                          </p:val>
                                        </p:tav>
                                      </p:tavLst>
                                    </p:anim>
                                    <p:animEffect transition="out" filter="fade">
                                      <p:cBhvr>
                                        <p:cTn id="120" dur="1000"/>
                                        <p:tgtEl>
                                          <p:spTgt spid="62"/>
                                        </p:tgtEl>
                                      </p:cBhvr>
                                    </p:animEffect>
                                    <p:set>
                                      <p:cBhvr>
                                        <p:cTn id="121" dur="1" fill="hold">
                                          <p:stCondLst>
                                            <p:cond delay="999"/>
                                          </p:stCondLst>
                                        </p:cTn>
                                        <p:tgtEl>
                                          <p:spTgt spid="62"/>
                                        </p:tgtEl>
                                        <p:attrNameLst>
                                          <p:attrName>style.visibility</p:attrName>
                                        </p:attrNameLst>
                                      </p:cBhvr>
                                      <p:to>
                                        <p:strVal val="hidden"/>
                                      </p:to>
                                    </p:set>
                                  </p:childTnLst>
                                </p:cTn>
                              </p:par>
                            </p:childTnLst>
                          </p:cTn>
                        </p:par>
                        <p:par>
                          <p:cTn id="122" fill="hold">
                            <p:stCondLst>
                              <p:cond delay="2000"/>
                            </p:stCondLst>
                            <p:childTnLst>
                              <p:par>
                                <p:cTn id="123" presetID="10" presetClass="entr" presetSubtype="0" fill="hold" grpId="0" nodeType="afterEffect">
                                  <p:stCondLst>
                                    <p:cond delay="0"/>
                                  </p:stCondLst>
                                  <p:childTnLst>
                                    <p:set>
                                      <p:cBhvr>
                                        <p:cTn id="124" dur="1" fill="hold">
                                          <p:stCondLst>
                                            <p:cond delay="0"/>
                                          </p:stCondLst>
                                        </p:cTn>
                                        <p:tgtEl>
                                          <p:spTgt spid="64"/>
                                        </p:tgtEl>
                                        <p:attrNameLst>
                                          <p:attrName>style.visibility</p:attrName>
                                        </p:attrNameLst>
                                      </p:cBhvr>
                                      <p:to>
                                        <p:strVal val="visible"/>
                                      </p:to>
                                    </p:set>
                                    <p:animEffect transition="in" filter="fade">
                                      <p:cBhvr>
                                        <p:cTn id="125" dur="1000"/>
                                        <p:tgtEl>
                                          <p:spTgt spid="64"/>
                                        </p:tgtEl>
                                      </p:cBhvr>
                                    </p:animEffect>
                                  </p:childTnLst>
                                </p:cTn>
                              </p:par>
                              <p:par>
                                <p:cTn id="126" presetID="10" presetClass="entr" presetSubtype="0" fill="hold" nodeType="withEffect">
                                  <p:stCondLst>
                                    <p:cond delay="0"/>
                                  </p:stCondLst>
                                  <p:childTnLst>
                                    <p:set>
                                      <p:cBhvr>
                                        <p:cTn id="127" dur="1" fill="hold">
                                          <p:stCondLst>
                                            <p:cond delay="0"/>
                                          </p:stCondLst>
                                        </p:cTn>
                                        <p:tgtEl>
                                          <p:spTgt spid="72"/>
                                        </p:tgtEl>
                                        <p:attrNameLst>
                                          <p:attrName>style.visibility</p:attrName>
                                        </p:attrNameLst>
                                      </p:cBhvr>
                                      <p:to>
                                        <p:strVal val="visible"/>
                                      </p:to>
                                    </p:set>
                                    <p:animEffect transition="in" filter="fade">
                                      <p:cBhvr>
                                        <p:cTn id="128" dur="1000"/>
                                        <p:tgtEl>
                                          <p:spTgt spid="72"/>
                                        </p:tgtEl>
                                      </p:cBhvr>
                                    </p:animEffect>
                                  </p:childTnLst>
                                </p:cTn>
                              </p:par>
                            </p:childTnLst>
                          </p:cTn>
                        </p:par>
                        <p:par>
                          <p:cTn id="129" fill="hold">
                            <p:stCondLst>
                              <p:cond delay="3000"/>
                            </p:stCondLst>
                            <p:childTnLst>
                              <p:par>
                                <p:cTn id="130" presetID="10" presetClass="exit" presetSubtype="0" fill="hold" nodeType="afterEffect">
                                  <p:stCondLst>
                                    <p:cond delay="0"/>
                                  </p:stCondLst>
                                  <p:childTnLst>
                                    <p:animEffect transition="out" filter="fade">
                                      <p:cBhvr>
                                        <p:cTn id="131" dur="1000"/>
                                        <p:tgtEl>
                                          <p:spTgt spid="39"/>
                                        </p:tgtEl>
                                      </p:cBhvr>
                                    </p:animEffect>
                                    <p:set>
                                      <p:cBhvr>
                                        <p:cTn id="132" dur="1" fill="hold">
                                          <p:stCondLst>
                                            <p:cond delay="999"/>
                                          </p:stCondLst>
                                        </p:cTn>
                                        <p:tgtEl>
                                          <p:spTgt spid="39"/>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49" presetClass="entr" presetSubtype="0" decel="100000" fill="hold" grpId="0" nodeType="clickEffect">
                                  <p:stCondLst>
                                    <p:cond delay="0"/>
                                  </p:stCondLst>
                                  <p:childTnLst>
                                    <p:set>
                                      <p:cBhvr>
                                        <p:cTn id="136" dur="1" fill="hold">
                                          <p:stCondLst>
                                            <p:cond delay="0"/>
                                          </p:stCondLst>
                                        </p:cTn>
                                        <p:tgtEl>
                                          <p:spTgt spid="66"/>
                                        </p:tgtEl>
                                        <p:attrNameLst>
                                          <p:attrName>style.visibility</p:attrName>
                                        </p:attrNameLst>
                                      </p:cBhvr>
                                      <p:to>
                                        <p:strVal val="visible"/>
                                      </p:to>
                                    </p:set>
                                    <p:anim calcmode="lin" valueType="num">
                                      <p:cBhvr>
                                        <p:cTn id="137" dur="1000" fill="hold"/>
                                        <p:tgtEl>
                                          <p:spTgt spid="66"/>
                                        </p:tgtEl>
                                        <p:attrNameLst>
                                          <p:attrName>ppt_w</p:attrName>
                                        </p:attrNameLst>
                                      </p:cBhvr>
                                      <p:tavLst>
                                        <p:tav tm="0">
                                          <p:val>
                                            <p:fltVal val="0"/>
                                          </p:val>
                                        </p:tav>
                                        <p:tav tm="100000">
                                          <p:val>
                                            <p:strVal val="#ppt_w"/>
                                          </p:val>
                                        </p:tav>
                                      </p:tavLst>
                                    </p:anim>
                                    <p:anim calcmode="lin" valueType="num">
                                      <p:cBhvr>
                                        <p:cTn id="138" dur="1000" fill="hold"/>
                                        <p:tgtEl>
                                          <p:spTgt spid="66"/>
                                        </p:tgtEl>
                                        <p:attrNameLst>
                                          <p:attrName>ppt_h</p:attrName>
                                        </p:attrNameLst>
                                      </p:cBhvr>
                                      <p:tavLst>
                                        <p:tav tm="0">
                                          <p:val>
                                            <p:fltVal val="0"/>
                                          </p:val>
                                        </p:tav>
                                        <p:tav tm="100000">
                                          <p:val>
                                            <p:strVal val="#ppt_h"/>
                                          </p:val>
                                        </p:tav>
                                      </p:tavLst>
                                    </p:anim>
                                    <p:anim calcmode="lin" valueType="num">
                                      <p:cBhvr>
                                        <p:cTn id="139" dur="1000" fill="hold"/>
                                        <p:tgtEl>
                                          <p:spTgt spid="66"/>
                                        </p:tgtEl>
                                        <p:attrNameLst>
                                          <p:attrName>style.rotation</p:attrName>
                                        </p:attrNameLst>
                                      </p:cBhvr>
                                      <p:tavLst>
                                        <p:tav tm="0">
                                          <p:val>
                                            <p:fltVal val="360"/>
                                          </p:val>
                                        </p:tav>
                                        <p:tav tm="100000">
                                          <p:val>
                                            <p:fltVal val="0"/>
                                          </p:val>
                                        </p:tav>
                                      </p:tavLst>
                                    </p:anim>
                                    <p:animEffect transition="in" filter="fade">
                                      <p:cBhvr>
                                        <p:cTn id="140" dur="1000"/>
                                        <p:tgtEl>
                                          <p:spTgt spid="66"/>
                                        </p:tgtEl>
                                      </p:cBhvr>
                                    </p:animEffect>
                                  </p:childTnLst>
                                </p:cTn>
                              </p:par>
                              <p:par>
                                <p:cTn id="141" presetID="49" presetClass="exit" presetSubtype="0" accel="100000" fill="hold" grpId="1" nodeType="withEffect">
                                  <p:stCondLst>
                                    <p:cond delay="0"/>
                                  </p:stCondLst>
                                  <p:childTnLst>
                                    <p:anim calcmode="lin" valueType="num">
                                      <p:cBhvr>
                                        <p:cTn id="142" dur="1000"/>
                                        <p:tgtEl>
                                          <p:spTgt spid="63"/>
                                        </p:tgtEl>
                                        <p:attrNameLst>
                                          <p:attrName>ppt_w</p:attrName>
                                        </p:attrNameLst>
                                      </p:cBhvr>
                                      <p:tavLst>
                                        <p:tav tm="0">
                                          <p:val>
                                            <p:strVal val="ppt_w"/>
                                          </p:val>
                                        </p:tav>
                                        <p:tav tm="100000">
                                          <p:val>
                                            <p:fltVal val="0"/>
                                          </p:val>
                                        </p:tav>
                                      </p:tavLst>
                                    </p:anim>
                                    <p:anim calcmode="lin" valueType="num">
                                      <p:cBhvr>
                                        <p:cTn id="143" dur="1000"/>
                                        <p:tgtEl>
                                          <p:spTgt spid="63"/>
                                        </p:tgtEl>
                                        <p:attrNameLst>
                                          <p:attrName>ppt_h</p:attrName>
                                        </p:attrNameLst>
                                      </p:cBhvr>
                                      <p:tavLst>
                                        <p:tav tm="0">
                                          <p:val>
                                            <p:strVal val="ppt_h"/>
                                          </p:val>
                                        </p:tav>
                                        <p:tav tm="100000">
                                          <p:val>
                                            <p:fltVal val="0"/>
                                          </p:val>
                                        </p:tav>
                                      </p:tavLst>
                                    </p:anim>
                                    <p:anim calcmode="lin" valueType="num">
                                      <p:cBhvr>
                                        <p:cTn id="144" dur="1000"/>
                                        <p:tgtEl>
                                          <p:spTgt spid="63"/>
                                        </p:tgtEl>
                                        <p:attrNameLst>
                                          <p:attrName>style.rotation</p:attrName>
                                        </p:attrNameLst>
                                      </p:cBhvr>
                                      <p:tavLst>
                                        <p:tav tm="0">
                                          <p:val>
                                            <p:fltVal val="0"/>
                                          </p:val>
                                        </p:tav>
                                        <p:tav tm="100000">
                                          <p:val>
                                            <p:fltVal val="360"/>
                                          </p:val>
                                        </p:tav>
                                      </p:tavLst>
                                    </p:anim>
                                    <p:animEffect transition="out" filter="fade">
                                      <p:cBhvr>
                                        <p:cTn id="145" dur="1000"/>
                                        <p:tgtEl>
                                          <p:spTgt spid="63"/>
                                        </p:tgtEl>
                                      </p:cBhvr>
                                    </p:animEffect>
                                    <p:set>
                                      <p:cBhvr>
                                        <p:cTn id="146" dur="1" fill="hold">
                                          <p:stCondLst>
                                            <p:cond delay="999"/>
                                          </p:stCondLst>
                                        </p:cTn>
                                        <p:tgtEl>
                                          <p:spTgt spid="63"/>
                                        </p:tgtEl>
                                        <p:attrNameLst>
                                          <p:attrName>style.visibility</p:attrName>
                                        </p:attrNameLst>
                                      </p:cBhvr>
                                      <p:to>
                                        <p:strVal val="hidden"/>
                                      </p:to>
                                    </p:set>
                                  </p:childTnLst>
                                </p:cTn>
                              </p:par>
                            </p:childTnLst>
                          </p:cTn>
                        </p:par>
                        <p:par>
                          <p:cTn id="147" fill="hold">
                            <p:stCondLst>
                              <p:cond delay="1000"/>
                            </p:stCondLst>
                            <p:childTnLst>
                              <p:par>
                                <p:cTn id="148" presetID="10" presetClass="entr" presetSubtype="0" fill="hold" grpId="0" nodeType="afterEffect">
                                  <p:stCondLst>
                                    <p:cond delay="0"/>
                                  </p:stCondLst>
                                  <p:childTnLst>
                                    <p:set>
                                      <p:cBhvr>
                                        <p:cTn id="149" dur="1" fill="hold">
                                          <p:stCondLst>
                                            <p:cond delay="0"/>
                                          </p:stCondLst>
                                        </p:cTn>
                                        <p:tgtEl>
                                          <p:spTgt spid="65"/>
                                        </p:tgtEl>
                                        <p:attrNameLst>
                                          <p:attrName>style.visibility</p:attrName>
                                        </p:attrNameLst>
                                      </p:cBhvr>
                                      <p:to>
                                        <p:strVal val="visible"/>
                                      </p:to>
                                    </p:set>
                                    <p:animEffect transition="in" filter="fade">
                                      <p:cBhvr>
                                        <p:cTn id="150" dur="1000"/>
                                        <p:tgtEl>
                                          <p:spTgt spid="65"/>
                                        </p:tgtEl>
                                      </p:cBhvr>
                                    </p:animEffect>
                                  </p:childTnLst>
                                </p:cTn>
                              </p:par>
                            </p:childTnLst>
                          </p:cTn>
                        </p:par>
                      </p:childTnLst>
                    </p:cTn>
                  </p:par>
                  <p:par>
                    <p:cTn id="151" fill="hold">
                      <p:stCondLst>
                        <p:cond delay="indefinite"/>
                      </p:stCondLst>
                      <p:childTnLst>
                        <p:par>
                          <p:cTn id="152" fill="hold">
                            <p:stCondLst>
                              <p:cond delay="0"/>
                            </p:stCondLst>
                            <p:childTnLst>
                              <p:par>
                                <p:cTn id="153" presetID="10" presetClass="exit" presetSubtype="0" fill="hold" grpId="1" nodeType="clickEffect">
                                  <p:stCondLst>
                                    <p:cond delay="0"/>
                                  </p:stCondLst>
                                  <p:childTnLst>
                                    <p:animEffect transition="out" filter="fade">
                                      <p:cBhvr>
                                        <p:cTn id="154" dur="1000"/>
                                        <p:tgtEl>
                                          <p:spTgt spid="59"/>
                                        </p:tgtEl>
                                      </p:cBhvr>
                                    </p:animEffect>
                                    <p:set>
                                      <p:cBhvr>
                                        <p:cTn id="155" dur="1" fill="hold">
                                          <p:stCondLst>
                                            <p:cond delay="999"/>
                                          </p:stCondLst>
                                        </p:cTn>
                                        <p:tgtEl>
                                          <p:spTgt spid="59"/>
                                        </p:tgtEl>
                                        <p:attrNameLst>
                                          <p:attrName>style.visibility</p:attrName>
                                        </p:attrNameLst>
                                      </p:cBhvr>
                                      <p:to>
                                        <p:strVal val="hidden"/>
                                      </p:to>
                                    </p:set>
                                  </p:childTnLst>
                                </p:cTn>
                              </p:par>
                              <p:par>
                                <p:cTn id="156" presetID="10" presetClass="exit" presetSubtype="0" fill="hold" grpId="1" nodeType="withEffect">
                                  <p:stCondLst>
                                    <p:cond delay="0"/>
                                  </p:stCondLst>
                                  <p:childTnLst>
                                    <p:animEffect transition="out" filter="fade">
                                      <p:cBhvr>
                                        <p:cTn id="157" dur="1000"/>
                                        <p:tgtEl>
                                          <p:spTgt spid="56"/>
                                        </p:tgtEl>
                                      </p:cBhvr>
                                    </p:animEffect>
                                    <p:set>
                                      <p:cBhvr>
                                        <p:cTn id="158" dur="1" fill="hold">
                                          <p:stCondLst>
                                            <p:cond delay="999"/>
                                          </p:stCondLst>
                                        </p:cTn>
                                        <p:tgtEl>
                                          <p:spTgt spid="56"/>
                                        </p:tgtEl>
                                        <p:attrNameLst>
                                          <p:attrName>style.visibility</p:attrName>
                                        </p:attrNameLst>
                                      </p:cBhvr>
                                      <p:to>
                                        <p:strVal val="hidden"/>
                                      </p:to>
                                    </p:set>
                                  </p:childTnLst>
                                </p:cTn>
                              </p:par>
                              <p:par>
                                <p:cTn id="159" presetID="10" presetClass="exit" presetSubtype="0" fill="hold" grpId="1" nodeType="withEffect">
                                  <p:stCondLst>
                                    <p:cond delay="0"/>
                                  </p:stCondLst>
                                  <p:childTnLst>
                                    <p:animEffect transition="out" filter="fade">
                                      <p:cBhvr>
                                        <p:cTn id="160" dur="1000"/>
                                        <p:tgtEl>
                                          <p:spTgt spid="58"/>
                                        </p:tgtEl>
                                      </p:cBhvr>
                                    </p:animEffect>
                                    <p:set>
                                      <p:cBhvr>
                                        <p:cTn id="161" dur="1" fill="hold">
                                          <p:stCondLst>
                                            <p:cond delay="999"/>
                                          </p:stCondLst>
                                        </p:cTn>
                                        <p:tgtEl>
                                          <p:spTgt spid="58"/>
                                        </p:tgtEl>
                                        <p:attrNameLst>
                                          <p:attrName>style.visibility</p:attrName>
                                        </p:attrNameLst>
                                      </p:cBhvr>
                                      <p:to>
                                        <p:strVal val="hidden"/>
                                      </p:to>
                                    </p:set>
                                  </p:childTnLst>
                                </p:cTn>
                              </p:par>
                              <p:par>
                                <p:cTn id="162" presetID="10" presetClass="exit" presetSubtype="0" fill="hold" grpId="1" nodeType="withEffect">
                                  <p:stCondLst>
                                    <p:cond delay="0"/>
                                  </p:stCondLst>
                                  <p:childTnLst>
                                    <p:animEffect transition="out" filter="fade">
                                      <p:cBhvr>
                                        <p:cTn id="163" dur="1000"/>
                                        <p:tgtEl>
                                          <p:spTgt spid="60"/>
                                        </p:tgtEl>
                                      </p:cBhvr>
                                    </p:animEffect>
                                    <p:set>
                                      <p:cBhvr>
                                        <p:cTn id="164" dur="1" fill="hold">
                                          <p:stCondLst>
                                            <p:cond delay="999"/>
                                          </p:stCondLst>
                                        </p:cTn>
                                        <p:tgtEl>
                                          <p:spTgt spid="60"/>
                                        </p:tgtEl>
                                        <p:attrNameLst>
                                          <p:attrName>style.visibility</p:attrName>
                                        </p:attrNameLst>
                                      </p:cBhvr>
                                      <p:to>
                                        <p:strVal val="hidden"/>
                                      </p:to>
                                    </p:set>
                                  </p:childTnLst>
                                </p:cTn>
                              </p:par>
                              <p:par>
                                <p:cTn id="165" presetID="10" presetClass="exit" presetSubtype="0" fill="hold" grpId="1" nodeType="withEffect">
                                  <p:stCondLst>
                                    <p:cond delay="0"/>
                                  </p:stCondLst>
                                  <p:childTnLst>
                                    <p:animEffect transition="out" filter="fade">
                                      <p:cBhvr>
                                        <p:cTn id="166" dur="1000"/>
                                        <p:tgtEl>
                                          <p:spTgt spid="61"/>
                                        </p:tgtEl>
                                      </p:cBhvr>
                                    </p:animEffect>
                                    <p:set>
                                      <p:cBhvr>
                                        <p:cTn id="167" dur="1" fill="hold">
                                          <p:stCondLst>
                                            <p:cond delay="999"/>
                                          </p:stCondLst>
                                        </p:cTn>
                                        <p:tgtEl>
                                          <p:spTgt spid="61"/>
                                        </p:tgtEl>
                                        <p:attrNameLst>
                                          <p:attrName>style.visibility</p:attrName>
                                        </p:attrNameLst>
                                      </p:cBhvr>
                                      <p:to>
                                        <p:strVal val="hidden"/>
                                      </p:to>
                                    </p:set>
                                  </p:childTnLst>
                                </p:cTn>
                              </p:par>
                              <p:par>
                                <p:cTn id="168" presetID="10" presetClass="exit" presetSubtype="0" fill="hold" grpId="1" nodeType="withEffect">
                                  <p:stCondLst>
                                    <p:cond delay="0"/>
                                  </p:stCondLst>
                                  <p:childTnLst>
                                    <p:animEffect transition="out" filter="fade">
                                      <p:cBhvr>
                                        <p:cTn id="169" dur="1000"/>
                                        <p:tgtEl>
                                          <p:spTgt spid="64"/>
                                        </p:tgtEl>
                                      </p:cBhvr>
                                    </p:animEffect>
                                    <p:set>
                                      <p:cBhvr>
                                        <p:cTn id="170" dur="1" fill="hold">
                                          <p:stCondLst>
                                            <p:cond delay="999"/>
                                          </p:stCondLst>
                                        </p:cTn>
                                        <p:tgtEl>
                                          <p:spTgt spid="64"/>
                                        </p:tgtEl>
                                        <p:attrNameLst>
                                          <p:attrName>style.visibility</p:attrName>
                                        </p:attrNameLst>
                                      </p:cBhvr>
                                      <p:to>
                                        <p:strVal val="hidden"/>
                                      </p:to>
                                    </p:set>
                                  </p:childTnLst>
                                </p:cTn>
                              </p:par>
                              <p:par>
                                <p:cTn id="171" presetID="10" presetClass="exit" presetSubtype="0" fill="hold" grpId="1" nodeType="withEffect">
                                  <p:stCondLst>
                                    <p:cond delay="0"/>
                                  </p:stCondLst>
                                  <p:childTnLst>
                                    <p:animEffect transition="out" filter="fade">
                                      <p:cBhvr>
                                        <p:cTn id="172" dur="1000"/>
                                        <p:tgtEl>
                                          <p:spTgt spid="65"/>
                                        </p:tgtEl>
                                      </p:cBhvr>
                                    </p:animEffect>
                                    <p:set>
                                      <p:cBhvr>
                                        <p:cTn id="173" dur="1" fill="hold">
                                          <p:stCondLst>
                                            <p:cond delay="999"/>
                                          </p:stCondLst>
                                        </p:cTn>
                                        <p:tgtEl>
                                          <p:spTgt spid="65"/>
                                        </p:tgtEl>
                                        <p:attrNameLst>
                                          <p:attrName>style.visibility</p:attrName>
                                        </p:attrNameLst>
                                      </p:cBhvr>
                                      <p:to>
                                        <p:strVal val="hidden"/>
                                      </p:to>
                                    </p:set>
                                  </p:childTnLst>
                                </p:cTn>
                              </p:par>
                              <p:par>
                                <p:cTn id="174" presetID="10" presetClass="exit" presetSubtype="0" fill="hold" grpId="1" nodeType="withEffect">
                                  <p:stCondLst>
                                    <p:cond delay="0"/>
                                  </p:stCondLst>
                                  <p:childTnLst>
                                    <p:animEffect transition="out" filter="fade">
                                      <p:cBhvr>
                                        <p:cTn id="175" dur="1000"/>
                                        <p:tgtEl>
                                          <p:spTgt spid="68"/>
                                        </p:tgtEl>
                                      </p:cBhvr>
                                    </p:animEffect>
                                    <p:set>
                                      <p:cBhvr>
                                        <p:cTn id="176" dur="1" fill="hold">
                                          <p:stCondLst>
                                            <p:cond delay="999"/>
                                          </p:stCondLst>
                                        </p:cTn>
                                        <p:tgtEl>
                                          <p:spTgt spid="68"/>
                                        </p:tgtEl>
                                        <p:attrNameLst>
                                          <p:attrName>style.visibility</p:attrName>
                                        </p:attrNameLst>
                                      </p:cBhvr>
                                      <p:to>
                                        <p:strVal val="hidden"/>
                                      </p:to>
                                    </p:set>
                                  </p:childTnLst>
                                </p:cTn>
                              </p:par>
                            </p:childTnLst>
                          </p:cTn>
                        </p:par>
                        <p:par>
                          <p:cTn id="177" fill="hold">
                            <p:stCondLst>
                              <p:cond delay="1000"/>
                            </p:stCondLst>
                            <p:childTnLst>
                              <p:par>
                                <p:cTn id="178" presetID="10" presetClass="entr" presetSubtype="0" fill="hold" grpId="0" nodeType="afterEffect">
                                  <p:stCondLst>
                                    <p:cond delay="0"/>
                                  </p:stCondLst>
                                  <p:childTnLst>
                                    <p:set>
                                      <p:cBhvr>
                                        <p:cTn id="179" dur="1" fill="hold">
                                          <p:stCondLst>
                                            <p:cond delay="0"/>
                                          </p:stCondLst>
                                        </p:cTn>
                                        <p:tgtEl>
                                          <p:spTgt spid="67"/>
                                        </p:tgtEl>
                                        <p:attrNameLst>
                                          <p:attrName>style.visibility</p:attrName>
                                        </p:attrNameLst>
                                      </p:cBhvr>
                                      <p:to>
                                        <p:strVal val="visible"/>
                                      </p:to>
                                    </p:set>
                                    <p:animEffect transition="in" filter="fade">
                                      <p:cBhvr>
                                        <p:cTn id="180" dur="1000"/>
                                        <p:tgtEl>
                                          <p:spTgt spid="67"/>
                                        </p:tgtEl>
                                      </p:cBhvr>
                                    </p:animEffect>
                                  </p:childTnLst>
                                </p:cTn>
                              </p:par>
                              <p:par>
                                <p:cTn id="181" presetID="10" presetClass="entr" presetSubtype="0" fill="hold" nodeType="withEffect">
                                  <p:stCondLst>
                                    <p:cond delay="0"/>
                                  </p:stCondLst>
                                  <p:childTnLst>
                                    <p:set>
                                      <p:cBhvr>
                                        <p:cTn id="182" dur="1" fill="hold">
                                          <p:stCondLst>
                                            <p:cond delay="0"/>
                                          </p:stCondLst>
                                        </p:cTn>
                                        <p:tgtEl>
                                          <p:spTgt spid="71"/>
                                        </p:tgtEl>
                                        <p:attrNameLst>
                                          <p:attrName>style.visibility</p:attrName>
                                        </p:attrNameLst>
                                      </p:cBhvr>
                                      <p:to>
                                        <p:strVal val="visible"/>
                                      </p:to>
                                    </p:set>
                                    <p:animEffect transition="in" filter="fade">
                                      <p:cBhvr>
                                        <p:cTn id="183"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2" grpId="0" animBg="1"/>
      <p:bldP spid="62" grpId="1" animBg="1"/>
      <p:bldP spid="63" grpId="0" animBg="1"/>
      <p:bldP spid="63" grpId="1" animBg="1"/>
      <p:bldP spid="66" grpId="0" animBg="1"/>
      <p:bldP spid="44" grpId="0" animBg="1"/>
      <p:bldP spid="44" grpId="1" animBg="1"/>
      <p:bldP spid="50" grpId="0" animBg="1"/>
      <p:bldP spid="56" grpId="0" animBg="1"/>
      <p:bldP spid="56" grpId="1" animBg="1"/>
      <p:bldP spid="58" grpId="0" animBg="1"/>
      <p:bldP spid="58" grpId="1" animBg="1"/>
      <p:bldP spid="59" grpId="0" animBg="1"/>
      <p:bldP spid="59" grpId="1" animBg="1"/>
      <p:bldP spid="60" grpId="0" animBg="1"/>
      <p:bldP spid="60" grpId="1" animBg="1"/>
      <p:bldP spid="61" grpId="0" animBg="1"/>
      <p:bldP spid="61" grpId="1" animBg="1"/>
      <p:bldP spid="64" grpId="0" animBg="1"/>
      <p:bldP spid="64" grpId="1" animBg="1"/>
      <p:bldP spid="65" grpId="0" animBg="1"/>
      <p:bldP spid="65" grpId="1" animBg="1"/>
      <p:bldP spid="67" grpId="0" animBg="1"/>
      <p:bldP spid="68" grpId="0" animBg="1"/>
      <p:bldP spid="68" grpId="1" animBg="1"/>
    </p:bldLst>
  </p:timing>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6555641"/>
          </a:xfrm>
          <a:prstGeom prst="rect">
            <a:avLst/>
          </a:prstGeom>
        </p:spPr>
        <p:txBody>
          <a:bodyPr wrap="square" rtlCol="0">
            <a:spAutoFit/>
          </a:bodyPr>
          <a:lstStyle/>
          <a:p>
            <a:pPr algn="ctr"/>
            <a:r>
              <a:rPr lang="en-US" sz="2800" b="1" u="sng" dirty="0" smtClean="0"/>
              <a:t>MARY JOHNSON PARSONS</a:t>
            </a:r>
          </a:p>
          <a:p>
            <a:endParaRPr lang="en-US" sz="2800" dirty="0" smtClean="0"/>
          </a:p>
          <a:p>
            <a:r>
              <a:rPr lang="en-US" sz="2800" dirty="0" smtClean="0"/>
              <a:t>1856: age 7, travels w/guardians to Utah Terr.; stranded at</a:t>
            </a:r>
          </a:p>
          <a:p>
            <a:r>
              <a:rPr lang="en-US" sz="2800" dirty="0" smtClean="0"/>
              <a:t>	Devil’s Gate; rescued; loses both legs at knee</a:t>
            </a:r>
          </a:p>
          <a:p>
            <a:r>
              <a:rPr lang="en-US" sz="2800" dirty="0" smtClean="0"/>
              <a:t>	- taken into home of President Brigham Young	</a:t>
            </a:r>
          </a:p>
          <a:p>
            <a:r>
              <a:rPr lang="en-US" sz="2800" dirty="0" smtClean="0"/>
              <a:t>	(Tells her siblings, “I am sure that I shall have my feet 	and legs after the resurrection,”)</a:t>
            </a:r>
          </a:p>
          <a:p>
            <a:r>
              <a:rPr lang="en-US" sz="2800" dirty="0" smtClean="0"/>
              <a:t>	- learns to walk on knees; artificial legs not comfortable</a:t>
            </a:r>
          </a:p>
          <a:p>
            <a:r>
              <a:rPr lang="en-US" sz="2800" dirty="0" smtClean="0"/>
              <a:t>1857 - reunited with sister, moves in with her family</a:t>
            </a:r>
          </a:p>
          <a:p>
            <a:r>
              <a:rPr lang="en-US" sz="2800" dirty="0" smtClean="0"/>
              <a:t>1865-  age 15, Young provides adapted sewing machine</a:t>
            </a:r>
          </a:p>
          <a:p>
            <a:r>
              <a:rPr lang="en-US" sz="2800" dirty="0" smtClean="0"/>
              <a:t>1869:  age 19, marries Elijah Parsons,</a:t>
            </a:r>
          </a:p>
          <a:p>
            <a:r>
              <a:rPr lang="en-US" sz="2800" dirty="0" smtClean="0"/>
              <a:t>	 - couple settle in Koosharem UT (south of Provo)</a:t>
            </a:r>
          </a:p>
          <a:p>
            <a:r>
              <a:rPr lang="en-US" sz="2800" dirty="0" smtClean="0"/>
              <a:t>	- Mary bears 7 children</a:t>
            </a:r>
          </a:p>
          <a:p>
            <a:r>
              <a:rPr lang="en-US" sz="2800" dirty="0" smtClean="0"/>
              <a:t>1910: age 60, dies in SLC</a:t>
            </a:r>
          </a:p>
          <a:p>
            <a:endParaRPr lang="en-US" sz="2800" dirty="0"/>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Box 52"/>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90" name="Rectangle 89"/>
          <p:cNvSpPr/>
          <p:nvPr/>
        </p:nvSpPr>
        <p:spPr>
          <a:xfrm>
            <a:off x="533400" y="3886200"/>
            <a:ext cx="7391400" cy="1508105"/>
          </a:xfrm>
          <a:prstGeom prst="rect">
            <a:avLst/>
          </a:prstGeom>
        </p:spPr>
        <p:txBody>
          <a:bodyPr wrap="square">
            <a:spAutoFit/>
          </a:bodyPr>
          <a:lstStyle/>
          <a:p>
            <a:r>
              <a:rPr lang="en-US" sz="3200" b="1" dirty="0" smtClean="0">
                <a:ln>
                  <a:solidFill>
                    <a:schemeClr val="tx1"/>
                  </a:solidFill>
                </a:ln>
                <a:solidFill>
                  <a:prstClr val="black"/>
                </a:solidFill>
                <a:latin typeface="Tempus Sans ITC" pitchFamily="82" charset="0"/>
              </a:rPr>
              <a:t>How many would that be today? </a:t>
            </a:r>
          </a:p>
          <a:p>
            <a:r>
              <a:rPr lang="en-US" sz="3200" b="1" dirty="0" smtClean="0">
                <a:solidFill>
                  <a:prstClr val="black"/>
                </a:solidFill>
              </a:rPr>
              <a:t>    1.3% U.S. population today = 4,200,000</a:t>
            </a:r>
          </a:p>
          <a:p>
            <a:r>
              <a:rPr lang="en-US" sz="2800" b="1" dirty="0" smtClean="0">
                <a:solidFill>
                  <a:prstClr val="black"/>
                </a:solidFill>
              </a:rPr>
              <a:t>     (~population: Houston, Dallas, Fort Worth)</a:t>
            </a:r>
            <a:endParaRPr lang="en-US" sz="2800" b="1" dirty="0"/>
          </a:p>
        </p:txBody>
      </p:sp>
      <p:grpSp>
        <p:nvGrpSpPr>
          <p:cNvPr id="2" name="Group 90"/>
          <p:cNvGrpSpPr/>
          <p:nvPr/>
        </p:nvGrpSpPr>
        <p:grpSpPr>
          <a:xfrm>
            <a:off x="-75194" y="914400"/>
            <a:ext cx="8321675" cy="6332196"/>
            <a:chOff x="-75194" y="914400"/>
            <a:chExt cx="8321675" cy="6332196"/>
          </a:xfrm>
        </p:grpSpPr>
        <p:grpSp>
          <p:nvGrpSpPr>
            <p:cNvPr id="3" name="Group 8"/>
            <p:cNvGrpSpPr/>
            <p:nvPr/>
          </p:nvGrpSpPr>
          <p:grpSpPr>
            <a:xfrm>
              <a:off x="533400" y="914400"/>
              <a:ext cx="7637089" cy="2870775"/>
              <a:chOff x="533400" y="914400"/>
              <a:chExt cx="7637089" cy="2870775"/>
            </a:xfrm>
          </p:grpSpPr>
          <p:sp>
            <p:nvSpPr>
              <p:cNvPr id="94" name="TextBox 93"/>
              <p:cNvSpPr txBox="1"/>
              <p:nvPr/>
            </p:nvSpPr>
            <p:spPr>
              <a:xfrm>
                <a:off x="609600" y="914400"/>
                <a:ext cx="5476179"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95" name="TextBox 94"/>
              <p:cNvSpPr txBox="1"/>
              <p:nvPr/>
            </p:nvSpPr>
            <p:spPr>
              <a:xfrm>
                <a:off x="3810000" y="1524000"/>
                <a:ext cx="4360489" cy="584775"/>
              </a:xfrm>
              <a:prstGeom prst="rect">
                <a:avLst/>
              </a:prstGeom>
              <a:noFill/>
              <a:ln w="50800">
                <a:noFill/>
              </a:ln>
            </p:spPr>
            <p:txBody>
              <a:bodyPr wrap="none" rtlCol="0">
                <a:spAutoFit/>
              </a:bodyPr>
              <a:lstStyle/>
              <a:p>
                <a:r>
                  <a:rPr lang="en-US" sz="3200" dirty="0" smtClean="0">
                    <a:latin typeface="Arial Black" pitchFamily="34" charset="0"/>
                  </a:rPr>
                  <a:t>400,000 – 500,000 </a:t>
                </a:r>
                <a:endParaRPr lang="en-US" sz="3200" dirty="0">
                  <a:latin typeface="Arial Black" pitchFamily="34" charset="0"/>
                </a:endParaRPr>
              </a:p>
            </p:txBody>
          </p:sp>
          <p:sp>
            <p:nvSpPr>
              <p:cNvPr id="96" name="TextBox 3"/>
              <p:cNvSpPr txBox="1"/>
              <p:nvPr/>
            </p:nvSpPr>
            <p:spPr>
              <a:xfrm>
                <a:off x="533400" y="2133600"/>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
            <p:nvSpPr>
              <p:cNvPr id="97" name="TextBox 4"/>
              <p:cNvSpPr txBox="1"/>
              <p:nvPr/>
            </p:nvSpPr>
            <p:spPr>
              <a:xfrm>
                <a:off x="1828800" y="3200400"/>
                <a:ext cx="2650084" cy="584775"/>
              </a:xfrm>
              <a:prstGeom prst="rect">
                <a:avLst/>
              </a:prstGeom>
              <a:noFill/>
              <a:ln w="50800">
                <a:noFill/>
              </a:ln>
            </p:spPr>
            <p:txBody>
              <a:bodyPr wrap="none" rtlCol="0">
                <a:spAutoFit/>
              </a:bodyPr>
              <a:lstStyle/>
              <a:p>
                <a:r>
                  <a:rPr lang="en-US" sz="3200" dirty="0" smtClean="0">
                    <a:latin typeface="Arial Black" pitchFamily="34" charset="0"/>
                  </a:rPr>
                  <a:t>38,000,000</a:t>
                </a:r>
                <a:endParaRPr lang="en-US" sz="3200" dirty="0">
                  <a:latin typeface="Arial Black" pitchFamily="34" charset="0"/>
                </a:endParaRPr>
              </a:p>
            </p:txBody>
          </p:sp>
          <p:sp>
            <p:nvSpPr>
              <p:cNvPr id="98" name="TextBox 5"/>
              <p:cNvSpPr txBox="1"/>
              <p:nvPr/>
            </p:nvSpPr>
            <p:spPr>
              <a:xfrm>
                <a:off x="1905000" y="2743200"/>
                <a:ext cx="2646878" cy="584775"/>
              </a:xfrm>
              <a:prstGeom prst="rect">
                <a:avLst/>
              </a:prstGeom>
              <a:noFill/>
              <a:ln w="50800">
                <a:noFill/>
              </a:ln>
            </p:spPr>
            <p:txBody>
              <a:bodyPr wrap="none" rtlCol="0">
                <a:spAutoFit/>
              </a:bodyPr>
              <a:lstStyle/>
              <a:p>
                <a:r>
                  <a:rPr lang="en-US" sz="3200" u="sng" dirty="0" smtClean="0">
                    <a:latin typeface="Arial Black" pitchFamily="34" charset="0"/>
                  </a:rPr>
                  <a:t>    500,000 </a:t>
                </a:r>
                <a:endParaRPr lang="en-US" sz="3200" u="sng" dirty="0">
                  <a:latin typeface="Arial Black" pitchFamily="34" charset="0"/>
                </a:endParaRPr>
              </a:p>
            </p:txBody>
          </p:sp>
          <p:sp>
            <p:nvSpPr>
              <p:cNvPr id="99" name="TextBox 6"/>
              <p:cNvSpPr txBox="1"/>
              <p:nvPr/>
            </p:nvSpPr>
            <p:spPr>
              <a:xfrm>
                <a:off x="4572000" y="2870775"/>
                <a:ext cx="2249334" cy="769441"/>
              </a:xfrm>
              <a:prstGeom prst="rect">
                <a:avLst/>
              </a:prstGeom>
              <a:noFill/>
              <a:ln w="50800">
                <a:noFill/>
              </a:ln>
            </p:spPr>
            <p:txBody>
              <a:bodyPr wrap="none" rtlCol="0">
                <a:spAutoFit/>
              </a:bodyPr>
              <a:lstStyle/>
              <a:p>
                <a:r>
                  <a:rPr lang="en-US" sz="4400" dirty="0" smtClean="0">
                    <a:latin typeface="Arial Black" pitchFamily="34" charset="0"/>
                  </a:rPr>
                  <a:t>= 1.3%</a:t>
                </a:r>
                <a:endParaRPr lang="en-US" sz="4400" dirty="0">
                  <a:latin typeface="Arial Black" pitchFamily="34" charset="0"/>
                </a:endParaRPr>
              </a:p>
            </p:txBody>
          </p:sp>
        </p:grpSp>
        <p:pic>
          <p:nvPicPr>
            <p:cNvPr id="93"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grpSp>
        <p:nvGrpSpPr>
          <p:cNvPr id="4" name="Group 26"/>
          <p:cNvGrpSpPr/>
          <p:nvPr/>
        </p:nvGrpSpPr>
        <p:grpSpPr>
          <a:xfrm>
            <a:off x="-137160" y="762000"/>
            <a:ext cx="9870097" cy="6324600"/>
            <a:chOff x="-137160" y="762000"/>
            <a:chExt cx="9870097" cy="6324600"/>
          </a:xfrm>
          <a:solidFill>
            <a:schemeClr val="bg1"/>
          </a:solidFill>
        </p:grpSpPr>
        <p:pic>
          <p:nvPicPr>
            <p:cNvPr id="16" name="Picture 2" descr="File:United States 1850-1853-03.png"/>
            <p:cNvPicPr>
              <a:picLocks noChangeAspect="1" noChangeArrowheads="1"/>
            </p:cNvPicPr>
            <p:nvPr/>
          </p:nvPicPr>
          <p:blipFill>
            <a:blip r:embed="rId4"/>
            <a:srcRect/>
            <a:stretch>
              <a:fillRect/>
            </a:stretch>
          </p:blipFill>
          <p:spPr bwMode="auto">
            <a:xfrm>
              <a:off x="-137160" y="762000"/>
              <a:ext cx="9335203" cy="6324600"/>
            </a:xfrm>
            <a:prstGeom prst="rect">
              <a:avLst/>
            </a:prstGeom>
            <a:grpFill/>
          </p:spPr>
        </p:pic>
        <p:sp>
          <p:nvSpPr>
            <p:cNvPr id="12" name="Freeform 11"/>
            <p:cNvSpPr/>
            <p:nvPr/>
          </p:nvSpPr>
          <p:spPr>
            <a:xfrm>
              <a:off x="3494819" y="20841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14" name="Rectangle 13"/>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Rectangle 65"/>
          <p:cNvSpPr/>
          <p:nvPr/>
        </p:nvSpPr>
        <p:spPr>
          <a:xfrm>
            <a:off x="1600200" y="3048000"/>
            <a:ext cx="762000" cy="838200"/>
          </a:xfrm>
          <a:prstGeom prst="rect">
            <a:avLst/>
          </a:prstGeom>
        </p:spPr>
        <p:txBody>
          <a:bodyPr wrap="square" rtlCol="0" anchor="ctr">
            <a:spAutoFit/>
          </a:bodyPr>
          <a:lstStyle/>
          <a:p>
            <a:pPr algn="ctr"/>
            <a:endParaRPr lang="en-US" sz="2200" b="1" dirty="0" smtClean="0">
              <a:solidFill>
                <a:schemeClr val="bg1"/>
              </a:solidFill>
            </a:endParaRPr>
          </a:p>
        </p:txBody>
      </p:sp>
      <p:sp>
        <p:nvSpPr>
          <p:cNvPr id="72" name="TextBox 71"/>
          <p:cNvSpPr txBox="1"/>
          <p:nvPr/>
        </p:nvSpPr>
        <p:spPr>
          <a:xfrm>
            <a:off x="1219200" y="762000"/>
            <a:ext cx="59683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population density?</a:t>
            </a:r>
            <a:endParaRPr lang="en-US" sz="3200" b="1" dirty="0">
              <a:ln>
                <a:solidFill>
                  <a:schemeClr val="tx1"/>
                </a:solidFill>
              </a:ln>
              <a:latin typeface="Tempus Sans ITC" pitchFamily="82" charset="0"/>
            </a:endParaRPr>
          </a:p>
        </p:txBody>
      </p:sp>
      <p:sp>
        <p:nvSpPr>
          <p:cNvPr id="75" name="Rectangle 74"/>
          <p:cNvSpPr/>
          <p:nvPr/>
        </p:nvSpPr>
        <p:spPr>
          <a:xfrm>
            <a:off x="1876445" y="6172200"/>
            <a:ext cx="4600555" cy="646331"/>
          </a:xfrm>
          <a:prstGeom prst="rect">
            <a:avLst/>
          </a:prstGeom>
          <a:solidFill>
            <a:schemeClr val="bg1"/>
          </a:solidFill>
          <a:ln w="50800">
            <a:solidFill>
              <a:schemeClr val="tx1"/>
            </a:solidFill>
          </a:ln>
        </p:spPr>
        <p:txBody>
          <a:bodyPr wrap="none">
            <a:spAutoFit/>
          </a:bodyPr>
          <a:lstStyle/>
          <a:p>
            <a:r>
              <a:rPr lang="en-US" sz="3600" b="1" dirty="0" smtClean="0"/>
              <a:t>people per square mile</a:t>
            </a:r>
          </a:p>
        </p:txBody>
      </p:sp>
      <p:sp>
        <p:nvSpPr>
          <p:cNvPr id="76" name="Curved Left Arrow 75"/>
          <p:cNvSpPr/>
          <p:nvPr/>
        </p:nvSpPr>
        <p:spPr>
          <a:xfrm>
            <a:off x="5715000" y="1447800"/>
            <a:ext cx="2743200" cy="4572000"/>
          </a:xfrm>
          <a:prstGeom prst="curvedLeftArrow">
            <a:avLst>
              <a:gd name="adj1" fmla="val 25000"/>
              <a:gd name="adj2" fmla="val 50000"/>
              <a:gd name="adj3" fmla="val 32579"/>
            </a:avLst>
          </a:prstGeom>
        </p:spPr>
        <p:txBody>
          <a:bodyPr wrap="square" rtlCol="0" anchor="ctr">
            <a:spAutoFit/>
          </a:bodyPr>
          <a:lstStyle/>
          <a:p>
            <a:pPr algn="ctr"/>
            <a:endParaRPr lang="en-US" sz="2200" b="1" dirty="0" smtClean="0">
              <a:solidFill>
                <a:schemeClr val="bg1"/>
              </a:solidFill>
            </a:endParaRPr>
          </a:p>
        </p:txBody>
      </p:sp>
      <p:sp>
        <p:nvSpPr>
          <p:cNvPr id="84" name="Rectangle 83"/>
          <p:cNvSpPr/>
          <p:nvPr/>
        </p:nvSpPr>
        <p:spPr>
          <a:xfrm rot="4080000">
            <a:off x="-99826" y="3424711"/>
            <a:ext cx="1755609" cy="523220"/>
          </a:xfrm>
          <a:prstGeom prst="rect">
            <a:avLst/>
          </a:prstGeom>
          <a:noFill/>
        </p:spPr>
        <p:txBody>
          <a:bodyPr wrap="none">
            <a:spAutoFit/>
          </a:bodyPr>
          <a:lstStyle/>
          <a:p>
            <a:r>
              <a:rPr lang="en-US" sz="2800" b="1" dirty="0" smtClean="0"/>
              <a:t>1.5 people</a:t>
            </a:r>
            <a:endParaRPr lang="en-US" sz="2800" b="1" dirty="0"/>
          </a:p>
        </p:txBody>
      </p:sp>
      <p:grpSp>
        <p:nvGrpSpPr>
          <p:cNvPr id="6" name="Group 88"/>
          <p:cNvGrpSpPr/>
          <p:nvPr/>
        </p:nvGrpSpPr>
        <p:grpSpPr>
          <a:xfrm>
            <a:off x="3505200" y="4877593"/>
            <a:ext cx="1354025" cy="761207"/>
            <a:chOff x="3505200" y="4877593"/>
            <a:chExt cx="1354025" cy="761207"/>
          </a:xfrm>
        </p:grpSpPr>
        <p:sp>
          <p:nvSpPr>
            <p:cNvPr id="86" name="Oval 85"/>
            <p:cNvSpPr/>
            <p:nvPr/>
          </p:nvSpPr>
          <p:spPr>
            <a:xfrm>
              <a:off x="3733800" y="5181600"/>
              <a:ext cx="762000" cy="457200"/>
            </a:xfrm>
            <a:prstGeom prst="ellipse">
              <a:avLst/>
            </a:prstGeom>
            <a:solidFill>
              <a:srgbClr val="FFBDFF"/>
            </a:solidFill>
            <a:ln>
              <a:noFill/>
            </a:ln>
          </p:spPr>
          <p:txBody>
            <a:bodyPr wrap="square" rtlCol="0" anchor="ctr">
              <a:spAutoFit/>
            </a:bodyPr>
            <a:lstStyle/>
            <a:p>
              <a:pPr algn="ctr"/>
              <a:endParaRPr lang="en-US" sz="2200" b="1" dirty="0" smtClean="0">
                <a:solidFill>
                  <a:schemeClr val="bg1"/>
                </a:solidFill>
              </a:endParaRPr>
            </a:p>
          </p:txBody>
        </p:sp>
        <p:sp>
          <p:nvSpPr>
            <p:cNvPr id="88" name="Rectangle 87"/>
            <p:cNvSpPr/>
            <p:nvPr/>
          </p:nvSpPr>
          <p:spPr>
            <a:xfrm>
              <a:off x="3505200" y="4877593"/>
              <a:ext cx="1354025" cy="456407"/>
            </a:xfrm>
            <a:prstGeom prst="rect">
              <a:avLst/>
            </a:prstGeom>
            <a:noFill/>
          </p:spPr>
          <p:txBody>
            <a:bodyPr wrap="none">
              <a:spAutoFit/>
            </a:bodyPr>
            <a:lstStyle/>
            <a:p>
              <a:pPr algn="ctr">
                <a:lnSpc>
                  <a:spcPts val="2800"/>
                </a:lnSpc>
              </a:pPr>
              <a:r>
                <a:rPr lang="en-US" sz="2800" b="1" dirty="0" smtClean="0"/>
                <a:t>TODAY?</a:t>
              </a:r>
            </a:p>
          </p:txBody>
        </p:sp>
      </p:grpSp>
      <p:sp>
        <p:nvSpPr>
          <p:cNvPr id="85" name="Rectangle 84"/>
          <p:cNvSpPr/>
          <p:nvPr/>
        </p:nvSpPr>
        <p:spPr>
          <a:xfrm>
            <a:off x="3200400" y="5258593"/>
            <a:ext cx="1842171" cy="451406"/>
          </a:xfrm>
          <a:prstGeom prst="rect">
            <a:avLst/>
          </a:prstGeom>
          <a:noFill/>
        </p:spPr>
        <p:txBody>
          <a:bodyPr wrap="none">
            <a:spAutoFit/>
          </a:bodyPr>
          <a:lstStyle/>
          <a:p>
            <a:pPr algn="ctr">
              <a:lnSpc>
                <a:spcPts val="2800"/>
              </a:lnSpc>
            </a:pPr>
            <a:r>
              <a:rPr lang="en-US" sz="2800" b="1" dirty="0" smtClean="0"/>
              <a:t>110 people</a:t>
            </a:r>
            <a:endParaRPr lang="en-US" sz="2800" b="1" dirty="0"/>
          </a:p>
        </p:txBody>
      </p:sp>
      <p:sp>
        <p:nvSpPr>
          <p:cNvPr id="62" name="Freeform 61"/>
          <p:cNvSpPr/>
          <p:nvPr/>
        </p:nvSpPr>
        <p:spPr>
          <a:xfrm>
            <a:off x="1778924" y="1512916"/>
            <a:ext cx="3322320" cy="3424844"/>
          </a:xfrm>
          <a:custGeom>
            <a:avLst/>
            <a:gdLst>
              <a:gd name="connsiteX0" fmla="*/ 532014 w 3322320"/>
              <a:gd name="connsiteY0" fmla="*/ 0 h 3424844"/>
              <a:gd name="connsiteX1" fmla="*/ 665018 w 3322320"/>
              <a:gd name="connsiteY1" fmla="*/ 698269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0" fmla="*/ 532014 w 3322320"/>
              <a:gd name="connsiteY0" fmla="*/ 0 h 3424844"/>
              <a:gd name="connsiteX1" fmla="*/ 665018 w 3322320"/>
              <a:gd name="connsiteY1" fmla="*/ 698269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532014 w 3322320"/>
              <a:gd name="connsiteY21" fmla="*/ 0 h 3424844"/>
              <a:gd name="connsiteX0" fmla="*/ 151014 w 3322320"/>
              <a:gd name="connsiteY0" fmla="*/ 0 h 3424844"/>
              <a:gd name="connsiteX1" fmla="*/ 665018 w 3322320"/>
              <a:gd name="connsiteY1" fmla="*/ 698269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151014 w 3322320"/>
              <a:gd name="connsiteY21" fmla="*/ 0 h 3424844"/>
              <a:gd name="connsiteX0" fmla="*/ 151014 w 3322320"/>
              <a:gd name="connsiteY0" fmla="*/ 0 h 3424844"/>
              <a:gd name="connsiteX1" fmla="*/ 665018 w 3322320"/>
              <a:gd name="connsiteY1" fmla="*/ 931025 h 3424844"/>
              <a:gd name="connsiteX2" fmla="*/ 1180407 w 3322320"/>
              <a:gd name="connsiteY2" fmla="*/ 13799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151014 w 3322320"/>
              <a:gd name="connsiteY21" fmla="*/ 0 h 3424844"/>
              <a:gd name="connsiteX0" fmla="*/ 151014 w 3322320"/>
              <a:gd name="connsiteY0" fmla="*/ 0 h 3424844"/>
              <a:gd name="connsiteX1" fmla="*/ 665018 w 3322320"/>
              <a:gd name="connsiteY1" fmla="*/ 931025 h 3424844"/>
              <a:gd name="connsiteX2" fmla="*/ 799407 w 3322320"/>
              <a:gd name="connsiteY2" fmla="*/ 1608513 h 3424844"/>
              <a:gd name="connsiteX3" fmla="*/ 1346661 w 3322320"/>
              <a:gd name="connsiteY3" fmla="*/ 1762299 h 3424844"/>
              <a:gd name="connsiteX4" fmla="*/ 1113905 w 3322320"/>
              <a:gd name="connsiteY4" fmla="*/ 2277688 h 3424844"/>
              <a:gd name="connsiteX5" fmla="*/ 1080654 w 3322320"/>
              <a:gd name="connsiteY5" fmla="*/ 2576946 h 3424844"/>
              <a:gd name="connsiteX6" fmla="*/ 182880 w 3322320"/>
              <a:gd name="connsiteY6" fmla="*/ 2527069 h 3424844"/>
              <a:gd name="connsiteX7" fmla="*/ 49876 w 3322320"/>
              <a:gd name="connsiteY7" fmla="*/ 2859579 h 3424844"/>
              <a:gd name="connsiteX8" fmla="*/ 482138 w 3322320"/>
              <a:gd name="connsiteY8" fmla="*/ 3158837 h 3424844"/>
              <a:gd name="connsiteX9" fmla="*/ 1263534 w 3322320"/>
              <a:gd name="connsiteY9" fmla="*/ 3308466 h 3424844"/>
              <a:gd name="connsiteX10" fmla="*/ 1629294 w 3322320"/>
              <a:gd name="connsiteY10" fmla="*/ 2460568 h 3424844"/>
              <a:gd name="connsiteX11" fmla="*/ 2460567 w 3322320"/>
              <a:gd name="connsiteY11" fmla="*/ 1695797 h 3424844"/>
              <a:gd name="connsiteX12" fmla="*/ 2759825 w 3322320"/>
              <a:gd name="connsiteY12" fmla="*/ 1463040 h 3424844"/>
              <a:gd name="connsiteX13" fmla="*/ 2759825 w 3322320"/>
              <a:gd name="connsiteY13" fmla="*/ 1180408 h 3424844"/>
              <a:gd name="connsiteX14" fmla="*/ 3158836 w 3322320"/>
              <a:gd name="connsiteY14" fmla="*/ 897775 h 3424844"/>
              <a:gd name="connsiteX15" fmla="*/ 3225338 w 3322320"/>
              <a:gd name="connsiteY15" fmla="*/ 515389 h 3424844"/>
              <a:gd name="connsiteX16" fmla="*/ 2576945 w 3322320"/>
              <a:gd name="connsiteY16" fmla="*/ 282633 h 3424844"/>
              <a:gd name="connsiteX17" fmla="*/ 1778923 w 3322320"/>
              <a:gd name="connsiteY17" fmla="*/ 99753 h 3424844"/>
              <a:gd name="connsiteX18" fmla="*/ 814647 w 3322320"/>
              <a:gd name="connsiteY18" fmla="*/ 49877 h 3424844"/>
              <a:gd name="connsiteX19" fmla="*/ 598516 w 3322320"/>
              <a:gd name="connsiteY19" fmla="*/ 16626 h 3424844"/>
              <a:gd name="connsiteX20" fmla="*/ 598516 w 3322320"/>
              <a:gd name="connsiteY20" fmla="*/ 16626 h 3424844"/>
              <a:gd name="connsiteX21" fmla="*/ 151014 w 3322320"/>
              <a:gd name="connsiteY21" fmla="*/ 0 h 3424844"/>
              <a:gd name="connsiteX0" fmla="*/ 151014 w 3322320"/>
              <a:gd name="connsiteY0" fmla="*/ 0 h 3424844"/>
              <a:gd name="connsiteX1" fmla="*/ 665018 w 3322320"/>
              <a:gd name="connsiteY1" fmla="*/ 931025 h 3424844"/>
              <a:gd name="connsiteX2" fmla="*/ 799407 w 3322320"/>
              <a:gd name="connsiteY2" fmla="*/ 1608513 h 3424844"/>
              <a:gd name="connsiteX3" fmla="*/ 1113905 w 3322320"/>
              <a:gd name="connsiteY3" fmla="*/ 2277688 h 3424844"/>
              <a:gd name="connsiteX4" fmla="*/ 1080654 w 3322320"/>
              <a:gd name="connsiteY4" fmla="*/ 2576946 h 3424844"/>
              <a:gd name="connsiteX5" fmla="*/ 182880 w 3322320"/>
              <a:gd name="connsiteY5" fmla="*/ 2527069 h 3424844"/>
              <a:gd name="connsiteX6" fmla="*/ 49876 w 3322320"/>
              <a:gd name="connsiteY6" fmla="*/ 2859579 h 3424844"/>
              <a:gd name="connsiteX7" fmla="*/ 482138 w 3322320"/>
              <a:gd name="connsiteY7" fmla="*/ 3158837 h 3424844"/>
              <a:gd name="connsiteX8" fmla="*/ 1263534 w 3322320"/>
              <a:gd name="connsiteY8" fmla="*/ 3308466 h 3424844"/>
              <a:gd name="connsiteX9" fmla="*/ 1629294 w 3322320"/>
              <a:gd name="connsiteY9" fmla="*/ 2460568 h 3424844"/>
              <a:gd name="connsiteX10" fmla="*/ 2460567 w 3322320"/>
              <a:gd name="connsiteY10" fmla="*/ 1695797 h 3424844"/>
              <a:gd name="connsiteX11" fmla="*/ 2759825 w 3322320"/>
              <a:gd name="connsiteY11" fmla="*/ 1463040 h 3424844"/>
              <a:gd name="connsiteX12" fmla="*/ 2759825 w 3322320"/>
              <a:gd name="connsiteY12" fmla="*/ 1180408 h 3424844"/>
              <a:gd name="connsiteX13" fmla="*/ 3158836 w 3322320"/>
              <a:gd name="connsiteY13" fmla="*/ 897775 h 3424844"/>
              <a:gd name="connsiteX14" fmla="*/ 3225338 w 3322320"/>
              <a:gd name="connsiteY14" fmla="*/ 515389 h 3424844"/>
              <a:gd name="connsiteX15" fmla="*/ 2576945 w 3322320"/>
              <a:gd name="connsiteY15" fmla="*/ 282633 h 3424844"/>
              <a:gd name="connsiteX16" fmla="*/ 1778923 w 3322320"/>
              <a:gd name="connsiteY16" fmla="*/ 99753 h 3424844"/>
              <a:gd name="connsiteX17" fmla="*/ 814647 w 3322320"/>
              <a:gd name="connsiteY17" fmla="*/ 49877 h 3424844"/>
              <a:gd name="connsiteX18" fmla="*/ 598516 w 3322320"/>
              <a:gd name="connsiteY18" fmla="*/ 16626 h 3424844"/>
              <a:gd name="connsiteX19" fmla="*/ 598516 w 3322320"/>
              <a:gd name="connsiteY19" fmla="*/ 16626 h 3424844"/>
              <a:gd name="connsiteX20" fmla="*/ 151014 w 3322320"/>
              <a:gd name="connsiteY20" fmla="*/ 0 h 3424844"/>
              <a:gd name="connsiteX0" fmla="*/ 151014 w 3322320"/>
              <a:gd name="connsiteY0" fmla="*/ 0 h 3424844"/>
              <a:gd name="connsiteX1" fmla="*/ 665018 w 3322320"/>
              <a:gd name="connsiteY1" fmla="*/ 931025 h 3424844"/>
              <a:gd name="connsiteX2" fmla="*/ 799407 w 3322320"/>
              <a:gd name="connsiteY2" fmla="*/ 1608513 h 3424844"/>
              <a:gd name="connsiteX3" fmla="*/ 1113905 w 3322320"/>
              <a:gd name="connsiteY3" fmla="*/ 2277688 h 3424844"/>
              <a:gd name="connsiteX4" fmla="*/ 665018 w 3322320"/>
              <a:gd name="connsiteY4" fmla="*/ 2427317 h 3424844"/>
              <a:gd name="connsiteX5" fmla="*/ 182880 w 3322320"/>
              <a:gd name="connsiteY5" fmla="*/ 2527069 h 3424844"/>
              <a:gd name="connsiteX6" fmla="*/ 49876 w 3322320"/>
              <a:gd name="connsiteY6" fmla="*/ 2859579 h 3424844"/>
              <a:gd name="connsiteX7" fmla="*/ 482138 w 3322320"/>
              <a:gd name="connsiteY7" fmla="*/ 3158837 h 3424844"/>
              <a:gd name="connsiteX8" fmla="*/ 1263534 w 3322320"/>
              <a:gd name="connsiteY8" fmla="*/ 3308466 h 3424844"/>
              <a:gd name="connsiteX9" fmla="*/ 1629294 w 3322320"/>
              <a:gd name="connsiteY9" fmla="*/ 2460568 h 3424844"/>
              <a:gd name="connsiteX10" fmla="*/ 2460567 w 3322320"/>
              <a:gd name="connsiteY10" fmla="*/ 1695797 h 3424844"/>
              <a:gd name="connsiteX11" fmla="*/ 2759825 w 3322320"/>
              <a:gd name="connsiteY11" fmla="*/ 1463040 h 3424844"/>
              <a:gd name="connsiteX12" fmla="*/ 2759825 w 3322320"/>
              <a:gd name="connsiteY12" fmla="*/ 1180408 h 3424844"/>
              <a:gd name="connsiteX13" fmla="*/ 3158836 w 3322320"/>
              <a:gd name="connsiteY13" fmla="*/ 897775 h 3424844"/>
              <a:gd name="connsiteX14" fmla="*/ 3225338 w 3322320"/>
              <a:gd name="connsiteY14" fmla="*/ 515389 h 3424844"/>
              <a:gd name="connsiteX15" fmla="*/ 2576945 w 3322320"/>
              <a:gd name="connsiteY15" fmla="*/ 282633 h 3424844"/>
              <a:gd name="connsiteX16" fmla="*/ 1778923 w 3322320"/>
              <a:gd name="connsiteY16" fmla="*/ 99753 h 3424844"/>
              <a:gd name="connsiteX17" fmla="*/ 814647 w 3322320"/>
              <a:gd name="connsiteY17" fmla="*/ 49877 h 3424844"/>
              <a:gd name="connsiteX18" fmla="*/ 598516 w 3322320"/>
              <a:gd name="connsiteY18" fmla="*/ 16626 h 3424844"/>
              <a:gd name="connsiteX19" fmla="*/ 598516 w 3322320"/>
              <a:gd name="connsiteY19" fmla="*/ 16626 h 3424844"/>
              <a:gd name="connsiteX20" fmla="*/ 151014 w 3322320"/>
              <a:gd name="connsiteY20" fmla="*/ 0 h 34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22320" h="3424844">
                <a:moveTo>
                  <a:pt x="151014" y="0"/>
                </a:moveTo>
                <a:cubicBezTo>
                  <a:pt x="163483" y="234142"/>
                  <a:pt x="556952" y="662939"/>
                  <a:pt x="665018" y="931025"/>
                </a:cubicBezTo>
                <a:cubicBezTo>
                  <a:pt x="773084" y="1199111"/>
                  <a:pt x="724593" y="1384069"/>
                  <a:pt x="799407" y="1608513"/>
                </a:cubicBezTo>
                <a:cubicBezTo>
                  <a:pt x="874222" y="1832957"/>
                  <a:pt x="1136303" y="2141221"/>
                  <a:pt x="1113905" y="2277688"/>
                </a:cubicBezTo>
                <a:cubicBezTo>
                  <a:pt x="1091507" y="2414155"/>
                  <a:pt x="820189" y="2385754"/>
                  <a:pt x="665018" y="2427317"/>
                </a:cubicBezTo>
                <a:cubicBezTo>
                  <a:pt x="509847" y="2468880"/>
                  <a:pt x="285404" y="2455025"/>
                  <a:pt x="182880" y="2527069"/>
                </a:cubicBezTo>
                <a:cubicBezTo>
                  <a:pt x="80356" y="2599113"/>
                  <a:pt x="0" y="2754284"/>
                  <a:pt x="49876" y="2859579"/>
                </a:cubicBezTo>
                <a:cubicBezTo>
                  <a:pt x="99752" y="2964874"/>
                  <a:pt x="279862" y="3084022"/>
                  <a:pt x="482138" y="3158837"/>
                </a:cubicBezTo>
                <a:cubicBezTo>
                  <a:pt x="684414" y="3233652"/>
                  <a:pt x="1072341" y="3424844"/>
                  <a:pt x="1263534" y="3308466"/>
                </a:cubicBezTo>
                <a:cubicBezTo>
                  <a:pt x="1454727" y="3192088"/>
                  <a:pt x="1429788" y="2729346"/>
                  <a:pt x="1629294" y="2460568"/>
                </a:cubicBezTo>
                <a:cubicBezTo>
                  <a:pt x="1828800" y="2191790"/>
                  <a:pt x="2272145" y="1862052"/>
                  <a:pt x="2460567" y="1695797"/>
                </a:cubicBezTo>
                <a:cubicBezTo>
                  <a:pt x="2648989" y="1529542"/>
                  <a:pt x="2709949" y="1548938"/>
                  <a:pt x="2759825" y="1463040"/>
                </a:cubicBezTo>
                <a:cubicBezTo>
                  <a:pt x="2809701" y="1377142"/>
                  <a:pt x="2693323" y="1274619"/>
                  <a:pt x="2759825" y="1180408"/>
                </a:cubicBezTo>
                <a:cubicBezTo>
                  <a:pt x="2826327" y="1086197"/>
                  <a:pt x="3081251" y="1008611"/>
                  <a:pt x="3158836" y="897775"/>
                </a:cubicBezTo>
                <a:cubicBezTo>
                  <a:pt x="3236421" y="786939"/>
                  <a:pt x="3322320" y="617913"/>
                  <a:pt x="3225338" y="515389"/>
                </a:cubicBezTo>
                <a:cubicBezTo>
                  <a:pt x="3128356" y="412865"/>
                  <a:pt x="2818014" y="351906"/>
                  <a:pt x="2576945" y="282633"/>
                </a:cubicBezTo>
                <a:cubicBezTo>
                  <a:pt x="2335876" y="213360"/>
                  <a:pt x="2072639" y="138546"/>
                  <a:pt x="1778923" y="99753"/>
                </a:cubicBezTo>
                <a:cubicBezTo>
                  <a:pt x="1485207" y="60960"/>
                  <a:pt x="1011382" y="63732"/>
                  <a:pt x="814647" y="49877"/>
                </a:cubicBezTo>
                <a:cubicBezTo>
                  <a:pt x="617913" y="36023"/>
                  <a:pt x="598516" y="16626"/>
                  <a:pt x="598516" y="16626"/>
                </a:cubicBezTo>
                <a:lnTo>
                  <a:pt x="598516" y="16626"/>
                </a:lnTo>
                <a:lnTo>
                  <a:pt x="151014" y="0"/>
                </a:lnTo>
                <a:close/>
              </a:path>
            </a:pathLst>
          </a:custGeom>
          <a:solidFill>
            <a:srgbClr val="CC9900"/>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0" name="Rectangle 49"/>
          <p:cNvSpPr/>
          <p:nvPr/>
        </p:nvSpPr>
        <p:spPr>
          <a:xfrm>
            <a:off x="2971800" y="1524000"/>
            <a:ext cx="1854675" cy="707886"/>
          </a:xfrm>
          <a:prstGeom prst="rect">
            <a:avLst/>
          </a:prstGeom>
          <a:noFill/>
        </p:spPr>
        <p:txBody>
          <a:bodyPr wrap="none">
            <a:spAutoFit/>
          </a:bodyPr>
          <a:lstStyle/>
          <a:p>
            <a:pPr algn="ctr"/>
            <a:r>
              <a:rPr lang="en-US" sz="4000" b="1" dirty="0" smtClean="0"/>
              <a:t>TODAY?</a:t>
            </a:r>
          </a:p>
        </p:txBody>
      </p:sp>
      <p:sp>
        <p:nvSpPr>
          <p:cNvPr id="51" name="Rectangle 50"/>
          <p:cNvSpPr/>
          <p:nvPr/>
        </p:nvSpPr>
        <p:spPr>
          <a:xfrm>
            <a:off x="2514600" y="2209800"/>
            <a:ext cx="2093843" cy="451406"/>
          </a:xfrm>
          <a:prstGeom prst="rect">
            <a:avLst/>
          </a:prstGeom>
          <a:noFill/>
        </p:spPr>
        <p:txBody>
          <a:bodyPr wrap="none">
            <a:spAutoFit/>
          </a:bodyPr>
          <a:lstStyle/>
          <a:p>
            <a:pPr algn="ctr">
              <a:lnSpc>
                <a:spcPts val="2800"/>
              </a:lnSpc>
            </a:pPr>
            <a:r>
              <a:rPr lang="en-US" sz="2800" b="1" dirty="0" smtClean="0">
                <a:sym typeface="Wingdings" pitchFamily="2" charset="2"/>
              </a:rPr>
              <a:t> 44</a:t>
            </a:r>
            <a:r>
              <a:rPr lang="en-US" sz="2800" b="1" dirty="0" smtClean="0"/>
              <a:t> people</a:t>
            </a:r>
            <a:endParaRPr lang="en-US" sz="2800" b="1" dirty="0"/>
          </a:p>
        </p:txBody>
      </p:sp>
      <p:sp>
        <p:nvSpPr>
          <p:cNvPr id="54" name="Rectangle 53"/>
          <p:cNvSpPr/>
          <p:nvPr/>
        </p:nvSpPr>
        <p:spPr>
          <a:xfrm>
            <a:off x="2895600" y="3499406"/>
            <a:ext cx="2093843" cy="451406"/>
          </a:xfrm>
          <a:prstGeom prst="rect">
            <a:avLst/>
          </a:prstGeom>
          <a:noFill/>
        </p:spPr>
        <p:txBody>
          <a:bodyPr wrap="none">
            <a:spAutoFit/>
          </a:bodyPr>
          <a:lstStyle/>
          <a:p>
            <a:pPr algn="ctr">
              <a:lnSpc>
                <a:spcPts val="2800"/>
              </a:lnSpc>
            </a:pPr>
            <a:r>
              <a:rPr lang="en-US" sz="2800" b="1" dirty="0" smtClean="0">
                <a:sym typeface="Wingdings" pitchFamily="2" charset="2"/>
              </a:rPr>
              <a:t> </a:t>
            </a:r>
            <a:r>
              <a:rPr lang="en-US" sz="2800" b="1" dirty="0" smtClean="0"/>
              <a:t>38 people</a:t>
            </a:r>
            <a:endParaRPr lang="en-US" sz="2800" b="1" dirty="0"/>
          </a:p>
        </p:txBody>
      </p:sp>
      <p:sp>
        <p:nvSpPr>
          <p:cNvPr id="60" name="Rectangle 59"/>
          <p:cNvSpPr/>
          <p:nvPr/>
        </p:nvSpPr>
        <p:spPr>
          <a:xfrm>
            <a:off x="1371600" y="4261406"/>
            <a:ext cx="2276585" cy="451406"/>
          </a:xfrm>
          <a:prstGeom prst="rect">
            <a:avLst/>
          </a:prstGeom>
          <a:noFill/>
        </p:spPr>
        <p:txBody>
          <a:bodyPr wrap="none">
            <a:spAutoFit/>
          </a:bodyPr>
          <a:lstStyle/>
          <a:p>
            <a:pPr algn="ctr">
              <a:lnSpc>
                <a:spcPts val="2800"/>
              </a:lnSpc>
            </a:pPr>
            <a:r>
              <a:rPr lang="en-US" sz="2800" b="1" dirty="0" smtClean="0">
                <a:sym typeface="Wingdings" pitchFamily="2" charset="2"/>
              </a:rPr>
              <a:t> </a:t>
            </a:r>
            <a:r>
              <a:rPr lang="en-US" sz="2800" b="1" dirty="0" smtClean="0"/>
              <a:t>255 people</a:t>
            </a:r>
            <a:endParaRPr lang="en-US" sz="2800" b="1" dirty="0"/>
          </a:p>
        </p:txBody>
      </p:sp>
      <p:sp>
        <p:nvSpPr>
          <p:cNvPr id="74" name="Rectangle 73"/>
          <p:cNvSpPr/>
          <p:nvPr/>
        </p:nvSpPr>
        <p:spPr>
          <a:xfrm>
            <a:off x="533400" y="2057400"/>
            <a:ext cx="2071849"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 1/2 person</a:t>
            </a:r>
            <a:endParaRPr lang="en-US" sz="2800" b="1" dirty="0">
              <a:solidFill>
                <a:schemeClr val="bg1"/>
              </a:solidFill>
              <a:effectLst>
                <a:outerShdw dist="50800" dir="7200000" algn="ctr" rotWithShape="0">
                  <a:schemeClr val="tx1"/>
                </a:outerShdw>
              </a:effectLst>
            </a:endParaRPr>
          </a:p>
        </p:txBody>
      </p:sp>
      <p:sp>
        <p:nvSpPr>
          <p:cNvPr id="80" name="Rectangle 79"/>
          <p:cNvSpPr/>
          <p:nvPr/>
        </p:nvSpPr>
        <p:spPr>
          <a:xfrm>
            <a:off x="1099630" y="3352800"/>
            <a:ext cx="1990097" cy="523220"/>
          </a:xfrm>
          <a:prstGeom prst="rect">
            <a:avLst/>
          </a:prstGeom>
          <a:noFill/>
        </p:spPr>
        <p:txBody>
          <a:bodyPr wrap="none">
            <a:spAutoFit/>
          </a:bodyPr>
          <a:lstStyle/>
          <a:p>
            <a:r>
              <a:rPr lang="en-US" sz="2800" b="1" dirty="0" smtClean="0">
                <a:solidFill>
                  <a:schemeClr val="bg1"/>
                </a:solidFill>
                <a:effectLst>
                  <a:outerShdw dist="50800" dir="7200000" algn="ctr" rotWithShape="0">
                    <a:schemeClr val="tx1"/>
                  </a:outerShdw>
                </a:effectLst>
              </a:rPr>
              <a:t>&lt;1/3 person</a:t>
            </a:r>
            <a:endParaRPr lang="en-US" sz="2800" b="1" dirty="0">
              <a:solidFill>
                <a:schemeClr val="bg1"/>
              </a:solidFill>
              <a:effectLst>
                <a:outerShdw dist="50800" dir="72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1000" fill="hold"/>
                                        <p:tgtEl>
                                          <p:spTgt spid="50"/>
                                        </p:tgtEl>
                                        <p:attrNameLst>
                                          <p:attrName>ppt_w</p:attrName>
                                        </p:attrNameLst>
                                      </p:cBhvr>
                                      <p:tavLst>
                                        <p:tav tm="0">
                                          <p:val>
                                            <p:fltVal val="0"/>
                                          </p:val>
                                        </p:tav>
                                        <p:tav tm="100000">
                                          <p:val>
                                            <p:strVal val="#ppt_w"/>
                                          </p:val>
                                        </p:tav>
                                      </p:tavLst>
                                    </p:anim>
                                    <p:anim calcmode="lin" valueType="num">
                                      <p:cBhvr>
                                        <p:cTn id="8" dur="1000" fill="hold"/>
                                        <p:tgtEl>
                                          <p:spTgt spid="50"/>
                                        </p:tgtEl>
                                        <p:attrNameLst>
                                          <p:attrName>ppt_h</p:attrName>
                                        </p:attrNameLst>
                                      </p:cBhvr>
                                      <p:tavLst>
                                        <p:tav tm="0">
                                          <p:val>
                                            <p:fltVal val="0"/>
                                          </p:val>
                                        </p:tav>
                                        <p:tav tm="100000">
                                          <p:val>
                                            <p:strVal val="#ppt_h"/>
                                          </p:val>
                                        </p:tav>
                                      </p:tavLst>
                                    </p:anim>
                                    <p:animEffect transition="in" filter="fade">
                                      <p:cBhvr>
                                        <p:cTn id="9" dur="1000"/>
                                        <p:tgtEl>
                                          <p:spTgt spid="50"/>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fade">
                                      <p:cBhvr>
                                        <p:cTn id="12" dur="20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wipe(left)">
                                      <p:cBhvr>
                                        <p:cTn id="17" dur="1000"/>
                                        <p:tgtEl>
                                          <p:spTgt spid="5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wipe(left)">
                                      <p:cBhvr>
                                        <p:cTn id="22" dur="1000"/>
                                        <p:tgtEl>
                                          <p:spTgt spid="5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wipe(left)">
                                      <p:cBhvr>
                                        <p:cTn id="27"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50" grpId="0"/>
      <p:bldP spid="51" grpId="0"/>
      <p:bldP spid="54" grpId="0"/>
      <p:bldP spid="60"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6" name="TextBox 6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1869</a:t>
            </a:r>
          </a:p>
        </p:txBody>
      </p:sp>
      <p:sp useBgFill="1">
        <p:nvSpPr>
          <p:cNvPr id="6" name="TextBox 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1910</a:t>
            </a:r>
          </a:p>
        </p:txBody>
      </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p:cNvGrpSpPr/>
          <p:nvPr/>
        </p:nvGrpSpPr>
        <p:grpSpPr>
          <a:xfrm>
            <a:off x="685800" y="2599325"/>
            <a:ext cx="3276600" cy="4258675"/>
            <a:chOff x="685800" y="2599325"/>
            <a:chExt cx="3276600" cy="4258675"/>
          </a:xfrm>
        </p:grpSpPr>
        <p:pic>
          <p:nvPicPr>
            <p:cNvPr id="42" name="Picture 6"/>
            <p:cNvPicPr>
              <a:picLocks noChangeAspect="1" noChangeArrowheads="1"/>
            </p:cNvPicPr>
            <p:nvPr/>
          </p:nvPicPr>
          <p:blipFill>
            <a:blip r:embed="rId3"/>
            <a:srcRect/>
            <a:stretch>
              <a:fillRect/>
            </a:stretch>
          </p:blipFill>
          <p:spPr bwMode="auto">
            <a:xfrm>
              <a:off x="685800" y="2599325"/>
              <a:ext cx="3276600" cy="4258675"/>
            </a:xfrm>
            <a:prstGeom prst="rect">
              <a:avLst/>
            </a:prstGeom>
            <a:noFill/>
            <a:ln w="9525">
              <a:noFill/>
              <a:miter lim="800000"/>
              <a:headEnd/>
              <a:tailEnd/>
            </a:ln>
            <a:effectLst/>
          </p:spPr>
        </p:pic>
        <p:sp>
          <p:nvSpPr>
            <p:cNvPr id="48" name="TextBox 47"/>
            <p:cNvSpPr txBox="1"/>
            <p:nvPr/>
          </p:nvSpPr>
          <p:spPr>
            <a:xfrm>
              <a:off x="914400" y="6305490"/>
              <a:ext cx="2324739" cy="400110"/>
            </a:xfrm>
            <a:prstGeom prst="rect">
              <a:avLst/>
            </a:prstGeom>
            <a:noFill/>
          </p:spPr>
          <p:txBody>
            <a:bodyPr wrap="none" rtlCol="0">
              <a:spAutoFit/>
            </a:bodyPr>
            <a:lstStyle/>
            <a:p>
              <a:r>
                <a:rPr lang="en-US" sz="2000" dirty="0" smtClean="0">
                  <a:solidFill>
                    <a:schemeClr val="bg1"/>
                  </a:solidFill>
                </a:rPr>
                <a:t>w/daughter, Hannah</a:t>
              </a:r>
              <a:endParaRPr lang="en-US" sz="2000" dirty="0">
                <a:solidFill>
                  <a:schemeClr val="bg1"/>
                </a:solidFill>
              </a:endParaRPr>
            </a:p>
          </p:txBody>
        </p:sp>
      </p:grpSp>
      <p:sp>
        <p:nvSpPr>
          <p:cNvPr id="67" name="TextBox 66"/>
          <p:cNvSpPr txBox="1"/>
          <p:nvPr/>
        </p:nvSpPr>
        <p:spPr>
          <a:xfrm>
            <a:off x="76200" y="762000"/>
            <a:ext cx="6705600" cy="553998"/>
          </a:xfrm>
          <a:prstGeom prst="rect">
            <a:avLst/>
          </a:prstGeom>
          <a:solidFill>
            <a:schemeClr val="bg1"/>
          </a:solidFill>
        </p:spPr>
        <p:txBody>
          <a:bodyPr wrap="square" rtlCol="0">
            <a:spAutoFit/>
          </a:bodyPr>
          <a:lstStyle/>
          <a:p>
            <a:r>
              <a:rPr lang="en-US" sz="3000" b="1" dirty="0" smtClean="0"/>
              <a:t>- family builds a cabin in Koosharem, UT</a:t>
            </a:r>
          </a:p>
        </p:txBody>
      </p:sp>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3076" name="Picture 4"/>
          <p:cNvPicPr>
            <a:picLocks noChangeAspect="1" noChangeArrowheads="1"/>
          </p:cNvPicPr>
          <p:nvPr/>
        </p:nvPicPr>
        <p:blipFill>
          <a:blip r:embed="rId4"/>
          <a:srcRect t="2663" r="2000"/>
          <a:stretch>
            <a:fillRect/>
          </a:stretch>
        </p:blipFill>
        <p:spPr bwMode="auto">
          <a:xfrm>
            <a:off x="4191000" y="3902222"/>
            <a:ext cx="3962400" cy="2955778"/>
          </a:xfrm>
          <a:prstGeom prst="rect">
            <a:avLst/>
          </a:prstGeom>
          <a:noFill/>
          <a:ln w="9525">
            <a:noFill/>
            <a:miter lim="800000"/>
            <a:headEnd/>
            <a:tailEnd/>
          </a:ln>
          <a:effectLst/>
        </p:spPr>
      </p:pic>
      <p:sp>
        <p:nvSpPr>
          <p:cNvPr id="39" name="TextBox 38"/>
          <p:cNvSpPr txBox="1"/>
          <p:nvPr/>
        </p:nvSpPr>
        <p:spPr>
          <a:xfrm>
            <a:off x="76200" y="1295400"/>
            <a:ext cx="6705600" cy="553998"/>
          </a:xfrm>
          <a:prstGeom prst="rect">
            <a:avLst/>
          </a:prstGeom>
          <a:solidFill>
            <a:schemeClr val="bg1"/>
          </a:solidFill>
        </p:spPr>
        <p:txBody>
          <a:bodyPr wrap="square" rtlCol="0">
            <a:spAutoFit/>
          </a:bodyPr>
          <a:lstStyle/>
          <a:p>
            <a:r>
              <a:rPr lang="en-US" sz="3000" b="1" dirty="0" smtClean="0"/>
              <a:t>- Mary births seven children</a:t>
            </a:r>
          </a:p>
        </p:txBody>
      </p:sp>
      <p:sp>
        <p:nvSpPr>
          <p:cNvPr id="46" name="TextBox 45"/>
          <p:cNvSpPr txBox="1"/>
          <p:nvPr/>
        </p:nvSpPr>
        <p:spPr>
          <a:xfrm>
            <a:off x="76200" y="1808202"/>
            <a:ext cx="6705600" cy="553998"/>
          </a:xfrm>
          <a:prstGeom prst="rect">
            <a:avLst/>
          </a:prstGeom>
          <a:solidFill>
            <a:schemeClr val="bg1"/>
          </a:solidFill>
        </p:spPr>
        <p:txBody>
          <a:bodyPr wrap="square" rtlCol="0">
            <a:spAutoFit/>
          </a:bodyPr>
          <a:lstStyle/>
          <a:p>
            <a:r>
              <a:rPr lang="en-US" sz="3000" b="1" dirty="0" smtClean="0"/>
              <a:t>- age 60, dies in Salt Lake City</a:t>
            </a:r>
          </a:p>
        </p:txBody>
      </p:sp>
      <p:pic>
        <p:nvPicPr>
          <p:cNvPr id="51" name="Picture 3"/>
          <p:cNvPicPr>
            <a:picLocks noChangeAspect="1" noChangeArrowheads="1"/>
          </p:cNvPicPr>
          <p:nvPr/>
        </p:nvPicPr>
        <p:blipFill>
          <a:blip r:embed="rId5"/>
          <a:srcRect/>
          <a:stretch>
            <a:fillRect/>
          </a:stretch>
        </p:blipFill>
        <p:spPr bwMode="auto">
          <a:xfrm>
            <a:off x="6705600" y="762000"/>
            <a:ext cx="2362200" cy="2630171"/>
          </a:xfrm>
          <a:prstGeom prst="rect">
            <a:avLst/>
          </a:prstGeom>
          <a:noFill/>
          <a:ln w="63500">
            <a:solidFill>
              <a:srgbClr val="0070C0"/>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360"/>
                                          </p:val>
                                        </p:tav>
                                        <p:tav tm="100000">
                                          <p:val>
                                            <p:fltVal val="0"/>
                                          </p:val>
                                        </p:tav>
                                      </p:tavLst>
                                    </p:anim>
                                    <p:animEffect transition="in" filter="fade">
                                      <p:cBhvr>
                                        <p:cTn id="18" dur="1000"/>
                                        <p:tgtEl>
                                          <p:spTgt spid="6"/>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1000"/>
                                        <p:tgtEl>
                                          <p:spTgt spid="46"/>
                                        </p:tgtEl>
                                      </p:cBhvr>
                                    </p:animEffect>
                                  </p:childTnLst>
                                </p:cTn>
                              </p:par>
                              <p:par>
                                <p:cTn id="23" presetID="49" presetClass="exit" presetSubtype="0" accel="100000" fill="hold" grpId="0" nodeType="withEffect">
                                  <p:stCondLst>
                                    <p:cond delay="0"/>
                                  </p:stCondLst>
                                  <p:childTnLst>
                                    <p:anim calcmode="lin" valueType="num">
                                      <p:cBhvr>
                                        <p:cTn id="24" dur="1000"/>
                                        <p:tgtEl>
                                          <p:spTgt spid="66"/>
                                        </p:tgtEl>
                                        <p:attrNameLst>
                                          <p:attrName>ppt_w</p:attrName>
                                        </p:attrNameLst>
                                      </p:cBhvr>
                                      <p:tavLst>
                                        <p:tav tm="0">
                                          <p:val>
                                            <p:strVal val="ppt_w"/>
                                          </p:val>
                                        </p:tav>
                                        <p:tav tm="100000">
                                          <p:val>
                                            <p:fltVal val="0"/>
                                          </p:val>
                                        </p:tav>
                                      </p:tavLst>
                                    </p:anim>
                                    <p:anim calcmode="lin" valueType="num">
                                      <p:cBhvr>
                                        <p:cTn id="25" dur="1000"/>
                                        <p:tgtEl>
                                          <p:spTgt spid="66"/>
                                        </p:tgtEl>
                                        <p:attrNameLst>
                                          <p:attrName>ppt_h</p:attrName>
                                        </p:attrNameLst>
                                      </p:cBhvr>
                                      <p:tavLst>
                                        <p:tav tm="0">
                                          <p:val>
                                            <p:strVal val="ppt_h"/>
                                          </p:val>
                                        </p:tav>
                                        <p:tav tm="100000">
                                          <p:val>
                                            <p:fltVal val="0"/>
                                          </p:val>
                                        </p:tav>
                                      </p:tavLst>
                                    </p:anim>
                                    <p:anim calcmode="lin" valueType="num">
                                      <p:cBhvr>
                                        <p:cTn id="26" dur="1000"/>
                                        <p:tgtEl>
                                          <p:spTgt spid="66"/>
                                        </p:tgtEl>
                                        <p:attrNameLst>
                                          <p:attrName>style.rotation</p:attrName>
                                        </p:attrNameLst>
                                      </p:cBhvr>
                                      <p:tavLst>
                                        <p:tav tm="0">
                                          <p:val>
                                            <p:fltVal val="0"/>
                                          </p:val>
                                        </p:tav>
                                        <p:tav tm="100000">
                                          <p:val>
                                            <p:fltVal val="360"/>
                                          </p:val>
                                        </p:tav>
                                      </p:tavLst>
                                    </p:anim>
                                    <p:animEffect transition="out" filter="fade">
                                      <p:cBhvr>
                                        <p:cTn id="27" dur="1000"/>
                                        <p:tgtEl>
                                          <p:spTgt spid="66"/>
                                        </p:tgtEl>
                                      </p:cBhvr>
                                    </p:animEffect>
                                    <p:set>
                                      <p:cBhvr>
                                        <p:cTn id="28" dur="1" fill="hold">
                                          <p:stCondLst>
                                            <p:cond delay="999"/>
                                          </p:stCondLst>
                                        </p:cTn>
                                        <p:tgtEl>
                                          <p:spTgt spid="6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 grpId="0" animBg="1"/>
      <p:bldP spid="39" grpId="0" animBg="1"/>
      <p:bldP spid="46" grpId="0" animBg="1"/>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http://ldswomenshistory.blogspot.com/2010/03/mary-johnson-parson.html</a:t>
            </a:r>
            <a:endParaRPr lang="en-US" dirty="0" smtClean="0"/>
          </a:p>
          <a:p>
            <a:r>
              <a:rPr lang="en-US" b="1" dirty="0" smtClean="0"/>
              <a:t>MARY JOHNSON PARSON</a:t>
            </a:r>
          </a:p>
          <a:p>
            <a:r>
              <a:rPr lang="en-US" dirty="0" smtClean="0"/>
              <a:t>	When she was six, Mary Johnson’s family left their native Denmark to join the saints in Utah. Things did not go for the family as planned. While at Mormon Grove, Kansas in 1855, Mary’s father and baby brother died, and because camp leaders knew her mother wouldn’t make it, Mary and her sister were sent to different families before the death so they would have people to care for them in the winter. At 7 years old, Mary was an orphan, separated from her siblings, in a country where she couldn’t speak the language, and being cared for by an elderly couple that considered her a burden.</a:t>
            </a:r>
          </a:p>
          <a:p>
            <a:r>
              <a:rPr lang="en-US" dirty="0" smtClean="0"/>
              <a:t>	Mary’s guardians joined the ill-fated Martin handcart company. She was small and had a difficult time keeping up, and her guardians were harsh with her when she fell behind. In Wyoming, her feet were frozen so badly that when they thawed out, they turned black. When the rescuers from Salt Lake arrived, she was placed in an ambulance wagon, where she appreciated the kindness she was shown, but it didn’t stop the flesh from falling off her feet. Both feet had dropped off by the time they reached Salt Lake, and she had to have her legs amputated to the knees. She was among the “hard to place with a guardian” cases that Brigham Young took in, and even after her siblings arrived and she joined them, Brigham took special cares for her, helping to pay the bills for a specially designed sewing machine that Mary could use her knees to tread.</a:t>
            </a:r>
          </a:p>
          <a:p>
            <a:r>
              <a:rPr lang="en-US" dirty="0" smtClean="0"/>
              <a:t>	It would be easy for Mary to be discouraged, but she was determined to claim the blessings that came from the sacrifices she made. She told her siblings, “I am sure that I shall have my feet and legs after the resurrection,” and learned to walk on her knees, having decided that artificial limbs were too uncomfortable. At age 19, she married Elijah Parsons in the endowment house. He was good hearted, even carrying her around on his back when they went on outings. Mary took her motherhood seriously, believing it to be her mission in life. She bore 7 children and taught them the gospel. Elijah struggled to find work, so Mary carded wool, spun yarn, and knitted stockings to help make ends meet. She was noted for her knowledge of the scriptures and the doctrines of the Gospel.</a:t>
            </a:r>
          </a:p>
          <a:p>
            <a:r>
              <a:rPr lang="en-US" dirty="0" smtClean="0"/>
              <a:t>	During her last decade, she suffered a variety of health conditions, including asthma, a tumor, and congestive heart failure. However, she was determined that her funeral expenses not burden her family, so she knit and sold stockings to pay for it. She died of pneumonia in 1910.</a:t>
            </a:r>
          </a:p>
          <a:p>
            <a:endParaRPr lang="en-US" dirty="0"/>
          </a:p>
        </p:txBody>
      </p:sp>
    </p:spTree>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233297"/>
          </a:xfrm>
          <a:prstGeom prst="rect">
            <a:avLst/>
          </a:prstGeom>
        </p:spPr>
        <p:txBody>
          <a:bodyPr wrap="square">
            <a:spAutoFit/>
          </a:bodyPr>
          <a:lstStyle/>
          <a:p>
            <a:r>
              <a:rPr lang="en-US" dirty="0" smtClean="0">
                <a:hlinkClick r:id="rId2"/>
              </a:rPr>
              <a:t>https://history.lds.org/overlandtravel/sources/5447/parsons-mary-c-hristine-johnson-a-handcart-survivor-deseret-evening-news-29-june-1897-8?lang=eng</a:t>
            </a:r>
            <a:endParaRPr lang="en-US" dirty="0" smtClean="0"/>
          </a:p>
          <a:p>
            <a:r>
              <a:rPr lang="en-US" b="1" dirty="0" smtClean="0"/>
              <a:t>MARY JOHNSON PARSON</a:t>
            </a:r>
            <a:endParaRPr lang="en-US" dirty="0" smtClean="0"/>
          </a:p>
          <a:p>
            <a:r>
              <a:rPr lang="en-US" dirty="0" smtClean="0"/>
              <a:t>	(She had both her feet frozen while coming to Utah.</a:t>
            </a:r>
            <a:br>
              <a:rPr lang="en-US" dirty="0" smtClean="0"/>
            </a:br>
            <a:r>
              <a:rPr lang="en-US" dirty="0" smtClean="0"/>
              <a:t>Her feet dropped off and her limbs were amputated above the ankles and then at the knees.</a:t>
            </a:r>
            <a:br>
              <a:rPr lang="en-US" dirty="0" smtClean="0"/>
            </a:br>
            <a:r>
              <a:rPr lang="en-US" dirty="0" smtClean="0"/>
              <a:t>Koosharem, Piute Co.)</a:t>
            </a:r>
            <a:br>
              <a:rPr lang="en-US" dirty="0" smtClean="0"/>
            </a:br>
            <a:r>
              <a:rPr lang="en-US" dirty="0" smtClean="0"/>
              <a:t>Utah, June 24, 1897.</a:t>
            </a:r>
          </a:p>
          <a:p>
            <a:r>
              <a:rPr lang="en-US" dirty="0" smtClean="0"/>
              <a:t>To the Editor:</a:t>
            </a:r>
          </a:p>
          <a:p>
            <a:r>
              <a:rPr lang="en-US" dirty="0" smtClean="0"/>
              <a:t>	Reading an article in the News from "A Handcart Pioneer," has led me to write the following, as I am a living witness of those memorable days. My father and mother both died on the Missouri river, at Mormon Grove. The oldest child was in Utah, the other five were distributed in different places. My lot fell with unfeeling guardians.</a:t>
            </a:r>
          </a:p>
          <a:p>
            <a:r>
              <a:rPr lang="en-US" dirty="0" smtClean="0"/>
              <a:t>	The summer following my parents' death, 1856, I think in July, we started with our handcarts for Salt Lake City, under command of Captain Hunt. As soon as President Brigham Young learned that there were companies on the road, he started teams and supplies to meet us. They found us camped at the two old log cabins on the other side of Devil's Gate. </a:t>
            </a:r>
          </a:p>
          <a:p>
            <a:r>
              <a:rPr lang="en-US" dirty="0" smtClean="0"/>
              <a:t>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a:t>
            </a:r>
          </a:p>
          <a:p>
            <a:r>
              <a:rPr lang="en-US" dirty="0" smtClean="0"/>
              <a:t>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I am the mother of seven children, four sons and three daughters, five of whom are now living. The family I came with soon left the Church and returned East.</a:t>
            </a:r>
          </a:p>
          <a:p>
            <a:r>
              <a:rPr lang="en-US" dirty="0" smtClean="0"/>
              <a:t> </a:t>
            </a:r>
          </a:p>
          <a:p>
            <a:r>
              <a:rPr lang="en-US" dirty="0" smtClean="0"/>
              <a:t>MARY C. JOHNSON PARSONS</a:t>
            </a:r>
            <a:endParaRPr lang="en-US" dirty="0"/>
          </a:p>
        </p:txBody>
      </p:sp>
    </p:spTree>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41365170"/>
          </a:xfrm>
          <a:prstGeom prst="rect">
            <a:avLst/>
          </a:prstGeom>
        </p:spPr>
        <p:txBody>
          <a:bodyPr wrap="square">
            <a:spAutoFit/>
          </a:bodyPr>
          <a:lstStyle/>
          <a:p>
            <a:r>
              <a:rPr lang="en-US" dirty="0" smtClean="0">
                <a:hlinkClick r:id="rId3"/>
              </a:rPr>
              <a:t>http://www.tellmystorytoo.com/member_pdfs/maren-kjirstine-johansen-(larsen)_713_277.pdf</a:t>
            </a:r>
            <a:endParaRPr lang="en-US" dirty="0" smtClean="0"/>
          </a:p>
          <a:p>
            <a:r>
              <a:rPr lang="en-US" dirty="0" smtClean="0"/>
              <a:t>MAREN KJIRSTINE JOHANSEN ( or Larsen)</a:t>
            </a:r>
          </a:p>
          <a:p>
            <a:r>
              <a:rPr lang="en-US" dirty="0" smtClean="0"/>
              <a:t>Born: May 7, 1849 in Denmark Age: 7 Hunt Wagon Company</a:t>
            </a:r>
          </a:p>
          <a:p>
            <a:r>
              <a:rPr lang="en-US" dirty="0" smtClean="0"/>
              <a:t>	</a:t>
            </a:r>
            <a:r>
              <a:rPr lang="en-US" dirty="0" err="1" smtClean="0"/>
              <a:t>Maren</a:t>
            </a:r>
            <a:r>
              <a:rPr lang="en-US" dirty="0" smtClean="0"/>
              <a:t>  (Mary) was born in </a:t>
            </a:r>
            <a:r>
              <a:rPr lang="en-US" dirty="0" err="1" smtClean="0"/>
              <a:t>Oudrup</a:t>
            </a:r>
            <a:r>
              <a:rPr lang="en-US" dirty="0" smtClean="0"/>
              <a:t>, Aalborg, Denmark, the</a:t>
            </a:r>
          </a:p>
          <a:p>
            <a:r>
              <a:rPr lang="en-US" dirty="0" smtClean="0"/>
              <a:t> eighth of  nine children born to </a:t>
            </a:r>
            <a:r>
              <a:rPr lang="en-US" dirty="0" err="1" smtClean="0"/>
              <a:t>Johanne</a:t>
            </a:r>
            <a:r>
              <a:rPr lang="en-US" dirty="0" smtClean="0"/>
              <a:t> </a:t>
            </a:r>
            <a:r>
              <a:rPr lang="en-US" dirty="0" err="1" smtClean="0"/>
              <a:t>Kirstine</a:t>
            </a:r>
            <a:r>
              <a:rPr lang="en-US" dirty="0" smtClean="0"/>
              <a:t> </a:t>
            </a:r>
            <a:r>
              <a:rPr lang="en-US" dirty="0" err="1" smtClean="0"/>
              <a:t>Laustsen</a:t>
            </a:r>
            <a:r>
              <a:rPr lang="en-US" dirty="0" smtClean="0"/>
              <a:t> and Johan </a:t>
            </a:r>
          </a:p>
          <a:p>
            <a:r>
              <a:rPr lang="en-US" dirty="0" smtClean="0"/>
              <a:t>Larsen. Two children died in infancy in Denmark. </a:t>
            </a:r>
            <a:r>
              <a:rPr lang="en-US" dirty="0" err="1" smtClean="0"/>
              <a:t>Maren</a:t>
            </a:r>
            <a:r>
              <a:rPr lang="en-US" dirty="0" smtClean="0"/>
              <a:t> became known</a:t>
            </a:r>
          </a:p>
          <a:p>
            <a:r>
              <a:rPr lang="en-US" dirty="0" smtClean="0"/>
              <a:t>in America as Mary Christina Johnson. (It was customary in Denmark for</a:t>
            </a:r>
          </a:p>
          <a:p>
            <a:r>
              <a:rPr lang="en-US" dirty="0" smtClean="0"/>
              <a:t> the children to add “</a:t>
            </a:r>
            <a:r>
              <a:rPr lang="en-US" dirty="0" err="1" smtClean="0"/>
              <a:t>sen</a:t>
            </a:r>
            <a:r>
              <a:rPr lang="en-US" dirty="0" smtClean="0"/>
              <a:t>” or “</a:t>
            </a:r>
            <a:r>
              <a:rPr lang="en-US" dirty="0" err="1" smtClean="0"/>
              <a:t>datter</a:t>
            </a:r>
            <a:r>
              <a:rPr lang="en-US" dirty="0" smtClean="0"/>
              <a:t>” to the father’s first name and then </a:t>
            </a:r>
          </a:p>
          <a:p>
            <a:r>
              <a:rPr lang="en-US" dirty="0" smtClean="0"/>
              <a:t>take that as their surname.) </a:t>
            </a:r>
            <a:r>
              <a:rPr lang="en-US" dirty="0" err="1" smtClean="0"/>
              <a:t>Maren’s</a:t>
            </a:r>
            <a:r>
              <a:rPr lang="en-US" dirty="0" smtClean="0"/>
              <a:t> father was a prosperous farmer, </a:t>
            </a:r>
          </a:p>
          <a:p>
            <a:r>
              <a:rPr lang="en-US" dirty="0" smtClean="0"/>
              <a:t>owning large farmlands, cattle, sheep, fine horses and barns. The family </a:t>
            </a:r>
          </a:p>
          <a:p>
            <a:r>
              <a:rPr lang="en-US" dirty="0" smtClean="0"/>
              <a:t>also ran a tavern and an inn. Sometimes travelers would stay two or </a:t>
            </a:r>
          </a:p>
          <a:p>
            <a:r>
              <a:rPr lang="en-US" dirty="0" smtClean="0"/>
              <a:t>three weeks at a time. Some of the wealthier travelers expected their </a:t>
            </a:r>
          </a:p>
          <a:p>
            <a:r>
              <a:rPr lang="en-US" dirty="0" smtClean="0"/>
              <a:t>pipes cleaned, filled and lighted. The younger children would do this</a:t>
            </a:r>
          </a:p>
          <a:p>
            <a:r>
              <a:rPr lang="en-US" dirty="0" smtClean="0"/>
              <a:t> job. The children also assisted at harvest time and had fond memories </a:t>
            </a:r>
          </a:p>
          <a:p>
            <a:r>
              <a:rPr lang="en-US" dirty="0" smtClean="0"/>
              <a:t>of carrying midmorning and afternoon refreshments to the harvest</a:t>
            </a:r>
          </a:p>
          <a:p>
            <a:r>
              <a:rPr lang="en-US" dirty="0" smtClean="0"/>
              <a:t> hands, and tossing food to the eager ducks and geese on the pond. </a:t>
            </a:r>
          </a:p>
          <a:p>
            <a:r>
              <a:rPr lang="en-US" dirty="0" smtClean="0"/>
              <a:t>	The missionaries first brought the gospel to Denmark in 1850. </a:t>
            </a:r>
          </a:p>
          <a:p>
            <a:r>
              <a:rPr lang="en-US" dirty="0" smtClean="0"/>
              <a:t>They visited the Johan Larsen family in 1853. The </a:t>
            </a:r>
            <a:r>
              <a:rPr lang="en-US" dirty="0" err="1" smtClean="0"/>
              <a:t>Larsens</a:t>
            </a:r>
            <a:r>
              <a:rPr lang="en-US" dirty="0" smtClean="0"/>
              <a:t> belonged to </a:t>
            </a:r>
          </a:p>
          <a:p>
            <a:r>
              <a:rPr lang="en-US" dirty="0" smtClean="0"/>
              <a:t>the Lutheran faith at that time. Mary’s family embraced the teachings and joined the Church in 1853. During the year that followed, the </a:t>
            </a:r>
            <a:r>
              <a:rPr lang="en-US" dirty="0" err="1" smtClean="0"/>
              <a:t>Larsens</a:t>
            </a:r>
            <a:r>
              <a:rPr lang="en-US" dirty="0" smtClean="0"/>
              <a:t> sold their property and belongings, mostly at auction, and made preparations to sail to America to be with the Saints in Zion. Some relatives of the </a:t>
            </a:r>
            <a:r>
              <a:rPr lang="en-US" dirty="0" err="1" smtClean="0"/>
              <a:t>Larsens</a:t>
            </a:r>
            <a:r>
              <a:rPr lang="en-US" dirty="0" smtClean="0"/>
              <a:t> were very bitter about their change of religion and plans to emigrate. They tried fruitlessly to change the </a:t>
            </a:r>
            <a:r>
              <a:rPr lang="en-US" dirty="0" err="1" smtClean="0"/>
              <a:t>Larsens</a:t>
            </a:r>
            <a:r>
              <a:rPr lang="en-US" dirty="0" smtClean="0"/>
              <a:t>’ minds. Mary’s thirteen year-old brother, Lars Christian, also did not want to emigrate. An uncle hid Lars away, thinking Lars’s parents would change their minds if they could not find the boy. Johan and </a:t>
            </a:r>
            <a:r>
              <a:rPr lang="en-US" dirty="0" err="1" smtClean="0"/>
              <a:t>Johanne</a:t>
            </a:r>
            <a:r>
              <a:rPr lang="en-US" dirty="0" smtClean="0"/>
              <a:t> became desperate as the time for sailing drew near and they still had not found Lars. After praying about what to do, they received peace and comfort, knowing that the boy would be cared for and treated kindly, and that they should follow through with their plans. </a:t>
            </a:r>
          </a:p>
          <a:p>
            <a:r>
              <a:rPr lang="en-US" dirty="0" smtClean="0"/>
              <a:t>	The </a:t>
            </a:r>
            <a:r>
              <a:rPr lang="en-US" dirty="0" err="1" smtClean="0"/>
              <a:t>Larsens</a:t>
            </a:r>
            <a:r>
              <a:rPr lang="en-US" dirty="0" smtClean="0"/>
              <a:t> left Denmark on November 24, 1854, with their six children: Anne “Catherine” Cecelia (18), Lars “Elias” (15), Christian (11), “</a:t>
            </a:r>
            <a:r>
              <a:rPr lang="en-US" dirty="0" err="1" smtClean="0"/>
              <a:t>Ane</a:t>
            </a:r>
            <a:r>
              <a:rPr lang="en-US" dirty="0" smtClean="0"/>
              <a:t>” </a:t>
            </a:r>
            <a:r>
              <a:rPr lang="en-US" dirty="0" err="1" smtClean="0"/>
              <a:t>Kirstine</a:t>
            </a:r>
            <a:r>
              <a:rPr lang="en-US" dirty="0" smtClean="0"/>
              <a:t> (8), “</a:t>
            </a:r>
            <a:r>
              <a:rPr lang="en-US" dirty="0" err="1" smtClean="0"/>
              <a:t>Maren</a:t>
            </a:r>
            <a:r>
              <a:rPr lang="en-US" dirty="0" smtClean="0"/>
              <a:t>” </a:t>
            </a:r>
            <a:r>
              <a:rPr lang="en-US" dirty="0" err="1" smtClean="0"/>
              <a:t>Kjirstine</a:t>
            </a:r>
            <a:r>
              <a:rPr lang="en-US" dirty="0" smtClean="0"/>
              <a:t> (5), and </a:t>
            </a:r>
            <a:r>
              <a:rPr lang="en-US" dirty="0" err="1" smtClean="0"/>
              <a:t>Niels</a:t>
            </a:r>
            <a:r>
              <a:rPr lang="en-US" dirty="0" smtClean="0"/>
              <a:t> (2). Their ship became frozen in the ice for a time on the shores of Norway, but finally arrived at Liverpool, England, on Christmas day. On January 9, 1855, they began their journey to America on the ship Nesmith. It is reported that many of their goods were stolen by the crew members on this sailing vessel. The Nesmith arrived at New Orleans on February 23, 1855. The immigrants traveled up the Mississippi River by boat to the Missouri River, and then to Mormon Grove, near Atchison, Kansas. Mary’s father had given money from the sale of his properties to other emigrants who were needy and he now had very little. </a:t>
            </a:r>
          </a:p>
          <a:p>
            <a:r>
              <a:rPr lang="en-US" dirty="0" smtClean="0"/>
              <a:t>	The family started to homestead a piece of land, living in a dugout for shelter.  Johan found work for a dollar a day, but this was not enough to develop the land. The family worked hard, but struggled to survive. Cholera was prevalent in this area of the country. Johan and little </a:t>
            </a:r>
            <a:r>
              <a:rPr lang="en-US" dirty="0" err="1" smtClean="0"/>
              <a:t>Niels</a:t>
            </a:r>
            <a:r>
              <a:rPr lang="en-US" dirty="0" smtClean="0"/>
              <a:t> became very sick and died. </a:t>
            </a:r>
          </a:p>
          <a:p>
            <a:r>
              <a:rPr lang="en-US" dirty="0" smtClean="0"/>
              <a:t>	Another convert from Denmark, Jens C. </a:t>
            </a:r>
            <a:r>
              <a:rPr lang="en-US" dirty="0" err="1" smtClean="0"/>
              <a:t>Neilsen</a:t>
            </a:r>
            <a:r>
              <a:rPr lang="en-US" dirty="0" smtClean="0"/>
              <a:t>, to whom Johan had taught the gospel wrote: “Wednesday, November 7, Died Brother Johann Larsen. cause, the chills and fever. November 8, 1855, He was put in a coffin and buried November 8th at the same burial ground [at Mormon Grove]. ... November 25, 1855, Sunday meeting and in the evening held auction on some things - Johann Larsen’s clothing and Brother Brabands’1 who recently died, and the proceeds was turned into the branch fund for to help the poor. ... December 10, 1855, I made door for Widow Larsen. ... December 17, 1855, I work on a stable for the oxen and finished it the 19th, and commencing to learn J. Larsen’s children to read.” </a:t>
            </a:r>
          </a:p>
          <a:p>
            <a:r>
              <a:rPr lang="en-US" dirty="0" smtClean="0"/>
              <a:t>	</a:t>
            </a:r>
            <a:r>
              <a:rPr lang="en-US" dirty="0" err="1" smtClean="0"/>
              <a:t>Johanne</a:t>
            </a:r>
            <a:r>
              <a:rPr lang="en-US" dirty="0" smtClean="0"/>
              <a:t> was also very sick, and not recovering. The Elders advised her to let her children go ahead to the Valley with other companies that were preparing to cross the plains. Catherine had already gone the previous summer and was in Utah preparing the way for her family. Elias and Christian found employment for awhile and then traveled with the A.O. Smoot Company in late 1856. Nine-year-old </a:t>
            </a:r>
            <a:r>
              <a:rPr lang="en-US" dirty="0" err="1" smtClean="0"/>
              <a:t>Ane</a:t>
            </a:r>
            <a:r>
              <a:rPr lang="en-US" dirty="0" smtClean="0"/>
              <a:t> stayed to care for her mother and came to Utah later. 	Mary, now six years old, was sent to Florence, Nebraska, to the care of an older English couple, John and Mary </a:t>
            </a:r>
            <a:r>
              <a:rPr lang="en-US" dirty="0" err="1" smtClean="0"/>
              <a:t>Ennion</a:t>
            </a:r>
            <a:r>
              <a:rPr lang="en-US" dirty="0" smtClean="0"/>
              <a:t>. </a:t>
            </a:r>
            <a:r>
              <a:rPr lang="en-US" dirty="0" err="1" smtClean="0"/>
              <a:t>Johanne</a:t>
            </a:r>
            <a:r>
              <a:rPr lang="en-US" dirty="0" smtClean="0"/>
              <a:t> had given Mary warm clothing, a feather mattress and bed covers for her journey. One night when </a:t>
            </a:r>
            <a:r>
              <a:rPr lang="en-US" dirty="0" err="1" smtClean="0"/>
              <a:t>Ane</a:t>
            </a:r>
            <a:r>
              <a:rPr lang="en-US" dirty="0" smtClean="0"/>
              <a:t> was alone with her mother, </a:t>
            </a:r>
            <a:r>
              <a:rPr lang="en-US" dirty="0" err="1" smtClean="0"/>
              <a:t>Johanne</a:t>
            </a:r>
            <a:r>
              <a:rPr lang="en-US" dirty="0" smtClean="0"/>
              <a:t> passed away.  Little </a:t>
            </a:r>
            <a:r>
              <a:rPr lang="en-US" dirty="0" err="1" smtClean="0"/>
              <a:t>Ane</a:t>
            </a:r>
            <a:r>
              <a:rPr lang="en-US" dirty="0" smtClean="0"/>
              <a:t> crossed the river in the morning to get friends to take care of the burial. Elias and Christian were not far away at the time of their mother’s death, but did not know of it until after she was buried. The five children were now left to fulfill the dreams of their parents in Zion. 	</a:t>
            </a:r>
          </a:p>
          <a:p>
            <a:r>
              <a:rPr lang="en-US" dirty="0" smtClean="0"/>
              <a:t>	Mary and her new guardians joined with the Hunt wagon company in Florence, Nebraska, in August of 1856. This company had previously departed from Iowa City, Iowa, and was following closely with the Martin handcart company. Mary eventually faced more trials due to lack of food and warm clothing, early winter storms and other delays. Mary suffered severe frostbite when the cold weather came. Excerpts from her account, published in the Deseret Evening News, 29 June 1897, pg. 8, record Mary’s great courage and faith, as well as a remarkable attitude: “I am a living witness of those memorable days. My father and mother both died on the Missouri river, at Mormon Grove. ... My lot fell with unfeeling guardians. The summer following my parents’ death, ... we started with our handcarts for Salt Lake City, under command of Captain Hunt. As soon as President Brigham Young learned that there were companies on the road, he started teams and supplies to meet us. [We] camped at the two old log cabins on the other side of Devil’s Gate. I was a 7 year-old orphan, without a relative near. My guardians were careless and unfeeling, and perhaps I was a child that did not complain; but, however, when we arrived at those old log cabins my feet were found to be frozen very badly. While there they were thawed out and turned black. The rest of the way I was taken care of by kind friends; all was done that was possible under the circumstances, but my feet both dropped off before we got to the city, which was in December, if I remember correctly. My legs were amputated above the ankles, and then at the knees. My two brothers had reached Salt Lake City in November. How well do I remember our meeting. I told them not to cry so, for I would have my feet again when I got to heaven. I have walked on my knees for forty years; during that time I have had three operations performed at the knees, the last one by Dr. Seymour B. Young, a young man[,] a year ago last November. I was married in 1868 [to Elijah Parsons]. I am the mother of seven children, four sons and three daughters, five of whom are now living. The family I came with soon left the Church and returned East. [Signed] MARY C. JOHNSON PARSONS”.</a:t>
            </a:r>
          </a:p>
          <a:p>
            <a:r>
              <a:rPr lang="en-US" dirty="0" smtClean="0"/>
              <a:t>	A young woman in the Hunt company, Ann </a:t>
            </a:r>
            <a:r>
              <a:rPr lang="en-US" dirty="0" err="1" smtClean="0"/>
              <a:t>Malin</a:t>
            </a:r>
            <a:r>
              <a:rPr lang="en-US" dirty="0" smtClean="0"/>
              <a:t>, was one of the “kind friends” spoken of by Mary. After leaving Devil’s Gate, Ann was assigned to go as a nurse with the “ambulance” or “sick” wagons. Ann reported in her journal of Mary’s frozen feet literally falling off as the wagon jolted along. Ann couldn’t bear to see Mary’s feet hurt any more, so she carried Mary in her arms and walked alongside the wagon, many times in deep snow. (See Ann </a:t>
            </a:r>
            <a:r>
              <a:rPr lang="en-US" dirty="0" err="1" smtClean="0"/>
              <a:t>Malin</a:t>
            </a:r>
            <a:r>
              <a:rPr lang="en-US" dirty="0" smtClean="0"/>
              <a:t> in Tell My Story, Too.) Upon reaching the Salt Lake Valley, Mary was taken into the home of Brigham Young. He called Dr. Washington F. Anderson to continue caring for her legs. They did not heal properly and the doctor had to remove both legs just below the kneecaps. Mary remained with the Young family until May of 1857, when Mary’s sister, Catherine, was located in Spanish Fork. Catherine was married to </a:t>
            </a:r>
            <a:r>
              <a:rPr lang="en-US" dirty="0" err="1" smtClean="0"/>
              <a:t>Jeppe</a:t>
            </a:r>
            <a:r>
              <a:rPr lang="en-US" dirty="0" smtClean="0"/>
              <a:t> Sorensen. </a:t>
            </a:r>
            <a:r>
              <a:rPr lang="en-US" dirty="0" err="1" smtClean="0"/>
              <a:t>Jeppe</a:t>
            </a:r>
            <a:r>
              <a:rPr lang="en-US" dirty="0" smtClean="0"/>
              <a:t> recorded: “My wife gave birth to a daughter on May 5, 1857. I find myself now, by the grace of God, in possession of a larger family because, at the same time, my wife’s younger eight-year-old sister arrived on May 7. She had lost both of her legs which had been amputated just below the knees. I, being called to stand at the head of a family, have a great mission.” </a:t>
            </a:r>
          </a:p>
          <a:p>
            <a:r>
              <a:rPr lang="en-US" dirty="0" smtClean="0"/>
              <a:t>	Brigham Young continued to look after Mary’s welfare. When she was about fifteen years old, President Young had a special sewing machine designed for her that she could operate without her feet. Mary learned to sew for others who appreciated her ambition to support herself. Customers gave her a great deal of business and paid her liberally.</a:t>
            </a:r>
          </a:p>
          <a:p>
            <a:r>
              <a:rPr lang="en-US" dirty="0" smtClean="0"/>
              <a:t>	When Mary was 19 years old, she met a young Englishman by the name of Elijah Parsons. Elijah was kind to Mary and assisted her in participating with other young people. They fell in love and were married in the Endowment House on January 11, 1869. Elijah was a mason and plasterer by trade and also a school teacher, having received a good education. He also kept books for local merchants. They lived in Salt Lake, Richfield, Cedar Grove, Grass Valley and then Koosharem, Utah, where they first purchased a piece of land to raise feed for their chickens and cow. Here they built a small cabin. They later moved into town which was two miles away. Mary was said to never miss a church meeting or a singing practice. If she had work in town on a Saturday, she stayed overnight with friends. </a:t>
            </a:r>
          </a:p>
          <a:p>
            <a:r>
              <a:rPr lang="en-US" dirty="0" smtClean="0"/>
              <a:t>	She walked on her knees to her meetings, but was nearly always given a ride home. </a:t>
            </a:r>
          </a:p>
          <a:p>
            <a:r>
              <a:rPr lang="en-US" dirty="0" smtClean="0"/>
              <a:t>Sometimes her knees became so sore that she would tie gunnysacks on them for a little more protection. The men in town would save their old boots for Mary. She would cut off the heel part, then sew the front opening shut, and she said they made the perfect “shoes” for the stubs of her legs. Mary also took a small chair, cut the legs down, and used it as a “crutch.” She could sit down and rest whenever she wanted to. </a:t>
            </a:r>
          </a:p>
          <a:p>
            <a:r>
              <a:rPr lang="en-US" dirty="0" smtClean="0"/>
              <a:t>	Mary sometimes worked shearing sheep for George Rust. She became so fast and proficient at this work, that the men who worked for Rust wanted him to let her go. Elijah was not skilled or successful at farming and could not find other work in Koosharem. He was eventually required to return to Salt Lake in order to make money for his family’s support. Elijah returned to Koosharem after Mary’s death. </a:t>
            </a:r>
          </a:p>
          <a:p>
            <a:r>
              <a:rPr lang="en-US" dirty="0" smtClean="0"/>
              <a:t>	Mary’s oldest child, Arthur, served a mission to the Southern and Northern States from 1898 to 1900. When he returned, he and his two younger brothers built a new home for Mary. Arthur paid for the home. Mary’s children wrote of her: “Mary always radiated cheerfulness and no matter how ill she was she tried to tell a humorous story. She had an encouraging word for everyone. [Mary] lived in poverty herself, but was ready to share her last crust with her neighbor. Many times she sat carding wool, spinning yarn, or knitting stockings into the late hours of the night. She sold her work to help support her family. </a:t>
            </a:r>
          </a:p>
          <a:p>
            <a:r>
              <a:rPr lang="en-US" dirty="0" smtClean="0"/>
              <a:t>	During the last years of her life she endured intense suffering. [She had asthma, was swollen with dropsy, and needed a major operation.] As long as she was able to be propped up in bed she would knit stockings which she sold, and it was her desire that the money should be added to the amount she had put away to help meet her funeral expenses when she should pass beyond the veil. She also made quilts and did wash for other families. She was known to walk for two miles on her knees to help someone in need. Being well-versed in the doctrines of the Church, she taught her children the gospel, which is lovingly remembered by them. Many times she remarked, “I am sure that I shall have my feet and legs after the resurrection.” </a:t>
            </a:r>
          </a:p>
          <a:p>
            <a:r>
              <a:rPr lang="en-US" dirty="0" smtClean="0"/>
              <a:t>	Mary died of pneumonia at noon on November 7, 1910, in Koosharem, Utah. Years later, her son, Will, was in a Richfield hospital, close to death himself. When his family came to visit him one day, he told them, “I don’t need to worry now about dying or what the future holds for me, because my mother has been here to see me. She looked as she used to except she was taller and had her feet and legs.” </a:t>
            </a:r>
          </a:p>
          <a:p>
            <a:r>
              <a:rPr lang="en-US" dirty="0" smtClean="0"/>
              <a:t>	Descendants of the surviving orphans of Johan and </a:t>
            </a:r>
            <a:r>
              <a:rPr lang="en-US" dirty="0" err="1" smtClean="0"/>
              <a:t>Johanne</a:t>
            </a:r>
            <a:r>
              <a:rPr lang="en-US" dirty="0" smtClean="0"/>
              <a:t> Larsen have said that their parents never even hinted at bitterness for their emigration experiences: “They all radiated faith, cheerfulness and courage to the last days of their [lives].”</a:t>
            </a:r>
          </a:p>
          <a:p>
            <a:endParaRPr lang="en-US" dirty="0" smtClean="0"/>
          </a:p>
          <a:p>
            <a:endParaRPr lang="en-US" dirty="0"/>
          </a:p>
        </p:txBody>
      </p:sp>
      <p:pic>
        <p:nvPicPr>
          <p:cNvPr id="193538" name="Picture 2"/>
          <p:cNvPicPr>
            <a:picLocks noChangeAspect="1" noChangeArrowheads="1"/>
          </p:cNvPicPr>
          <p:nvPr/>
        </p:nvPicPr>
        <p:blipFill>
          <a:blip r:embed="rId4"/>
          <a:srcRect l="64056" t="29688" r="13104" b="26562"/>
          <a:stretch>
            <a:fillRect/>
          </a:stretch>
        </p:blipFill>
        <p:spPr bwMode="auto">
          <a:xfrm>
            <a:off x="7162800" y="457200"/>
            <a:ext cx="1981200" cy="2133600"/>
          </a:xfrm>
          <a:prstGeom prst="rect">
            <a:avLst/>
          </a:prstGeom>
          <a:noFill/>
          <a:ln w="9525">
            <a:noFill/>
            <a:miter lim="800000"/>
            <a:headEnd/>
            <a:tailEnd/>
          </a:ln>
          <a:effectLst/>
        </p:spPr>
      </p:pic>
      <p:pic>
        <p:nvPicPr>
          <p:cNvPr id="193539" name="Picture 3"/>
          <p:cNvPicPr>
            <a:picLocks noChangeAspect="1" noChangeArrowheads="1"/>
          </p:cNvPicPr>
          <p:nvPr/>
        </p:nvPicPr>
        <p:blipFill>
          <a:blip r:embed="rId5"/>
          <a:srcRect l="18375" t="34375" r="61420" b="18750"/>
          <a:stretch>
            <a:fillRect/>
          </a:stretch>
        </p:blipFill>
        <p:spPr bwMode="auto">
          <a:xfrm>
            <a:off x="7162800" y="2667000"/>
            <a:ext cx="1752600" cy="22860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2"/>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5-Point Star 49"/>
          <p:cNvSpPr/>
          <p:nvPr/>
        </p:nvSpPr>
        <p:spPr>
          <a:xfrm>
            <a:off x="20574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44" name="Group 43"/>
          <p:cNvGrpSpPr/>
          <p:nvPr/>
        </p:nvGrpSpPr>
        <p:grpSpPr>
          <a:xfrm>
            <a:off x="76200" y="0"/>
            <a:ext cx="8293008" cy="6858000"/>
            <a:chOff x="76200" y="0"/>
            <a:chExt cx="8293008" cy="6858000"/>
          </a:xfrm>
        </p:grpSpPr>
        <p:sp useBgFill="1">
          <p:nvSpPr>
            <p:cNvPr id="6" name="TextBox 5"/>
            <p:cNvSpPr txBox="1"/>
            <p:nvPr/>
          </p:nvSpPr>
          <p:spPr>
            <a:xfrm>
              <a:off x="6934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1910</a:t>
              </a:r>
            </a:p>
          </p:txBody>
        </p:sp>
        <p:sp>
          <p:nvSpPr>
            <p:cNvPr id="67" name="TextBox 66"/>
            <p:cNvSpPr txBox="1"/>
            <p:nvPr/>
          </p:nvSpPr>
          <p:spPr>
            <a:xfrm>
              <a:off x="76200" y="762000"/>
              <a:ext cx="6705600" cy="553998"/>
            </a:xfrm>
            <a:prstGeom prst="rect">
              <a:avLst/>
            </a:prstGeom>
            <a:solidFill>
              <a:schemeClr val="bg1"/>
            </a:solidFill>
          </p:spPr>
          <p:txBody>
            <a:bodyPr wrap="square" rtlCol="0">
              <a:spAutoFit/>
            </a:bodyPr>
            <a:lstStyle/>
            <a:p>
              <a:r>
                <a:rPr lang="en-US" sz="3000" b="1" dirty="0" smtClean="0"/>
                <a:t>- family builds a cabin in Koosharem, UT</a:t>
              </a:r>
            </a:p>
          </p:txBody>
        </p:sp>
        <p:pic>
          <p:nvPicPr>
            <p:cNvPr id="3076" name="Picture 4"/>
            <p:cNvPicPr>
              <a:picLocks noChangeAspect="1" noChangeArrowheads="1"/>
            </p:cNvPicPr>
            <p:nvPr/>
          </p:nvPicPr>
          <p:blipFill>
            <a:blip r:embed="rId3"/>
            <a:srcRect t="2663" r="2000"/>
            <a:stretch>
              <a:fillRect/>
            </a:stretch>
          </p:blipFill>
          <p:spPr bwMode="auto">
            <a:xfrm>
              <a:off x="4191000" y="3902222"/>
              <a:ext cx="3962400" cy="2955778"/>
            </a:xfrm>
            <a:prstGeom prst="rect">
              <a:avLst/>
            </a:prstGeom>
            <a:noFill/>
            <a:ln w="9525">
              <a:noFill/>
              <a:miter lim="800000"/>
              <a:headEnd/>
              <a:tailEnd/>
            </a:ln>
            <a:effectLst/>
          </p:spPr>
        </p:pic>
        <p:sp>
          <p:nvSpPr>
            <p:cNvPr id="39" name="TextBox 38"/>
            <p:cNvSpPr txBox="1"/>
            <p:nvPr/>
          </p:nvSpPr>
          <p:spPr>
            <a:xfrm>
              <a:off x="76200" y="1295400"/>
              <a:ext cx="6705600" cy="553998"/>
            </a:xfrm>
            <a:prstGeom prst="rect">
              <a:avLst/>
            </a:prstGeom>
            <a:solidFill>
              <a:schemeClr val="bg1"/>
            </a:solidFill>
          </p:spPr>
          <p:txBody>
            <a:bodyPr wrap="square" rtlCol="0">
              <a:spAutoFit/>
            </a:bodyPr>
            <a:lstStyle/>
            <a:p>
              <a:r>
                <a:rPr lang="en-US" sz="3000" b="1" dirty="0" smtClean="0"/>
                <a:t>- Mary births seven children</a:t>
              </a:r>
            </a:p>
          </p:txBody>
        </p:sp>
        <p:sp>
          <p:nvSpPr>
            <p:cNvPr id="46" name="TextBox 45"/>
            <p:cNvSpPr txBox="1"/>
            <p:nvPr/>
          </p:nvSpPr>
          <p:spPr>
            <a:xfrm>
              <a:off x="76200" y="1808202"/>
              <a:ext cx="6705600" cy="553998"/>
            </a:xfrm>
            <a:prstGeom prst="rect">
              <a:avLst/>
            </a:prstGeom>
            <a:solidFill>
              <a:schemeClr val="bg1"/>
            </a:solidFill>
          </p:spPr>
          <p:txBody>
            <a:bodyPr wrap="square" rtlCol="0">
              <a:spAutoFit/>
            </a:bodyPr>
            <a:lstStyle/>
            <a:p>
              <a:r>
                <a:rPr lang="en-US" sz="3000" b="1" dirty="0" smtClean="0"/>
                <a:t>- age 60, dies in Salt Lake City</a:t>
              </a:r>
            </a:p>
          </p:txBody>
        </p:sp>
        <p:grpSp>
          <p:nvGrpSpPr>
            <p:cNvPr id="7" name="Group 48"/>
            <p:cNvGrpSpPr/>
            <p:nvPr/>
          </p:nvGrpSpPr>
          <p:grpSpPr>
            <a:xfrm>
              <a:off x="685800" y="2599325"/>
              <a:ext cx="3276600" cy="4258675"/>
              <a:chOff x="685800" y="2599325"/>
              <a:chExt cx="3276600" cy="4258675"/>
            </a:xfrm>
          </p:grpSpPr>
          <p:pic>
            <p:nvPicPr>
              <p:cNvPr id="42" name="Picture 6"/>
              <p:cNvPicPr>
                <a:picLocks noChangeAspect="1" noChangeArrowheads="1"/>
              </p:cNvPicPr>
              <p:nvPr/>
            </p:nvPicPr>
            <p:blipFill>
              <a:blip r:embed="rId4"/>
              <a:srcRect/>
              <a:stretch>
                <a:fillRect/>
              </a:stretch>
            </p:blipFill>
            <p:spPr bwMode="auto">
              <a:xfrm>
                <a:off x="685800" y="2599325"/>
                <a:ext cx="3276600" cy="4258675"/>
              </a:xfrm>
              <a:prstGeom prst="rect">
                <a:avLst/>
              </a:prstGeom>
              <a:noFill/>
              <a:ln w="9525">
                <a:noFill/>
                <a:miter lim="800000"/>
                <a:headEnd/>
                <a:tailEnd/>
              </a:ln>
              <a:effectLst/>
            </p:spPr>
          </p:pic>
          <p:sp>
            <p:nvSpPr>
              <p:cNvPr id="48" name="TextBox 47"/>
              <p:cNvSpPr txBox="1"/>
              <p:nvPr/>
            </p:nvSpPr>
            <p:spPr>
              <a:xfrm>
                <a:off x="914400" y="6305490"/>
                <a:ext cx="2324739" cy="400110"/>
              </a:xfrm>
              <a:prstGeom prst="rect">
                <a:avLst/>
              </a:prstGeom>
              <a:noFill/>
            </p:spPr>
            <p:txBody>
              <a:bodyPr wrap="none" rtlCol="0">
                <a:spAutoFit/>
              </a:bodyPr>
              <a:lstStyle/>
              <a:p>
                <a:r>
                  <a:rPr lang="en-US" sz="2000" dirty="0" smtClean="0">
                    <a:solidFill>
                      <a:schemeClr val="bg1"/>
                    </a:solidFill>
                  </a:rPr>
                  <a:t>w/daughter, Hannah</a:t>
                </a:r>
                <a:endParaRPr lang="en-US" sz="2000" dirty="0">
                  <a:solidFill>
                    <a:schemeClr val="bg1"/>
                  </a:solidFill>
                </a:endParaRPr>
              </a:p>
            </p:txBody>
          </p:sp>
        </p:grpSp>
      </p:grpSp>
      <p:sp>
        <p:nvSpPr>
          <p:cNvPr id="4" name="Rectangle 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Mary Johnson Parson</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1" name="Rectangle 40"/>
          <p:cNvSpPr/>
          <p:nvPr/>
        </p:nvSpPr>
        <p:spPr>
          <a:xfrm>
            <a:off x="2133600" y="0"/>
            <a:ext cx="4953000" cy="685800"/>
          </a:xfrm>
          <a:prstGeom prst="rect">
            <a:avLst/>
          </a:prstGeom>
          <a:ln>
            <a:noFill/>
          </a:ln>
        </p:spPr>
        <p:txBody>
          <a:bodyPr wrap="square" rtlCol="0" anchor="ctr">
            <a:spAutoFit/>
          </a:bodyPr>
          <a:lstStyle/>
          <a:p>
            <a:pPr algn="ctr"/>
            <a:endParaRPr lang="en-US" sz="2200" b="1" dirty="0" smtClean="0">
              <a:solidFill>
                <a:schemeClr val="bg1"/>
              </a:solidFill>
            </a:endParaRPr>
          </a:p>
        </p:txBody>
      </p:sp>
      <p:pic>
        <p:nvPicPr>
          <p:cNvPr id="3075" name="Picture 3"/>
          <p:cNvPicPr>
            <a:picLocks noChangeAspect="1" noChangeArrowheads="1"/>
          </p:cNvPicPr>
          <p:nvPr/>
        </p:nvPicPr>
        <p:blipFill>
          <a:blip r:embed="rId5"/>
          <a:srcRect/>
          <a:stretch>
            <a:fillRect/>
          </a:stretch>
        </p:blipFill>
        <p:spPr bwMode="auto">
          <a:xfrm>
            <a:off x="6705600" y="762000"/>
            <a:ext cx="2362200" cy="2630171"/>
          </a:xfrm>
          <a:prstGeom prst="rect">
            <a:avLst/>
          </a:prstGeom>
          <a:noFill/>
          <a:ln w="63500">
            <a:solidFill>
              <a:srgbClr val="0070C0"/>
            </a:solidFill>
            <a:miter lim="800000"/>
            <a:headEnd/>
            <a:tailEnd/>
          </a:ln>
          <a:effectLst/>
        </p:spPr>
      </p:pic>
      <p:sp>
        <p:nvSpPr>
          <p:cNvPr id="40" name="Rectangle 3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47" name="Group 46"/>
          <p:cNvGrpSpPr/>
          <p:nvPr/>
        </p:nvGrpSpPr>
        <p:grpSpPr>
          <a:xfrm>
            <a:off x="152400" y="609600"/>
            <a:ext cx="5029200" cy="2971800"/>
            <a:chOff x="152400" y="609600"/>
            <a:chExt cx="5029200" cy="2971800"/>
          </a:xfrm>
        </p:grpSpPr>
        <p:grpSp>
          <p:nvGrpSpPr>
            <p:cNvPr id="31" name="Group 30"/>
            <p:cNvGrpSpPr/>
            <p:nvPr/>
          </p:nvGrpSpPr>
          <p:grpSpPr>
            <a:xfrm>
              <a:off x="152401" y="609600"/>
              <a:ext cx="5029199" cy="2971800"/>
              <a:chOff x="152401" y="351453"/>
              <a:chExt cx="5029199" cy="2971800"/>
            </a:xfrm>
          </p:grpSpPr>
          <p:grpSp>
            <p:nvGrpSpPr>
              <p:cNvPr id="32" name="Group 71"/>
              <p:cNvGrpSpPr/>
              <p:nvPr/>
            </p:nvGrpSpPr>
            <p:grpSpPr>
              <a:xfrm>
                <a:off x="2286000" y="2590800"/>
                <a:ext cx="2895600" cy="732453"/>
                <a:chOff x="2264229" y="2771192"/>
                <a:chExt cx="2895600" cy="732453"/>
              </a:xfrm>
            </p:grpSpPr>
            <p:sp>
              <p:nvSpPr>
                <p:cNvPr id="35" name="Freeform 34"/>
                <p:cNvSpPr/>
                <p:nvPr/>
              </p:nvSpPr>
              <p:spPr>
                <a:xfrm>
                  <a:off x="2264229" y="2771192"/>
                  <a:ext cx="1216089" cy="348344"/>
                </a:xfrm>
                <a:custGeom>
                  <a:avLst/>
                  <a:gdLst>
                    <a:gd name="connsiteX0" fmla="*/ 0 w 1063689"/>
                    <a:gd name="connsiteY0" fmla="*/ 195944 h 279919"/>
                    <a:gd name="connsiteX1" fmla="*/ 177281 w 1063689"/>
                    <a:gd name="connsiteY1" fmla="*/ 177282 h 279919"/>
                    <a:gd name="connsiteX2" fmla="*/ 298579 w 1063689"/>
                    <a:gd name="connsiteY2" fmla="*/ 130629 h 279919"/>
                    <a:gd name="connsiteX3" fmla="*/ 345232 w 1063689"/>
                    <a:gd name="connsiteY3" fmla="*/ 46654 h 279919"/>
                    <a:gd name="connsiteX4" fmla="*/ 419877 w 1063689"/>
                    <a:gd name="connsiteY4" fmla="*/ 93307 h 279919"/>
                    <a:gd name="connsiteX5" fmla="*/ 494522 w 1063689"/>
                    <a:gd name="connsiteY5" fmla="*/ 158621 h 279919"/>
                    <a:gd name="connsiteX6" fmla="*/ 597159 w 1063689"/>
                    <a:gd name="connsiteY6" fmla="*/ 83976 h 279919"/>
                    <a:gd name="connsiteX7" fmla="*/ 709126 w 1063689"/>
                    <a:gd name="connsiteY7" fmla="*/ 9331 h 279919"/>
                    <a:gd name="connsiteX8" fmla="*/ 830424 w 1063689"/>
                    <a:gd name="connsiteY8" fmla="*/ 27993 h 279919"/>
                    <a:gd name="connsiteX9" fmla="*/ 933061 w 1063689"/>
                    <a:gd name="connsiteY9" fmla="*/ 37323 h 279919"/>
                    <a:gd name="connsiteX10" fmla="*/ 998375 w 1063689"/>
                    <a:gd name="connsiteY10" fmla="*/ 214605 h 279919"/>
                    <a:gd name="connsiteX11" fmla="*/ 1063689 w 1063689"/>
                    <a:gd name="connsiteY11" fmla="*/ 279919 h 279919"/>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216089"/>
                    <a:gd name="connsiteY0" fmla="*/ 348344 h 348344"/>
                    <a:gd name="connsiteX1" fmla="*/ 329681 w 1216089"/>
                    <a:gd name="connsiteY1" fmla="*/ 177282 h 348344"/>
                    <a:gd name="connsiteX2" fmla="*/ 450979 w 1216089"/>
                    <a:gd name="connsiteY2" fmla="*/ 130629 h 348344"/>
                    <a:gd name="connsiteX3" fmla="*/ 497632 w 1216089"/>
                    <a:gd name="connsiteY3" fmla="*/ 46654 h 348344"/>
                    <a:gd name="connsiteX4" fmla="*/ 572277 w 1216089"/>
                    <a:gd name="connsiteY4" fmla="*/ 93307 h 348344"/>
                    <a:gd name="connsiteX5" fmla="*/ 646922 w 1216089"/>
                    <a:gd name="connsiteY5" fmla="*/ 158621 h 348344"/>
                    <a:gd name="connsiteX6" fmla="*/ 749559 w 1216089"/>
                    <a:gd name="connsiteY6" fmla="*/ 83976 h 348344"/>
                    <a:gd name="connsiteX7" fmla="*/ 861526 w 1216089"/>
                    <a:gd name="connsiteY7" fmla="*/ 9331 h 348344"/>
                    <a:gd name="connsiteX8" fmla="*/ 982824 w 1216089"/>
                    <a:gd name="connsiteY8" fmla="*/ 27993 h 348344"/>
                    <a:gd name="connsiteX9" fmla="*/ 1085461 w 1216089"/>
                    <a:gd name="connsiteY9" fmla="*/ 37323 h 348344"/>
                    <a:gd name="connsiteX10" fmla="*/ 1150775 w 1216089"/>
                    <a:gd name="connsiteY10" fmla="*/ 214605 h 348344"/>
                    <a:gd name="connsiteX11" fmla="*/ 1216089 w 1216089"/>
                    <a:gd name="connsiteY11" fmla="*/ 279919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6089" h="348344">
                      <a:moveTo>
                        <a:pt x="0" y="348344"/>
                      </a:moveTo>
                      <a:cubicBezTo>
                        <a:pt x="75596" y="104019"/>
                        <a:pt x="254518" y="213568"/>
                        <a:pt x="329681" y="177282"/>
                      </a:cubicBezTo>
                      <a:cubicBezTo>
                        <a:pt x="404844" y="140996"/>
                        <a:pt x="422987" y="152400"/>
                        <a:pt x="450979" y="130629"/>
                      </a:cubicBezTo>
                      <a:cubicBezTo>
                        <a:pt x="478971" y="108858"/>
                        <a:pt x="477416" y="52874"/>
                        <a:pt x="497632" y="46654"/>
                      </a:cubicBezTo>
                      <a:cubicBezTo>
                        <a:pt x="517848" y="40434"/>
                        <a:pt x="547395" y="74646"/>
                        <a:pt x="572277" y="93307"/>
                      </a:cubicBezTo>
                      <a:cubicBezTo>
                        <a:pt x="597159" y="111968"/>
                        <a:pt x="617375" y="160176"/>
                        <a:pt x="646922" y="158621"/>
                      </a:cubicBezTo>
                      <a:cubicBezTo>
                        <a:pt x="676469" y="157066"/>
                        <a:pt x="713792" y="108858"/>
                        <a:pt x="749559" y="83976"/>
                      </a:cubicBezTo>
                      <a:cubicBezTo>
                        <a:pt x="785326" y="59094"/>
                        <a:pt x="822648" y="18662"/>
                        <a:pt x="861526" y="9331"/>
                      </a:cubicBezTo>
                      <a:cubicBezTo>
                        <a:pt x="900404" y="0"/>
                        <a:pt x="945502" y="23328"/>
                        <a:pt x="982824" y="27993"/>
                      </a:cubicBezTo>
                      <a:cubicBezTo>
                        <a:pt x="1020146" y="32658"/>
                        <a:pt x="1057469" y="6221"/>
                        <a:pt x="1085461" y="37323"/>
                      </a:cubicBezTo>
                      <a:cubicBezTo>
                        <a:pt x="1113453" y="68425"/>
                        <a:pt x="1129004" y="174172"/>
                        <a:pt x="1150775" y="214605"/>
                      </a:cubicBezTo>
                      <a:cubicBezTo>
                        <a:pt x="1172546" y="255038"/>
                        <a:pt x="1194317" y="267478"/>
                        <a:pt x="1216089" y="279919"/>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6" name="Group 45"/>
                <p:cNvGrpSpPr/>
                <p:nvPr/>
              </p:nvGrpSpPr>
              <p:grpSpPr>
                <a:xfrm>
                  <a:off x="3429000" y="2971800"/>
                  <a:ext cx="1730829" cy="531845"/>
                  <a:chOff x="3429000" y="2971800"/>
                  <a:chExt cx="1730829" cy="531845"/>
                </a:xfrm>
              </p:grpSpPr>
              <p:sp>
                <p:nvSpPr>
                  <p:cNvPr id="37" name="Freeform 36"/>
                  <p:cNvSpPr/>
                  <p:nvPr/>
                </p:nvSpPr>
                <p:spPr>
                  <a:xfrm>
                    <a:off x="3564294" y="3097763"/>
                    <a:ext cx="1595535" cy="405882"/>
                  </a:xfrm>
                  <a:custGeom>
                    <a:avLst/>
                    <a:gdLst>
                      <a:gd name="connsiteX0" fmla="*/ 1595535 w 1595535"/>
                      <a:gd name="connsiteY0" fmla="*/ 401217 h 405882"/>
                      <a:gd name="connsiteX1" fmla="*/ 1511559 w 1595535"/>
                      <a:gd name="connsiteY1" fmla="*/ 401217 h 405882"/>
                      <a:gd name="connsiteX2" fmla="*/ 1380930 w 1595535"/>
                      <a:gd name="connsiteY2" fmla="*/ 373225 h 405882"/>
                      <a:gd name="connsiteX3" fmla="*/ 1231641 w 1595535"/>
                      <a:gd name="connsiteY3" fmla="*/ 298580 h 405882"/>
                      <a:gd name="connsiteX4" fmla="*/ 1138335 w 1595535"/>
                      <a:gd name="connsiteY4" fmla="*/ 205274 h 405882"/>
                      <a:gd name="connsiteX5" fmla="*/ 1007706 w 1595535"/>
                      <a:gd name="connsiteY5" fmla="*/ 102637 h 405882"/>
                      <a:gd name="connsiteX6" fmla="*/ 858416 w 1595535"/>
                      <a:gd name="connsiteY6" fmla="*/ 74645 h 405882"/>
                      <a:gd name="connsiteX7" fmla="*/ 503853 w 1595535"/>
                      <a:gd name="connsiteY7" fmla="*/ 55984 h 405882"/>
                      <a:gd name="connsiteX8" fmla="*/ 270588 w 1595535"/>
                      <a:gd name="connsiteY8" fmla="*/ 55984 h 405882"/>
                      <a:gd name="connsiteX9" fmla="*/ 130628 w 1595535"/>
                      <a:gd name="connsiteY9" fmla="*/ 46653 h 405882"/>
                      <a:gd name="connsiteX10" fmla="*/ 0 w 1595535"/>
                      <a:gd name="connsiteY10" fmla="*/ 0 h 40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535" h="405882">
                        <a:moveTo>
                          <a:pt x="1595535" y="401217"/>
                        </a:moveTo>
                        <a:cubicBezTo>
                          <a:pt x="1571430" y="403549"/>
                          <a:pt x="1547326" y="405882"/>
                          <a:pt x="1511559" y="401217"/>
                        </a:cubicBezTo>
                        <a:cubicBezTo>
                          <a:pt x="1475792" y="396552"/>
                          <a:pt x="1427583" y="390331"/>
                          <a:pt x="1380930" y="373225"/>
                        </a:cubicBezTo>
                        <a:cubicBezTo>
                          <a:pt x="1334277" y="356119"/>
                          <a:pt x="1272073" y="326572"/>
                          <a:pt x="1231641" y="298580"/>
                        </a:cubicBezTo>
                        <a:cubicBezTo>
                          <a:pt x="1191209" y="270588"/>
                          <a:pt x="1175657" y="237931"/>
                          <a:pt x="1138335" y="205274"/>
                        </a:cubicBezTo>
                        <a:cubicBezTo>
                          <a:pt x="1101013" y="172617"/>
                          <a:pt x="1054359" y="124408"/>
                          <a:pt x="1007706" y="102637"/>
                        </a:cubicBezTo>
                        <a:cubicBezTo>
                          <a:pt x="961053" y="80866"/>
                          <a:pt x="942391" y="82420"/>
                          <a:pt x="858416" y="74645"/>
                        </a:cubicBezTo>
                        <a:cubicBezTo>
                          <a:pt x="774441" y="66870"/>
                          <a:pt x="601824" y="59094"/>
                          <a:pt x="503853" y="55984"/>
                        </a:cubicBezTo>
                        <a:cubicBezTo>
                          <a:pt x="405882" y="52874"/>
                          <a:pt x="332792" y="57539"/>
                          <a:pt x="270588" y="55984"/>
                        </a:cubicBezTo>
                        <a:cubicBezTo>
                          <a:pt x="208384" y="54429"/>
                          <a:pt x="175726" y="55984"/>
                          <a:pt x="130628" y="46653"/>
                        </a:cubicBezTo>
                        <a:cubicBezTo>
                          <a:pt x="85530" y="37322"/>
                          <a:pt x="42765" y="18661"/>
                          <a:pt x="0" y="0"/>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8" name="Oval 37"/>
                  <p:cNvSpPr/>
                  <p:nvPr/>
                </p:nvSpPr>
                <p:spPr>
                  <a:xfrm>
                    <a:off x="3429000" y="2971800"/>
                    <a:ext cx="228600" cy="2286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pic>
            <p:nvPicPr>
              <p:cNvPr id="34" name="Picture 3"/>
              <p:cNvPicPr>
                <a:picLocks noChangeAspect="1" noChangeArrowheads="1"/>
              </p:cNvPicPr>
              <p:nvPr/>
            </p:nvPicPr>
            <p:blipFill>
              <a:blip r:embed="rId5"/>
              <a:srcRect/>
              <a:stretch>
                <a:fillRect/>
              </a:stretch>
            </p:blipFill>
            <p:spPr bwMode="auto">
              <a:xfrm>
                <a:off x="152401" y="351453"/>
                <a:ext cx="1779348" cy="1981200"/>
              </a:xfrm>
              <a:prstGeom prst="rect">
                <a:avLst/>
              </a:prstGeom>
              <a:noFill/>
              <a:ln w="50800">
                <a:solidFill>
                  <a:srgbClr val="0070C0"/>
                </a:solidFill>
                <a:miter lim="800000"/>
                <a:headEnd/>
                <a:tailEnd/>
              </a:ln>
              <a:effectLst/>
            </p:spPr>
          </p:pic>
        </p:grpSp>
        <p:sp>
          <p:nvSpPr>
            <p:cNvPr id="45" name="TextBox 44"/>
            <p:cNvSpPr txBox="1"/>
            <p:nvPr/>
          </p:nvSpPr>
          <p:spPr>
            <a:xfrm>
              <a:off x="152400" y="2209800"/>
              <a:ext cx="1667701" cy="378437"/>
            </a:xfrm>
            <a:prstGeom prst="rect">
              <a:avLst/>
            </a:prstGeom>
            <a:solidFill>
              <a:schemeClr val="tx1"/>
            </a:solidFill>
          </p:spPr>
          <p:txBody>
            <a:bodyPr wrap="none" rtlCol="0">
              <a:spAutoFit/>
            </a:bodyPr>
            <a:lstStyle/>
            <a:p>
              <a:pPr>
                <a:lnSpc>
                  <a:spcPts val="2200"/>
                </a:lnSpc>
              </a:pPr>
              <a:r>
                <a:rPr lang="en-US" sz="2200" b="1" dirty="0" smtClean="0">
                  <a:solidFill>
                    <a:schemeClr val="bg1"/>
                  </a:solidFill>
                </a:rPr>
                <a:t>Mary Parson</a:t>
              </a:r>
              <a:endParaRPr lang="en-US" sz="2200" b="1" dirty="0">
                <a:solidFill>
                  <a:schemeClr val="bg1"/>
                </a:solidFill>
              </a:endParaRPr>
            </a:p>
          </p:txBody>
        </p:sp>
      </p:grpSp>
      <p:sp>
        <p:nvSpPr>
          <p:cNvPr id="43" name="TextBox 42"/>
          <p:cNvSpPr txBox="1"/>
          <p:nvPr/>
        </p:nvSpPr>
        <p:spPr>
          <a:xfrm>
            <a:off x="152400" y="2610829"/>
            <a:ext cx="1757212" cy="437171"/>
          </a:xfrm>
          <a:prstGeom prst="rect">
            <a:avLst/>
          </a:prstGeom>
          <a:solidFill>
            <a:schemeClr val="bg1"/>
          </a:solidFill>
        </p:spPr>
        <p:txBody>
          <a:bodyPr wrap="none" rtlCol="0">
            <a:spAutoFit/>
          </a:bodyPr>
          <a:lstStyle/>
          <a:p>
            <a:pPr>
              <a:lnSpc>
                <a:spcPts val="2600"/>
              </a:lnSpc>
            </a:pPr>
            <a:r>
              <a:rPr lang="en-US" sz="2800" b="1" dirty="0" smtClean="0">
                <a:solidFill>
                  <a:schemeClr val="accent1">
                    <a:lumMod val="75000"/>
                  </a:schemeClr>
                </a:solidFill>
                <a:effectLst>
                  <a:outerShdw dist="38100" dir="7200000" algn="ctr" rotWithShape="0">
                    <a:schemeClr val="tx1"/>
                  </a:outerShdw>
                </a:effectLst>
              </a:rPr>
              <a:t>1850-1910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afterEffect">
                                  <p:stCondLst>
                                    <p:cond delay="0"/>
                                  </p:stCondLst>
                                  <p:childTnLst>
                                    <p:animEffect transition="out" filter="fade">
                                      <p:cBhvr>
                                        <p:cTn id="6" dur="1000"/>
                                        <p:tgtEl>
                                          <p:spTgt spid="44"/>
                                        </p:tgtEl>
                                      </p:cBhvr>
                                    </p:animEffect>
                                    <p:set>
                                      <p:cBhvr>
                                        <p:cTn id="7" dur="1" fill="hold">
                                          <p:stCondLst>
                                            <p:cond delay="999"/>
                                          </p:stCondLst>
                                        </p:cTn>
                                        <p:tgtEl>
                                          <p:spTgt spid="44"/>
                                        </p:tgtEl>
                                        <p:attrNameLst>
                                          <p:attrName>style.visibility</p:attrName>
                                        </p:attrNameLst>
                                      </p:cBhvr>
                                      <p:to>
                                        <p:strVal val="hidden"/>
                                      </p:to>
                                    </p:set>
                                  </p:childTnLst>
                                </p:cTn>
                              </p:par>
                              <p:par>
                                <p:cTn id="8" presetID="53"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 calcmode="lin" valueType="num">
                                      <p:cBhvr>
                                        <p:cTn id="10" dur="1000" fill="hold"/>
                                        <p:tgtEl>
                                          <p:spTgt spid="40"/>
                                        </p:tgtEl>
                                        <p:attrNameLst>
                                          <p:attrName>ppt_w</p:attrName>
                                        </p:attrNameLst>
                                      </p:cBhvr>
                                      <p:tavLst>
                                        <p:tav tm="0">
                                          <p:val>
                                            <p:fltVal val="0"/>
                                          </p:val>
                                        </p:tav>
                                        <p:tav tm="100000">
                                          <p:val>
                                            <p:strVal val="#ppt_w"/>
                                          </p:val>
                                        </p:tav>
                                      </p:tavLst>
                                    </p:anim>
                                    <p:anim calcmode="lin" valueType="num">
                                      <p:cBhvr>
                                        <p:cTn id="11" dur="1000" fill="hold"/>
                                        <p:tgtEl>
                                          <p:spTgt spid="40"/>
                                        </p:tgtEl>
                                        <p:attrNameLst>
                                          <p:attrName>ppt_h</p:attrName>
                                        </p:attrNameLst>
                                      </p:cBhvr>
                                      <p:tavLst>
                                        <p:tav tm="0">
                                          <p:val>
                                            <p:fltVal val="0"/>
                                          </p:val>
                                        </p:tav>
                                        <p:tav tm="100000">
                                          <p:val>
                                            <p:strVal val="#ppt_h"/>
                                          </p:val>
                                        </p:tav>
                                      </p:tavLst>
                                    </p:anim>
                                    <p:animEffect transition="in" filter="fade">
                                      <p:cBhvr>
                                        <p:cTn id="12" dur="1000"/>
                                        <p:tgtEl>
                                          <p:spTgt spid="4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1000"/>
                                        <p:tgtEl>
                                          <p:spTgt spid="41"/>
                                        </p:tgtEl>
                                      </p:cBhvr>
                                    </p:animEffect>
                                  </p:childTnLst>
                                </p:cTn>
                              </p:par>
                              <p:par>
                                <p:cTn id="16" presetID="53" presetClass="exit" presetSubtype="0" fill="hold" grpId="0" nodeType="withEffect">
                                  <p:stCondLst>
                                    <p:cond delay="0"/>
                                  </p:stCondLst>
                                  <p:childTnLst>
                                    <p:anim calcmode="lin" valueType="num">
                                      <p:cBhvr>
                                        <p:cTn id="17" dur="1000"/>
                                        <p:tgtEl>
                                          <p:spTgt spid="4"/>
                                        </p:tgtEl>
                                        <p:attrNameLst>
                                          <p:attrName>ppt_w</p:attrName>
                                        </p:attrNameLst>
                                      </p:cBhvr>
                                      <p:tavLst>
                                        <p:tav tm="0">
                                          <p:val>
                                            <p:strVal val="ppt_w"/>
                                          </p:val>
                                        </p:tav>
                                        <p:tav tm="100000">
                                          <p:val>
                                            <p:fltVal val="0"/>
                                          </p:val>
                                        </p:tav>
                                      </p:tavLst>
                                    </p:anim>
                                    <p:anim calcmode="lin" valueType="num">
                                      <p:cBhvr>
                                        <p:cTn id="18" dur="1000"/>
                                        <p:tgtEl>
                                          <p:spTgt spid="4"/>
                                        </p:tgtEl>
                                        <p:attrNameLst>
                                          <p:attrName>ppt_h</p:attrName>
                                        </p:attrNameLst>
                                      </p:cBhvr>
                                      <p:tavLst>
                                        <p:tav tm="0">
                                          <p:val>
                                            <p:strVal val="ppt_h"/>
                                          </p:val>
                                        </p:tav>
                                        <p:tav tm="100000">
                                          <p:val>
                                            <p:fltVal val="0"/>
                                          </p:val>
                                        </p:tav>
                                      </p:tavLst>
                                    </p:anim>
                                    <p:animEffect transition="out" filter="fade">
                                      <p:cBhvr>
                                        <p:cTn id="19" dur="1000"/>
                                        <p:tgtEl>
                                          <p:spTgt spid="4"/>
                                        </p:tgtEl>
                                      </p:cBhvr>
                                    </p:animEffect>
                                    <p:set>
                                      <p:cBhvr>
                                        <p:cTn id="20" dur="1" fill="hold">
                                          <p:stCondLst>
                                            <p:cond delay="999"/>
                                          </p:stCondLst>
                                        </p:cTn>
                                        <p:tgtEl>
                                          <p:spTgt spid="4"/>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53" presetClass="exit" presetSubtype="0" fill="hold" nodeType="clickEffect">
                                  <p:stCondLst>
                                    <p:cond delay="0"/>
                                  </p:stCondLst>
                                  <p:childTnLst>
                                    <p:anim calcmode="lin" valueType="num">
                                      <p:cBhvr>
                                        <p:cTn id="24" dur="1000"/>
                                        <p:tgtEl>
                                          <p:spTgt spid="3075"/>
                                        </p:tgtEl>
                                        <p:attrNameLst>
                                          <p:attrName>ppt_w</p:attrName>
                                        </p:attrNameLst>
                                      </p:cBhvr>
                                      <p:tavLst>
                                        <p:tav tm="0">
                                          <p:val>
                                            <p:strVal val="ppt_w"/>
                                          </p:val>
                                        </p:tav>
                                        <p:tav tm="100000">
                                          <p:val>
                                            <p:fltVal val="0"/>
                                          </p:val>
                                        </p:tav>
                                      </p:tavLst>
                                    </p:anim>
                                    <p:anim calcmode="lin" valueType="num">
                                      <p:cBhvr>
                                        <p:cTn id="25" dur="1000"/>
                                        <p:tgtEl>
                                          <p:spTgt spid="3075"/>
                                        </p:tgtEl>
                                        <p:attrNameLst>
                                          <p:attrName>ppt_h</p:attrName>
                                        </p:attrNameLst>
                                      </p:cBhvr>
                                      <p:tavLst>
                                        <p:tav tm="0">
                                          <p:val>
                                            <p:strVal val="ppt_h"/>
                                          </p:val>
                                        </p:tav>
                                        <p:tav tm="100000">
                                          <p:val>
                                            <p:fltVal val="0"/>
                                          </p:val>
                                        </p:tav>
                                      </p:tavLst>
                                    </p:anim>
                                    <p:animEffect transition="out" filter="fade">
                                      <p:cBhvr>
                                        <p:cTn id="26" dur="1000"/>
                                        <p:tgtEl>
                                          <p:spTgt spid="3075"/>
                                        </p:tgtEl>
                                      </p:cBhvr>
                                    </p:animEffect>
                                    <p:set>
                                      <p:cBhvr>
                                        <p:cTn id="27" dur="1" fill="hold">
                                          <p:stCondLst>
                                            <p:cond delay="999"/>
                                          </p:stCondLst>
                                        </p:cTn>
                                        <p:tgtEl>
                                          <p:spTgt spid="3075"/>
                                        </p:tgtEl>
                                        <p:attrNameLst>
                                          <p:attrName>style.visibility</p:attrName>
                                        </p:attrNameLst>
                                      </p:cBhvr>
                                      <p:to>
                                        <p:strVal val="hidden"/>
                                      </p:to>
                                    </p:set>
                                  </p:childTnLst>
                                </p:cTn>
                              </p:par>
                              <p:par>
                                <p:cTn id="28" presetID="35" presetClass="path" presetSubtype="0" accel="50000" decel="50000" fill="hold" nodeType="withEffect">
                                  <p:stCondLst>
                                    <p:cond delay="0"/>
                                  </p:stCondLst>
                                  <p:childTnLst>
                                    <p:animMotion origin="layout" path="M 0 2.25434E-6 L -0.74583 -0.09156 " pathEditMode="relative" rAng="0" ptsTypes="AA">
                                      <p:cBhvr>
                                        <p:cTn id="29" dur="1000" fill="hold"/>
                                        <p:tgtEl>
                                          <p:spTgt spid="3075"/>
                                        </p:tgtEl>
                                        <p:attrNameLst>
                                          <p:attrName>ppt_x</p:attrName>
                                          <p:attrName>ppt_y</p:attrName>
                                        </p:attrNameLst>
                                      </p:cBhvr>
                                      <p:rCtr x="-373" y="-46"/>
                                    </p:animMotion>
                                  </p:childTnLst>
                                </p:cTn>
                              </p:par>
                              <p:par>
                                <p:cTn id="30" presetID="10" presetClass="entr" presetSubtype="0" fill="hold" nodeType="withEffect">
                                  <p:stCondLst>
                                    <p:cond delay="50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childTnLst>
                                </p:cTn>
                              </p:par>
                            </p:childTnLst>
                          </p:cTn>
                        </p:par>
                        <p:par>
                          <p:cTn id="33" fill="hold">
                            <p:stCondLst>
                              <p:cond delay="1500"/>
                            </p:stCondLst>
                            <p:childTnLst>
                              <p:par>
                                <p:cTn id="34" presetID="53" presetClass="entr" presetSubtype="0" fill="hold" grpId="0" nodeType="afterEffect">
                                  <p:stCondLst>
                                    <p:cond delay="0"/>
                                  </p:stCondLst>
                                  <p:childTnLst>
                                    <p:set>
                                      <p:cBhvr>
                                        <p:cTn id="35" dur="1" fill="hold">
                                          <p:stCondLst>
                                            <p:cond delay="0"/>
                                          </p:stCondLst>
                                        </p:cTn>
                                        <p:tgtEl>
                                          <p:spTgt spid="43"/>
                                        </p:tgtEl>
                                        <p:attrNameLst>
                                          <p:attrName>style.visibility</p:attrName>
                                        </p:attrNameLst>
                                      </p:cBhvr>
                                      <p:to>
                                        <p:strVal val="visible"/>
                                      </p:to>
                                    </p:set>
                                    <p:anim calcmode="lin" valueType="num">
                                      <p:cBhvr>
                                        <p:cTn id="36" dur="1000" fill="hold"/>
                                        <p:tgtEl>
                                          <p:spTgt spid="43"/>
                                        </p:tgtEl>
                                        <p:attrNameLst>
                                          <p:attrName>ppt_w</p:attrName>
                                        </p:attrNameLst>
                                      </p:cBhvr>
                                      <p:tavLst>
                                        <p:tav tm="0">
                                          <p:val>
                                            <p:fltVal val="0"/>
                                          </p:val>
                                        </p:tav>
                                        <p:tav tm="100000">
                                          <p:val>
                                            <p:strVal val="#ppt_w"/>
                                          </p:val>
                                        </p:tav>
                                      </p:tavLst>
                                    </p:anim>
                                    <p:anim calcmode="lin" valueType="num">
                                      <p:cBhvr>
                                        <p:cTn id="37" dur="1000" fill="hold"/>
                                        <p:tgtEl>
                                          <p:spTgt spid="43"/>
                                        </p:tgtEl>
                                        <p:attrNameLst>
                                          <p:attrName>ppt_h</p:attrName>
                                        </p:attrNameLst>
                                      </p:cBhvr>
                                      <p:tavLst>
                                        <p:tav tm="0">
                                          <p:val>
                                            <p:fltVal val="0"/>
                                          </p:val>
                                        </p:tav>
                                        <p:tav tm="100000">
                                          <p:val>
                                            <p:strVal val="#ppt_h"/>
                                          </p:val>
                                        </p:tav>
                                      </p:tavLst>
                                    </p:anim>
                                    <p:animEffect transition="in" filter="fade">
                                      <p:cBhvr>
                                        <p:cTn id="38" dur="1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1" grpId="0" animBg="1"/>
      <p:bldP spid="40" grpId="0"/>
      <p:bldP spid="43"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93"/>
          <p:cNvGrpSpPr/>
          <p:nvPr/>
        </p:nvGrpSpPr>
        <p:grpSpPr>
          <a:xfrm>
            <a:off x="0" y="0"/>
            <a:ext cx="9144000" cy="9193309"/>
            <a:chOff x="0" y="0"/>
            <a:chExt cx="9144000" cy="9193309"/>
          </a:xfrm>
        </p:grpSpPr>
        <p:sp>
          <p:nvSpPr>
            <p:cNvPr id="95" name="Rectangle 9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96"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97" name="Rectangle 96"/>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8" name="Straight Connector 97"/>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3" name="Group 46"/>
            <p:cNvGrpSpPr/>
            <p:nvPr/>
          </p:nvGrpSpPr>
          <p:grpSpPr>
            <a:xfrm>
              <a:off x="4495800" y="3124200"/>
              <a:ext cx="685800" cy="777240"/>
              <a:chOff x="4495800" y="3124200"/>
              <a:chExt cx="685800" cy="777240"/>
            </a:xfrm>
          </p:grpSpPr>
          <p:cxnSp>
            <p:nvCxnSpPr>
              <p:cNvPr id="150" name="Straight Connector 149"/>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51" name="Group 81"/>
              <p:cNvGrpSpPr/>
              <p:nvPr/>
            </p:nvGrpSpPr>
            <p:grpSpPr>
              <a:xfrm>
                <a:off x="4496271" y="3124200"/>
                <a:ext cx="685329" cy="777240"/>
                <a:chOff x="4440678" y="2858294"/>
                <a:chExt cx="685329" cy="777240"/>
              </a:xfrm>
            </p:grpSpPr>
            <p:cxnSp>
              <p:nvCxnSpPr>
                <p:cNvPr id="152"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104" name="Group 45"/>
            <p:cNvGrpSpPr/>
            <p:nvPr/>
          </p:nvGrpSpPr>
          <p:grpSpPr>
            <a:xfrm>
              <a:off x="7238529" y="3124200"/>
              <a:ext cx="1905471" cy="777240"/>
              <a:chOff x="7238529" y="3124200"/>
              <a:chExt cx="1905471" cy="777240"/>
            </a:xfrm>
          </p:grpSpPr>
          <p:cxnSp>
            <p:nvCxnSpPr>
              <p:cNvPr id="148" name="Straight Connector 147"/>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05" name="Group 87"/>
            <p:cNvGrpSpPr/>
            <p:nvPr/>
          </p:nvGrpSpPr>
          <p:grpSpPr>
            <a:xfrm>
              <a:off x="2590800" y="685800"/>
              <a:ext cx="1143000" cy="3347886"/>
              <a:chOff x="2590800" y="685800"/>
              <a:chExt cx="1143000" cy="3347886"/>
            </a:xfrm>
          </p:grpSpPr>
          <p:grpSp>
            <p:nvGrpSpPr>
              <p:cNvPr id="141" name="Group 72"/>
              <p:cNvGrpSpPr/>
              <p:nvPr/>
            </p:nvGrpSpPr>
            <p:grpSpPr>
              <a:xfrm>
                <a:off x="2590800" y="685800"/>
                <a:ext cx="1143000" cy="3347886"/>
                <a:chOff x="2590800" y="685800"/>
                <a:chExt cx="1143000" cy="3347886"/>
              </a:xfrm>
            </p:grpSpPr>
            <p:grpSp>
              <p:nvGrpSpPr>
                <p:cNvPr id="143" name="Group 54"/>
                <p:cNvGrpSpPr/>
                <p:nvPr/>
              </p:nvGrpSpPr>
              <p:grpSpPr>
                <a:xfrm>
                  <a:off x="2590800" y="685800"/>
                  <a:ext cx="1143000" cy="2438399"/>
                  <a:chOff x="2590800" y="706448"/>
                  <a:chExt cx="1143000" cy="2438399"/>
                </a:xfrm>
              </p:grpSpPr>
              <p:cxnSp>
                <p:nvCxnSpPr>
                  <p:cNvPr id="146" name="Straight Connector 145"/>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47"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144" name="Straight Connector 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45" name="TextBox 144"/>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142" name="Oval 4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 73"/>
            <p:cNvGrpSpPr/>
            <p:nvPr/>
          </p:nvGrpSpPr>
          <p:grpSpPr>
            <a:xfrm>
              <a:off x="3505200" y="685800"/>
              <a:ext cx="1295400" cy="3352800"/>
              <a:chOff x="3505200" y="685800"/>
              <a:chExt cx="1295400" cy="3352800"/>
            </a:xfrm>
          </p:grpSpPr>
          <p:grpSp>
            <p:nvGrpSpPr>
              <p:cNvPr id="135" name="Group 63"/>
              <p:cNvGrpSpPr/>
              <p:nvPr/>
            </p:nvGrpSpPr>
            <p:grpSpPr>
              <a:xfrm>
                <a:off x="3886200" y="685800"/>
                <a:ext cx="914400" cy="2514600"/>
                <a:chOff x="3886200" y="685800"/>
                <a:chExt cx="914400" cy="2514600"/>
              </a:xfrm>
            </p:grpSpPr>
            <p:pic>
              <p:nvPicPr>
                <p:cNvPr id="138" name="Picture 3"/>
                <p:cNvPicPr>
                  <a:picLocks noChangeAspect="1" noChangeArrowheads="1"/>
                </p:cNvPicPr>
                <p:nvPr/>
              </p:nvPicPr>
              <p:blipFill>
                <a:blip r:embed="rId4"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139" name="Straight Connector 138"/>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40" name="Oval 139"/>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36" name="Straight Connector 135"/>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37" name="TextBox 136"/>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107" name="Straight Connector 106"/>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8" name="Group 101"/>
            <p:cNvGrpSpPr/>
            <p:nvPr/>
          </p:nvGrpSpPr>
          <p:grpSpPr>
            <a:xfrm>
              <a:off x="315305" y="3352800"/>
              <a:ext cx="980095" cy="2268719"/>
              <a:chOff x="315305" y="3352800"/>
              <a:chExt cx="980095" cy="2268719"/>
            </a:xfrm>
          </p:grpSpPr>
          <p:sp>
            <p:nvSpPr>
              <p:cNvPr id="132" name="TextBox 131"/>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133" name="Straight Connector 132"/>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9" name="Group 32"/>
            <p:cNvGrpSpPr/>
            <p:nvPr/>
          </p:nvGrpSpPr>
          <p:grpSpPr>
            <a:xfrm>
              <a:off x="152400" y="76200"/>
              <a:ext cx="1074051" cy="3962400"/>
              <a:chOff x="678549" y="838200"/>
              <a:chExt cx="1074051" cy="3962400"/>
            </a:xfrm>
          </p:grpSpPr>
          <p:pic>
            <p:nvPicPr>
              <p:cNvPr id="126" name="Picture 2"/>
              <p:cNvPicPr>
                <a:picLocks noChangeAspect="1" noChangeArrowheads="1"/>
              </p:cNvPicPr>
              <p:nvPr/>
            </p:nvPicPr>
            <p:blipFill>
              <a:blip r:embed="rId5"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127" name="Straight Connector 23"/>
              <p:cNvCxnSpPr>
                <a:stCxn id="131"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28" name="Group 96"/>
              <p:cNvGrpSpPr/>
              <p:nvPr/>
            </p:nvGrpSpPr>
            <p:grpSpPr>
              <a:xfrm>
                <a:off x="907149" y="3765364"/>
                <a:ext cx="806631" cy="1035236"/>
                <a:chOff x="856266" y="5499266"/>
                <a:chExt cx="806631" cy="1035236"/>
              </a:xfrm>
            </p:grpSpPr>
            <p:cxnSp>
              <p:nvCxnSpPr>
                <p:cNvPr id="129"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30" name="TextBox 129"/>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131" name="Oval 130"/>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10" name="Group 102"/>
            <p:cNvGrpSpPr/>
            <p:nvPr/>
          </p:nvGrpSpPr>
          <p:grpSpPr>
            <a:xfrm>
              <a:off x="5775058" y="6248400"/>
              <a:ext cx="3368942" cy="461665"/>
              <a:chOff x="5851258" y="7467600"/>
              <a:chExt cx="3368942" cy="461665"/>
            </a:xfrm>
          </p:grpSpPr>
          <p:grpSp>
            <p:nvGrpSpPr>
              <p:cNvPr id="122" name="Group 66"/>
              <p:cNvGrpSpPr/>
              <p:nvPr/>
            </p:nvGrpSpPr>
            <p:grpSpPr>
              <a:xfrm>
                <a:off x="7924800" y="7467600"/>
                <a:ext cx="1295400" cy="461665"/>
                <a:chOff x="7924800" y="3581400"/>
                <a:chExt cx="1295400" cy="461665"/>
              </a:xfrm>
            </p:grpSpPr>
            <p:sp>
              <p:nvSpPr>
                <p:cNvPr id="124"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25" name="Straight Arrow Connector 124"/>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23"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111" name="Group 74"/>
            <p:cNvGrpSpPr/>
            <p:nvPr/>
          </p:nvGrpSpPr>
          <p:grpSpPr>
            <a:xfrm>
              <a:off x="839932" y="1828800"/>
              <a:ext cx="4646468" cy="1174564"/>
              <a:chOff x="839932" y="1828800"/>
              <a:chExt cx="4646468" cy="1174564"/>
            </a:xfrm>
          </p:grpSpPr>
          <p:cxnSp>
            <p:nvCxnSpPr>
              <p:cNvPr id="119" name="Straight Connector 118"/>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grpSp>
          <p:nvGrpSpPr>
            <p:cNvPr id="112" name="Group 71"/>
            <p:cNvGrpSpPr/>
            <p:nvPr/>
          </p:nvGrpSpPr>
          <p:grpSpPr>
            <a:xfrm>
              <a:off x="1524000" y="685800"/>
              <a:ext cx="1340031" cy="2514600"/>
              <a:chOff x="1524000" y="685800"/>
              <a:chExt cx="1340031" cy="2514600"/>
            </a:xfrm>
          </p:grpSpPr>
          <p:grpSp>
            <p:nvGrpSpPr>
              <p:cNvPr id="113" name="Group 59"/>
              <p:cNvGrpSpPr/>
              <p:nvPr/>
            </p:nvGrpSpPr>
            <p:grpSpPr>
              <a:xfrm>
                <a:off x="1524000" y="685800"/>
                <a:ext cx="1048206" cy="2514600"/>
                <a:chOff x="1524000" y="685800"/>
                <a:chExt cx="1048206" cy="2514600"/>
              </a:xfrm>
            </p:grpSpPr>
            <p:grpSp>
              <p:nvGrpSpPr>
                <p:cNvPr id="115" name="Group 50"/>
                <p:cNvGrpSpPr/>
                <p:nvPr/>
              </p:nvGrpSpPr>
              <p:grpSpPr>
                <a:xfrm>
                  <a:off x="1524000" y="685800"/>
                  <a:ext cx="1048206" cy="2439918"/>
                  <a:chOff x="1524000" y="685800"/>
                  <a:chExt cx="1048206" cy="2439918"/>
                </a:xfrm>
              </p:grpSpPr>
              <p:cxnSp>
                <p:nvCxnSpPr>
                  <p:cNvPr id="117" name="Straight Connector 116"/>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18" name="Picture 1"/>
                  <p:cNvPicPr>
                    <a:picLocks noChangeAspect="1" noChangeArrowheads="1"/>
                  </p:cNvPicPr>
                  <p:nvPr/>
                </p:nvPicPr>
                <p:blipFill>
                  <a:blip r:embed="rId6"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116" name="Oval 115"/>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114" name="TextBox 113"/>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grpSp>
        <p:nvGrpSpPr>
          <p:cNvPr id="2" name="Group 54"/>
          <p:cNvGrpSpPr/>
          <p:nvPr/>
        </p:nvGrpSpPr>
        <p:grpSpPr>
          <a:xfrm>
            <a:off x="-137160" y="762000"/>
            <a:ext cx="9870097" cy="6324600"/>
            <a:chOff x="-137160" y="762000"/>
            <a:chExt cx="9870097" cy="6324600"/>
          </a:xfrm>
        </p:grpSpPr>
        <p:grpSp>
          <p:nvGrpSpPr>
            <p:cNvPr id="3" name="Group 25"/>
            <p:cNvGrpSpPr/>
            <p:nvPr/>
          </p:nvGrpSpPr>
          <p:grpSpPr>
            <a:xfrm>
              <a:off x="-137160" y="762000"/>
              <a:ext cx="9870097" cy="6324600"/>
              <a:chOff x="-137160" y="762000"/>
              <a:chExt cx="9870097" cy="6324600"/>
            </a:xfrm>
          </p:grpSpPr>
          <p:pic>
            <p:nvPicPr>
              <p:cNvPr id="10" name="Picture 2" descr="File:United States 1850-1853-03.png"/>
              <p:cNvPicPr>
                <a:picLocks noChangeAspect="1" noChangeArrowheads="1"/>
              </p:cNvPicPr>
              <p:nvPr/>
            </p:nvPicPr>
            <p:blipFill>
              <a:blip r:embed="rId7"/>
              <a:srcRect/>
              <a:stretch>
                <a:fillRect/>
              </a:stretch>
            </p:blipFill>
            <p:spPr bwMode="auto">
              <a:xfrm>
                <a:off x="-137160" y="762000"/>
                <a:ext cx="9335203" cy="6324600"/>
              </a:xfrm>
              <a:prstGeom prst="rect">
                <a:avLst/>
              </a:prstGeom>
              <a:noFill/>
            </p:spPr>
          </p:pic>
          <p:sp>
            <p:nvSpPr>
              <p:cNvPr id="11" name="Freeform 10"/>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p:grpSpPr>
            <p:sp>
              <p:nvSpPr>
                <p:cNvPr id="15" name="Rectangle 14"/>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Freeform 1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Freeform 13"/>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Freeform 8"/>
            <p:cNvSpPr/>
            <p:nvPr/>
          </p:nvSpPr>
          <p:spPr>
            <a:xfrm rot="696391">
              <a:off x="3049761" y="2719427"/>
              <a:ext cx="1371600" cy="914400"/>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4" name="Group 83"/>
          <p:cNvGrpSpPr/>
          <p:nvPr/>
        </p:nvGrpSpPr>
        <p:grpSpPr>
          <a:xfrm>
            <a:off x="838200" y="3165764"/>
            <a:ext cx="5943600" cy="3692236"/>
            <a:chOff x="838200" y="3165764"/>
            <a:chExt cx="5943600" cy="3692236"/>
          </a:xfrm>
        </p:grpSpPr>
        <p:grpSp>
          <p:nvGrpSpPr>
            <p:cNvPr id="71" name="Group 70"/>
            <p:cNvGrpSpPr/>
            <p:nvPr/>
          </p:nvGrpSpPr>
          <p:grpSpPr>
            <a:xfrm>
              <a:off x="838200" y="3165764"/>
              <a:ext cx="5943600" cy="3692236"/>
              <a:chOff x="838200" y="3165764"/>
              <a:chExt cx="5943600" cy="3692236"/>
            </a:xfrm>
          </p:grpSpPr>
          <p:grpSp>
            <p:nvGrpSpPr>
              <p:cNvPr id="40" name="Group 39"/>
              <p:cNvGrpSpPr/>
              <p:nvPr/>
            </p:nvGrpSpPr>
            <p:grpSpPr>
              <a:xfrm>
                <a:off x="838200" y="3165764"/>
                <a:ext cx="4674524" cy="1665316"/>
                <a:chOff x="762000" y="3241964"/>
                <a:chExt cx="4674524" cy="1665316"/>
              </a:xfrm>
            </p:grpSpPr>
            <p:grpSp>
              <p:nvGrpSpPr>
                <p:cNvPr id="41" name="Group 1"/>
                <p:cNvGrpSpPr/>
                <p:nvPr/>
              </p:nvGrpSpPr>
              <p:grpSpPr>
                <a:xfrm>
                  <a:off x="1730829" y="3241964"/>
                  <a:ext cx="3705695" cy="1601584"/>
                  <a:chOff x="1730829" y="3241964"/>
                  <a:chExt cx="3705695" cy="1601584"/>
                </a:xfrm>
              </p:grpSpPr>
              <p:grpSp>
                <p:nvGrpSpPr>
                  <p:cNvPr id="46" name="Group 44"/>
                  <p:cNvGrpSpPr/>
                  <p:nvPr/>
                </p:nvGrpSpPr>
                <p:grpSpPr>
                  <a:xfrm>
                    <a:off x="1730829" y="3241964"/>
                    <a:ext cx="3705695" cy="1601584"/>
                    <a:chOff x="1730829" y="3241964"/>
                    <a:chExt cx="3705695" cy="1601584"/>
                  </a:xfrm>
                </p:grpSpPr>
                <p:sp>
                  <p:nvSpPr>
                    <p:cNvPr id="52" name="Freeform 51"/>
                    <p:cNvSpPr>
                      <a:spLocks noChangeAspect="1"/>
                    </p:cNvSpPr>
                    <p:nvPr/>
                  </p:nvSpPr>
                  <p:spPr>
                    <a:xfrm>
                      <a:off x="2980945" y="3743498"/>
                      <a:ext cx="1906940" cy="545038"/>
                    </a:xfrm>
                    <a:custGeom>
                      <a:avLst/>
                      <a:gdLst>
                        <a:gd name="connsiteX0" fmla="*/ 2892829 w 2892829"/>
                        <a:gd name="connsiteY0" fmla="*/ 149628 h 1313410"/>
                        <a:gd name="connsiteX1" fmla="*/ 2709949 w 2892829"/>
                        <a:gd name="connsiteY1" fmla="*/ 182879 h 1313410"/>
                        <a:gd name="connsiteX2" fmla="*/ 2593571 w 2892829"/>
                        <a:gd name="connsiteY2" fmla="*/ 166254 h 1313410"/>
                        <a:gd name="connsiteX3" fmla="*/ 2510444 w 2892829"/>
                        <a:gd name="connsiteY3" fmla="*/ 16625 h 1313410"/>
                        <a:gd name="connsiteX4" fmla="*/ 2211186 w 2892829"/>
                        <a:gd name="connsiteY4" fmla="*/ 66501 h 1313410"/>
                        <a:gd name="connsiteX5" fmla="*/ 1945178 w 2892829"/>
                        <a:gd name="connsiteY5" fmla="*/ 149628 h 1313410"/>
                        <a:gd name="connsiteX6" fmla="*/ 1629295 w 2892829"/>
                        <a:gd name="connsiteY6" fmla="*/ 216130 h 1313410"/>
                        <a:gd name="connsiteX7" fmla="*/ 1529542 w 2892829"/>
                        <a:gd name="connsiteY7" fmla="*/ 149628 h 1313410"/>
                        <a:gd name="connsiteX8" fmla="*/ 1313411 w 2892829"/>
                        <a:gd name="connsiteY8" fmla="*/ 249381 h 1313410"/>
                        <a:gd name="connsiteX9" fmla="*/ 1147157 w 2892829"/>
                        <a:gd name="connsiteY9" fmla="*/ 249381 h 1313410"/>
                        <a:gd name="connsiteX10" fmla="*/ 847898 w 2892829"/>
                        <a:gd name="connsiteY10" fmla="*/ 166254 h 1313410"/>
                        <a:gd name="connsiteX11" fmla="*/ 532015 w 2892829"/>
                        <a:gd name="connsiteY11" fmla="*/ 332508 h 1313410"/>
                        <a:gd name="connsiteX12" fmla="*/ 465513 w 2892829"/>
                        <a:gd name="connsiteY12" fmla="*/ 565265 h 1313410"/>
                        <a:gd name="connsiteX13" fmla="*/ 332509 w 2892829"/>
                        <a:gd name="connsiteY13" fmla="*/ 798021 h 1313410"/>
                        <a:gd name="connsiteX14" fmla="*/ 216131 w 2892829"/>
                        <a:gd name="connsiteY14" fmla="*/ 748145 h 1313410"/>
                        <a:gd name="connsiteX15" fmla="*/ 66502 w 2892829"/>
                        <a:gd name="connsiteY15" fmla="*/ 1180406 h 1313410"/>
                        <a:gd name="connsiteX16" fmla="*/ 0 w 2892829"/>
                        <a:gd name="connsiteY16" fmla="*/ 1246908 h 1313410"/>
                        <a:gd name="connsiteX0" fmla="*/ 2892829 w 2892829"/>
                        <a:gd name="connsiteY0" fmla="*/ 149628 h 1225433"/>
                        <a:gd name="connsiteX1" fmla="*/ 2709949 w 2892829"/>
                        <a:gd name="connsiteY1" fmla="*/ 182879 h 1225433"/>
                        <a:gd name="connsiteX2" fmla="*/ 2593571 w 2892829"/>
                        <a:gd name="connsiteY2" fmla="*/ 166254 h 1225433"/>
                        <a:gd name="connsiteX3" fmla="*/ 2510444 w 2892829"/>
                        <a:gd name="connsiteY3" fmla="*/ 16625 h 1225433"/>
                        <a:gd name="connsiteX4" fmla="*/ 2211186 w 2892829"/>
                        <a:gd name="connsiteY4" fmla="*/ 66501 h 1225433"/>
                        <a:gd name="connsiteX5" fmla="*/ 1945178 w 2892829"/>
                        <a:gd name="connsiteY5" fmla="*/ 149628 h 1225433"/>
                        <a:gd name="connsiteX6" fmla="*/ 1629295 w 2892829"/>
                        <a:gd name="connsiteY6" fmla="*/ 216130 h 1225433"/>
                        <a:gd name="connsiteX7" fmla="*/ 1529542 w 2892829"/>
                        <a:gd name="connsiteY7" fmla="*/ 149628 h 1225433"/>
                        <a:gd name="connsiteX8" fmla="*/ 1313411 w 2892829"/>
                        <a:gd name="connsiteY8" fmla="*/ 249381 h 1225433"/>
                        <a:gd name="connsiteX9" fmla="*/ 1147157 w 2892829"/>
                        <a:gd name="connsiteY9" fmla="*/ 249381 h 1225433"/>
                        <a:gd name="connsiteX10" fmla="*/ 847898 w 2892829"/>
                        <a:gd name="connsiteY10" fmla="*/ 166254 h 1225433"/>
                        <a:gd name="connsiteX11" fmla="*/ 532015 w 2892829"/>
                        <a:gd name="connsiteY11" fmla="*/ 332508 h 1225433"/>
                        <a:gd name="connsiteX12" fmla="*/ 465513 w 2892829"/>
                        <a:gd name="connsiteY12" fmla="*/ 565265 h 1225433"/>
                        <a:gd name="connsiteX13" fmla="*/ 332509 w 2892829"/>
                        <a:gd name="connsiteY13" fmla="*/ 798021 h 1225433"/>
                        <a:gd name="connsiteX14" fmla="*/ 216131 w 2892829"/>
                        <a:gd name="connsiteY14" fmla="*/ 748145 h 1225433"/>
                        <a:gd name="connsiteX15" fmla="*/ 66502 w 2892829"/>
                        <a:gd name="connsiteY15" fmla="*/ 1180406 h 1225433"/>
                        <a:gd name="connsiteX16" fmla="*/ 0 w 2892829"/>
                        <a:gd name="connsiteY16" fmla="*/ 1018308 h 1225433"/>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826327 w 2826327"/>
                        <a:gd name="connsiteY0" fmla="*/ 149628 h 1180406"/>
                        <a:gd name="connsiteX1" fmla="*/ 2643447 w 2826327"/>
                        <a:gd name="connsiteY1" fmla="*/ 182879 h 1180406"/>
                        <a:gd name="connsiteX2" fmla="*/ 2527069 w 2826327"/>
                        <a:gd name="connsiteY2" fmla="*/ 166254 h 1180406"/>
                        <a:gd name="connsiteX3" fmla="*/ 2443942 w 2826327"/>
                        <a:gd name="connsiteY3" fmla="*/ 16625 h 1180406"/>
                        <a:gd name="connsiteX4" fmla="*/ 2144684 w 2826327"/>
                        <a:gd name="connsiteY4" fmla="*/ 66501 h 1180406"/>
                        <a:gd name="connsiteX5" fmla="*/ 1878676 w 2826327"/>
                        <a:gd name="connsiteY5" fmla="*/ 149628 h 1180406"/>
                        <a:gd name="connsiteX6" fmla="*/ 1562793 w 2826327"/>
                        <a:gd name="connsiteY6" fmla="*/ 216130 h 1180406"/>
                        <a:gd name="connsiteX7" fmla="*/ 1463040 w 2826327"/>
                        <a:gd name="connsiteY7" fmla="*/ 149628 h 1180406"/>
                        <a:gd name="connsiteX8" fmla="*/ 1246909 w 2826327"/>
                        <a:gd name="connsiteY8" fmla="*/ 249381 h 1180406"/>
                        <a:gd name="connsiteX9" fmla="*/ 1080655 w 2826327"/>
                        <a:gd name="connsiteY9" fmla="*/ 249381 h 1180406"/>
                        <a:gd name="connsiteX10" fmla="*/ 781396 w 2826327"/>
                        <a:gd name="connsiteY10" fmla="*/ 166254 h 1180406"/>
                        <a:gd name="connsiteX11" fmla="*/ 465513 w 2826327"/>
                        <a:gd name="connsiteY11" fmla="*/ 332508 h 1180406"/>
                        <a:gd name="connsiteX12" fmla="*/ 399011 w 2826327"/>
                        <a:gd name="connsiteY12" fmla="*/ 565265 h 1180406"/>
                        <a:gd name="connsiteX13" fmla="*/ 266007 w 2826327"/>
                        <a:gd name="connsiteY13" fmla="*/ 798021 h 1180406"/>
                        <a:gd name="connsiteX14" fmla="*/ 149629 w 2826327"/>
                        <a:gd name="connsiteY14" fmla="*/ 748145 h 1180406"/>
                        <a:gd name="connsiteX15" fmla="*/ 0 w 2826327"/>
                        <a:gd name="connsiteY15" fmla="*/ 1180406 h 1180406"/>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676698 w 2676698"/>
                        <a:gd name="connsiteY0" fmla="*/ 149628 h 828501"/>
                        <a:gd name="connsiteX1" fmla="*/ 2493818 w 2676698"/>
                        <a:gd name="connsiteY1" fmla="*/ 182879 h 828501"/>
                        <a:gd name="connsiteX2" fmla="*/ 2377440 w 2676698"/>
                        <a:gd name="connsiteY2" fmla="*/ 166254 h 828501"/>
                        <a:gd name="connsiteX3" fmla="*/ 2294313 w 2676698"/>
                        <a:gd name="connsiteY3" fmla="*/ 16625 h 828501"/>
                        <a:gd name="connsiteX4" fmla="*/ 1995055 w 2676698"/>
                        <a:gd name="connsiteY4" fmla="*/ 66501 h 828501"/>
                        <a:gd name="connsiteX5" fmla="*/ 1729047 w 2676698"/>
                        <a:gd name="connsiteY5" fmla="*/ 149628 h 828501"/>
                        <a:gd name="connsiteX6" fmla="*/ 1413164 w 2676698"/>
                        <a:gd name="connsiteY6" fmla="*/ 216130 h 828501"/>
                        <a:gd name="connsiteX7" fmla="*/ 1313411 w 2676698"/>
                        <a:gd name="connsiteY7" fmla="*/ 149628 h 828501"/>
                        <a:gd name="connsiteX8" fmla="*/ 1097280 w 2676698"/>
                        <a:gd name="connsiteY8" fmla="*/ 249381 h 828501"/>
                        <a:gd name="connsiteX9" fmla="*/ 931026 w 2676698"/>
                        <a:gd name="connsiteY9" fmla="*/ 249381 h 828501"/>
                        <a:gd name="connsiteX10" fmla="*/ 631767 w 2676698"/>
                        <a:gd name="connsiteY10" fmla="*/ 166254 h 828501"/>
                        <a:gd name="connsiteX11" fmla="*/ 315884 w 2676698"/>
                        <a:gd name="connsiteY11" fmla="*/ 332508 h 828501"/>
                        <a:gd name="connsiteX12" fmla="*/ 249382 w 2676698"/>
                        <a:gd name="connsiteY12" fmla="*/ 565265 h 828501"/>
                        <a:gd name="connsiteX13" fmla="*/ 116378 w 2676698"/>
                        <a:gd name="connsiteY13" fmla="*/ 798021 h 828501"/>
                        <a:gd name="connsiteX14" fmla="*/ 0 w 2676698"/>
                        <a:gd name="connsiteY14" fmla="*/ 748145 h 828501"/>
                        <a:gd name="connsiteX0" fmla="*/ 2493818 w 2493818"/>
                        <a:gd name="connsiteY0" fmla="*/ 182879 h 828501"/>
                        <a:gd name="connsiteX1" fmla="*/ 2377440 w 2493818"/>
                        <a:gd name="connsiteY1" fmla="*/ 166254 h 828501"/>
                        <a:gd name="connsiteX2" fmla="*/ 2294313 w 2493818"/>
                        <a:gd name="connsiteY2" fmla="*/ 16625 h 828501"/>
                        <a:gd name="connsiteX3" fmla="*/ 1995055 w 2493818"/>
                        <a:gd name="connsiteY3" fmla="*/ 66501 h 828501"/>
                        <a:gd name="connsiteX4" fmla="*/ 1729047 w 2493818"/>
                        <a:gd name="connsiteY4" fmla="*/ 149628 h 828501"/>
                        <a:gd name="connsiteX5" fmla="*/ 1413164 w 2493818"/>
                        <a:gd name="connsiteY5" fmla="*/ 216130 h 828501"/>
                        <a:gd name="connsiteX6" fmla="*/ 1313411 w 2493818"/>
                        <a:gd name="connsiteY6" fmla="*/ 149628 h 828501"/>
                        <a:gd name="connsiteX7" fmla="*/ 1097280 w 2493818"/>
                        <a:gd name="connsiteY7" fmla="*/ 249381 h 828501"/>
                        <a:gd name="connsiteX8" fmla="*/ 931026 w 2493818"/>
                        <a:gd name="connsiteY8" fmla="*/ 249381 h 828501"/>
                        <a:gd name="connsiteX9" fmla="*/ 631767 w 2493818"/>
                        <a:gd name="connsiteY9" fmla="*/ 166254 h 828501"/>
                        <a:gd name="connsiteX10" fmla="*/ 315884 w 2493818"/>
                        <a:gd name="connsiteY10" fmla="*/ 332508 h 828501"/>
                        <a:gd name="connsiteX11" fmla="*/ 249382 w 2493818"/>
                        <a:gd name="connsiteY11" fmla="*/ 565265 h 828501"/>
                        <a:gd name="connsiteX12" fmla="*/ 116378 w 2493818"/>
                        <a:gd name="connsiteY12" fmla="*/ 798021 h 828501"/>
                        <a:gd name="connsiteX13" fmla="*/ 0 w 2493818"/>
                        <a:gd name="connsiteY13" fmla="*/ 748145 h 828501"/>
                        <a:gd name="connsiteX0" fmla="*/ 2377440 w 2377440"/>
                        <a:gd name="connsiteY0" fmla="*/ 166254 h 828501"/>
                        <a:gd name="connsiteX1" fmla="*/ 2294313 w 2377440"/>
                        <a:gd name="connsiteY1" fmla="*/ 16625 h 828501"/>
                        <a:gd name="connsiteX2" fmla="*/ 1995055 w 2377440"/>
                        <a:gd name="connsiteY2" fmla="*/ 66501 h 828501"/>
                        <a:gd name="connsiteX3" fmla="*/ 1729047 w 2377440"/>
                        <a:gd name="connsiteY3" fmla="*/ 149628 h 828501"/>
                        <a:gd name="connsiteX4" fmla="*/ 1413164 w 2377440"/>
                        <a:gd name="connsiteY4" fmla="*/ 216130 h 828501"/>
                        <a:gd name="connsiteX5" fmla="*/ 1313411 w 2377440"/>
                        <a:gd name="connsiteY5" fmla="*/ 149628 h 828501"/>
                        <a:gd name="connsiteX6" fmla="*/ 1097280 w 2377440"/>
                        <a:gd name="connsiteY6" fmla="*/ 249381 h 828501"/>
                        <a:gd name="connsiteX7" fmla="*/ 931026 w 2377440"/>
                        <a:gd name="connsiteY7" fmla="*/ 249381 h 828501"/>
                        <a:gd name="connsiteX8" fmla="*/ 631767 w 2377440"/>
                        <a:gd name="connsiteY8" fmla="*/ 166254 h 828501"/>
                        <a:gd name="connsiteX9" fmla="*/ 315884 w 2377440"/>
                        <a:gd name="connsiteY9" fmla="*/ 332508 h 828501"/>
                        <a:gd name="connsiteX10" fmla="*/ 249382 w 2377440"/>
                        <a:gd name="connsiteY10" fmla="*/ 565265 h 828501"/>
                        <a:gd name="connsiteX11" fmla="*/ 116378 w 2377440"/>
                        <a:gd name="connsiteY11" fmla="*/ 798021 h 828501"/>
                        <a:gd name="connsiteX12" fmla="*/ 0 w 2377440"/>
                        <a:gd name="connsiteY12" fmla="*/ 748145 h 828501"/>
                        <a:gd name="connsiteX0" fmla="*/ 2294313 w 2294313"/>
                        <a:gd name="connsiteY0" fmla="*/ 16625 h 828501"/>
                        <a:gd name="connsiteX1" fmla="*/ 1995055 w 2294313"/>
                        <a:gd name="connsiteY1" fmla="*/ 66501 h 828501"/>
                        <a:gd name="connsiteX2" fmla="*/ 1729047 w 2294313"/>
                        <a:gd name="connsiteY2" fmla="*/ 149628 h 828501"/>
                        <a:gd name="connsiteX3" fmla="*/ 1413164 w 2294313"/>
                        <a:gd name="connsiteY3" fmla="*/ 216130 h 828501"/>
                        <a:gd name="connsiteX4" fmla="*/ 1313411 w 2294313"/>
                        <a:gd name="connsiteY4" fmla="*/ 149628 h 828501"/>
                        <a:gd name="connsiteX5" fmla="*/ 1097280 w 2294313"/>
                        <a:gd name="connsiteY5" fmla="*/ 249381 h 828501"/>
                        <a:gd name="connsiteX6" fmla="*/ 931026 w 2294313"/>
                        <a:gd name="connsiteY6" fmla="*/ 249381 h 828501"/>
                        <a:gd name="connsiteX7" fmla="*/ 631767 w 2294313"/>
                        <a:gd name="connsiteY7" fmla="*/ 166254 h 828501"/>
                        <a:gd name="connsiteX8" fmla="*/ 315884 w 2294313"/>
                        <a:gd name="connsiteY8" fmla="*/ 332508 h 828501"/>
                        <a:gd name="connsiteX9" fmla="*/ 249382 w 2294313"/>
                        <a:gd name="connsiteY9" fmla="*/ 565265 h 828501"/>
                        <a:gd name="connsiteX10" fmla="*/ 116378 w 2294313"/>
                        <a:gd name="connsiteY10" fmla="*/ 798021 h 828501"/>
                        <a:gd name="connsiteX11" fmla="*/ 0 w 2294313"/>
                        <a:gd name="connsiteY11" fmla="*/ 748145 h 828501"/>
                        <a:gd name="connsiteX0" fmla="*/ 1995055 w 1995055"/>
                        <a:gd name="connsiteY0" fmla="*/ 0 h 762000"/>
                        <a:gd name="connsiteX1" fmla="*/ 1729047 w 1995055"/>
                        <a:gd name="connsiteY1" fmla="*/ 83127 h 762000"/>
                        <a:gd name="connsiteX2" fmla="*/ 1413164 w 1995055"/>
                        <a:gd name="connsiteY2" fmla="*/ 149629 h 762000"/>
                        <a:gd name="connsiteX3" fmla="*/ 1313411 w 1995055"/>
                        <a:gd name="connsiteY3" fmla="*/ 83127 h 762000"/>
                        <a:gd name="connsiteX4" fmla="*/ 1097280 w 1995055"/>
                        <a:gd name="connsiteY4" fmla="*/ 182880 h 762000"/>
                        <a:gd name="connsiteX5" fmla="*/ 931026 w 1995055"/>
                        <a:gd name="connsiteY5" fmla="*/ 182880 h 762000"/>
                        <a:gd name="connsiteX6" fmla="*/ 631767 w 1995055"/>
                        <a:gd name="connsiteY6" fmla="*/ 99753 h 762000"/>
                        <a:gd name="connsiteX7" fmla="*/ 315884 w 1995055"/>
                        <a:gd name="connsiteY7" fmla="*/ 266007 h 762000"/>
                        <a:gd name="connsiteX8" fmla="*/ 249382 w 1995055"/>
                        <a:gd name="connsiteY8" fmla="*/ 498764 h 762000"/>
                        <a:gd name="connsiteX9" fmla="*/ 116378 w 1995055"/>
                        <a:gd name="connsiteY9" fmla="*/ 731520 h 762000"/>
                        <a:gd name="connsiteX10" fmla="*/ 0 w 1995055"/>
                        <a:gd name="connsiteY10" fmla="*/ 681644 h 762000"/>
                        <a:gd name="connsiteX0" fmla="*/ 1995055 w 1995055"/>
                        <a:gd name="connsiteY0" fmla="*/ 247535 h 704735"/>
                        <a:gd name="connsiteX1" fmla="*/ 1729047 w 1995055"/>
                        <a:gd name="connsiteY1" fmla="*/ 25862 h 704735"/>
                        <a:gd name="connsiteX2" fmla="*/ 1413164 w 1995055"/>
                        <a:gd name="connsiteY2" fmla="*/ 92364 h 704735"/>
                        <a:gd name="connsiteX3" fmla="*/ 1313411 w 1995055"/>
                        <a:gd name="connsiteY3" fmla="*/ 25862 h 704735"/>
                        <a:gd name="connsiteX4" fmla="*/ 1097280 w 1995055"/>
                        <a:gd name="connsiteY4" fmla="*/ 125615 h 704735"/>
                        <a:gd name="connsiteX5" fmla="*/ 931026 w 1995055"/>
                        <a:gd name="connsiteY5" fmla="*/ 125615 h 704735"/>
                        <a:gd name="connsiteX6" fmla="*/ 631767 w 1995055"/>
                        <a:gd name="connsiteY6" fmla="*/ 42488 h 704735"/>
                        <a:gd name="connsiteX7" fmla="*/ 315884 w 1995055"/>
                        <a:gd name="connsiteY7" fmla="*/ 208742 h 704735"/>
                        <a:gd name="connsiteX8" fmla="*/ 249382 w 1995055"/>
                        <a:gd name="connsiteY8" fmla="*/ 441499 h 704735"/>
                        <a:gd name="connsiteX9" fmla="*/ 116378 w 1995055"/>
                        <a:gd name="connsiteY9" fmla="*/ 674255 h 704735"/>
                        <a:gd name="connsiteX10" fmla="*/ 0 w 1995055"/>
                        <a:gd name="connsiteY10" fmla="*/ 624379 h 704735"/>
                        <a:gd name="connsiteX0" fmla="*/ 1995055 w 1995055"/>
                        <a:gd name="connsiteY0" fmla="*/ 227215 h 684415"/>
                        <a:gd name="connsiteX1" fmla="*/ 1413164 w 1995055"/>
                        <a:gd name="connsiteY1" fmla="*/ 72044 h 684415"/>
                        <a:gd name="connsiteX2" fmla="*/ 1313411 w 1995055"/>
                        <a:gd name="connsiteY2" fmla="*/ 5542 h 684415"/>
                        <a:gd name="connsiteX3" fmla="*/ 1097280 w 1995055"/>
                        <a:gd name="connsiteY3" fmla="*/ 105295 h 684415"/>
                        <a:gd name="connsiteX4" fmla="*/ 931026 w 1995055"/>
                        <a:gd name="connsiteY4" fmla="*/ 105295 h 684415"/>
                        <a:gd name="connsiteX5" fmla="*/ 631767 w 1995055"/>
                        <a:gd name="connsiteY5" fmla="*/ 22168 h 684415"/>
                        <a:gd name="connsiteX6" fmla="*/ 315884 w 1995055"/>
                        <a:gd name="connsiteY6" fmla="*/ 188422 h 684415"/>
                        <a:gd name="connsiteX7" fmla="*/ 249382 w 1995055"/>
                        <a:gd name="connsiteY7" fmla="*/ 421179 h 684415"/>
                        <a:gd name="connsiteX8" fmla="*/ 116378 w 1995055"/>
                        <a:gd name="connsiteY8" fmla="*/ 653935 h 684415"/>
                        <a:gd name="connsiteX9" fmla="*/ 0 w 1995055"/>
                        <a:gd name="connsiteY9" fmla="*/ 604059 h 684415"/>
                        <a:gd name="connsiteX0" fmla="*/ 1995055 w 1995055"/>
                        <a:gd name="connsiteY0" fmla="*/ 218902 h 676102"/>
                        <a:gd name="connsiteX1" fmla="*/ 1413164 w 1995055"/>
                        <a:gd name="connsiteY1" fmla="*/ 63731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413164 w 1995055"/>
                        <a:gd name="connsiteY1" fmla="*/ 63731 h 676102"/>
                        <a:gd name="connsiteX2" fmla="*/ 1330036 w 1995055"/>
                        <a:gd name="connsiteY2" fmla="*/ 47106 h 676102"/>
                        <a:gd name="connsiteX3" fmla="*/ 1097280 w 1995055"/>
                        <a:gd name="connsiteY3" fmla="*/ 96982 h 676102"/>
                        <a:gd name="connsiteX4" fmla="*/ 931026 w 1995055"/>
                        <a:gd name="connsiteY4" fmla="*/ 96982 h 676102"/>
                        <a:gd name="connsiteX5" fmla="*/ 631767 w 1995055"/>
                        <a:gd name="connsiteY5" fmla="*/ 13855 h 676102"/>
                        <a:gd name="connsiteX6" fmla="*/ 315884 w 1995055"/>
                        <a:gd name="connsiteY6" fmla="*/ 180109 h 676102"/>
                        <a:gd name="connsiteX7" fmla="*/ 249382 w 1995055"/>
                        <a:gd name="connsiteY7" fmla="*/ 412866 h 676102"/>
                        <a:gd name="connsiteX8" fmla="*/ 116378 w 1995055"/>
                        <a:gd name="connsiteY8" fmla="*/ 645622 h 676102"/>
                        <a:gd name="connsiteX9" fmla="*/ 0 w 1995055"/>
                        <a:gd name="connsiteY9" fmla="*/ 595746 h 676102"/>
                        <a:gd name="connsiteX0" fmla="*/ 1995055 w 1995055"/>
                        <a:gd name="connsiteY0" fmla="*/ 218902 h 676102"/>
                        <a:gd name="connsiteX1" fmla="*/ 1330036 w 1995055"/>
                        <a:gd name="connsiteY1" fmla="*/ 471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995055 w 1995055"/>
                        <a:gd name="connsiteY0" fmla="*/ 218902 h 676102"/>
                        <a:gd name="connsiteX1" fmla="*/ 1558636 w 1995055"/>
                        <a:gd name="connsiteY1" fmla="*/ 275706 h 676102"/>
                        <a:gd name="connsiteX2" fmla="*/ 1097280 w 1995055"/>
                        <a:gd name="connsiteY2" fmla="*/ 96982 h 676102"/>
                        <a:gd name="connsiteX3" fmla="*/ 931026 w 1995055"/>
                        <a:gd name="connsiteY3" fmla="*/ 96982 h 676102"/>
                        <a:gd name="connsiteX4" fmla="*/ 631767 w 1995055"/>
                        <a:gd name="connsiteY4" fmla="*/ 13855 h 676102"/>
                        <a:gd name="connsiteX5" fmla="*/ 315884 w 1995055"/>
                        <a:gd name="connsiteY5" fmla="*/ 180109 h 676102"/>
                        <a:gd name="connsiteX6" fmla="*/ 249382 w 1995055"/>
                        <a:gd name="connsiteY6" fmla="*/ 412866 h 676102"/>
                        <a:gd name="connsiteX7" fmla="*/ 116378 w 1995055"/>
                        <a:gd name="connsiteY7" fmla="*/ 645622 h 676102"/>
                        <a:gd name="connsiteX8" fmla="*/ 0 w 1995055"/>
                        <a:gd name="connsiteY8" fmla="*/ 595746 h 676102"/>
                        <a:gd name="connsiteX0" fmla="*/ 1878677 w 1878677"/>
                        <a:gd name="connsiteY0" fmla="*/ 218902 h 645622"/>
                        <a:gd name="connsiteX1" fmla="*/ 1442258 w 1878677"/>
                        <a:gd name="connsiteY1" fmla="*/ 275706 h 645622"/>
                        <a:gd name="connsiteX2" fmla="*/ 980902 w 1878677"/>
                        <a:gd name="connsiteY2" fmla="*/ 96982 h 645622"/>
                        <a:gd name="connsiteX3" fmla="*/ 814648 w 1878677"/>
                        <a:gd name="connsiteY3" fmla="*/ 96982 h 645622"/>
                        <a:gd name="connsiteX4" fmla="*/ 515389 w 1878677"/>
                        <a:gd name="connsiteY4" fmla="*/ 13855 h 645622"/>
                        <a:gd name="connsiteX5" fmla="*/ 199506 w 1878677"/>
                        <a:gd name="connsiteY5" fmla="*/ 180109 h 645622"/>
                        <a:gd name="connsiteX6" fmla="*/ 133004 w 1878677"/>
                        <a:gd name="connsiteY6" fmla="*/ 412866 h 645622"/>
                        <a:gd name="connsiteX7" fmla="*/ 0 w 18786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0 w 2031077"/>
                        <a:gd name="connsiteY7"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0 w 2031077"/>
                        <a:gd name="connsiteY8" fmla="*/ 645622 h 645622"/>
                        <a:gd name="connsiteX0" fmla="*/ 2031077 w 2031077"/>
                        <a:gd name="connsiteY0" fmla="*/ 218902 h 645622"/>
                        <a:gd name="connsiteX1" fmla="*/ 1594658 w 2031077"/>
                        <a:gd name="connsiteY1" fmla="*/ 275706 h 645622"/>
                        <a:gd name="connsiteX2" fmla="*/ 1133302 w 2031077"/>
                        <a:gd name="connsiteY2" fmla="*/ 96982 h 645622"/>
                        <a:gd name="connsiteX3" fmla="*/ 967048 w 2031077"/>
                        <a:gd name="connsiteY3" fmla="*/ 96982 h 645622"/>
                        <a:gd name="connsiteX4" fmla="*/ 667789 w 2031077"/>
                        <a:gd name="connsiteY4" fmla="*/ 13855 h 645622"/>
                        <a:gd name="connsiteX5" fmla="*/ 351906 w 2031077"/>
                        <a:gd name="connsiteY5" fmla="*/ 180109 h 645622"/>
                        <a:gd name="connsiteX6" fmla="*/ 285404 w 2031077"/>
                        <a:gd name="connsiteY6" fmla="*/ 412866 h 645622"/>
                        <a:gd name="connsiteX7" fmla="*/ 261297 w 2031077"/>
                        <a:gd name="connsiteY7" fmla="*/ 435310 h 645622"/>
                        <a:gd name="connsiteX8" fmla="*/ 124137 w 2031077"/>
                        <a:gd name="connsiteY8" fmla="*/ 545038 h 645622"/>
                        <a:gd name="connsiteX9" fmla="*/ 0 w 2031077"/>
                        <a:gd name="connsiteY9" fmla="*/ 645622 h 645622"/>
                        <a:gd name="connsiteX0" fmla="*/ 1906940 w 1906940"/>
                        <a:gd name="connsiteY0" fmla="*/ 218902 h 545038"/>
                        <a:gd name="connsiteX1" fmla="*/ 1470521 w 1906940"/>
                        <a:gd name="connsiteY1" fmla="*/ 275706 h 545038"/>
                        <a:gd name="connsiteX2" fmla="*/ 1009165 w 1906940"/>
                        <a:gd name="connsiteY2" fmla="*/ 96982 h 545038"/>
                        <a:gd name="connsiteX3" fmla="*/ 842911 w 1906940"/>
                        <a:gd name="connsiteY3" fmla="*/ 96982 h 545038"/>
                        <a:gd name="connsiteX4" fmla="*/ 543652 w 1906940"/>
                        <a:gd name="connsiteY4" fmla="*/ 13855 h 545038"/>
                        <a:gd name="connsiteX5" fmla="*/ 227769 w 1906940"/>
                        <a:gd name="connsiteY5" fmla="*/ 180109 h 545038"/>
                        <a:gd name="connsiteX6" fmla="*/ 161267 w 1906940"/>
                        <a:gd name="connsiteY6" fmla="*/ 412866 h 545038"/>
                        <a:gd name="connsiteX7" fmla="*/ 137160 w 1906940"/>
                        <a:gd name="connsiteY7" fmla="*/ 435310 h 545038"/>
                        <a:gd name="connsiteX8" fmla="*/ 0 w 1906940"/>
                        <a:gd name="connsiteY8" fmla="*/ 545038 h 54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6940" h="545038">
                          <a:moveTo>
                            <a:pt x="1906940" y="218902"/>
                          </a:moveTo>
                          <a:cubicBezTo>
                            <a:pt x="1768394" y="183111"/>
                            <a:pt x="1620150" y="296026"/>
                            <a:pt x="1470521" y="275706"/>
                          </a:cubicBezTo>
                          <a:cubicBezTo>
                            <a:pt x="1320892" y="255386"/>
                            <a:pt x="1113767" y="126769"/>
                            <a:pt x="1009165" y="96982"/>
                          </a:cubicBezTo>
                          <a:cubicBezTo>
                            <a:pt x="904563" y="67195"/>
                            <a:pt x="920496" y="110836"/>
                            <a:pt x="842911" y="96982"/>
                          </a:cubicBezTo>
                          <a:cubicBezTo>
                            <a:pt x="765326" y="83128"/>
                            <a:pt x="646176" y="0"/>
                            <a:pt x="543652" y="13855"/>
                          </a:cubicBezTo>
                          <a:cubicBezTo>
                            <a:pt x="441128" y="27710"/>
                            <a:pt x="291500" y="113607"/>
                            <a:pt x="227769" y="180109"/>
                          </a:cubicBezTo>
                          <a:cubicBezTo>
                            <a:pt x="164038" y="246611"/>
                            <a:pt x="176368" y="370333"/>
                            <a:pt x="161267" y="412866"/>
                          </a:cubicBezTo>
                          <a:cubicBezTo>
                            <a:pt x="146166" y="455399"/>
                            <a:pt x="164038" y="413281"/>
                            <a:pt x="137160" y="435310"/>
                          </a:cubicBezTo>
                          <a:cubicBezTo>
                            <a:pt x="110282" y="457339"/>
                            <a:pt x="43549" y="509986"/>
                            <a:pt x="0" y="545038"/>
                          </a:cubicBezTo>
                        </a:path>
                      </a:pathLst>
                    </a:custGeom>
                    <a:ln w="50800">
                      <a:solidFill>
                        <a:srgbClr val="FF0000"/>
                      </a:solidFill>
                      <a:prstDash val="solid"/>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Freeform 53"/>
                    <p:cNvSpPr/>
                    <p:nvPr/>
                  </p:nvSpPr>
                  <p:spPr>
                    <a:xfrm>
                      <a:off x="2161309" y="4214750"/>
                      <a:ext cx="774469" cy="628798"/>
                    </a:xfrm>
                    <a:custGeom>
                      <a:avLst/>
                      <a:gdLst>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097280 w 1116676"/>
                        <a:gd name="connsiteY0" fmla="*/ 0 h 471054"/>
                        <a:gd name="connsiteX1" fmla="*/ 1097280 w 1116676"/>
                        <a:gd name="connsiteY1" fmla="*/ 116378 h 471054"/>
                        <a:gd name="connsiteX2" fmla="*/ 980902 w 1116676"/>
                        <a:gd name="connsiteY2" fmla="*/ 266007 h 471054"/>
                        <a:gd name="connsiteX3" fmla="*/ 864524 w 1116676"/>
                        <a:gd name="connsiteY3" fmla="*/ 399010 h 471054"/>
                        <a:gd name="connsiteX4" fmla="*/ 764771 w 1116676"/>
                        <a:gd name="connsiteY4" fmla="*/ 448887 h 471054"/>
                        <a:gd name="connsiteX5" fmla="*/ 648393 w 1116676"/>
                        <a:gd name="connsiteY5" fmla="*/ 448887 h 471054"/>
                        <a:gd name="connsiteX6" fmla="*/ 399011 w 1116676"/>
                        <a:gd name="connsiteY6" fmla="*/ 315883 h 471054"/>
                        <a:gd name="connsiteX7" fmla="*/ 149629 w 1116676"/>
                        <a:gd name="connsiteY7" fmla="*/ 249381 h 471054"/>
                        <a:gd name="connsiteX8" fmla="*/ 0 w 1116676"/>
                        <a:gd name="connsiteY8" fmla="*/ 249381 h 471054"/>
                        <a:gd name="connsiteX0" fmla="*/ 1173480 w 1183178"/>
                        <a:gd name="connsiteY0" fmla="*/ 0 h 471054"/>
                        <a:gd name="connsiteX1" fmla="*/ 1097280 w 1183178"/>
                        <a:gd name="connsiteY1" fmla="*/ 116378 h 471054"/>
                        <a:gd name="connsiteX2" fmla="*/ 980902 w 1183178"/>
                        <a:gd name="connsiteY2" fmla="*/ 266007 h 471054"/>
                        <a:gd name="connsiteX3" fmla="*/ 864524 w 1183178"/>
                        <a:gd name="connsiteY3" fmla="*/ 399010 h 471054"/>
                        <a:gd name="connsiteX4" fmla="*/ 764771 w 1183178"/>
                        <a:gd name="connsiteY4" fmla="*/ 448887 h 471054"/>
                        <a:gd name="connsiteX5" fmla="*/ 648393 w 1183178"/>
                        <a:gd name="connsiteY5" fmla="*/ 448887 h 471054"/>
                        <a:gd name="connsiteX6" fmla="*/ 399011 w 1183178"/>
                        <a:gd name="connsiteY6" fmla="*/ 315883 h 471054"/>
                        <a:gd name="connsiteX7" fmla="*/ 149629 w 1183178"/>
                        <a:gd name="connsiteY7" fmla="*/ 249381 h 471054"/>
                        <a:gd name="connsiteX8" fmla="*/ 0 w 1183178"/>
                        <a:gd name="connsiteY8" fmla="*/ 249381 h 471054"/>
                        <a:gd name="connsiteX0" fmla="*/ 1173480 w 1173480"/>
                        <a:gd name="connsiteY0" fmla="*/ 72835 h 543889"/>
                        <a:gd name="connsiteX1" fmla="*/ 1097280 w 1173480"/>
                        <a:gd name="connsiteY1" fmla="*/ 189213 h 543889"/>
                        <a:gd name="connsiteX2" fmla="*/ 980902 w 1173480"/>
                        <a:gd name="connsiteY2" fmla="*/ 338842 h 543889"/>
                        <a:gd name="connsiteX3" fmla="*/ 864524 w 1173480"/>
                        <a:gd name="connsiteY3" fmla="*/ 471845 h 543889"/>
                        <a:gd name="connsiteX4" fmla="*/ 764771 w 1173480"/>
                        <a:gd name="connsiteY4" fmla="*/ 521722 h 543889"/>
                        <a:gd name="connsiteX5" fmla="*/ 648393 w 1173480"/>
                        <a:gd name="connsiteY5" fmla="*/ 521722 h 543889"/>
                        <a:gd name="connsiteX6" fmla="*/ 399011 w 1173480"/>
                        <a:gd name="connsiteY6" fmla="*/ 388718 h 543889"/>
                        <a:gd name="connsiteX7" fmla="*/ 149629 w 1173480"/>
                        <a:gd name="connsiteY7" fmla="*/ 322216 h 543889"/>
                        <a:gd name="connsiteX8" fmla="*/ 0 w 1173480"/>
                        <a:gd name="connsiteY8" fmla="*/ 322216 h 543889"/>
                        <a:gd name="connsiteX0" fmla="*/ 1173480 w 1173480"/>
                        <a:gd name="connsiteY0" fmla="*/ 157744 h 628798"/>
                        <a:gd name="connsiteX1" fmla="*/ 1097280 w 1173480"/>
                        <a:gd name="connsiteY1" fmla="*/ 274122 h 628798"/>
                        <a:gd name="connsiteX2" fmla="*/ 980902 w 1173480"/>
                        <a:gd name="connsiteY2" fmla="*/ 423751 h 628798"/>
                        <a:gd name="connsiteX3" fmla="*/ 864524 w 1173480"/>
                        <a:gd name="connsiteY3" fmla="*/ 556754 h 628798"/>
                        <a:gd name="connsiteX4" fmla="*/ 764771 w 1173480"/>
                        <a:gd name="connsiteY4" fmla="*/ 606631 h 628798"/>
                        <a:gd name="connsiteX5" fmla="*/ 648393 w 1173480"/>
                        <a:gd name="connsiteY5" fmla="*/ 606631 h 628798"/>
                        <a:gd name="connsiteX6" fmla="*/ 399011 w 1173480"/>
                        <a:gd name="connsiteY6" fmla="*/ 473627 h 628798"/>
                        <a:gd name="connsiteX7" fmla="*/ 149629 w 1173480"/>
                        <a:gd name="connsiteY7" fmla="*/ 407125 h 628798"/>
                        <a:gd name="connsiteX8" fmla="*/ 0 w 1173480"/>
                        <a:gd name="connsiteY8" fmla="*/ 407125 h 628798"/>
                        <a:gd name="connsiteX0" fmla="*/ 1023851 w 1023851"/>
                        <a:gd name="connsiteY0" fmla="*/ 157744 h 628798"/>
                        <a:gd name="connsiteX1" fmla="*/ 947651 w 1023851"/>
                        <a:gd name="connsiteY1" fmla="*/ 274122 h 628798"/>
                        <a:gd name="connsiteX2" fmla="*/ 831273 w 1023851"/>
                        <a:gd name="connsiteY2" fmla="*/ 423751 h 628798"/>
                        <a:gd name="connsiteX3" fmla="*/ 714895 w 1023851"/>
                        <a:gd name="connsiteY3" fmla="*/ 556754 h 628798"/>
                        <a:gd name="connsiteX4" fmla="*/ 615142 w 1023851"/>
                        <a:gd name="connsiteY4" fmla="*/ 606631 h 628798"/>
                        <a:gd name="connsiteX5" fmla="*/ 498764 w 1023851"/>
                        <a:gd name="connsiteY5" fmla="*/ 606631 h 628798"/>
                        <a:gd name="connsiteX6" fmla="*/ 249382 w 1023851"/>
                        <a:gd name="connsiteY6" fmla="*/ 473627 h 628798"/>
                        <a:gd name="connsiteX7" fmla="*/ 0 w 1023851"/>
                        <a:gd name="connsiteY7" fmla="*/ 407125 h 628798"/>
                        <a:gd name="connsiteX0" fmla="*/ 774469 w 774469"/>
                        <a:gd name="connsiteY0" fmla="*/ 157744 h 628798"/>
                        <a:gd name="connsiteX1" fmla="*/ 698269 w 774469"/>
                        <a:gd name="connsiteY1" fmla="*/ 274122 h 628798"/>
                        <a:gd name="connsiteX2" fmla="*/ 581891 w 774469"/>
                        <a:gd name="connsiteY2" fmla="*/ 423751 h 628798"/>
                        <a:gd name="connsiteX3" fmla="*/ 465513 w 774469"/>
                        <a:gd name="connsiteY3" fmla="*/ 556754 h 628798"/>
                        <a:gd name="connsiteX4" fmla="*/ 365760 w 774469"/>
                        <a:gd name="connsiteY4" fmla="*/ 606631 h 628798"/>
                        <a:gd name="connsiteX5" fmla="*/ 249382 w 774469"/>
                        <a:gd name="connsiteY5" fmla="*/ 606631 h 628798"/>
                        <a:gd name="connsiteX6" fmla="*/ 0 w 774469"/>
                        <a:gd name="connsiteY6" fmla="*/ 473627 h 62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469" h="628798">
                          <a:moveTo>
                            <a:pt x="774469" y="157744"/>
                          </a:moveTo>
                          <a:cubicBezTo>
                            <a:pt x="740625" y="0"/>
                            <a:pt x="730365" y="229788"/>
                            <a:pt x="698269" y="274122"/>
                          </a:cubicBezTo>
                          <a:cubicBezTo>
                            <a:pt x="666173" y="318456"/>
                            <a:pt x="620684" y="376646"/>
                            <a:pt x="581891" y="423751"/>
                          </a:cubicBezTo>
                          <a:cubicBezTo>
                            <a:pt x="543098" y="470856"/>
                            <a:pt x="501535" y="526274"/>
                            <a:pt x="465513" y="556754"/>
                          </a:cubicBezTo>
                          <a:cubicBezTo>
                            <a:pt x="429491" y="587234"/>
                            <a:pt x="401782" y="598318"/>
                            <a:pt x="365760" y="606631"/>
                          </a:cubicBezTo>
                          <a:cubicBezTo>
                            <a:pt x="329738" y="614944"/>
                            <a:pt x="310342" y="628798"/>
                            <a:pt x="249382" y="606631"/>
                          </a:cubicBezTo>
                          <a:cubicBezTo>
                            <a:pt x="188422" y="584464"/>
                            <a:pt x="83127" y="506878"/>
                            <a:pt x="0" y="473627"/>
                          </a:cubicBezTo>
                        </a:path>
                      </a:pathLst>
                    </a:custGeom>
                    <a:ln w="508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Freeform 55"/>
                    <p:cNvSpPr/>
                    <p:nvPr/>
                  </p:nvSpPr>
                  <p:spPr>
                    <a:xfrm>
                      <a:off x="4854633" y="3241964"/>
                      <a:ext cx="581891" cy="615141"/>
                    </a:xfrm>
                    <a:custGeom>
                      <a:avLst/>
                      <a:gdLst>
                        <a:gd name="connsiteX0" fmla="*/ 581891 w 581891"/>
                        <a:gd name="connsiteY0" fmla="*/ 0 h 615141"/>
                        <a:gd name="connsiteX1" fmla="*/ 399011 w 581891"/>
                        <a:gd name="connsiteY1" fmla="*/ 83127 h 615141"/>
                        <a:gd name="connsiteX2" fmla="*/ 282632 w 581891"/>
                        <a:gd name="connsiteY2" fmla="*/ 216131 h 615141"/>
                        <a:gd name="connsiteX3" fmla="*/ 149629 w 581891"/>
                        <a:gd name="connsiteY3" fmla="*/ 465512 h 615141"/>
                        <a:gd name="connsiteX4" fmla="*/ 0 w 581891"/>
                        <a:gd name="connsiteY4" fmla="*/ 615141 h 61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91" h="615141">
                          <a:moveTo>
                            <a:pt x="581891" y="0"/>
                          </a:moveTo>
                          <a:cubicBezTo>
                            <a:pt x="515389" y="23552"/>
                            <a:pt x="448887" y="47105"/>
                            <a:pt x="399011" y="83127"/>
                          </a:cubicBezTo>
                          <a:cubicBezTo>
                            <a:pt x="349135" y="119149"/>
                            <a:pt x="324196" y="152400"/>
                            <a:pt x="282632" y="216131"/>
                          </a:cubicBezTo>
                          <a:cubicBezTo>
                            <a:pt x="241068" y="279862"/>
                            <a:pt x="196734" y="399010"/>
                            <a:pt x="149629" y="465512"/>
                          </a:cubicBezTo>
                          <a:cubicBezTo>
                            <a:pt x="102524" y="532014"/>
                            <a:pt x="30480" y="590203"/>
                            <a:pt x="0" y="615141"/>
                          </a:cubicBezTo>
                        </a:path>
                      </a:pathLst>
                    </a:custGeom>
                    <a:ln w="63500">
                      <a:solidFill>
                        <a:srgbClr val="FF0000"/>
                      </a:solidFill>
                      <a:prstDash val="sysDot"/>
                    </a:ln>
                    <a:effectLst>
                      <a:outerShdw dist="76200" dir="7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5-Point Star 7"/>
                    <p:cNvSpPr>
                      <a:spLocks noChangeAspect="1"/>
                    </p:cNvSpPr>
                    <p:nvPr/>
                  </p:nvSpPr>
                  <p:spPr>
                    <a:xfrm>
                      <a:off x="4645544" y="3607914"/>
                      <a:ext cx="304154" cy="304154"/>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1" name="5-Point Star 60"/>
                    <p:cNvSpPr/>
                    <p:nvPr/>
                  </p:nvSpPr>
                  <p:spPr>
                    <a:xfrm>
                      <a:off x="2754283" y="4080164"/>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2" name="Freeform 61"/>
                    <p:cNvSpPr/>
                    <p:nvPr/>
                  </p:nvSpPr>
                  <p:spPr>
                    <a:xfrm>
                      <a:off x="1730829" y="4637314"/>
                      <a:ext cx="440871" cy="32657"/>
                    </a:xfrm>
                    <a:custGeom>
                      <a:avLst/>
                      <a:gdLst>
                        <a:gd name="connsiteX0" fmla="*/ 440871 w 440871"/>
                        <a:gd name="connsiteY0" fmla="*/ 32657 h 32657"/>
                        <a:gd name="connsiteX1" fmla="*/ 0 w 440871"/>
                        <a:gd name="connsiteY1" fmla="*/ 0 h 32657"/>
                      </a:gdLst>
                      <a:ahLst/>
                      <a:cxnLst>
                        <a:cxn ang="0">
                          <a:pos x="connsiteX0" y="connsiteY0"/>
                        </a:cxn>
                        <a:cxn ang="0">
                          <a:pos x="connsiteX1" y="connsiteY1"/>
                        </a:cxn>
                      </a:cxnLst>
                      <a:rect l="l" t="t" r="r" b="b"/>
                      <a:pathLst>
                        <a:path w="440871" h="32657">
                          <a:moveTo>
                            <a:pt x="440871" y="32657"/>
                          </a:moveTo>
                          <a:lnTo>
                            <a:pt x="0" y="0"/>
                          </a:lnTo>
                        </a:path>
                      </a:pathLst>
                    </a:custGeom>
                    <a:ln w="50800">
                      <a:solidFill>
                        <a:srgbClr val="FF0000"/>
                      </a:solidFill>
                    </a:ln>
                    <a:effectLst>
                      <a:outerShdw dist="50800" dir="150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0" name="5-Point Star 49"/>
                  <p:cNvSpPr>
                    <a:spLocks noChangeAspect="1"/>
                  </p:cNvSpPr>
                  <p:nvPr/>
                </p:nvSpPr>
                <p:spPr>
                  <a:xfrm>
                    <a:off x="19812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42" name="5-Point Star 41"/>
                <p:cNvSpPr>
                  <a:spLocks noChangeAspect="1"/>
                </p:cNvSpPr>
                <p:nvPr/>
              </p:nvSpPr>
              <p:spPr>
                <a:xfrm>
                  <a:off x="1524000" y="44196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3" name="Freeform 42"/>
                <p:cNvSpPr/>
                <p:nvPr/>
              </p:nvSpPr>
              <p:spPr>
                <a:xfrm>
                  <a:off x="867294" y="4336473"/>
                  <a:ext cx="3671455" cy="570807"/>
                </a:xfrm>
                <a:custGeom>
                  <a:avLst/>
                  <a:gdLst>
                    <a:gd name="connsiteX0" fmla="*/ 545870 w 3671455"/>
                    <a:gd name="connsiteY0" fmla="*/ 2771 h 570807"/>
                    <a:gd name="connsiteX1" fmla="*/ 313113 w 3671455"/>
                    <a:gd name="connsiteY1" fmla="*/ 36022 h 570807"/>
                    <a:gd name="connsiteX2" fmla="*/ 13855 w 3671455"/>
                    <a:gd name="connsiteY2" fmla="*/ 218902 h 570807"/>
                    <a:gd name="connsiteX3" fmla="*/ 396241 w 3671455"/>
                    <a:gd name="connsiteY3" fmla="*/ 468283 h 570807"/>
                    <a:gd name="connsiteX4" fmla="*/ 1343891 w 3671455"/>
                    <a:gd name="connsiteY4" fmla="*/ 534785 h 570807"/>
                    <a:gd name="connsiteX5" fmla="*/ 2906684 w 3671455"/>
                    <a:gd name="connsiteY5" fmla="*/ 568036 h 570807"/>
                    <a:gd name="connsiteX6" fmla="*/ 3671455 w 3671455"/>
                    <a:gd name="connsiteY6" fmla="*/ 551411 h 57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1455" h="570807">
                      <a:moveTo>
                        <a:pt x="545870" y="2771"/>
                      </a:moveTo>
                      <a:cubicBezTo>
                        <a:pt x="473826" y="1385"/>
                        <a:pt x="401782" y="0"/>
                        <a:pt x="313113" y="36022"/>
                      </a:cubicBezTo>
                      <a:cubicBezTo>
                        <a:pt x="224444" y="72044"/>
                        <a:pt x="0" y="146859"/>
                        <a:pt x="13855" y="218902"/>
                      </a:cubicBezTo>
                      <a:cubicBezTo>
                        <a:pt x="27710" y="290945"/>
                        <a:pt x="174568" y="415636"/>
                        <a:pt x="396241" y="468283"/>
                      </a:cubicBezTo>
                      <a:cubicBezTo>
                        <a:pt x="617914" y="520930"/>
                        <a:pt x="925484" y="518159"/>
                        <a:pt x="1343891" y="534785"/>
                      </a:cubicBezTo>
                      <a:cubicBezTo>
                        <a:pt x="1762298" y="551411"/>
                        <a:pt x="2518757" y="565265"/>
                        <a:pt x="2906684" y="568036"/>
                      </a:cubicBezTo>
                      <a:cubicBezTo>
                        <a:pt x="3294611" y="570807"/>
                        <a:pt x="3543993" y="559724"/>
                        <a:pt x="3671455" y="551411"/>
                      </a:cubicBezTo>
                    </a:path>
                  </a:pathLst>
                </a:custGeom>
                <a:ln w="50800">
                  <a:solidFill>
                    <a:schemeClr val="tx1"/>
                  </a:solidFill>
                  <a:prstDash val="sysDot"/>
                </a:ln>
                <a:effectLst>
                  <a:outerShdw dist="63500" dir="10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5-Point Star 43"/>
                <p:cNvSpPr>
                  <a:spLocks noChangeAspect="1"/>
                </p:cNvSpPr>
                <p:nvPr/>
              </p:nvSpPr>
              <p:spPr>
                <a:xfrm>
                  <a:off x="762000" y="43434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45" name="5-Point Star 44"/>
                <p:cNvSpPr>
                  <a:spLocks noChangeAspect="1"/>
                </p:cNvSpPr>
                <p:nvPr/>
              </p:nvSpPr>
              <p:spPr>
                <a:xfrm>
                  <a:off x="1219200" y="41148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63" name="TextBox 62"/>
              <p:cNvSpPr txBox="1"/>
              <p:nvPr/>
            </p:nvSpPr>
            <p:spPr>
              <a:xfrm>
                <a:off x="5024588" y="6334780"/>
                <a:ext cx="1757212" cy="523220"/>
              </a:xfrm>
              <a:prstGeom prst="rect">
                <a:avLst/>
              </a:prstGeom>
              <a:noFill/>
            </p:spPr>
            <p:txBody>
              <a:bodyPr wrap="none" rtlCol="0">
                <a:spAutoFit/>
              </a:bodyPr>
              <a:lstStyle/>
              <a:p>
                <a:r>
                  <a:rPr lang="en-US" sz="2800" b="1" dirty="0" smtClean="0">
                    <a:solidFill>
                      <a:srgbClr val="FF0000"/>
                    </a:solidFill>
                    <a:effectLst>
                      <a:outerShdw dist="63500" dir="7200000" algn="ctr" rotWithShape="0">
                        <a:schemeClr val="tx1"/>
                      </a:outerShdw>
                    </a:effectLst>
                  </a:rPr>
                  <a:t>1837-1903</a:t>
                </a:r>
              </a:p>
            </p:txBody>
          </p:sp>
          <p:pic>
            <p:nvPicPr>
              <p:cNvPr id="64" name="Picture 3"/>
              <p:cNvPicPr>
                <a:picLocks noChangeAspect="1" noChangeArrowheads="1"/>
              </p:cNvPicPr>
              <p:nvPr/>
            </p:nvPicPr>
            <p:blipFill>
              <a:blip r:embed="rId8"/>
              <a:srcRect l="16009" t="1075" r="2816" b="4397"/>
              <a:stretch>
                <a:fillRect/>
              </a:stretch>
            </p:blipFill>
            <p:spPr bwMode="auto">
              <a:xfrm>
                <a:off x="4953000" y="4191000"/>
                <a:ext cx="1802389" cy="2114019"/>
              </a:xfrm>
              <a:prstGeom prst="rect">
                <a:avLst/>
              </a:prstGeom>
              <a:noFill/>
              <a:ln w="76200">
                <a:solidFill>
                  <a:srgbClr val="FF0000"/>
                </a:solidFill>
                <a:miter lim="800000"/>
                <a:headEnd/>
                <a:tailEnd/>
              </a:ln>
              <a:effectLst/>
            </p:spPr>
          </p:pic>
          <p:sp>
            <p:nvSpPr>
              <p:cNvPr id="69" name="TextBox 68"/>
              <p:cNvSpPr txBox="1"/>
              <p:nvPr/>
            </p:nvSpPr>
            <p:spPr>
              <a:xfrm>
                <a:off x="4953000" y="5946163"/>
                <a:ext cx="1795235" cy="378437"/>
              </a:xfrm>
              <a:prstGeom prst="rect">
                <a:avLst/>
              </a:prstGeom>
              <a:solidFill>
                <a:schemeClr val="bg1">
                  <a:lumMod val="85000"/>
                </a:schemeClr>
              </a:solidFill>
            </p:spPr>
            <p:txBody>
              <a:bodyPr wrap="none" rtlCol="0">
                <a:spAutoFit/>
              </a:bodyPr>
              <a:lstStyle/>
              <a:p>
                <a:pPr>
                  <a:lnSpc>
                    <a:spcPts val="2200"/>
                  </a:lnSpc>
                </a:pPr>
                <a:r>
                  <a:rPr lang="en-US" sz="2200" b="1" dirty="0" smtClean="0"/>
                  <a:t>Olive </a:t>
                </a:r>
                <a:r>
                  <a:rPr lang="en-US" sz="2200" b="1" dirty="0" err="1" smtClean="0"/>
                  <a:t>Oatman</a:t>
                </a:r>
                <a:endParaRPr lang="en-US" sz="2200" b="1" dirty="0"/>
              </a:p>
            </p:txBody>
          </p:sp>
        </p:grpSp>
        <p:sp>
          <p:nvSpPr>
            <p:cNvPr id="83" name="5-Point Star 82"/>
            <p:cNvSpPr/>
            <p:nvPr/>
          </p:nvSpPr>
          <p:spPr>
            <a:xfrm>
              <a:off x="4419600" y="4724400"/>
              <a:ext cx="266700" cy="2667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nvGrpSpPr>
          <p:cNvPr id="68" name="Group 67"/>
          <p:cNvGrpSpPr/>
          <p:nvPr/>
        </p:nvGrpSpPr>
        <p:grpSpPr>
          <a:xfrm>
            <a:off x="2378558" y="761999"/>
            <a:ext cx="6613042" cy="3177706"/>
            <a:chOff x="2378558" y="761999"/>
            <a:chExt cx="6613042" cy="3177706"/>
          </a:xfrm>
        </p:grpSpPr>
        <p:grpSp>
          <p:nvGrpSpPr>
            <p:cNvPr id="65" name="Group 64"/>
            <p:cNvGrpSpPr/>
            <p:nvPr/>
          </p:nvGrpSpPr>
          <p:grpSpPr>
            <a:xfrm>
              <a:off x="2378558" y="762000"/>
              <a:ext cx="6613042" cy="3177705"/>
              <a:chOff x="2378558" y="762000"/>
              <a:chExt cx="6613042" cy="3177705"/>
            </a:xfrm>
          </p:grpSpPr>
          <p:grpSp>
            <p:nvGrpSpPr>
              <p:cNvPr id="8" name="Group 45"/>
              <p:cNvGrpSpPr/>
              <p:nvPr/>
            </p:nvGrpSpPr>
            <p:grpSpPr>
              <a:xfrm>
                <a:off x="2378558" y="2726129"/>
                <a:ext cx="4609147" cy="1213576"/>
                <a:chOff x="2378558" y="2726129"/>
                <a:chExt cx="4609147" cy="1213576"/>
              </a:xfrm>
            </p:grpSpPr>
            <p:sp>
              <p:nvSpPr>
                <p:cNvPr id="17" name="Freeform 16"/>
                <p:cNvSpPr/>
                <p:nvPr/>
              </p:nvSpPr>
              <p:spPr>
                <a:xfrm>
                  <a:off x="4863830" y="3229583"/>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7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2" name="Group 17"/>
                <p:cNvGrpSpPr/>
                <p:nvPr/>
              </p:nvGrpSpPr>
              <p:grpSpPr>
                <a:xfrm>
                  <a:off x="4648200" y="3048000"/>
                  <a:ext cx="2339505" cy="891705"/>
                  <a:chOff x="4648200" y="3048000"/>
                  <a:chExt cx="2339505" cy="891705"/>
                </a:xfrm>
              </p:grpSpPr>
              <p:sp>
                <p:nvSpPr>
                  <p:cNvPr id="19" name="Freeform 18"/>
                  <p:cNvSpPr/>
                  <p:nvPr/>
                </p:nvSpPr>
                <p:spPr>
                  <a:xfrm>
                    <a:off x="4953000" y="3352800"/>
                    <a:ext cx="1724156" cy="304800"/>
                  </a:xfrm>
                  <a:custGeom>
                    <a:avLst/>
                    <a:gdLst>
                      <a:gd name="connsiteX0" fmla="*/ 1346662 w 1346662"/>
                      <a:gd name="connsiteY0" fmla="*/ 0 h 781396"/>
                      <a:gd name="connsiteX1" fmla="*/ 1147156 w 1346662"/>
                      <a:gd name="connsiteY1" fmla="*/ 266007 h 781396"/>
                      <a:gd name="connsiteX2" fmla="*/ 964276 w 1346662"/>
                      <a:gd name="connsiteY2" fmla="*/ 498763 h 781396"/>
                      <a:gd name="connsiteX3" fmla="*/ 648393 w 1346662"/>
                      <a:gd name="connsiteY3" fmla="*/ 714894 h 781396"/>
                      <a:gd name="connsiteX4" fmla="*/ 0 w 1346662"/>
                      <a:gd name="connsiteY4" fmla="*/ 781396 h 78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662" h="781396">
                        <a:moveTo>
                          <a:pt x="1346662" y="0"/>
                        </a:moveTo>
                        <a:cubicBezTo>
                          <a:pt x="1278774" y="91440"/>
                          <a:pt x="1210887" y="182880"/>
                          <a:pt x="1147156" y="266007"/>
                        </a:cubicBezTo>
                        <a:cubicBezTo>
                          <a:pt x="1083425" y="349134"/>
                          <a:pt x="1047403" y="423949"/>
                          <a:pt x="964276" y="498763"/>
                        </a:cubicBezTo>
                        <a:cubicBezTo>
                          <a:pt x="881149" y="573578"/>
                          <a:pt x="809106" y="667789"/>
                          <a:pt x="648393" y="714894"/>
                        </a:cubicBezTo>
                        <a:cubicBezTo>
                          <a:pt x="487680" y="762000"/>
                          <a:pt x="243840" y="771698"/>
                          <a:pt x="0" y="781396"/>
                        </a:cubicBezTo>
                      </a:path>
                    </a:pathLst>
                  </a:custGeom>
                  <a:ln w="1016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5-Point Star 19"/>
                  <p:cNvSpPr>
                    <a:spLocks noChangeAspect="1"/>
                  </p:cNvSpPr>
                  <p:nvPr/>
                </p:nvSpPr>
                <p:spPr>
                  <a:xfrm>
                    <a:off x="6553200" y="30480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1" name="5-Point Star 20"/>
                  <p:cNvSpPr>
                    <a:spLocks noChangeAspect="1"/>
                  </p:cNvSpPr>
                  <p:nvPr/>
                </p:nvSpPr>
                <p:spPr>
                  <a:xfrm>
                    <a:off x="4648200" y="35052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sp>
              <p:nvSpPr>
                <p:cNvPr id="23" name="Freeform 22"/>
                <p:cNvSpPr/>
                <p:nvPr/>
              </p:nvSpPr>
              <p:spPr>
                <a:xfrm rot="14874870" flipH="1">
                  <a:off x="2671189" y="2433498"/>
                  <a:ext cx="753624" cy="1338886"/>
                </a:xfrm>
                <a:custGeom>
                  <a:avLst/>
                  <a:gdLst>
                    <a:gd name="connsiteX0" fmla="*/ 714894 w 714894"/>
                    <a:gd name="connsiteY0" fmla="*/ 1895302 h 1895302"/>
                    <a:gd name="connsiteX1" fmla="*/ 315883 w 714894"/>
                    <a:gd name="connsiteY1" fmla="*/ 1446415 h 1895302"/>
                    <a:gd name="connsiteX2" fmla="*/ 99752 w 714894"/>
                    <a:gd name="connsiteY2" fmla="*/ 482138 h 1895302"/>
                    <a:gd name="connsiteX3" fmla="*/ 0 w 714894"/>
                    <a:gd name="connsiteY3" fmla="*/ 0 h 1895302"/>
                    <a:gd name="connsiteX0" fmla="*/ 730921 w 730921"/>
                    <a:gd name="connsiteY0" fmla="*/ 1895302 h 1895302"/>
                    <a:gd name="connsiteX1" fmla="*/ 102524 w 730921"/>
                    <a:gd name="connsiteY1" fmla="*/ 1331070 h 1895302"/>
                    <a:gd name="connsiteX2" fmla="*/ 115779 w 730921"/>
                    <a:gd name="connsiteY2" fmla="*/ 482138 h 1895302"/>
                    <a:gd name="connsiteX3" fmla="*/ 16027 w 730921"/>
                    <a:gd name="connsiteY3" fmla="*/ 0 h 1895302"/>
                    <a:gd name="connsiteX0" fmla="*/ 853944 w 853944"/>
                    <a:gd name="connsiteY0" fmla="*/ 1895302 h 1895302"/>
                    <a:gd name="connsiteX1" fmla="*/ 225547 w 853944"/>
                    <a:gd name="connsiteY1" fmla="*/ 1331070 h 1895302"/>
                    <a:gd name="connsiteX2" fmla="*/ 14416 w 853944"/>
                    <a:gd name="connsiteY2" fmla="*/ 359388 h 1895302"/>
                    <a:gd name="connsiteX3" fmla="*/ 139050 w 853944"/>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39528 w 839528"/>
                    <a:gd name="connsiteY0" fmla="*/ 1895302 h 1895302"/>
                    <a:gd name="connsiteX1" fmla="*/ 211131 w 839528"/>
                    <a:gd name="connsiteY1" fmla="*/ 1331070 h 1895302"/>
                    <a:gd name="connsiteX2" fmla="*/ 0 w 839528"/>
                    <a:gd name="connsiteY2" fmla="*/ 359388 h 1895302"/>
                    <a:gd name="connsiteX3" fmla="*/ 124634 w 839528"/>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 name="connsiteX0" fmla="*/ 846457 w 846457"/>
                    <a:gd name="connsiteY0" fmla="*/ 1895302 h 1895302"/>
                    <a:gd name="connsiteX1" fmla="*/ 218060 w 846457"/>
                    <a:gd name="connsiteY1" fmla="*/ 1331070 h 1895302"/>
                    <a:gd name="connsiteX2" fmla="*/ 6929 w 846457"/>
                    <a:gd name="connsiteY2" fmla="*/ 359388 h 1895302"/>
                    <a:gd name="connsiteX3" fmla="*/ 131563 w 846457"/>
                    <a:gd name="connsiteY3" fmla="*/ 0 h 1895302"/>
                  </a:gdLst>
                  <a:ahLst/>
                  <a:cxnLst>
                    <a:cxn ang="0">
                      <a:pos x="connsiteX0" y="connsiteY0"/>
                    </a:cxn>
                    <a:cxn ang="0">
                      <a:pos x="connsiteX1" y="connsiteY1"/>
                    </a:cxn>
                    <a:cxn ang="0">
                      <a:pos x="connsiteX2" y="connsiteY2"/>
                    </a:cxn>
                    <a:cxn ang="0">
                      <a:pos x="connsiteX3" y="connsiteY3"/>
                    </a:cxn>
                  </a:cxnLst>
                  <a:rect l="l" t="t" r="r" b="b"/>
                  <a:pathLst>
                    <a:path w="846457" h="1895302">
                      <a:moveTo>
                        <a:pt x="846457" y="1895302"/>
                      </a:moveTo>
                      <a:cubicBezTo>
                        <a:pt x="698213" y="1788622"/>
                        <a:pt x="386447" y="1614173"/>
                        <a:pt x="218060" y="1331070"/>
                      </a:cubicBezTo>
                      <a:cubicBezTo>
                        <a:pt x="0" y="911591"/>
                        <a:pt x="32186" y="750711"/>
                        <a:pt x="6929" y="359388"/>
                      </a:cubicBezTo>
                      <a:cubicBezTo>
                        <a:pt x="40804" y="65904"/>
                        <a:pt x="155115" y="120534"/>
                        <a:pt x="131563" y="0"/>
                      </a:cubicBezTo>
                    </a:path>
                  </a:pathLst>
                </a:custGeom>
                <a:ln w="101600">
                  <a:solidFill>
                    <a:srgbClr val="FFFF00"/>
                  </a:solidFill>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2" name="Group 24"/>
                <p:cNvGrpSpPr/>
                <p:nvPr/>
              </p:nvGrpSpPr>
              <p:grpSpPr>
                <a:xfrm>
                  <a:off x="3733800" y="2932445"/>
                  <a:ext cx="1981200" cy="556318"/>
                  <a:chOff x="3733800" y="2932445"/>
                  <a:chExt cx="1981200" cy="556318"/>
                </a:xfrm>
              </p:grpSpPr>
              <p:grpSp>
                <p:nvGrpSpPr>
                  <p:cNvPr id="25" name="Group 37"/>
                  <p:cNvGrpSpPr/>
                  <p:nvPr/>
                </p:nvGrpSpPr>
                <p:grpSpPr>
                  <a:xfrm>
                    <a:off x="4053766" y="2932445"/>
                    <a:ext cx="1661234" cy="556318"/>
                    <a:chOff x="4053766" y="2932445"/>
                    <a:chExt cx="1661234" cy="556318"/>
                  </a:xfrm>
                </p:grpSpPr>
                <p:sp>
                  <p:nvSpPr>
                    <p:cNvPr id="29" name="Freeform 28"/>
                    <p:cNvSpPr/>
                    <p:nvPr/>
                  </p:nvSpPr>
                  <p:spPr>
                    <a:xfrm rot="2940519">
                      <a:off x="4034310" y="2994156"/>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10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6" name="Group 27"/>
                    <p:cNvGrpSpPr/>
                    <p:nvPr/>
                  </p:nvGrpSpPr>
                  <p:grpSpPr>
                    <a:xfrm>
                      <a:off x="4442295" y="2932445"/>
                      <a:ext cx="1272705" cy="556318"/>
                      <a:chOff x="4442295" y="2932445"/>
                      <a:chExt cx="1272705" cy="556318"/>
                    </a:xfrm>
                  </p:grpSpPr>
                  <p:sp>
                    <p:nvSpPr>
                      <p:cNvPr id="30" name="Freeform 29"/>
                      <p:cNvSpPr/>
                      <p:nvPr/>
                    </p:nvSpPr>
                    <p:spPr>
                      <a:xfrm rot="2722830">
                        <a:off x="4840605" y="2951901"/>
                        <a:ext cx="486383" cy="447472"/>
                      </a:xfrm>
                      <a:custGeom>
                        <a:avLst/>
                        <a:gdLst>
                          <a:gd name="connsiteX0" fmla="*/ 0 w 486383"/>
                          <a:gd name="connsiteY0" fmla="*/ 447472 h 447472"/>
                          <a:gd name="connsiteX1" fmla="*/ 194553 w 486383"/>
                          <a:gd name="connsiteY1" fmla="*/ 155643 h 447472"/>
                          <a:gd name="connsiteX2" fmla="*/ 486383 w 486383"/>
                          <a:gd name="connsiteY2" fmla="*/ 0 h 447472"/>
                        </a:gdLst>
                        <a:ahLst/>
                        <a:cxnLst>
                          <a:cxn ang="0">
                            <a:pos x="connsiteX0" y="connsiteY0"/>
                          </a:cxn>
                          <a:cxn ang="0">
                            <a:pos x="connsiteX1" y="connsiteY1"/>
                          </a:cxn>
                          <a:cxn ang="0">
                            <a:pos x="connsiteX2" y="connsiteY2"/>
                          </a:cxn>
                        </a:cxnLst>
                        <a:rect l="l" t="t" r="r" b="b"/>
                        <a:pathLst>
                          <a:path w="486383" h="447472">
                            <a:moveTo>
                              <a:pt x="0" y="447472"/>
                            </a:moveTo>
                            <a:cubicBezTo>
                              <a:pt x="56744" y="338847"/>
                              <a:pt x="113489" y="230222"/>
                              <a:pt x="194553" y="155643"/>
                            </a:cubicBezTo>
                            <a:cubicBezTo>
                              <a:pt x="275617" y="81064"/>
                              <a:pt x="381000" y="40532"/>
                              <a:pt x="486383" y="0"/>
                            </a:cubicBezTo>
                          </a:path>
                        </a:pathLst>
                      </a:custGeom>
                      <a:ln w="76200">
                        <a:solidFill>
                          <a:srgbClr val="FFFF00"/>
                        </a:solidFill>
                        <a:prstDash val="sysDot"/>
                      </a:ln>
                      <a:effectLst>
                        <a:outerShdw dist="88900" dir="96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5-Point Star 30"/>
                      <p:cNvSpPr>
                        <a:spLocks noChangeAspect="1"/>
                      </p:cNvSpPr>
                      <p:nvPr/>
                    </p:nvSpPr>
                    <p:spPr>
                      <a:xfrm>
                        <a:off x="5280495" y="2971800"/>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2" name="5-Point Star 31"/>
                      <p:cNvSpPr>
                        <a:spLocks noChangeAspect="1"/>
                      </p:cNvSpPr>
                      <p:nvPr/>
                    </p:nvSpPr>
                    <p:spPr>
                      <a:xfrm>
                        <a:off x="4442295" y="3054258"/>
                        <a:ext cx="434505" cy="434505"/>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grpSp>
              <p:sp>
                <p:nvSpPr>
                  <p:cNvPr id="27" name="Oval 26"/>
                  <p:cNvSpPr>
                    <a:spLocks noChangeAspect="1"/>
                  </p:cNvSpPr>
                  <p:nvPr/>
                </p:nvSpPr>
                <p:spPr>
                  <a:xfrm>
                    <a:off x="3733800" y="3048000"/>
                    <a:ext cx="274320" cy="27432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sp>
            <p:nvSpPr>
              <p:cNvPr id="57" name="TextBox 56"/>
              <p:cNvSpPr txBox="1"/>
              <p:nvPr/>
            </p:nvSpPr>
            <p:spPr>
              <a:xfrm>
                <a:off x="7162800" y="2759587"/>
                <a:ext cx="1757212" cy="523220"/>
              </a:xfrm>
              <a:prstGeom prst="rect">
                <a:avLst/>
              </a:prstGeom>
              <a:solidFill>
                <a:schemeClr val="bg1"/>
              </a:solidFill>
            </p:spPr>
            <p:txBody>
              <a:bodyPr wrap="none" rtlCol="0">
                <a:spAutoFit/>
              </a:bodyPr>
              <a:lstStyle/>
              <a:p>
                <a:r>
                  <a:rPr lang="en-US" sz="2800" b="1" dirty="0" smtClean="0">
                    <a:effectLst>
                      <a:outerShdw dist="63500" dir="7200000" algn="ctr" rotWithShape="0">
                        <a:srgbClr val="FFFF00"/>
                      </a:outerShdw>
                    </a:effectLst>
                  </a:rPr>
                  <a:t>1799-1852</a:t>
                </a:r>
              </a:p>
            </p:txBody>
          </p:sp>
          <p:pic>
            <p:nvPicPr>
              <p:cNvPr id="5" name="Picture 2"/>
              <p:cNvPicPr>
                <a:picLocks noChangeAspect="1" noChangeArrowheads="1"/>
              </p:cNvPicPr>
              <p:nvPr/>
            </p:nvPicPr>
            <p:blipFill>
              <a:blip r:embed="rId3" cstate="print"/>
              <a:srcRect/>
              <a:stretch>
                <a:fillRect/>
              </a:stretch>
            </p:blipFill>
            <p:spPr bwMode="auto">
              <a:xfrm>
                <a:off x="7086600" y="762000"/>
                <a:ext cx="1905000" cy="1997587"/>
              </a:xfrm>
              <a:prstGeom prst="rect">
                <a:avLst/>
              </a:prstGeom>
              <a:noFill/>
              <a:ln w="9525">
                <a:noFill/>
                <a:miter lim="800000"/>
                <a:headEnd/>
                <a:tailEnd/>
              </a:ln>
              <a:effectLst/>
            </p:spPr>
          </p:pic>
        </p:grpSp>
        <p:sp>
          <p:nvSpPr>
            <p:cNvPr id="67" name="Rectangle 66"/>
            <p:cNvSpPr/>
            <p:nvPr/>
          </p:nvSpPr>
          <p:spPr>
            <a:xfrm>
              <a:off x="7162800" y="761999"/>
              <a:ext cx="1691640" cy="1965960"/>
            </a:xfrm>
            <a:prstGeom prst="rect">
              <a:avLst/>
            </a:prstGeom>
            <a:noFill/>
            <a:ln w="76200">
              <a:solidFill>
                <a:srgbClr val="FFFF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sp>
        <p:nvSpPr>
          <p:cNvPr id="81" name="Rectangle 80"/>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93" name="Group 92"/>
          <p:cNvGrpSpPr/>
          <p:nvPr/>
        </p:nvGrpSpPr>
        <p:grpSpPr>
          <a:xfrm>
            <a:off x="152400" y="612648"/>
            <a:ext cx="5029200" cy="2968752"/>
            <a:chOff x="152400" y="612648"/>
            <a:chExt cx="5029200" cy="2968752"/>
          </a:xfrm>
        </p:grpSpPr>
        <p:sp>
          <p:nvSpPr>
            <p:cNvPr id="80" name="TextBox 79"/>
            <p:cNvSpPr txBox="1"/>
            <p:nvPr/>
          </p:nvSpPr>
          <p:spPr>
            <a:xfrm>
              <a:off x="152400" y="2610829"/>
              <a:ext cx="1757212" cy="437171"/>
            </a:xfrm>
            <a:prstGeom prst="rect">
              <a:avLst/>
            </a:prstGeom>
            <a:solidFill>
              <a:schemeClr val="bg1"/>
            </a:solidFill>
          </p:spPr>
          <p:txBody>
            <a:bodyPr wrap="none" rtlCol="0">
              <a:spAutoFit/>
            </a:bodyPr>
            <a:lstStyle/>
            <a:p>
              <a:pPr>
                <a:lnSpc>
                  <a:spcPts val="2600"/>
                </a:lnSpc>
              </a:pPr>
              <a:r>
                <a:rPr lang="en-US" sz="2800" b="1" dirty="0" smtClean="0">
                  <a:solidFill>
                    <a:schemeClr val="accent1">
                      <a:lumMod val="75000"/>
                    </a:schemeClr>
                  </a:solidFill>
                  <a:effectLst>
                    <a:outerShdw dist="38100" dir="7200000" algn="ctr" rotWithShape="0">
                      <a:schemeClr val="tx1"/>
                    </a:outerShdw>
                  </a:effectLst>
                </a:rPr>
                <a:t>1850-1910</a:t>
              </a:r>
            </a:p>
          </p:txBody>
        </p:sp>
        <p:grpSp>
          <p:nvGrpSpPr>
            <p:cNvPr id="85" name="Group 84"/>
            <p:cNvGrpSpPr/>
            <p:nvPr/>
          </p:nvGrpSpPr>
          <p:grpSpPr>
            <a:xfrm>
              <a:off x="152400" y="612648"/>
              <a:ext cx="5029200" cy="2968752"/>
              <a:chOff x="152400" y="354501"/>
              <a:chExt cx="5029200" cy="2968752"/>
            </a:xfrm>
          </p:grpSpPr>
          <p:grpSp>
            <p:nvGrpSpPr>
              <p:cNvPr id="86" name="Group 71"/>
              <p:cNvGrpSpPr/>
              <p:nvPr/>
            </p:nvGrpSpPr>
            <p:grpSpPr>
              <a:xfrm>
                <a:off x="2286000" y="2590800"/>
                <a:ext cx="2895600" cy="732453"/>
                <a:chOff x="2264229" y="2771192"/>
                <a:chExt cx="2895600" cy="732453"/>
              </a:xfrm>
            </p:grpSpPr>
            <p:sp>
              <p:nvSpPr>
                <p:cNvPr id="88" name="Freeform 87"/>
                <p:cNvSpPr/>
                <p:nvPr/>
              </p:nvSpPr>
              <p:spPr>
                <a:xfrm>
                  <a:off x="2264229" y="2771192"/>
                  <a:ext cx="1216089" cy="348344"/>
                </a:xfrm>
                <a:custGeom>
                  <a:avLst/>
                  <a:gdLst>
                    <a:gd name="connsiteX0" fmla="*/ 0 w 1063689"/>
                    <a:gd name="connsiteY0" fmla="*/ 195944 h 279919"/>
                    <a:gd name="connsiteX1" fmla="*/ 177281 w 1063689"/>
                    <a:gd name="connsiteY1" fmla="*/ 177282 h 279919"/>
                    <a:gd name="connsiteX2" fmla="*/ 298579 w 1063689"/>
                    <a:gd name="connsiteY2" fmla="*/ 130629 h 279919"/>
                    <a:gd name="connsiteX3" fmla="*/ 345232 w 1063689"/>
                    <a:gd name="connsiteY3" fmla="*/ 46654 h 279919"/>
                    <a:gd name="connsiteX4" fmla="*/ 419877 w 1063689"/>
                    <a:gd name="connsiteY4" fmla="*/ 93307 h 279919"/>
                    <a:gd name="connsiteX5" fmla="*/ 494522 w 1063689"/>
                    <a:gd name="connsiteY5" fmla="*/ 158621 h 279919"/>
                    <a:gd name="connsiteX6" fmla="*/ 597159 w 1063689"/>
                    <a:gd name="connsiteY6" fmla="*/ 83976 h 279919"/>
                    <a:gd name="connsiteX7" fmla="*/ 709126 w 1063689"/>
                    <a:gd name="connsiteY7" fmla="*/ 9331 h 279919"/>
                    <a:gd name="connsiteX8" fmla="*/ 830424 w 1063689"/>
                    <a:gd name="connsiteY8" fmla="*/ 27993 h 279919"/>
                    <a:gd name="connsiteX9" fmla="*/ 933061 w 1063689"/>
                    <a:gd name="connsiteY9" fmla="*/ 37323 h 279919"/>
                    <a:gd name="connsiteX10" fmla="*/ 998375 w 1063689"/>
                    <a:gd name="connsiteY10" fmla="*/ 214605 h 279919"/>
                    <a:gd name="connsiteX11" fmla="*/ 1063689 w 1063689"/>
                    <a:gd name="connsiteY11" fmla="*/ 279919 h 279919"/>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063689"/>
                    <a:gd name="connsiteY0" fmla="*/ 500744 h 500744"/>
                    <a:gd name="connsiteX1" fmla="*/ 177281 w 1063689"/>
                    <a:gd name="connsiteY1" fmla="*/ 177282 h 500744"/>
                    <a:gd name="connsiteX2" fmla="*/ 298579 w 1063689"/>
                    <a:gd name="connsiteY2" fmla="*/ 130629 h 500744"/>
                    <a:gd name="connsiteX3" fmla="*/ 345232 w 1063689"/>
                    <a:gd name="connsiteY3" fmla="*/ 46654 h 500744"/>
                    <a:gd name="connsiteX4" fmla="*/ 419877 w 1063689"/>
                    <a:gd name="connsiteY4" fmla="*/ 93307 h 500744"/>
                    <a:gd name="connsiteX5" fmla="*/ 494522 w 1063689"/>
                    <a:gd name="connsiteY5" fmla="*/ 158621 h 500744"/>
                    <a:gd name="connsiteX6" fmla="*/ 597159 w 1063689"/>
                    <a:gd name="connsiteY6" fmla="*/ 83976 h 500744"/>
                    <a:gd name="connsiteX7" fmla="*/ 709126 w 1063689"/>
                    <a:gd name="connsiteY7" fmla="*/ 9331 h 500744"/>
                    <a:gd name="connsiteX8" fmla="*/ 830424 w 1063689"/>
                    <a:gd name="connsiteY8" fmla="*/ 27993 h 500744"/>
                    <a:gd name="connsiteX9" fmla="*/ 933061 w 1063689"/>
                    <a:gd name="connsiteY9" fmla="*/ 37323 h 500744"/>
                    <a:gd name="connsiteX10" fmla="*/ 998375 w 1063689"/>
                    <a:gd name="connsiteY10" fmla="*/ 214605 h 500744"/>
                    <a:gd name="connsiteX11" fmla="*/ 1063689 w 1063689"/>
                    <a:gd name="connsiteY11" fmla="*/ 279919 h 500744"/>
                    <a:gd name="connsiteX0" fmla="*/ 0 w 1216089"/>
                    <a:gd name="connsiteY0" fmla="*/ 348344 h 348344"/>
                    <a:gd name="connsiteX1" fmla="*/ 329681 w 1216089"/>
                    <a:gd name="connsiteY1" fmla="*/ 177282 h 348344"/>
                    <a:gd name="connsiteX2" fmla="*/ 450979 w 1216089"/>
                    <a:gd name="connsiteY2" fmla="*/ 130629 h 348344"/>
                    <a:gd name="connsiteX3" fmla="*/ 497632 w 1216089"/>
                    <a:gd name="connsiteY3" fmla="*/ 46654 h 348344"/>
                    <a:gd name="connsiteX4" fmla="*/ 572277 w 1216089"/>
                    <a:gd name="connsiteY4" fmla="*/ 93307 h 348344"/>
                    <a:gd name="connsiteX5" fmla="*/ 646922 w 1216089"/>
                    <a:gd name="connsiteY5" fmla="*/ 158621 h 348344"/>
                    <a:gd name="connsiteX6" fmla="*/ 749559 w 1216089"/>
                    <a:gd name="connsiteY6" fmla="*/ 83976 h 348344"/>
                    <a:gd name="connsiteX7" fmla="*/ 861526 w 1216089"/>
                    <a:gd name="connsiteY7" fmla="*/ 9331 h 348344"/>
                    <a:gd name="connsiteX8" fmla="*/ 982824 w 1216089"/>
                    <a:gd name="connsiteY8" fmla="*/ 27993 h 348344"/>
                    <a:gd name="connsiteX9" fmla="*/ 1085461 w 1216089"/>
                    <a:gd name="connsiteY9" fmla="*/ 37323 h 348344"/>
                    <a:gd name="connsiteX10" fmla="*/ 1150775 w 1216089"/>
                    <a:gd name="connsiteY10" fmla="*/ 214605 h 348344"/>
                    <a:gd name="connsiteX11" fmla="*/ 1216089 w 1216089"/>
                    <a:gd name="connsiteY11" fmla="*/ 279919 h 3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6089" h="348344">
                      <a:moveTo>
                        <a:pt x="0" y="348344"/>
                      </a:moveTo>
                      <a:cubicBezTo>
                        <a:pt x="75596" y="104019"/>
                        <a:pt x="254518" y="213568"/>
                        <a:pt x="329681" y="177282"/>
                      </a:cubicBezTo>
                      <a:cubicBezTo>
                        <a:pt x="404844" y="140996"/>
                        <a:pt x="422987" y="152400"/>
                        <a:pt x="450979" y="130629"/>
                      </a:cubicBezTo>
                      <a:cubicBezTo>
                        <a:pt x="478971" y="108858"/>
                        <a:pt x="477416" y="52874"/>
                        <a:pt x="497632" y="46654"/>
                      </a:cubicBezTo>
                      <a:cubicBezTo>
                        <a:pt x="517848" y="40434"/>
                        <a:pt x="547395" y="74646"/>
                        <a:pt x="572277" y="93307"/>
                      </a:cubicBezTo>
                      <a:cubicBezTo>
                        <a:pt x="597159" y="111968"/>
                        <a:pt x="617375" y="160176"/>
                        <a:pt x="646922" y="158621"/>
                      </a:cubicBezTo>
                      <a:cubicBezTo>
                        <a:pt x="676469" y="157066"/>
                        <a:pt x="713792" y="108858"/>
                        <a:pt x="749559" y="83976"/>
                      </a:cubicBezTo>
                      <a:cubicBezTo>
                        <a:pt x="785326" y="59094"/>
                        <a:pt x="822648" y="18662"/>
                        <a:pt x="861526" y="9331"/>
                      </a:cubicBezTo>
                      <a:cubicBezTo>
                        <a:pt x="900404" y="0"/>
                        <a:pt x="945502" y="23328"/>
                        <a:pt x="982824" y="27993"/>
                      </a:cubicBezTo>
                      <a:cubicBezTo>
                        <a:pt x="1020146" y="32658"/>
                        <a:pt x="1057469" y="6221"/>
                        <a:pt x="1085461" y="37323"/>
                      </a:cubicBezTo>
                      <a:cubicBezTo>
                        <a:pt x="1113453" y="68425"/>
                        <a:pt x="1129004" y="174172"/>
                        <a:pt x="1150775" y="214605"/>
                      </a:cubicBezTo>
                      <a:cubicBezTo>
                        <a:pt x="1172546" y="255038"/>
                        <a:pt x="1194317" y="267478"/>
                        <a:pt x="1216089" y="279919"/>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89" name="Group 45"/>
                <p:cNvGrpSpPr/>
                <p:nvPr/>
              </p:nvGrpSpPr>
              <p:grpSpPr>
                <a:xfrm>
                  <a:off x="3429000" y="2971800"/>
                  <a:ext cx="1730829" cy="531845"/>
                  <a:chOff x="3429000" y="2971800"/>
                  <a:chExt cx="1730829" cy="531845"/>
                </a:xfrm>
              </p:grpSpPr>
              <p:sp>
                <p:nvSpPr>
                  <p:cNvPr id="90" name="Freeform 89"/>
                  <p:cNvSpPr/>
                  <p:nvPr/>
                </p:nvSpPr>
                <p:spPr>
                  <a:xfrm>
                    <a:off x="3564294" y="3097763"/>
                    <a:ext cx="1595535" cy="405882"/>
                  </a:xfrm>
                  <a:custGeom>
                    <a:avLst/>
                    <a:gdLst>
                      <a:gd name="connsiteX0" fmla="*/ 1595535 w 1595535"/>
                      <a:gd name="connsiteY0" fmla="*/ 401217 h 405882"/>
                      <a:gd name="connsiteX1" fmla="*/ 1511559 w 1595535"/>
                      <a:gd name="connsiteY1" fmla="*/ 401217 h 405882"/>
                      <a:gd name="connsiteX2" fmla="*/ 1380930 w 1595535"/>
                      <a:gd name="connsiteY2" fmla="*/ 373225 h 405882"/>
                      <a:gd name="connsiteX3" fmla="*/ 1231641 w 1595535"/>
                      <a:gd name="connsiteY3" fmla="*/ 298580 h 405882"/>
                      <a:gd name="connsiteX4" fmla="*/ 1138335 w 1595535"/>
                      <a:gd name="connsiteY4" fmla="*/ 205274 h 405882"/>
                      <a:gd name="connsiteX5" fmla="*/ 1007706 w 1595535"/>
                      <a:gd name="connsiteY5" fmla="*/ 102637 h 405882"/>
                      <a:gd name="connsiteX6" fmla="*/ 858416 w 1595535"/>
                      <a:gd name="connsiteY6" fmla="*/ 74645 h 405882"/>
                      <a:gd name="connsiteX7" fmla="*/ 503853 w 1595535"/>
                      <a:gd name="connsiteY7" fmla="*/ 55984 h 405882"/>
                      <a:gd name="connsiteX8" fmla="*/ 270588 w 1595535"/>
                      <a:gd name="connsiteY8" fmla="*/ 55984 h 405882"/>
                      <a:gd name="connsiteX9" fmla="*/ 130628 w 1595535"/>
                      <a:gd name="connsiteY9" fmla="*/ 46653 h 405882"/>
                      <a:gd name="connsiteX10" fmla="*/ 0 w 1595535"/>
                      <a:gd name="connsiteY10" fmla="*/ 0 h 40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5535" h="405882">
                        <a:moveTo>
                          <a:pt x="1595535" y="401217"/>
                        </a:moveTo>
                        <a:cubicBezTo>
                          <a:pt x="1571430" y="403549"/>
                          <a:pt x="1547326" y="405882"/>
                          <a:pt x="1511559" y="401217"/>
                        </a:cubicBezTo>
                        <a:cubicBezTo>
                          <a:pt x="1475792" y="396552"/>
                          <a:pt x="1427583" y="390331"/>
                          <a:pt x="1380930" y="373225"/>
                        </a:cubicBezTo>
                        <a:cubicBezTo>
                          <a:pt x="1334277" y="356119"/>
                          <a:pt x="1272073" y="326572"/>
                          <a:pt x="1231641" y="298580"/>
                        </a:cubicBezTo>
                        <a:cubicBezTo>
                          <a:pt x="1191209" y="270588"/>
                          <a:pt x="1175657" y="237931"/>
                          <a:pt x="1138335" y="205274"/>
                        </a:cubicBezTo>
                        <a:cubicBezTo>
                          <a:pt x="1101013" y="172617"/>
                          <a:pt x="1054359" y="124408"/>
                          <a:pt x="1007706" y="102637"/>
                        </a:cubicBezTo>
                        <a:cubicBezTo>
                          <a:pt x="961053" y="80866"/>
                          <a:pt x="942391" y="82420"/>
                          <a:pt x="858416" y="74645"/>
                        </a:cubicBezTo>
                        <a:cubicBezTo>
                          <a:pt x="774441" y="66870"/>
                          <a:pt x="601824" y="59094"/>
                          <a:pt x="503853" y="55984"/>
                        </a:cubicBezTo>
                        <a:cubicBezTo>
                          <a:pt x="405882" y="52874"/>
                          <a:pt x="332792" y="57539"/>
                          <a:pt x="270588" y="55984"/>
                        </a:cubicBezTo>
                        <a:cubicBezTo>
                          <a:pt x="208384" y="54429"/>
                          <a:pt x="175726" y="55984"/>
                          <a:pt x="130628" y="46653"/>
                        </a:cubicBezTo>
                        <a:cubicBezTo>
                          <a:pt x="85530" y="37322"/>
                          <a:pt x="42765" y="18661"/>
                          <a:pt x="0" y="0"/>
                        </a:cubicBezTo>
                      </a:path>
                    </a:pathLst>
                  </a:custGeom>
                  <a:ln w="101600"/>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1" name="Oval 90"/>
                  <p:cNvSpPr/>
                  <p:nvPr/>
                </p:nvSpPr>
                <p:spPr>
                  <a:xfrm>
                    <a:off x="3429000" y="2971800"/>
                    <a:ext cx="228600" cy="2286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grpSp>
          <p:pic>
            <p:nvPicPr>
              <p:cNvPr id="87" name="Picture 3"/>
              <p:cNvPicPr>
                <a:picLocks noChangeAspect="1" noChangeArrowheads="1"/>
              </p:cNvPicPr>
              <p:nvPr/>
            </p:nvPicPr>
            <p:blipFill>
              <a:blip r:embed="rId9"/>
              <a:srcRect/>
              <a:stretch>
                <a:fillRect/>
              </a:stretch>
            </p:blipFill>
            <p:spPr bwMode="auto">
              <a:xfrm>
                <a:off x="152400" y="354501"/>
                <a:ext cx="1782086" cy="1984248"/>
              </a:xfrm>
              <a:prstGeom prst="rect">
                <a:avLst/>
              </a:prstGeom>
              <a:noFill/>
              <a:ln w="50800">
                <a:solidFill>
                  <a:srgbClr val="0070C0"/>
                </a:solidFill>
                <a:miter lim="800000"/>
                <a:headEnd/>
                <a:tailEnd/>
              </a:ln>
              <a:effectLst/>
            </p:spPr>
          </p:pic>
        </p:grpSp>
      </p:grpSp>
      <p:sp>
        <p:nvSpPr>
          <p:cNvPr id="92" name="5-Point Star 91"/>
          <p:cNvSpPr/>
          <p:nvPr/>
        </p:nvSpPr>
        <p:spPr>
          <a:xfrm>
            <a:off x="2057400" y="29718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157" name="TextBox 156"/>
          <p:cNvSpPr txBox="1"/>
          <p:nvPr/>
        </p:nvSpPr>
        <p:spPr>
          <a:xfrm>
            <a:off x="152400" y="2209800"/>
            <a:ext cx="1667701" cy="378437"/>
          </a:xfrm>
          <a:prstGeom prst="rect">
            <a:avLst/>
          </a:prstGeom>
          <a:solidFill>
            <a:schemeClr val="tx1"/>
          </a:solidFill>
        </p:spPr>
        <p:txBody>
          <a:bodyPr wrap="none" rtlCol="0">
            <a:spAutoFit/>
          </a:bodyPr>
          <a:lstStyle/>
          <a:p>
            <a:pPr>
              <a:lnSpc>
                <a:spcPts val="2200"/>
              </a:lnSpc>
            </a:pPr>
            <a:r>
              <a:rPr lang="en-US" sz="2200" b="1" dirty="0" smtClean="0">
                <a:solidFill>
                  <a:schemeClr val="bg1"/>
                </a:solidFill>
              </a:rPr>
              <a:t>Mary Parson</a:t>
            </a:r>
            <a:endParaRPr lang="en-US" sz="2200" b="1" dirty="0">
              <a:solidFill>
                <a:schemeClr val="bg1"/>
              </a:solidFill>
            </a:endParaRPr>
          </a:p>
        </p:txBody>
      </p:sp>
      <p:grpSp>
        <p:nvGrpSpPr>
          <p:cNvPr id="159" name="Group 158"/>
          <p:cNvGrpSpPr/>
          <p:nvPr/>
        </p:nvGrpSpPr>
        <p:grpSpPr>
          <a:xfrm>
            <a:off x="3733800" y="838200"/>
            <a:ext cx="1752600" cy="2335374"/>
            <a:chOff x="3733800" y="838200"/>
            <a:chExt cx="1752600" cy="2335374"/>
          </a:xfrm>
        </p:grpSpPr>
        <p:grpSp>
          <p:nvGrpSpPr>
            <p:cNvPr id="156" name="Group 155"/>
            <p:cNvGrpSpPr/>
            <p:nvPr/>
          </p:nvGrpSpPr>
          <p:grpSpPr>
            <a:xfrm>
              <a:off x="3733800" y="838200"/>
              <a:ext cx="1676400" cy="1919645"/>
              <a:chOff x="908869" y="5181600"/>
              <a:chExt cx="1676400" cy="1919645"/>
            </a:xfrm>
          </p:grpSpPr>
          <p:pic>
            <p:nvPicPr>
              <p:cNvPr id="154" name="Picture 2"/>
              <p:cNvPicPr>
                <a:picLocks noChangeAspect="1" noChangeArrowheads="1"/>
              </p:cNvPicPr>
              <p:nvPr/>
            </p:nvPicPr>
            <p:blipFill>
              <a:blip r:embed="rId10"/>
              <a:srcRect l="21579" t="4183" r="8724" b="29783"/>
              <a:stretch>
                <a:fillRect/>
              </a:stretch>
            </p:blipFill>
            <p:spPr bwMode="auto">
              <a:xfrm>
                <a:off x="990600" y="5181600"/>
                <a:ext cx="1594669" cy="1828800"/>
              </a:xfrm>
              <a:prstGeom prst="rect">
                <a:avLst/>
              </a:prstGeom>
              <a:noFill/>
              <a:ln w="50800">
                <a:solidFill>
                  <a:schemeClr val="tx1"/>
                </a:solidFill>
                <a:miter lim="800000"/>
                <a:headEnd/>
                <a:tailEnd/>
              </a:ln>
              <a:effectLst>
                <a:outerShdw dist="50800" dir="7200000" algn="ctr" rotWithShape="0">
                  <a:schemeClr val="tx1"/>
                </a:outerShdw>
              </a:effectLst>
            </p:spPr>
          </p:pic>
          <p:sp>
            <p:nvSpPr>
              <p:cNvPr id="155" name="Rectangle 154"/>
              <p:cNvSpPr/>
              <p:nvPr/>
            </p:nvSpPr>
            <p:spPr>
              <a:xfrm>
                <a:off x="908869" y="6701135"/>
                <a:ext cx="1676400" cy="400110"/>
              </a:xfrm>
              <a:prstGeom prst="rect">
                <a:avLst/>
              </a:prstGeom>
              <a:solidFill>
                <a:schemeClr val="tx1"/>
              </a:solidFill>
            </p:spPr>
            <p:txBody>
              <a:bodyPr wrap="square">
                <a:spAutoFit/>
              </a:bodyPr>
              <a:lstStyle/>
              <a:p>
                <a:r>
                  <a:rPr lang="en-US" sz="2000" b="1" spc="-100" dirty="0" smtClean="0">
                    <a:solidFill>
                      <a:schemeClr val="bg1"/>
                    </a:solidFill>
                  </a:rPr>
                  <a:t>Brigham Young</a:t>
                </a:r>
                <a:endParaRPr lang="en-US" sz="2000" spc="-100" dirty="0">
                  <a:solidFill>
                    <a:schemeClr val="bg1"/>
                  </a:solidFill>
                </a:endParaRPr>
              </a:p>
            </p:txBody>
          </p:sp>
        </p:grpSp>
        <p:sp>
          <p:nvSpPr>
            <p:cNvPr id="158" name="TextBox 157"/>
            <p:cNvSpPr txBox="1"/>
            <p:nvPr/>
          </p:nvSpPr>
          <p:spPr>
            <a:xfrm>
              <a:off x="3733800" y="2743200"/>
              <a:ext cx="1752600" cy="430374"/>
            </a:xfrm>
            <a:prstGeom prst="rect">
              <a:avLst/>
            </a:prstGeom>
            <a:solidFill>
              <a:schemeClr val="tx1"/>
            </a:solidFill>
          </p:spPr>
          <p:txBody>
            <a:bodyPr wrap="square" rtlCol="0">
              <a:spAutoFit/>
            </a:bodyPr>
            <a:lstStyle/>
            <a:p>
              <a:pPr algn="ctr">
                <a:lnSpc>
                  <a:spcPts val="2600"/>
                </a:lnSpc>
              </a:pPr>
              <a:r>
                <a:rPr lang="en-US" sz="2600" b="1" dirty="0" smtClean="0">
                  <a:solidFill>
                    <a:schemeClr val="bg1"/>
                  </a:solidFill>
                </a:rPr>
                <a:t>1801-1877</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8"/>
                                        </p:tgtEl>
                                        <p:attrNameLst>
                                          <p:attrName>style.visibility</p:attrName>
                                        </p:attrNameLst>
                                      </p:cBhvr>
                                      <p:to>
                                        <p:strVal val="visible"/>
                                      </p:to>
                                    </p:set>
                                    <p:animEffect transition="in" filter="fade">
                                      <p:cBhvr>
                                        <p:cTn id="12" dur="1000"/>
                                        <p:tgtEl>
                                          <p:spTgt spid="6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9"/>
                                        </p:tgtEl>
                                        <p:attrNameLst>
                                          <p:attrName>style.visibility</p:attrName>
                                        </p:attrNameLst>
                                      </p:cBhvr>
                                      <p:to>
                                        <p:strVal val="visible"/>
                                      </p:to>
                                    </p:set>
                                    <p:animEffect transition="in" filter="fade">
                                      <p:cBhvr>
                                        <p:cTn id="17" dur="1000"/>
                                        <p:tgtEl>
                                          <p:spTgt spid="159"/>
                                        </p:tgtEl>
                                      </p:cBhvr>
                                    </p:animEffect>
                                  </p:childTnLst>
                                </p:cTn>
                              </p:par>
                            </p:childTnLst>
                          </p:cTn>
                        </p:par>
                      </p:childTnLst>
                    </p:cTn>
                  </p:par>
                  <p:par>
                    <p:cTn id="18" fill="hold">
                      <p:stCondLst>
                        <p:cond delay="indefinite"/>
                      </p:stCondLst>
                      <p:childTnLst>
                        <p:par>
                          <p:cTn id="19" fill="hold">
                            <p:stCondLst>
                              <p:cond delay="0"/>
                            </p:stCondLst>
                            <p:childTnLst>
                              <p:par>
                                <p:cTn id="20" presetID="49" presetClass="exit" presetSubtype="0" accel="100000" fill="hold" nodeType="clickEffect">
                                  <p:stCondLst>
                                    <p:cond delay="0"/>
                                  </p:stCondLst>
                                  <p:childTnLst>
                                    <p:anim calcmode="lin" valueType="num">
                                      <p:cBhvr>
                                        <p:cTn id="21" dur="2000"/>
                                        <p:tgtEl>
                                          <p:spTgt spid="84"/>
                                        </p:tgtEl>
                                        <p:attrNameLst>
                                          <p:attrName>ppt_w</p:attrName>
                                        </p:attrNameLst>
                                      </p:cBhvr>
                                      <p:tavLst>
                                        <p:tav tm="0">
                                          <p:val>
                                            <p:strVal val="ppt_w"/>
                                          </p:val>
                                        </p:tav>
                                        <p:tav tm="100000">
                                          <p:val>
                                            <p:fltVal val="0"/>
                                          </p:val>
                                        </p:tav>
                                      </p:tavLst>
                                    </p:anim>
                                    <p:anim calcmode="lin" valueType="num">
                                      <p:cBhvr>
                                        <p:cTn id="22" dur="2000"/>
                                        <p:tgtEl>
                                          <p:spTgt spid="84"/>
                                        </p:tgtEl>
                                        <p:attrNameLst>
                                          <p:attrName>ppt_h</p:attrName>
                                        </p:attrNameLst>
                                      </p:cBhvr>
                                      <p:tavLst>
                                        <p:tav tm="0">
                                          <p:val>
                                            <p:strVal val="ppt_h"/>
                                          </p:val>
                                        </p:tav>
                                        <p:tav tm="100000">
                                          <p:val>
                                            <p:fltVal val="0"/>
                                          </p:val>
                                        </p:tav>
                                      </p:tavLst>
                                    </p:anim>
                                    <p:anim calcmode="lin" valueType="num">
                                      <p:cBhvr>
                                        <p:cTn id="23" dur="2000"/>
                                        <p:tgtEl>
                                          <p:spTgt spid="84"/>
                                        </p:tgtEl>
                                        <p:attrNameLst>
                                          <p:attrName>style.rotation</p:attrName>
                                        </p:attrNameLst>
                                      </p:cBhvr>
                                      <p:tavLst>
                                        <p:tav tm="0">
                                          <p:val>
                                            <p:fltVal val="0"/>
                                          </p:val>
                                        </p:tav>
                                        <p:tav tm="100000">
                                          <p:val>
                                            <p:fltVal val="360"/>
                                          </p:val>
                                        </p:tav>
                                      </p:tavLst>
                                    </p:anim>
                                    <p:animEffect transition="out" filter="fade">
                                      <p:cBhvr>
                                        <p:cTn id="24" dur="2000"/>
                                        <p:tgtEl>
                                          <p:spTgt spid="84"/>
                                        </p:tgtEl>
                                      </p:cBhvr>
                                    </p:animEffect>
                                    <p:set>
                                      <p:cBhvr>
                                        <p:cTn id="25" dur="1" fill="hold">
                                          <p:stCondLst>
                                            <p:cond delay="1999"/>
                                          </p:stCondLst>
                                        </p:cTn>
                                        <p:tgtEl>
                                          <p:spTgt spid="84"/>
                                        </p:tgtEl>
                                        <p:attrNameLst>
                                          <p:attrName>style.visibility</p:attrName>
                                        </p:attrNameLst>
                                      </p:cBhvr>
                                      <p:to>
                                        <p:strVal val="hidden"/>
                                      </p:to>
                                    </p:set>
                                  </p:childTnLst>
                                </p:cTn>
                              </p:par>
                              <p:par>
                                <p:cTn id="26" presetID="49" presetClass="exit" presetSubtype="0" accel="100000" fill="hold" nodeType="withEffect">
                                  <p:stCondLst>
                                    <p:cond delay="0"/>
                                  </p:stCondLst>
                                  <p:childTnLst>
                                    <p:anim calcmode="lin" valueType="num">
                                      <p:cBhvr>
                                        <p:cTn id="27" dur="2000"/>
                                        <p:tgtEl>
                                          <p:spTgt spid="68"/>
                                        </p:tgtEl>
                                        <p:attrNameLst>
                                          <p:attrName>ppt_w</p:attrName>
                                        </p:attrNameLst>
                                      </p:cBhvr>
                                      <p:tavLst>
                                        <p:tav tm="0">
                                          <p:val>
                                            <p:strVal val="ppt_w"/>
                                          </p:val>
                                        </p:tav>
                                        <p:tav tm="100000">
                                          <p:val>
                                            <p:fltVal val="0"/>
                                          </p:val>
                                        </p:tav>
                                      </p:tavLst>
                                    </p:anim>
                                    <p:anim calcmode="lin" valueType="num">
                                      <p:cBhvr>
                                        <p:cTn id="28" dur="2000"/>
                                        <p:tgtEl>
                                          <p:spTgt spid="68"/>
                                        </p:tgtEl>
                                        <p:attrNameLst>
                                          <p:attrName>ppt_h</p:attrName>
                                        </p:attrNameLst>
                                      </p:cBhvr>
                                      <p:tavLst>
                                        <p:tav tm="0">
                                          <p:val>
                                            <p:strVal val="ppt_h"/>
                                          </p:val>
                                        </p:tav>
                                        <p:tav tm="100000">
                                          <p:val>
                                            <p:fltVal val="0"/>
                                          </p:val>
                                        </p:tav>
                                      </p:tavLst>
                                    </p:anim>
                                    <p:anim calcmode="lin" valueType="num">
                                      <p:cBhvr>
                                        <p:cTn id="29" dur="2000"/>
                                        <p:tgtEl>
                                          <p:spTgt spid="68"/>
                                        </p:tgtEl>
                                        <p:attrNameLst>
                                          <p:attrName>style.rotation</p:attrName>
                                        </p:attrNameLst>
                                      </p:cBhvr>
                                      <p:tavLst>
                                        <p:tav tm="0">
                                          <p:val>
                                            <p:fltVal val="0"/>
                                          </p:val>
                                        </p:tav>
                                        <p:tav tm="100000">
                                          <p:val>
                                            <p:fltVal val="360"/>
                                          </p:val>
                                        </p:tav>
                                      </p:tavLst>
                                    </p:anim>
                                    <p:animEffect transition="out" filter="fade">
                                      <p:cBhvr>
                                        <p:cTn id="30" dur="2000"/>
                                        <p:tgtEl>
                                          <p:spTgt spid="68"/>
                                        </p:tgtEl>
                                      </p:cBhvr>
                                    </p:animEffect>
                                    <p:set>
                                      <p:cBhvr>
                                        <p:cTn id="31" dur="1" fill="hold">
                                          <p:stCondLst>
                                            <p:cond delay="1999"/>
                                          </p:stCondLst>
                                        </p:cTn>
                                        <p:tgtEl>
                                          <p:spTgt spid="68"/>
                                        </p:tgtEl>
                                        <p:attrNameLst>
                                          <p:attrName>style.visibility</p:attrName>
                                        </p:attrNameLst>
                                      </p:cBhvr>
                                      <p:to>
                                        <p:strVal val="hidden"/>
                                      </p:to>
                                    </p:set>
                                  </p:childTnLst>
                                </p:cTn>
                              </p:par>
                              <p:par>
                                <p:cTn id="32" presetID="49" presetClass="exit" presetSubtype="0" accel="100000" fill="hold" nodeType="withEffect">
                                  <p:stCondLst>
                                    <p:cond delay="0"/>
                                  </p:stCondLst>
                                  <p:childTnLst>
                                    <p:anim calcmode="lin" valueType="num">
                                      <p:cBhvr>
                                        <p:cTn id="33" dur="2000"/>
                                        <p:tgtEl>
                                          <p:spTgt spid="93"/>
                                        </p:tgtEl>
                                        <p:attrNameLst>
                                          <p:attrName>ppt_w</p:attrName>
                                        </p:attrNameLst>
                                      </p:cBhvr>
                                      <p:tavLst>
                                        <p:tav tm="0">
                                          <p:val>
                                            <p:strVal val="ppt_w"/>
                                          </p:val>
                                        </p:tav>
                                        <p:tav tm="100000">
                                          <p:val>
                                            <p:fltVal val="0"/>
                                          </p:val>
                                        </p:tav>
                                      </p:tavLst>
                                    </p:anim>
                                    <p:anim calcmode="lin" valueType="num">
                                      <p:cBhvr>
                                        <p:cTn id="34" dur="2000"/>
                                        <p:tgtEl>
                                          <p:spTgt spid="93"/>
                                        </p:tgtEl>
                                        <p:attrNameLst>
                                          <p:attrName>ppt_h</p:attrName>
                                        </p:attrNameLst>
                                      </p:cBhvr>
                                      <p:tavLst>
                                        <p:tav tm="0">
                                          <p:val>
                                            <p:strVal val="ppt_h"/>
                                          </p:val>
                                        </p:tav>
                                        <p:tav tm="100000">
                                          <p:val>
                                            <p:fltVal val="0"/>
                                          </p:val>
                                        </p:tav>
                                      </p:tavLst>
                                    </p:anim>
                                    <p:anim calcmode="lin" valueType="num">
                                      <p:cBhvr>
                                        <p:cTn id="35" dur="2000"/>
                                        <p:tgtEl>
                                          <p:spTgt spid="93"/>
                                        </p:tgtEl>
                                        <p:attrNameLst>
                                          <p:attrName>style.rotation</p:attrName>
                                        </p:attrNameLst>
                                      </p:cBhvr>
                                      <p:tavLst>
                                        <p:tav tm="0">
                                          <p:val>
                                            <p:fltVal val="0"/>
                                          </p:val>
                                        </p:tav>
                                        <p:tav tm="100000">
                                          <p:val>
                                            <p:fltVal val="360"/>
                                          </p:val>
                                        </p:tav>
                                      </p:tavLst>
                                    </p:anim>
                                    <p:animEffect transition="out" filter="fade">
                                      <p:cBhvr>
                                        <p:cTn id="36" dur="2000"/>
                                        <p:tgtEl>
                                          <p:spTgt spid="93"/>
                                        </p:tgtEl>
                                      </p:cBhvr>
                                    </p:animEffect>
                                    <p:set>
                                      <p:cBhvr>
                                        <p:cTn id="37" dur="1" fill="hold">
                                          <p:stCondLst>
                                            <p:cond delay="1999"/>
                                          </p:stCondLst>
                                        </p:cTn>
                                        <p:tgtEl>
                                          <p:spTgt spid="93"/>
                                        </p:tgtEl>
                                        <p:attrNameLst>
                                          <p:attrName>style.visibility</p:attrName>
                                        </p:attrNameLst>
                                      </p:cBhvr>
                                      <p:to>
                                        <p:strVal val="hidden"/>
                                      </p:to>
                                    </p:set>
                                  </p:childTnLst>
                                </p:cTn>
                              </p:par>
                              <p:par>
                                <p:cTn id="38" presetID="49" presetClass="exit" presetSubtype="0" accel="100000" fill="hold" nodeType="withEffect">
                                  <p:stCondLst>
                                    <p:cond delay="0"/>
                                  </p:stCondLst>
                                  <p:childTnLst>
                                    <p:anim calcmode="lin" valueType="num">
                                      <p:cBhvr>
                                        <p:cTn id="39" dur="2000"/>
                                        <p:tgtEl>
                                          <p:spTgt spid="159"/>
                                        </p:tgtEl>
                                        <p:attrNameLst>
                                          <p:attrName>ppt_w</p:attrName>
                                        </p:attrNameLst>
                                      </p:cBhvr>
                                      <p:tavLst>
                                        <p:tav tm="0">
                                          <p:val>
                                            <p:strVal val="ppt_w"/>
                                          </p:val>
                                        </p:tav>
                                        <p:tav tm="100000">
                                          <p:val>
                                            <p:fltVal val="0"/>
                                          </p:val>
                                        </p:tav>
                                      </p:tavLst>
                                    </p:anim>
                                    <p:anim calcmode="lin" valueType="num">
                                      <p:cBhvr>
                                        <p:cTn id="40" dur="2000"/>
                                        <p:tgtEl>
                                          <p:spTgt spid="159"/>
                                        </p:tgtEl>
                                        <p:attrNameLst>
                                          <p:attrName>ppt_h</p:attrName>
                                        </p:attrNameLst>
                                      </p:cBhvr>
                                      <p:tavLst>
                                        <p:tav tm="0">
                                          <p:val>
                                            <p:strVal val="ppt_h"/>
                                          </p:val>
                                        </p:tav>
                                        <p:tav tm="100000">
                                          <p:val>
                                            <p:fltVal val="0"/>
                                          </p:val>
                                        </p:tav>
                                      </p:tavLst>
                                    </p:anim>
                                    <p:anim calcmode="lin" valueType="num">
                                      <p:cBhvr>
                                        <p:cTn id="41" dur="2000"/>
                                        <p:tgtEl>
                                          <p:spTgt spid="159"/>
                                        </p:tgtEl>
                                        <p:attrNameLst>
                                          <p:attrName>style.rotation</p:attrName>
                                        </p:attrNameLst>
                                      </p:cBhvr>
                                      <p:tavLst>
                                        <p:tav tm="0">
                                          <p:val>
                                            <p:fltVal val="0"/>
                                          </p:val>
                                        </p:tav>
                                        <p:tav tm="100000">
                                          <p:val>
                                            <p:fltVal val="360"/>
                                          </p:val>
                                        </p:tav>
                                      </p:tavLst>
                                    </p:anim>
                                    <p:animEffect transition="out" filter="fade">
                                      <p:cBhvr>
                                        <p:cTn id="42" dur="2000"/>
                                        <p:tgtEl>
                                          <p:spTgt spid="159"/>
                                        </p:tgtEl>
                                      </p:cBhvr>
                                    </p:animEffect>
                                    <p:set>
                                      <p:cBhvr>
                                        <p:cTn id="43" dur="1" fill="hold">
                                          <p:stCondLst>
                                            <p:cond delay="1999"/>
                                          </p:stCondLst>
                                        </p:cTn>
                                        <p:tgtEl>
                                          <p:spTgt spid="159"/>
                                        </p:tgtEl>
                                        <p:attrNameLst>
                                          <p:attrName>style.visibility</p:attrName>
                                        </p:attrNameLst>
                                      </p:cBhvr>
                                      <p:to>
                                        <p:strVal val="hidden"/>
                                      </p:to>
                                    </p:set>
                                  </p:childTnLst>
                                </p:cTn>
                              </p:par>
                              <p:par>
                                <p:cTn id="44" presetID="35" presetClass="path" presetSubtype="0" accel="50000" decel="50000" fill="hold" nodeType="withEffect">
                                  <p:stCondLst>
                                    <p:cond delay="0"/>
                                  </p:stCondLst>
                                  <p:childTnLst>
                                    <p:animMotion origin="layout" path="M 3.33333E-6 -2.19653E-6 L -0.175 -0.23052 " pathEditMode="relative" rAng="0" ptsTypes="AA">
                                      <p:cBhvr>
                                        <p:cTn id="45" dur="2000" fill="hold"/>
                                        <p:tgtEl>
                                          <p:spTgt spid="84"/>
                                        </p:tgtEl>
                                        <p:attrNameLst>
                                          <p:attrName>ppt_x</p:attrName>
                                          <p:attrName>ppt_y</p:attrName>
                                        </p:attrNameLst>
                                      </p:cBhvr>
                                      <p:rCtr x="-87" y="-115"/>
                                    </p:animMotion>
                                  </p:childTnLst>
                                </p:cTn>
                              </p:par>
                              <p:par>
                                <p:cTn id="46" presetID="35" presetClass="path" presetSubtype="0" accel="50000" decel="50000" fill="hold" nodeType="withEffect">
                                  <p:stCondLst>
                                    <p:cond delay="0"/>
                                  </p:stCondLst>
                                  <p:childTnLst>
                                    <p:animMotion origin="layout" path="M -0.00503 -4.07407E-6 L -0.41337 0.13311 " pathEditMode="relative" rAng="0" ptsTypes="AA">
                                      <p:cBhvr>
                                        <p:cTn id="47" dur="2000" fill="hold"/>
                                        <p:tgtEl>
                                          <p:spTgt spid="68"/>
                                        </p:tgtEl>
                                        <p:attrNameLst>
                                          <p:attrName>ppt_x</p:attrName>
                                          <p:attrName>ppt_y</p:attrName>
                                        </p:attrNameLst>
                                      </p:cBhvr>
                                      <p:rCtr x="-204" y="66"/>
                                    </p:animMotion>
                                  </p:childTnLst>
                                </p:cTn>
                              </p:par>
                              <p:par>
                                <p:cTn id="48" presetID="35" presetClass="path" presetSubtype="0" accel="50000" decel="50000" fill="hold" nodeType="withEffect">
                                  <p:stCondLst>
                                    <p:cond delay="0"/>
                                  </p:stCondLst>
                                  <p:childTnLst>
                                    <p:animMotion origin="layout" path="M 0 3.7037E-7 L -0.25833 0.16343 " pathEditMode="relative" rAng="0" ptsTypes="AA">
                                      <p:cBhvr>
                                        <p:cTn id="49" dur="2000" fill="hold"/>
                                        <p:tgtEl>
                                          <p:spTgt spid="159"/>
                                        </p:tgtEl>
                                        <p:attrNameLst>
                                          <p:attrName>ppt_x</p:attrName>
                                          <p:attrName>ppt_y</p:attrName>
                                        </p:attrNameLst>
                                      </p:cBhvr>
                                      <p:rCtr x="-129" y="82"/>
                                    </p:animMotion>
                                  </p:childTnLst>
                                </p:cTn>
                              </p:par>
                              <p:par>
                                <p:cTn id="50" presetID="42" presetClass="path" presetSubtype="0" accel="50000" decel="50000" fill="hold" nodeType="withEffect">
                                  <p:stCondLst>
                                    <p:cond delay="0"/>
                                  </p:stCondLst>
                                  <p:childTnLst>
                                    <p:animMotion origin="layout" path="M 3.33333E-6 -4.04624E-6 L -0.05 0.18313 " pathEditMode="relative" rAng="0" ptsTypes="AA">
                                      <p:cBhvr>
                                        <p:cTn id="51" dur="2000" fill="hold"/>
                                        <p:tgtEl>
                                          <p:spTgt spid="93"/>
                                        </p:tgtEl>
                                        <p:attrNameLst>
                                          <p:attrName>ppt_x</p:attrName>
                                          <p:attrName>ppt_y</p:attrName>
                                        </p:attrNameLst>
                                      </p:cBhvr>
                                      <p:rCtr x="-25" y="92"/>
                                    </p:animMotion>
                                  </p:childTnLst>
                                </p:cTn>
                              </p:par>
                              <p:par>
                                <p:cTn id="52" presetID="1" presetClass="exit" presetSubtype="0" fill="hold" grpId="0" nodeType="withEffect">
                                  <p:stCondLst>
                                    <p:cond delay="0"/>
                                  </p:stCondLst>
                                  <p:childTnLst>
                                    <p:set>
                                      <p:cBhvr>
                                        <p:cTn id="53" dur="1" fill="hold">
                                          <p:stCondLst>
                                            <p:cond delay="0"/>
                                          </p:stCondLst>
                                        </p:cTn>
                                        <p:tgtEl>
                                          <p:spTgt spid="157"/>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1000"/>
                                        <p:tgtEl>
                                          <p:spTgt spid="2"/>
                                        </p:tgtEl>
                                      </p:cBhvr>
                                    </p:animEffect>
                                    <p:set>
                                      <p:cBhvr>
                                        <p:cTn id="58" dur="1" fill="hold">
                                          <p:stCondLst>
                                            <p:cond delay="999"/>
                                          </p:stCondLst>
                                        </p:cTn>
                                        <p:tgtEl>
                                          <p:spTgt spid="2"/>
                                        </p:tgtEl>
                                        <p:attrNameLst>
                                          <p:attrName>style.visibility</p:attrName>
                                        </p:attrNameLst>
                                      </p:cBhvr>
                                      <p:to>
                                        <p:strVal val="hidden"/>
                                      </p:to>
                                    </p:set>
                                  </p:childTnLst>
                                </p:cTn>
                              </p:par>
                              <p:par>
                                <p:cTn id="59" presetID="10" presetClass="exit" presetSubtype="0" fill="hold" grpId="0" nodeType="withEffect">
                                  <p:stCondLst>
                                    <p:cond delay="0"/>
                                  </p:stCondLst>
                                  <p:childTnLst>
                                    <p:animEffect transition="out" filter="fade">
                                      <p:cBhvr>
                                        <p:cTn id="60" dur="1000"/>
                                        <p:tgtEl>
                                          <p:spTgt spid="92"/>
                                        </p:tgtEl>
                                      </p:cBhvr>
                                    </p:animEffect>
                                    <p:set>
                                      <p:cBhvr>
                                        <p:cTn id="61" dur="1" fill="hold">
                                          <p:stCondLst>
                                            <p:cond delay="999"/>
                                          </p:stCondLst>
                                        </p:cTn>
                                        <p:tgtEl>
                                          <p:spTgt spid="92"/>
                                        </p:tgtEl>
                                        <p:attrNameLst>
                                          <p:attrName>style.visibility</p:attrName>
                                        </p:attrNameLst>
                                      </p:cBhvr>
                                      <p:to>
                                        <p:strVal val="hidden"/>
                                      </p:to>
                                    </p:set>
                                  </p:childTnLst>
                                </p:cTn>
                              </p:par>
                              <p:par>
                                <p:cTn id="62" presetID="10" presetClass="entr" presetSubtype="0" fill="hold" nodeType="withEffect">
                                  <p:stCondLst>
                                    <p:cond delay="0"/>
                                  </p:stCondLst>
                                  <p:childTnLst>
                                    <p:set>
                                      <p:cBhvr>
                                        <p:cTn id="63" dur="1" fill="hold">
                                          <p:stCondLst>
                                            <p:cond delay="0"/>
                                          </p:stCondLst>
                                        </p:cTn>
                                        <p:tgtEl>
                                          <p:spTgt spid="94"/>
                                        </p:tgtEl>
                                        <p:attrNameLst>
                                          <p:attrName>style.visibility</p:attrName>
                                        </p:attrNameLst>
                                      </p:cBhvr>
                                      <p:to>
                                        <p:strVal val="visible"/>
                                      </p:to>
                                    </p:set>
                                    <p:animEffect transition="in" filter="fade">
                                      <p:cBhvr>
                                        <p:cTn id="64"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157"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 name="Picture 2" descr="File:United States 1860-1861-01.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173" name="Group 172"/>
          <p:cNvGrpSpPr/>
          <p:nvPr/>
        </p:nvGrpSpPr>
        <p:grpSpPr>
          <a:xfrm>
            <a:off x="21351" y="928596"/>
            <a:ext cx="9711586" cy="6158004"/>
            <a:chOff x="21351" y="928596"/>
            <a:chExt cx="9711586" cy="6158004"/>
          </a:xfrm>
          <a:solidFill>
            <a:schemeClr val="bg1"/>
          </a:solidFill>
        </p:grpSpPr>
        <p:sp>
          <p:nvSpPr>
            <p:cNvPr id="174" name="Freeform 17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5" name="Group 11"/>
            <p:cNvGrpSpPr/>
            <p:nvPr/>
          </p:nvGrpSpPr>
          <p:grpSpPr>
            <a:xfrm>
              <a:off x="21351" y="5294193"/>
              <a:ext cx="3435447" cy="1792407"/>
              <a:chOff x="-152400" y="5257800"/>
              <a:chExt cx="3505200" cy="1828800"/>
            </a:xfrm>
            <a:grpFill/>
          </p:grpSpPr>
          <p:sp>
            <p:nvSpPr>
              <p:cNvPr id="178" name="Rectangle 17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Rectangle 17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6" name="Freeform 17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77" name="Freeform 17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 name="Group 93"/>
          <p:cNvGrpSpPr/>
          <p:nvPr/>
        </p:nvGrpSpPr>
        <p:grpSpPr>
          <a:xfrm>
            <a:off x="0" y="0"/>
            <a:ext cx="9144000" cy="9193309"/>
            <a:chOff x="0" y="0"/>
            <a:chExt cx="9144000" cy="9193309"/>
          </a:xfrm>
        </p:grpSpPr>
        <p:sp>
          <p:nvSpPr>
            <p:cNvPr id="95" name="Rectangle 94"/>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96" name="Picture 6"/>
            <p:cNvPicPr>
              <a:picLocks noChangeAspect="1" noChangeArrowheads="1"/>
            </p:cNvPicPr>
            <p:nvPr/>
          </p:nvPicPr>
          <p:blipFill>
            <a:blip r:embed="rId3"/>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97" name="Rectangle 96"/>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98" name="Straight Connector 97"/>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6"/>
            <p:cNvGrpSpPr/>
            <p:nvPr/>
          </p:nvGrpSpPr>
          <p:grpSpPr>
            <a:xfrm>
              <a:off x="4495800" y="3124200"/>
              <a:ext cx="685800" cy="777240"/>
              <a:chOff x="4495800" y="3124200"/>
              <a:chExt cx="685800" cy="777240"/>
            </a:xfrm>
          </p:grpSpPr>
          <p:cxnSp>
            <p:nvCxnSpPr>
              <p:cNvPr id="150" name="Straight Connector 149"/>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4" name="Group 81"/>
              <p:cNvGrpSpPr/>
              <p:nvPr/>
            </p:nvGrpSpPr>
            <p:grpSpPr>
              <a:xfrm>
                <a:off x="4496271" y="3124200"/>
                <a:ext cx="685329" cy="777240"/>
                <a:chOff x="4440678" y="2858294"/>
                <a:chExt cx="685329" cy="777240"/>
              </a:xfrm>
            </p:grpSpPr>
            <p:cxnSp>
              <p:nvCxnSpPr>
                <p:cNvPr id="152" name="Straight Connector 58"/>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6" name="Group 45"/>
            <p:cNvGrpSpPr/>
            <p:nvPr/>
          </p:nvGrpSpPr>
          <p:grpSpPr>
            <a:xfrm>
              <a:off x="7238529" y="3124200"/>
              <a:ext cx="1905471" cy="777240"/>
              <a:chOff x="7238529" y="3124200"/>
              <a:chExt cx="1905471" cy="777240"/>
            </a:xfrm>
          </p:grpSpPr>
          <p:cxnSp>
            <p:nvCxnSpPr>
              <p:cNvPr id="148" name="Straight Connector 147"/>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107" name="Straight Connector 106"/>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oup 101"/>
            <p:cNvGrpSpPr/>
            <p:nvPr/>
          </p:nvGrpSpPr>
          <p:grpSpPr>
            <a:xfrm>
              <a:off x="315305" y="3352800"/>
              <a:ext cx="980095" cy="2268719"/>
              <a:chOff x="315305" y="3352800"/>
              <a:chExt cx="980095" cy="2268719"/>
            </a:xfrm>
          </p:grpSpPr>
          <p:sp>
            <p:nvSpPr>
              <p:cNvPr id="132" name="TextBox 131"/>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133" name="Straight Connector 132"/>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5" name="Group 32"/>
            <p:cNvGrpSpPr/>
            <p:nvPr/>
          </p:nvGrpSpPr>
          <p:grpSpPr>
            <a:xfrm>
              <a:off x="152400" y="76200"/>
              <a:ext cx="1074051" cy="3962400"/>
              <a:chOff x="678549" y="838200"/>
              <a:chExt cx="1074051" cy="3962400"/>
            </a:xfrm>
          </p:grpSpPr>
          <p:pic>
            <p:nvPicPr>
              <p:cNvPr id="126" name="Picture 2"/>
              <p:cNvPicPr>
                <a:picLocks noChangeAspect="1" noChangeArrowheads="1"/>
              </p:cNvPicPr>
              <p:nvPr/>
            </p:nvPicPr>
            <p:blipFill>
              <a:blip r:embed="rId4"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127" name="Straight Connector 23"/>
              <p:cNvCxnSpPr>
                <a:stCxn id="131"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6" name="Group 96"/>
              <p:cNvGrpSpPr/>
              <p:nvPr/>
            </p:nvGrpSpPr>
            <p:grpSpPr>
              <a:xfrm>
                <a:off x="907149" y="3765364"/>
                <a:ext cx="806631" cy="1035236"/>
                <a:chOff x="856266" y="5499266"/>
                <a:chExt cx="806631" cy="1035236"/>
              </a:xfrm>
            </p:grpSpPr>
            <p:cxnSp>
              <p:nvCxnSpPr>
                <p:cNvPr id="129" name="Straight Connector 29"/>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30" name="TextBox 129"/>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131" name="Oval 130"/>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102"/>
            <p:cNvGrpSpPr/>
            <p:nvPr/>
          </p:nvGrpSpPr>
          <p:grpSpPr>
            <a:xfrm>
              <a:off x="5775058" y="6248400"/>
              <a:ext cx="3368942" cy="461665"/>
              <a:chOff x="5851258" y="7467600"/>
              <a:chExt cx="3368942" cy="461665"/>
            </a:xfrm>
          </p:grpSpPr>
          <p:grpSp>
            <p:nvGrpSpPr>
              <p:cNvPr id="33" name="Group 66"/>
              <p:cNvGrpSpPr/>
              <p:nvPr/>
            </p:nvGrpSpPr>
            <p:grpSpPr>
              <a:xfrm>
                <a:off x="7924800" y="7467600"/>
                <a:ext cx="1295400" cy="461665"/>
                <a:chOff x="7924800" y="3581400"/>
                <a:chExt cx="1295400" cy="461665"/>
              </a:xfrm>
            </p:grpSpPr>
            <p:sp>
              <p:nvSpPr>
                <p:cNvPr id="124" name="TextBox 24"/>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25" name="Straight Arrow Connector 124"/>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23" name="TextBox 23"/>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nvGrpSpPr>
            <p:cNvPr id="34" name="Group 74"/>
            <p:cNvGrpSpPr/>
            <p:nvPr/>
          </p:nvGrpSpPr>
          <p:grpSpPr>
            <a:xfrm>
              <a:off x="839932" y="1828800"/>
              <a:ext cx="4646468" cy="1174564"/>
              <a:chOff x="839932" y="1828800"/>
              <a:chExt cx="4646468" cy="1174564"/>
            </a:xfrm>
          </p:grpSpPr>
          <p:cxnSp>
            <p:nvCxnSpPr>
              <p:cNvPr id="119" name="Straight Connector 118"/>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grpSp>
      <p:sp>
        <p:nvSpPr>
          <p:cNvPr id="81" name="Rectangle 80"/>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128" name="Group 87"/>
          <p:cNvGrpSpPr/>
          <p:nvPr/>
        </p:nvGrpSpPr>
        <p:grpSpPr>
          <a:xfrm>
            <a:off x="2590800" y="685800"/>
            <a:ext cx="1143000" cy="3347886"/>
            <a:chOff x="2590800" y="685800"/>
            <a:chExt cx="1143000" cy="3347886"/>
          </a:xfrm>
        </p:grpSpPr>
        <p:grpSp>
          <p:nvGrpSpPr>
            <p:cNvPr id="135" name="Group 72"/>
            <p:cNvGrpSpPr/>
            <p:nvPr/>
          </p:nvGrpSpPr>
          <p:grpSpPr>
            <a:xfrm>
              <a:off x="2590800" y="685800"/>
              <a:ext cx="1143000" cy="3347886"/>
              <a:chOff x="2590800" y="685800"/>
              <a:chExt cx="1143000" cy="3347886"/>
            </a:xfrm>
          </p:grpSpPr>
          <p:grpSp>
            <p:nvGrpSpPr>
              <p:cNvPr id="143" name="Group 54"/>
              <p:cNvGrpSpPr/>
              <p:nvPr/>
            </p:nvGrpSpPr>
            <p:grpSpPr>
              <a:xfrm>
                <a:off x="2590800" y="685800"/>
                <a:ext cx="1143000" cy="2438399"/>
                <a:chOff x="2590800" y="706448"/>
                <a:chExt cx="1143000" cy="2438399"/>
              </a:xfrm>
            </p:grpSpPr>
            <p:cxnSp>
              <p:nvCxnSpPr>
                <p:cNvPr id="155" name="Straight Connector 154"/>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56" name="Picture 2"/>
                <p:cNvPicPr>
                  <a:picLocks noChangeAspect="1" noChangeArrowheads="1"/>
                </p:cNvPicPr>
                <p:nvPr/>
              </p:nvPicPr>
              <p:blipFill>
                <a:blip r:embed="rId5"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151" name="Straight Connector 150"/>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54" name="TextBox 153"/>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141" name="Oval 140"/>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7" name="Group 73"/>
          <p:cNvGrpSpPr/>
          <p:nvPr/>
        </p:nvGrpSpPr>
        <p:grpSpPr>
          <a:xfrm>
            <a:off x="3505200" y="685800"/>
            <a:ext cx="1295400" cy="3352800"/>
            <a:chOff x="3505200" y="685800"/>
            <a:chExt cx="1295400" cy="3352800"/>
          </a:xfrm>
        </p:grpSpPr>
        <p:grpSp>
          <p:nvGrpSpPr>
            <p:cNvPr id="158" name="Group 63"/>
            <p:cNvGrpSpPr/>
            <p:nvPr/>
          </p:nvGrpSpPr>
          <p:grpSpPr>
            <a:xfrm>
              <a:off x="3886200" y="685800"/>
              <a:ext cx="914400" cy="2514600"/>
              <a:chOff x="3886200" y="685800"/>
              <a:chExt cx="914400" cy="2514600"/>
            </a:xfrm>
          </p:grpSpPr>
          <p:pic>
            <p:nvPicPr>
              <p:cNvPr id="161" name="Picture 3"/>
              <p:cNvPicPr>
                <a:picLocks noChangeAspect="1" noChangeArrowheads="1"/>
              </p:cNvPicPr>
              <p:nvPr/>
            </p:nvPicPr>
            <p:blipFill>
              <a:blip r:embed="rId6"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162" name="Straight Connector 161"/>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163" name="Oval 1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159" name="Straight Connector 15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160" name="TextBox 15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grpSp>
        <p:nvGrpSpPr>
          <p:cNvPr id="164" name="Group 71"/>
          <p:cNvGrpSpPr/>
          <p:nvPr/>
        </p:nvGrpSpPr>
        <p:grpSpPr>
          <a:xfrm>
            <a:off x="1527048" y="685800"/>
            <a:ext cx="1340031" cy="2514600"/>
            <a:chOff x="1524000" y="685800"/>
            <a:chExt cx="1340031" cy="2514600"/>
          </a:xfrm>
        </p:grpSpPr>
        <p:grpSp>
          <p:nvGrpSpPr>
            <p:cNvPr id="165" name="Group 59"/>
            <p:cNvGrpSpPr/>
            <p:nvPr/>
          </p:nvGrpSpPr>
          <p:grpSpPr>
            <a:xfrm>
              <a:off x="1524000" y="685800"/>
              <a:ext cx="1048206" cy="2514600"/>
              <a:chOff x="1524000" y="685800"/>
              <a:chExt cx="1048206" cy="2514600"/>
            </a:xfrm>
          </p:grpSpPr>
          <p:grpSp>
            <p:nvGrpSpPr>
              <p:cNvPr id="167" name="Group 50"/>
              <p:cNvGrpSpPr/>
              <p:nvPr/>
            </p:nvGrpSpPr>
            <p:grpSpPr>
              <a:xfrm>
                <a:off x="1524000" y="685800"/>
                <a:ext cx="1048206" cy="2439918"/>
                <a:chOff x="1524000" y="685800"/>
                <a:chExt cx="1048206" cy="2439918"/>
              </a:xfrm>
            </p:grpSpPr>
            <p:cxnSp>
              <p:nvCxnSpPr>
                <p:cNvPr id="169" name="Straight Connector 168"/>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170" name="Picture 1"/>
                <p:cNvPicPr>
                  <a:picLocks noChangeAspect="1" noChangeArrowheads="1"/>
                </p:cNvPicPr>
                <p:nvPr/>
              </p:nvPicPr>
              <p:blipFill>
                <a:blip r:embed="rId7"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168" name="Oval 16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166" name="TextBox 165"/>
            <p:cNvSpPr txBox="1"/>
            <p:nvPr/>
          </p:nvSpPr>
          <p:spPr>
            <a:xfrm>
              <a:off x="2057400" y="25146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sp>
        <p:nvSpPr>
          <p:cNvPr id="171" name="Rectangle 170"/>
          <p:cNvSpPr/>
          <p:nvPr/>
        </p:nvSpPr>
        <p:spPr>
          <a:xfrm>
            <a:off x="2438400" y="838200"/>
            <a:ext cx="44958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What happens after 1860?</a:t>
            </a:r>
          </a:p>
        </p:txBody>
      </p:sp>
      <p:grpSp>
        <p:nvGrpSpPr>
          <p:cNvPr id="77" name="Group 76"/>
          <p:cNvGrpSpPr/>
          <p:nvPr/>
        </p:nvGrpSpPr>
        <p:grpSpPr>
          <a:xfrm>
            <a:off x="5486400" y="2362200"/>
            <a:ext cx="3429000" cy="457200"/>
            <a:chOff x="5486400" y="2362200"/>
            <a:chExt cx="3429000" cy="457200"/>
          </a:xfrm>
        </p:grpSpPr>
        <p:cxnSp>
          <p:nvCxnSpPr>
            <p:cNvPr id="72" name="Straight Connector 71"/>
            <p:cNvCxnSpPr/>
            <p:nvPr/>
          </p:nvCxnSpPr>
          <p:spPr>
            <a:xfrm flipV="1">
              <a:off x="5486400" y="2362200"/>
              <a:ext cx="1600200" cy="4572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7086600" y="2362200"/>
              <a:ext cx="1828800" cy="3048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64"/>
                                        </p:tgtEl>
                                      </p:cBhvr>
                                    </p:animEffect>
                                    <p:set>
                                      <p:cBhvr>
                                        <p:cTn id="7" dur="1" fill="hold">
                                          <p:stCondLst>
                                            <p:cond delay="999"/>
                                          </p:stCondLst>
                                        </p:cTn>
                                        <p:tgtEl>
                                          <p:spTgt spid="16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157"/>
                                        </p:tgtEl>
                                      </p:cBhvr>
                                    </p:animEffect>
                                    <p:set>
                                      <p:cBhvr>
                                        <p:cTn id="10" dur="1" fill="hold">
                                          <p:stCondLst>
                                            <p:cond delay="999"/>
                                          </p:stCondLst>
                                        </p:cTn>
                                        <p:tgtEl>
                                          <p:spTgt spid="157"/>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128"/>
                                        </p:tgtEl>
                                      </p:cBhvr>
                                    </p:animEffect>
                                    <p:set>
                                      <p:cBhvr>
                                        <p:cTn id="13" dur="1" fill="hold">
                                          <p:stCondLst>
                                            <p:cond delay="999"/>
                                          </p:stCondLst>
                                        </p:cTn>
                                        <p:tgtEl>
                                          <p:spTgt spid="128"/>
                                        </p:tgtEl>
                                        <p:attrNameLst>
                                          <p:attrName>style.visibility</p:attrName>
                                        </p:attrNameLst>
                                      </p:cBhvr>
                                      <p:to>
                                        <p:strVal val="hidden"/>
                                      </p:to>
                                    </p:se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71"/>
                                        </p:tgtEl>
                                        <p:attrNameLst>
                                          <p:attrName>style.visibility</p:attrName>
                                        </p:attrNameLst>
                                      </p:cBhvr>
                                      <p:to>
                                        <p:strVal val="visible"/>
                                      </p:to>
                                    </p:set>
                                    <p:anim calcmode="lin" valueType="num">
                                      <p:cBhvr>
                                        <p:cTn id="17" dur="1000" fill="hold"/>
                                        <p:tgtEl>
                                          <p:spTgt spid="171"/>
                                        </p:tgtEl>
                                        <p:attrNameLst>
                                          <p:attrName>ppt_w</p:attrName>
                                        </p:attrNameLst>
                                      </p:cBhvr>
                                      <p:tavLst>
                                        <p:tav tm="0">
                                          <p:val>
                                            <p:fltVal val="0"/>
                                          </p:val>
                                        </p:tav>
                                        <p:tav tm="100000">
                                          <p:val>
                                            <p:strVal val="#ppt_w"/>
                                          </p:val>
                                        </p:tav>
                                      </p:tavLst>
                                    </p:anim>
                                    <p:anim calcmode="lin" valueType="num">
                                      <p:cBhvr>
                                        <p:cTn id="18" dur="1000" fill="hold"/>
                                        <p:tgtEl>
                                          <p:spTgt spid="171"/>
                                        </p:tgtEl>
                                        <p:attrNameLst>
                                          <p:attrName>ppt_h</p:attrName>
                                        </p:attrNameLst>
                                      </p:cBhvr>
                                      <p:tavLst>
                                        <p:tav tm="0">
                                          <p:val>
                                            <p:fltVal val="0"/>
                                          </p:val>
                                        </p:tav>
                                        <p:tav tm="100000">
                                          <p:val>
                                            <p:strVal val="#ppt_h"/>
                                          </p:val>
                                        </p:tav>
                                      </p:tavLst>
                                    </p:anim>
                                    <p:animEffect transition="in" filter="fade">
                                      <p:cBhvr>
                                        <p:cTn id="19" dur="1000"/>
                                        <p:tgtEl>
                                          <p:spTgt spid="171"/>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wipe(left)">
                                      <p:cBhvr>
                                        <p:cTn id="23" dur="2000"/>
                                        <p:tgtEl>
                                          <p:spTgt spid="7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nodeType="clickEffect">
                                  <p:stCondLst>
                                    <p:cond delay="0"/>
                                  </p:stCondLst>
                                  <p:childTnLst>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par>
                                <p:cTn id="29" presetID="10" presetClass="exit" presetSubtype="0" fill="hold" grpId="1" nodeType="withEffect">
                                  <p:stCondLst>
                                    <p:cond delay="0"/>
                                  </p:stCondLst>
                                  <p:childTnLst>
                                    <p:animEffect transition="out" filter="fade">
                                      <p:cBhvr>
                                        <p:cTn id="30" dur="1000"/>
                                        <p:tgtEl>
                                          <p:spTgt spid="171"/>
                                        </p:tgtEl>
                                      </p:cBhvr>
                                    </p:animEffect>
                                    <p:set>
                                      <p:cBhvr>
                                        <p:cTn id="31" dur="1" fill="hold">
                                          <p:stCondLst>
                                            <p:cond delay="999"/>
                                          </p:stCondLst>
                                        </p:cTn>
                                        <p:tgtEl>
                                          <p:spTgt spid="171"/>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77"/>
                                        </p:tgtEl>
                                      </p:cBhvr>
                                    </p:animEffect>
                                    <p:set>
                                      <p:cBhvr>
                                        <p:cTn id="34" dur="1" fill="hold">
                                          <p:stCondLst>
                                            <p:cond delay="999"/>
                                          </p:stCondLst>
                                        </p:cTn>
                                        <p:tgtEl>
                                          <p:spTgt spid="77"/>
                                        </p:tgtEl>
                                        <p:attrNameLst>
                                          <p:attrName>style.visibility</p:attrName>
                                        </p:attrNameLst>
                                      </p:cBhvr>
                                      <p:to>
                                        <p:strVal val="hidden"/>
                                      </p:to>
                                    </p:set>
                                  </p:childTnLst>
                                </p:cTn>
                              </p:par>
                              <p:par>
                                <p:cTn id="35" presetID="10" presetClass="entr" presetSubtype="0" fill="hold" nodeType="withEffect">
                                  <p:stCondLst>
                                    <p:cond delay="0"/>
                                  </p:stCondLst>
                                  <p:childTnLst>
                                    <p:set>
                                      <p:cBhvr>
                                        <p:cTn id="36" dur="1" fill="hold">
                                          <p:stCondLst>
                                            <p:cond delay="0"/>
                                          </p:stCondLst>
                                        </p:cTn>
                                        <p:tgtEl>
                                          <p:spTgt spid="172"/>
                                        </p:tgtEl>
                                        <p:attrNameLst>
                                          <p:attrName>style.visibility</p:attrName>
                                        </p:attrNameLst>
                                      </p:cBhvr>
                                      <p:to>
                                        <p:strVal val="visible"/>
                                      </p:to>
                                    </p:set>
                                    <p:animEffect transition="in" filter="fade">
                                      <p:cBhvr>
                                        <p:cTn id="37" dur="1000"/>
                                        <p:tgtEl>
                                          <p:spTgt spid="172"/>
                                        </p:tgtEl>
                                      </p:cBhvr>
                                    </p:animEffect>
                                  </p:childTnLst>
                                </p:cTn>
                              </p:par>
                              <p:par>
                                <p:cTn id="38" presetID="10" presetClass="entr" presetSubtype="0" fill="hold" nodeType="withEffect">
                                  <p:stCondLst>
                                    <p:cond delay="0"/>
                                  </p:stCondLst>
                                  <p:childTnLst>
                                    <p:set>
                                      <p:cBhvr>
                                        <p:cTn id="39" dur="1" fill="hold">
                                          <p:stCondLst>
                                            <p:cond delay="0"/>
                                          </p:stCondLst>
                                        </p:cTn>
                                        <p:tgtEl>
                                          <p:spTgt spid="173"/>
                                        </p:tgtEl>
                                        <p:attrNameLst>
                                          <p:attrName>style.visibility</p:attrName>
                                        </p:attrNameLst>
                                      </p:cBhvr>
                                      <p:to>
                                        <p:strVal val="visible"/>
                                      </p:to>
                                    </p:set>
                                    <p:animEffect transition="in" filter="fade">
                                      <p:cBhvr>
                                        <p:cTn id="40" dur="10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1" grpId="1"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2517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1860</a:t>
            </a:r>
          </a:p>
        </p:txBody>
      </p:sp>
      <p:sp useBgFill="1">
        <p:nvSpPr>
          <p:cNvPr id="20" name="TextBox 19"/>
          <p:cNvSpPr txBox="1"/>
          <p:nvPr/>
        </p:nvSpPr>
        <p:spPr>
          <a:xfrm>
            <a:off x="72390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1861</a:t>
            </a:r>
          </a:p>
        </p:txBody>
      </p:sp>
      <p:pic>
        <p:nvPicPr>
          <p:cNvPr id="22" name="Picture 2" descr="File:United States 1861-08-1862.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239618" name="Picture 2" descr="File:United States 1860-1861-01.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ectangle 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9" name="Picture 2" descr="File:United States 1861-08-1862.png"/>
          <p:cNvPicPr>
            <a:picLocks noChangeAspect="1" noChangeArrowheads="1"/>
          </p:cNvPicPr>
          <p:nvPr/>
        </p:nvPicPr>
        <p:blipFill>
          <a:blip r:embed="rId3"/>
          <a:srcRect r="48763" b="46965"/>
          <a:stretch>
            <a:fillRect/>
          </a:stretch>
        </p:blipFill>
        <p:spPr bwMode="auto">
          <a:xfrm>
            <a:off x="-137160" y="762000"/>
            <a:ext cx="4785360" cy="3355848"/>
          </a:xfrm>
          <a:prstGeom prst="rect">
            <a:avLst/>
          </a:prstGeom>
          <a:noFill/>
        </p:spPr>
      </p:pic>
      <p:grpSp>
        <p:nvGrpSpPr>
          <p:cNvPr id="12" name="Group 11"/>
          <p:cNvGrpSpPr/>
          <p:nvPr/>
        </p:nvGrpSpPr>
        <p:grpSpPr>
          <a:xfrm>
            <a:off x="762000" y="2590800"/>
            <a:ext cx="2366865" cy="1477347"/>
            <a:chOff x="762000" y="2590800"/>
            <a:chExt cx="2366865" cy="1477347"/>
          </a:xfrm>
        </p:grpSpPr>
        <p:cxnSp>
          <p:nvCxnSpPr>
            <p:cNvPr id="13" name="Straight Connector 12"/>
            <p:cNvCxnSpPr/>
            <p:nvPr/>
          </p:nvCxnSpPr>
          <p:spPr>
            <a:xfrm rot="5820000">
              <a:off x="571500" y="2857500"/>
              <a:ext cx="609600" cy="762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16200000" flipH="1">
              <a:off x="647700" y="3314700"/>
              <a:ext cx="609600" cy="3810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20000">
              <a:off x="990600" y="2667000"/>
              <a:ext cx="1752600" cy="3048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120000">
              <a:off x="1143000" y="3810000"/>
              <a:ext cx="1752600" cy="22860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Freeform 16"/>
            <p:cNvSpPr/>
            <p:nvPr/>
          </p:nvSpPr>
          <p:spPr>
            <a:xfrm>
              <a:off x="2715208" y="2957804"/>
              <a:ext cx="413657" cy="1110343"/>
            </a:xfrm>
            <a:custGeom>
              <a:avLst/>
              <a:gdLst>
                <a:gd name="connsiteX0" fmla="*/ 0 w 413657"/>
                <a:gd name="connsiteY0" fmla="*/ 0 h 1110343"/>
                <a:gd name="connsiteX1" fmla="*/ 121298 w 413657"/>
                <a:gd name="connsiteY1" fmla="*/ 186612 h 1110343"/>
                <a:gd name="connsiteX2" fmla="*/ 149290 w 413657"/>
                <a:gd name="connsiteY2" fmla="*/ 251927 h 1110343"/>
                <a:gd name="connsiteX3" fmla="*/ 186612 w 413657"/>
                <a:gd name="connsiteY3" fmla="*/ 317241 h 1110343"/>
                <a:gd name="connsiteX4" fmla="*/ 279919 w 413657"/>
                <a:gd name="connsiteY4" fmla="*/ 447869 h 1110343"/>
                <a:gd name="connsiteX5" fmla="*/ 326572 w 413657"/>
                <a:gd name="connsiteY5" fmla="*/ 419878 h 1110343"/>
                <a:gd name="connsiteX6" fmla="*/ 373225 w 413657"/>
                <a:gd name="connsiteY6" fmla="*/ 447869 h 1110343"/>
                <a:gd name="connsiteX7" fmla="*/ 410547 w 413657"/>
                <a:gd name="connsiteY7" fmla="*/ 531845 h 1110343"/>
                <a:gd name="connsiteX8" fmla="*/ 391886 w 413657"/>
                <a:gd name="connsiteY8" fmla="*/ 606490 h 1110343"/>
                <a:gd name="connsiteX9" fmla="*/ 307910 w 413657"/>
                <a:gd name="connsiteY9" fmla="*/ 634482 h 1110343"/>
                <a:gd name="connsiteX10" fmla="*/ 205274 w 413657"/>
                <a:gd name="connsiteY10" fmla="*/ 662474 h 1110343"/>
                <a:gd name="connsiteX11" fmla="*/ 158621 w 413657"/>
                <a:gd name="connsiteY11" fmla="*/ 727788 h 1110343"/>
                <a:gd name="connsiteX12" fmla="*/ 130629 w 413657"/>
                <a:gd name="connsiteY12" fmla="*/ 774441 h 1110343"/>
                <a:gd name="connsiteX13" fmla="*/ 46653 w 413657"/>
                <a:gd name="connsiteY13" fmla="*/ 877078 h 1110343"/>
                <a:gd name="connsiteX14" fmla="*/ 37323 w 413657"/>
                <a:gd name="connsiteY14" fmla="*/ 905069 h 1110343"/>
                <a:gd name="connsiteX15" fmla="*/ 111968 w 413657"/>
                <a:gd name="connsiteY15" fmla="*/ 1045029 h 1110343"/>
                <a:gd name="connsiteX16" fmla="*/ 139959 w 413657"/>
                <a:gd name="connsiteY16" fmla="*/ 1110343 h 111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657" h="1110343">
                  <a:moveTo>
                    <a:pt x="0" y="0"/>
                  </a:moveTo>
                  <a:cubicBezTo>
                    <a:pt x="48208" y="72312"/>
                    <a:pt x="96416" y="144624"/>
                    <a:pt x="121298" y="186612"/>
                  </a:cubicBezTo>
                  <a:cubicBezTo>
                    <a:pt x="146180" y="228600"/>
                    <a:pt x="138404" y="230156"/>
                    <a:pt x="149290" y="251927"/>
                  </a:cubicBezTo>
                  <a:cubicBezTo>
                    <a:pt x="160176" y="273699"/>
                    <a:pt x="164841" y="284584"/>
                    <a:pt x="186612" y="317241"/>
                  </a:cubicBezTo>
                  <a:cubicBezTo>
                    <a:pt x="208383" y="349898"/>
                    <a:pt x="256592" y="430763"/>
                    <a:pt x="279919" y="447869"/>
                  </a:cubicBezTo>
                  <a:cubicBezTo>
                    <a:pt x="303246" y="464975"/>
                    <a:pt x="311021" y="419878"/>
                    <a:pt x="326572" y="419878"/>
                  </a:cubicBezTo>
                  <a:cubicBezTo>
                    <a:pt x="342123" y="419878"/>
                    <a:pt x="359229" y="429208"/>
                    <a:pt x="373225" y="447869"/>
                  </a:cubicBezTo>
                  <a:cubicBezTo>
                    <a:pt x="387221" y="466530"/>
                    <a:pt x="407437" y="505408"/>
                    <a:pt x="410547" y="531845"/>
                  </a:cubicBezTo>
                  <a:cubicBezTo>
                    <a:pt x="413657" y="558282"/>
                    <a:pt x="408992" y="589384"/>
                    <a:pt x="391886" y="606490"/>
                  </a:cubicBezTo>
                  <a:cubicBezTo>
                    <a:pt x="374780" y="623596"/>
                    <a:pt x="339012" y="625151"/>
                    <a:pt x="307910" y="634482"/>
                  </a:cubicBezTo>
                  <a:cubicBezTo>
                    <a:pt x="276808" y="643813"/>
                    <a:pt x="230156" y="646923"/>
                    <a:pt x="205274" y="662474"/>
                  </a:cubicBezTo>
                  <a:cubicBezTo>
                    <a:pt x="180392" y="678025"/>
                    <a:pt x="171062" y="709127"/>
                    <a:pt x="158621" y="727788"/>
                  </a:cubicBezTo>
                  <a:cubicBezTo>
                    <a:pt x="146180" y="746449"/>
                    <a:pt x="149290" y="749559"/>
                    <a:pt x="130629" y="774441"/>
                  </a:cubicBezTo>
                  <a:cubicBezTo>
                    <a:pt x="111968" y="799323"/>
                    <a:pt x="62204" y="855307"/>
                    <a:pt x="46653" y="877078"/>
                  </a:cubicBezTo>
                  <a:cubicBezTo>
                    <a:pt x="31102" y="898849"/>
                    <a:pt x="26437" y="877077"/>
                    <a:pt x="37323" y="905069"/>
                  </a:cubicBezTo>
                  <a:cubicBezTo>
                    <a:pt x="48209" y="933061"/>
                    <a:pt x="94862" y="1010817"/>
                    <a:pt x="111968" y="1045029"/>
                  </a:cubicBezTo>
                  <a:cubicBezTo>
                    <a:pt x="129074" y="1079241"/>
                    <a:pt x="134516" y="1094792"/>
                    <a:pt x="139959" y="1110343"/>
                  </a:cubicBezTo>
                </a:path>
              </a:pathLst>
            </a:custGeom>
            <a:ln w="762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21" name="Freeform 20"/>
          <p:cNvSpPr/>
          <p:nvPr/>
        </p:nvSpPr>
        <p:spPr>
          <a:xfrm>
            <a:off x="1338943" y="2841171"/>
            <a:ext cx="1240971" cy="1159329"/>
          </a:xfrm>
          <a:custGeom>
            <a:avLst/>
            <a:gdLst>
              <a:gd name="connsiteX0" fmla="*/ 386442 w 1442357"/>
              <a:gd name="connsiteY0" fmla="*/ 138793 h 1406979"/>
              <a:gd name="connsiteX1" fmla="*/ 141514 w 1442357"/>
              <a:gd name="connsiteY1" fmla="*/ 1102179 h 1406979"/>
              <a:gd name="connsiteX2" fmla="*/ 1235528 w 1442357"/>
              <a:gd name="connsiteY2" fmla="*/ 1298122 h 1406979"/>
              <a:gd name="connsiteX3" fmla="*/ 1382485 w 1442357"/>
              <a:gd name="connsiteY3" fmla="*/ 449036 h 1406979"/>
              <a:gd name="connsiteX4" fmla="*/ 1251857 w 1442357"/>
              <a:gd name="connsiteY4" fmla="*/ 449036 h 1406979"/>
              <a:gd name="connsiteX5" fmla="*/ 1251857 w 1442357"/>
              <a:gd name="connsiteY5" fmla="*/ 269422 h 1406979"/>
              <a:gd name="connsiteX6" fmla="*/ 386442 w 1442357"/>
              <a:gd name="connsiteY6" fmla="*/ 138793 h 1406979"/>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382485"/>
              <a:gd name="connsiteY0" fmla="*/ 0 h 1268186"/>
              <a:gd name="connsiteX1" fmla="*/ 141514 w 1382485"/>
              <a:gd name="connsiteY1" fmla="*/ 963386 h 1268186"/>
              <a:gd name="connsiteX2" fmla="*/ 1235528 w 1382485"/>
              <a:gd name="connsiteY2" fmla="*/ 1159329 h 1268186"/>
              <a:gd name="connsiteX3" fmla="*/ 1382485 w 1382485"/>
              <a:gd name="connsiteY3" fmla="*/ 310243 h 1268186"/>
              <a:gd name="connsiteX4" fmla="*/ 1251857 w 1382485"/>
              <a:gd name="connsiteY4" fmla="*/ 310243 h 1268186"/>
              <a:gd name="connsiteX5" fmla="*/ 1251857 w 1382485"/>
              <a:gd name="connsiteY5" fmla="*/ 130629 h 1268186"/>
              <a:gd name="connsiteX6" fmla="*/ 386442 w 1382485"/>
              <a:gd name="connsiteY6" fmla="*/ 0 h 1268186"/>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971" h="1159329">
                <a:moveTo>
                  <a:pt x="244928" y="0"/>
                </a:moveTo>
                <a:cubicBezTo>
                  <a:pt x="146231" y="367393"/>
                  <a:pt x="87086" y="617765"/>
                  <a:pt x="0" y="963386"/>
                </a:cubicBezTo>
                <a:cubicBezTo>
                  <a:pt x="273594" y="1024527"/>
                  <a:pt x="831305" y="1115786"/>
                  <a:pt x="1094014" y="1159329"/>
                </a:cubicBezTo>
                <a:cubicBezTo>
                  <a:pt x="1173843" y="806632"/>
                  <a:pt x="1238250" y="451757"/>
                  <a:pt x="1240971" y="310243"/>
                </a:cubicBezTo>
                <a:cubicBezTo>
                  <a:pt x="1152252" y="310969"/>
                  <a:pt x="1119414" y="340179"/>
                  <a:pt x="1110343" y="310243"/>
                </a:cubicBezTo>
                <a:cubicBezTo>
                  <a:pt x="1101272" y="280307"/>
                  <a:pt x="1175657" y="200298"/>
                  <a:pt x="1186543" y="130629"/>
                </a:cubicBezTo>
                <a:lnTo>
                  <a:pt x="244928" y="0"/>
                </a:ln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sp>
        <p:nvSpPr>
          <p:cNvPr id="23" name="Rectangle 22"/>
          <p:cNvSpPr/>
          <p:nvPr/>
        </p:nvSpPr>
        <p:spPr>
          <a:xfrm>
            <a:off x="2590800" y="838200"/>
            <a:ext cx="6096000" cy="553998"/>
          </a:xfrm>
          <a:prstGeom prst="rect">
            <a:avLst/>
          </a:prstGeom>
          <a:solidFill>
            <a:schemeClr val="bg1"/>
          </a:solidFill>
        </p:spPr>
        <p:txBody>
          <a:bodyPr wrap="square">
            <a:spAutoFit/>
          </a:bodyPr>
          <a:lstStyle/>
          <a:p>
            <a:r>
              <a:rPr lang="en-US" sz="3000" b="1" dirty="0" smtClean="0">
                <a:ln>
                  <a:solidFill>
                    <a:schemeClr val="tx1"/>
                  </a:solidFill>
                </a:ln>
                <a:latin typeface="Tempus Sans ITC" pitchFamily="82" charset="0"/>
              </a:rPr>
              <a:t>But that’s not all . . . The Civil War!</a:t>
            </a:r>
          </a:p>
        </p:txBody>
      </p:sp>
      <p:sp>
        <p:nvSpPr>
          <p:cNvPr id="24" name="TextBox 23"/>
          <p:cNvSpPr txBox="1"/>
          <p:nvPr/>
        </p:nvSpPr>
        <p:spPr>
          <a:xfrm>
            <a:off x="1143000" y="5999202"/>
            <a:ext cx="6705600" cy="553998"/>
          </a:xfrm>
          <a:prstGeom prst="rect">
            <a:avLst/>
          </a:prstGeom>
          <a:solidFill>
            <a:schemeClr val="bg1"/>
          </a:solidFill>
        </p:spPr>
        <p:txBody>
          <a:bodyPr wrap="square" rtlCol="0">
            <a:spAutoFit/>
          </a:bodyPr>
          <a:lstStyle/>
          <a:p>
            <a:r>
              <a:rPr lang="en-US" sz="3000" b="1" dirty="0" smtClean="0"/>
              <a:t>- Nevada &amp; Colorado become territories</a:t>
            </a:r>
          </a:p>
        </p:txBody>
      </p:sp>
      <p:sp>
        <p:nvSpPr>
          <p:cNvPr id="25" name="TextBox 24"/>
          <p:cNvSpPr txBox="1"/>
          <p:nvPr/>
        </p:nvSpPr>
        <p:spPr>
          <a:xfrm>
            <a:off x="1143000" y="5465802"/>
            <a:ext cx="6934200" cy="553998"/>
          </a:xfrm>
          <a:prstGeom prst="rect">
            <a:avLst/>
          </a:prstGeom>
          <a:solidFill>
            <a:schemeClr val="bg1"/>
          </a:solidFill>
        </p:spPr>
        <p:txBody>
          <a:bodyPr wrap="square" rtlCol="0">
            <a:spAutoFit/>
          </a:bodyPr>
          <a:lstStyle/>
          <a:p>
            <a:r>
              <a:rPr lang="en-US" sz="3000" b="1" dirty="0" smtClean="0"/>
              <a:t>- Utah Territory loses land – east and west</a:t>
            </a:r>
          </a:p>
        </p:txBody>
      </p:sp>
      <p:cxnSp>
        <p:nvCxnSpPr>
          <p:cNvPr id="27" name="Straight Arrow Connector 26"/>
          <p:cNvCxnSpPr/>
          <p:nvPr/>
        </p:nvCxnSpPr>
        <p:spPr>
          <a:xfrm>
            <a:off x="2590800" y="3276600"/>
            <a:ext cx="685800" cy="76200"/>
          </a:xfrm>
          <a:prstGeom prst="straightConnector1">
            <a:avLst/>
          </a:prstGeom>
          <a:ln w="762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10800000">
            <a:off x="1066800" y="2895600"/>
            <a:ext cx="482082" cy="141514"/>
          </a:xfrm>
          <a:prstGeom prst="straightConnector1">
            <a:avLst/>
          </a:prstGeom>
          <a:ln w="762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360"/>
                                          </p:val>
                                        </p:tav>
                                        <p:tav tm="100000">
                                          <p:val>
                                            <p:fltVal val="0"/>
                                          </p:val>
                                        </p:tav>
                                      </p:tavLst>
                                    </p:anim>
                                    <p:animEffect transition="in" filter="fade">
                                      <p:cBhvr>
                                        <p:cTn id="10" dur="1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10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49" presetClass="exit" presetSubtype="0" accel="100000" fill="hold" grpId="1" nodeType="clickEffect">
                                  <p:stCondLst>
                                    <p:cond delay="0"/>
                                  </p:stCondLst>
                                  <p:childTnLst>
                                    <p:anim calcmode="lin" valueType="num">
                                      <p:cBhvr>
                                        <p:cTn id="19" dur="1000"/>
                                        <p:tgtEl>
                                          <p:spTgt spid="11"/>
                                        </p:tgtEl>
                                        <p:attrNameLst>
                                          <p:attrName>ppt_w</p:attrName>
                                        </p:attrNameLst>
                                      </p:cBhvr>
                                      <p:tavLst>
                                        <p:tav tm="0">
                                          <p:val>
                                            <p:strVal val="ppt_w"/>
                                          </p:val>
                                        </p:tav>
                                        <p:tav tm="100000">
                                          <p:val>
                                            <p:fltVal val="0"/>
                                          </p:val>
                                        </p:tav>
                                      </p:tavLst>
                                    </p:anim>
                                    <p:anim calcmode="lin" valueType="num">
                                      <p:cBhvr>
                                        <p:cTn id="20" dur="1000"/>
                                        <p:tgtEl>
                                          <p:spTgt spid="11"/>
                                        </p:tgtEl>
                                        <p:attrNameLst>
                                          <p:attrName>ppt_h</p:attrName>
                                        </p:attrNameLst>
                                      </p:cBhvr>
                                      <p:tavLst>
                                        <p:tav tm="0">
                                          <p:val>
                                            <p:strVal val="ppt_h"/>
                                          </p:val>
                                        </p:tav>
                                        <p:tav tm="100000">
                                          <p:val>
                                            <p:fltVal val="0"/>
                                          </p:val>
                                        </p:tav>
                                      </p:tavLst>
                                    </p:anim>
                                    <p:anim calcmode="lin" valueType="num">
                                      <p:cBhvr>
                                        <p:cTn id="21" dur="1000"/>
                                        <p:tgtEl>
                                          <p:spTgt spid="11"/>
                                        </p:tgtEl>
                                        <p:attrNameLst>
                                          <p:attrName>style.rotation</p:attrName>
                                        </p:attrNameLst>
                                      </p:cBhvr>
                                      <p:tavLst>
                                        <p:tav tm="0">
                                          <p:val>
                                            <p:fltVal val="0"/>
                                          </p:val>
                                        </p:tav>
                                        <p:tav tm="100000">
                                          <p:val>
                                            <p:fltVal val="360"/>
                                          </p:val>
                                        </p:tav>
                                      </p:tavLst>
                                    </p:anim>
                                    <p:animEffect transition="out" filter="fade">
                                      <p:cBhvr>
                                        <p:cTn id="22" dur="1000"/>
                                        <p:tgtEl>
                                          <p:spTgt spid="11"/>
                                        </p:tgtEl>
                                      </p:cBhvr>
                                    </p:animEffect>
                                    <p:set>
                                      <p:cBhvr>
                                        <p:cTn id="23" dur="1" fill="hold">
                                          <p:stCondLst>
                                            <p:cond delay="999"/>
                                          </p:stCondLst>
                                        </p:cTn>
                                        <p:tgtEl>
                                          <p:spTgt spid="11"/>
                                        </p:tgtEl>
                                        <p:attrNameLst>
                                          <p:attrName>style.visibility</p:attrName>
                                        </p:attrNameLst>
                                      </p:cBhvr>
                                      <p:to>
                                        <p:strVal val="hidden"/>
                                      </p:to>
                                    </p:set>
                                  </p:childTnLst>
                                </p:cTn>
                              </p:par>
                              <p:par>
                                <p:cTn id="24" presetID="49" presetClass="entr" presetSubtype="0" decel="100000"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p:cTn id="26" dur="1000" fill="hold"/>
                                        <p:tgtEl>
                                          <p:spTgt spid="20"/>
                                        </p:tgtEl>
                                        <p:attrNameLst>
                                          <p:attrName>ppt_w</p:attrName>
                                        </p:attrNameLst>
                                      </p:cBhvr>
                                      <p:tavLst>
                                        <p:tav tm="0">
                                          <p:val>
                                            <p:fltVal val="0"/>
                                          </p:val>
                                        </p:tav>
                                        <p:tav tm="100000">
                                          <p:val>
                                            <p:strVal val="#ppt_w"/>
                                          </p:val>
                                        </p:tav>
                                      </p:tavLst>
                                    </p:anim>
                                    <p:anim calcmode="lin" valueType="num">
                                      <p:cBhvr>
                                        <p:cTn id="27" dur="1000" fill="hold"/>
                                        <p:tgtEl>
                                          <p:spTgt spid="20"/>
                                        </p:tgtEl>
                                        <p:attrNameLst>
                                          <p:attrName>ppt_h</p:attrName>
                                        </p:attrNameLst>
                                      </p:cBhvr>
                                      <p:tavLst>
                                        <p:tav tm="0">
                                          <p:val>
                                            <p:fltVal val="0"/>
                                          </p:val>
                                        </p:tav>
                                        <p:tav tm="100000">
                                          <p:val>
                                            <p:strVal val="#ppt_h"/>
                                          </p:val>
                                        </p:tav>
                                      </p:tavLst>
                                    </p:anim>
                                    <p:anim calcmode="lin" valueType="num">
                                      <p:cBhvr>
                                        <p:cTn id="28" dur="1000" fill="hold"/>
                                        <p:tgtEl>
                                          <p:spTgt spid="20"/>
                                        </p:tgtEl>
                                        <p:attrNameLst>
                                          <p:attrName>style.rotation</p:attrName>
                                        </p:attrNameLst>
                                      </p:cBhvr>
                                      <p:tavLst>
                                        <p:tav tm="0">
                                          <p:val>
                                            <p:fltVal val="360"/>
                                          </p:val>
                                        </p:tav>
                                        <p:tav tm="100000">
                                          <p:val>
                                            <p:fltVal val="0"/>
                                          </p:val>
                                        </p:tav>
                                      </p:tavLst>
                                    </p:anim>
                                    <p:animEffect transition="in" filter="fade">
                                      <p:cBhvr>
                                        <p:cTn id="29" dur="1000"/>
                                        <p:tgtEl>
                                          <p:spTgt spid="20"/>
                                        </p:tgtEl>
                                      </p:cBhvr>
                                    </p:animEffect>
                                  </p:childTnLst>
                                </p:cTn>
                              </p:par>
                            </p:childTnLst>
                          </p:cTn>
                        </p:par>
                        <p:par>
                          <p:cTn id="30" fill="hold">
                            <p:stCondLst>
                              <p:cond delay="1000"/>
                            </p:stCondLst>
                            <p:childTnLst>
                              <p:par>
                                <p:cTn id="31" presetID="9"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dissolve">
                                      <p:cBhvr>
                                        <p:cTn id="33" dur="1000"/>
                                        <p:tgtEl>
                                          <p:spTgt spid="19"/>
                                        </p:tgtEl>
                                      </p:cBhvr>
                                    </p:animEffect>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10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xit" presetSubtype="0" fill="hold" nodeType="clickEffect">
                                  <p:stCondLst>
                                    <p:cond delay="0"/>
                                  </p:stCondLst>
                                  <p:childTnLst>
                                    <p:anim calcmode="lin" valueType="num">
                                      <p:cBhvr>
                                        <p:cTn id="41" dur="1000"/>
                                        <p:tgtEl>
                                          <p:spTgt spid="12"/>
                                        </p:tgtEl>
                                        <p:attrNameLst>
                                          <p:attrName>ppt_w</p:attrName>
                                        </p:attrNameLst>
                                      </p:cBhvr>
                                      <p:tavLst>
                                        <p:tav tm="0">
                                          <p:val>
                                            <p:strVal val="ppt_w"/>
                                          </p:val>
                                        </p:tav>
                                        <p:tav tm="100000">
                                          <p:val>
                                            <p:fltVal val="0"/>
                                          </p:val>
                                        </p:tav>
                                      </p:tavLst>
                                    </p:anim>
                                    <p:anim calcmode="lin" valueType="num">
                                      <p:cBhvr>
                                        <p:cTn id="42" dur="1000"/>
                                        <p:tgtEl>
                                          <p:spTgt spid="12"/>
                                        </p:tgtEl>
                                        <p:attrNameLst>
                                          <p:attrName>ppt_h</p:attrName>
                                        </p:attrNameLst>
                                      </p:cBhvr>
                                      <p:tavLst>
                                        <p:tav tm="0">
                                          <p:val>
                                            <p:strVal val="ppt_h"/>
                                          </p:val>
                                        </p:tav>
                                        <p:tav tm="100000">
                                          <p:val>
                                            <p:fltVal val="0"/>
                                          </p:val>
                                        </p:tav>
                                      </p:tavLst>
                                    </p:anim>
                                    <p:animEffect transition="out" filter="fade">
                                      <p:cBhvr>
                                        <p:cTn id="43" dur="1000"/>
                                        <p:tgtEl>
                                          <p:spTgt spid="12"/>
                                        </p:tgtEl>
                                      </p:cBhvr>
                                    </p:animEffect>
                                    <p:set>
                                      <p:cBhvr>
                                        <p:cTn id="44" dur="1" fill="hold">
                                          <p:stCondLst>
                                            <p:cond delay="999"/>
                                          </p:stCondLst>
                                        </p:cTn>
                                        <p:tgtEl>
                                          <p:spTgt spid="12"/>
                                        </p:tgtEl>
                                        <p:attrNameLst>
                                          <p:attrName>style.visibility</p:attrName>
                                        </p:attrNameLst>
                                      </p:cBhvr>
                                      <p:to>
                                        <p:strVal val="hidden"/>
                                      </p:to>
                                    </p:se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1000"/>
                                        <p:tgtEl>
                                          <p:spTgt spid="24"/>
                                        </p:tgtEl>
                                      </p:cBhvr>
                                    </p:animEffect>
                                  </p:childTnLst>
                                </p:cTn>
                              </p:par>
                            </p:childTnLst>
                          </p:cTn>
                        </p:par>
                        <p:par>
                          <p:cTn id="52" fill="hold">
                            <p:stCondLst>
                              <p:cond delay="2000"/>
                            </p:stCondLst>
                            <p:childTnLst>
                              <p:par>
                                <p:cTn id="53" presetID="22" presetClass="entr" presetSubtype="8" fill="hold" nodeType="after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wipe(left)">
                                      <p:cBhvr>
                                        <p:cTn id="55" dur="1000"/>
                                        <p:tgtEl>
                                          <p:spTgt spid="27"/>
                                        </p:tgtEl>
                                      </p:cBhvr>
                                    </p:animEffect>
                                  </p:childTnLst>
                                </p:cTn>
                              </p:par>
                              <p:par>
                                <p:cTn id="56" presetID="22" presetClass="entr" presetSubtype="2" fill="hold"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wipe(right)">
                                      <p:cBhvr>
                                        <p:cTn id="58" dur="1000"/>
                                        <p:tgtEl>
                                          <p:spTgt spid="28"/>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0" fill="hold" grpId="0" nodeType="clickEffect">
                                  <p:stCondLst>
                                    <p:cond delay="0"/>
                                  </p:stCondLst>
                                  <p:childTnLst>
                                    <p:set>
                                      <p:cBhvr>
                                        <p:cTn id="62" dur="1" fill="hold">
                                          <p:stCondLst>
                                            <p:cond delay="0"/>
                                          </p:stCondLst>
                                        </p:cTn>
                                        <p:tgtEl>
                                          <p:spTgt spid="23"/>
                                        </p:tgtEl>
                                        <p:attrNameLst>
                                          <p:attrName>style.visibility</p:attrName>
                                        </p:attrNameLst>
                                      </p:cBhvr>
                                      <p:to>
                                        <p:strVal val="visible"/>
                                      </p:to>
                                    </p:set>
                                    <p:anim calcmode="lin" valueType="num">
                                      <p:cBhvr>
                                        <p:cTn id="63" dur="1000" fill="hold"/>
                                        <p:tgtEl>
                                          <p:spTgt spid="23"/>
                                        </p:tgtEl>
                                        <p:attrNameLst>
                                          <p:attrName>ppt_w</p:attrName>
                                        </p:attrNameLst>
                                      </p:cBhvr>
                                      <p:tavLst>
                                        <p:tav tm="0">
                                          <p:val>
                                            <p:fltVal val="0"/>
                                          </p:val>
                                        </p:tav>
                                        <p:tav tm="100000">
                                          <p:val>
                                            <p:strVal val="#ppt_w"/>
                                          </p:val>
                                        </p:tav>
                                      </p:tavLst>
                                    </p:anim>
                                    <p:anim calcmode="lin" valueType="num">
                                      <p:cBhvr>
                                        <p:cTn id="64" dur="1000" fill="hold"/>
                                        <p:tgtEl>
                                          <p:spTgt spid="23"/>
                                        </p:tgtEl>
                                        <p:attrNameLst>
                                          <p:attrName>ppt_h</p:attrName>
                                        </p:attrNameLst>
                                      </p:cBhvr>
                                      <p:tavLst>
                                        <p:tav tm="0">
                                          <p:val>
                                            <p:fltVal val="0"/>
                                          </p:val>
                                        </p:tav>
                                        <p:tav tm="100000">
                                          <p:val>
                                            <p:strVal val="#ppt_h"/>
                                          </p:val>
                                        </p:tav>
                                      </p:tavLst>
                                    </p:anim>
                                    <p:animEffect transition="in" filter="fade">
                                      <p:cBhvr>
                                        <p:cTn id="65" dur="1000"/>
                                        <p:tgtEl>
                                          <p:spTgt spid="23"/>
                                        </p:tgtEl>
                                      </p:cBhvr>
                                    </p:animEffect>
                                  </p:childTnLst>
                                </p:cTn>
                              </p:par>
                              <p:par>
                                <p:cTn id="66" presetID="10" presetClass="exit" presetSubtype="0" fill="hold" grpId="1" nodeType="withEffect">
                                  <p:stCondLst>
                                    <p:cond delay="0"/>
                                  </p:stCondLst>
                                  <p:childTnLst>
                                    <p:animEffect transition="out" filter="fade">
                                      <p:cBhvr>
                                        <p:cTn id="67" dur="1000"/>
                                        <p:tgtEl>
                                          <p:spTgt spid="21"/>
                                        </p:tgtEl>
                                      </p:cBhvr>
                                    </p:animEffect>
                                    <p:set>
                                      <p:cBhvr>
                                        <p:cTn id="68" dur="1" fill="hold">
                                          <p:stCondLst>
                                            <p:cond delay="999"/>
                                          </p:stCondLst>
                                        </p:cTn>
                                        <p:tgtEl>
                                          <p:spTgt spid="21"/>
                                        </p:tgtEl>
                                        <p:attrNameLst>
                                          <p:attrName>style.visibility</p:attrName>
                                        </p:attrNameLst>
                                      </p:cBhvr>
                                      <p:to>
                                        <p:strVal val="hidden"/>
                                      </p:to>
                                    </p:set>
                                  </p:childTnLst>
                                </p:cTn>
                              </p:par>
                              <p:par>
                                <p:cTn id="69" presetID="10" presetClass="exit" presetSubtype="0" fill="hold" nodeType="withEffect">
                                  <p:stCondLst>
                                    <p:cond delay="0"/>
                                  </p:stCondLst>
                                  <p:childTnLst>
                                    <p:animEffect transition="out" filter="fade">
                                      <p:cBhvr>
                                        <p:cTn id="70" dur="1000"/>
                                        <p:tgtEl>
                                          <p:spTgt spid="27"/>
                                        </p:tgtEl>
                                      </p:cBhvr>
                                    </p:animEffect>
                                    <p:set>
                                      <p:cBhvr>
                                        <p:cTn id="71" dur="1" fill="hold">
                                          <p:stCondLst>
                                            <p:cond delay="999"/>
                                          </p:stCondLst>
                                        </p:cTn>
                                        <p:tgtEl>
                                          <p:spTgt spid="27"/>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1000"/>
                                        <p:tgtEl>
                                          <p:spTgt spid="28"/>
                                        </p:tgtEl>
                                      </p:cBhvr>
                                    </p:animEffect>
                                    <p:set>
                                      <p:cBhvr>
                                        <p:cTn id="74" dur="1" fill="hold">
                                          <p:stCondLst>
                                            <p:cond delay="999"/>
                                          </p:stCondLst>
                                        </p:cTn>
                                        <p:tgtEl>
                                          <p:spTgt spid="28"/>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0" presetClass="exit" presetSubtype="0" fill="hold" grpId="1" nodeType="clickEffect">
                                  <p:stCondLst>
                                    <p:cond delay="0"/>
                                  </p:stCondLst>
                                  <p:childTnLst>
                                    <p:animEffect transition="out" filter="fade">
                                      <p:cBhvr>
                                        <p:cTn id="78" dur="1000"/>
                                        <p:tgtEl>
                                          <p:spTgt spid="25"/>
                                        </p:tgtEl>
                                      </p:cBhvr>
                                    </p:animEffect>
                                    <p:set>
                                      <p:cBhvr>
                                        <p:cTn id="79" dur="1" fill="hold">
                                          <p:stCondLst>
                                            <p:cond delay="999"/>
                                          </p:stCondLst>
                                        </p:cTn>
                                        <p:tgtEl>
                                          <p:spTgt spid="25"/>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24"/>
                                        </p:tgtEl>
                                      </p:cBhvr>
                                    </p:animEffect>
                                    <p:set>
                                      <p:cBhvr>
                                        <p:cTn id="82" dur="1" fill="hold">
                                          <p:stCondLst>
                                            <p:cond delay="999"/>
                                          </p:stCondLst>
                                        </p:cTn>
                                        <p:tgtEl>
                                          <p:spTgt spid="24"/>
                                        </p:tgtEl>
                                        <p:attrNameLst>
                                          <p:attrName>style.visibility</p:attrName>
                                        </p:attrNameLst>
                                      </p:cBhvr>
                                      <p:to>
                                        <p:strVal val="hidden"/>
                                      </p:to>
                                    </p:set>
                                  </p:childTnLst>
                                </p:cTn>
                              </p:par>
                              <p:par>
                                <p:cTn id="83" presetID="9" presetClass="exit" presetSubtype="0" fill="hold" nodeType="withEffect">
                                  <p:stCondLst>
                                    <p:cond delay="500"/>
                                  </p:stCondLst>
                                  <p:childTnLst>
                                    <p:animEffect transition="out" filter="dissolve">
                                      <p:cBhvr>
                                        <p:cTn id="84" dur="2000"/>
                                        <p:tgtEl>
                                          <p:spTgt spid="19"/>
                                        </p:tgtEl>
                                      </p:cBhvr>
                                    </p:animEffect>
                                    <p:set>
                                      <p:cBhvr>
                                        <p:cTn id="85" dur="1" fill="hold">
                                          <p:stCondLst>
                                            <p:cond delay="1999"/>
                                          </p:stCondLst>
                                        </p:cTn>
                                        <p:tgtEl>
                                          <p:spTgt spid="19"/>
                                        </p:tgtEl>
                                        <p:attrNameLst>
                                          <p:attrName>style.visibility</p:attrName>
                                        </p:attrNameLst>
                                      </p:cBhvr>
                                      <p:to>
                                        <p:strVal val="hidden"/>
                                      </p:to>
                                    </p:set>
                                  </p:childTnLst>
                                </p:cTn>
                              </p:par>
                              <p:par>
                                <p:cTn id="86" presetID="9" presetClass="exit" presetSubtype="0" fill="hold" nodeType="withEffect">
                                  <p:stCondLst>
                                    <p:cond delay="500"/>
                                  </p:stCondLst>
                                  <p:childTnLst>
                                    <p:animEffect transition="out" filter="dissolve">
                                      <p:cBhvr>
                                        <p:cTn id="87" dur="2000"/>
                                        <p:tgtEl>
                                          <p:spTgt spid="239618"/>
                                        </p:tgtEl>
                                      </p:cBhvr>
                                    </p:animEffect>
                                    <p:set>
                                      <p:cBhvr>
                                        <p:cTn id="88" dur="1" fill="hold">
                                          <p:stCondLst>
                                            <p:cond delay="1999"/>
                                          </p:stCondLst>
                                        </p:cTn>
                                        <p:tgtEl>
                                          <p:spTgt spid="239618"/>
                                        </p:tgtEl>
                                        <p:attrNameLst>
                                          <p:attrName>style.visibility</p:attrName>
                                        </p:attrNameLst>
                                      </p:cBhvr>
                                      <p:to>
                                        <p:strVal val="hidden"/>
                                      </p:to>
                                    </p:set>
                                  </p:childTnLst>
                                </p:cTn>
                              </p:par>
                            </p:childTnLst>
                          </p:cTn>
                        </p:par>
                        <p:par>
                          <p:cTn id="89" fill="hold">
                            <p:stCondLst>
                              <p:cond delay="2500"/>
                            </p:stCondLst>
                            <p:childTnLst>
                              <p:par>
                                <p:cTn id="90" presetID="10" presetClass="exit" presetSubtype="0" fill="hold" grpId="1" nodeType="afterEffect">
                                  <p:stCondLst>
                                    <p:cond delay="0"/>
                                  </p:stCondLst>
                                  <p:childTnLst>
                                    <p:animEffect transition="out" filter="fade">
                                      <p:cBhvr>
                                        <p:cTn id="91" dur="500"/>
                                        <p:tgtEl>
                                          <p:spTgt spid="23"/>
                                        </p:tgtEl>
                                      </p:cBhvr>
                                    </p:animEffect>
                                    <p:set>
                                      <p:cBhvr>
                                        <p:cTn id="92" dur="1" fill="hold">
                                          <p:stCondLst>
                                            <p:cond delay="499"/>
                                          </p:stCondLst>
                                        </p:cTn>
                                        <p:tgtEl>
                                          <p:spTgt spid="2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20" grpId="0" animBg="1"/>
      <p:bldP spid="21" grpId="0" animBg="1"/>
      <p:bldP spid="21" grpId="1" animBg="1"/>
      <p:bldP spid="23" grpId="0" animBg="1"/>
      <p:bldP spid="23" grpId="1" animBg="1"/>
      <p:bldP spid="24" grpId="0" animBg="1"/>
      <p:bldP spid="24" grpId="1" animBg="1"/>
      <p:bldP spid="25" grpId="0" animBg="1"/>
      <p:bldP spid="25" grpId="1"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2390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1861</a:t>
            </a:r>
          </a:p>
        </p:txBody>
      </p:sp>
      <p:sp useBgFill="1">
        <p:nvSpPr>
          <p:cNvPr id="13" name="TextBox 12"/>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pic>
        <p:nvPicPr>
          <p:cNvPr id="14" name="Picture 2" descr="File:United States 1865-1866.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238594" name="Picture 2" descr="File:United States 1861-08-1862.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 name="Rectangle 1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1"/>
                                        </p:tgtEl>
                                        <p:attrNameLst>
                                          <p:attrName>ppt_w</p:attrName>
                                        </p:attrNameLst>
                                      </p:cBhvr>
                                      <p:tavLst>
                                        <p:tav tm="0">
                                          <p:val>
                                            <p:strVal val="ppt_w"/>
                                          </p:val>
                                        </p:tav>
                                        <p:tav tm="100000">
                                          <p:val>
                                            <p:fltVal val="0"/>
                                          </p:val>
                                        </p:tav>
                                      </p:tavLst>
                                    </p:anim>
                                    <p:anim calcmode="lin" valueType="num">
                                      <p:cBhvr>
                                        <p:cTn id="7" dur="1000"/>
                                        <p:tgtEl>
                                          <p:spTgt spid="11"/>
                                        </p:tgtEl>
                                        <p:attrNameLst>
                                          <p:attrName>ppt_h</p:attrName>
                                        </p:attrNameLst>
                                      </p:cBhvr>
                                      <p:tavLst>
                                        <p:tav tm="0">
                                          <p:val>
                                            <p:strVal val="ppt_h"/>
                                          </p:val>
                                        </p:tav>
                                        <p:tav tm="100000">
                                          <p:val>
                                            <p:fltVal val="0"/>
                                          </p:val>
                                        </p:tav>
                                      </p:tavLst>
                                    </p:anim>
                                    <p:anim calcmode="lin" valueType="num">
                                      <p:cBhvr>
                                        <p:cTn id="8" dur="1000"/>
                                        <p:tgtEl>
                                          <p:spTgt spid="11"/>
                                        </p:tgtEl>
                                        <p:attrNameLst>
                                          <p:attrName>style.rotation</p:attrName>
                                        </p:attrNameLst>
                                      </p:cBhvr>
                                      <p:tavLst>
                                        <p:tav tm="0">
                                          <p:val>
                                            <p:fltVal val="0"/>
                                          </p:val>
                                        </p:tav>
                                        <p:tav tm="100000">
                                          <p:val>
                                            <p:fltVal val="360"/>
                                          </p:val>
                                        </p:tav>
                                      </p:tavLst>
                                    </p:anim>
                                    <p:animEffect transition="out" filter="fade">
                                      <p:cBhvr>
                                        <p:cTn id="9" dur="1000"/>
                                        <p:tgtEl>
                                          <p:spTgt spid="11"/>
                                        </p:tgtEl>
                                      </p:cBhvr>
                                    </p:animEffect>
                                    <p:set>
                                      <p:cBhvr>
                                        <p:cTn id="10" dur="1" fill="hold">
                                          <p:stCondLst>
                                            <p:cond delay="999"/>
                                          </p:stCondLst>
                                        </p:cTn>
                                        <p:tgtEl>
                                          <p:spTgt spid="11"/>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1000" fill="hold"/>
                                        <p:tgtEl>
                                          <p:spTgt spid="13"/>
                                        </p:tgtEl>
                                        <p:attrNameLst>
                                          <p:attrName>ppt_w</p:attrName>
                                        </p:attrNameLst>
                                      </p:cBhvr>
                                      <p:tavLst>
                                        <p:tav tm="0">
                                          <p:val>
                                            <p:fltVal val="0"/>
                                          </p:val>
                                        </p:tav>
                                        <p:tav tm="100000">
                                          <p:val>
                                            <p:strVal val="#ppt_w"/>
                                          </p:val>
                                        </p:tav>
                                      </p:tavLst>
                                    </p:anim>
                                    <p:anim calcmode="lin" valueType="num">
                                      <p:cBhvr>
                                        <p:cTn id="14" dur="1000" fill="hold"/>
                                        <p:tgtEl>
                                          <p:spTgt spid="13"/>
                                        </p:tgtEl>
                                        <p:attrNameLst>
                                          <p:attrName>ppt_h</p:attrName>
                                        </p:attrNameLst>
                                      </p:cBhvr>
                                      <p:tavLst>
                                        <p:tav tm="0">
                                          <p:val>
                                            <p:fltVal val="0"/>
                                          </p:val>
                                        </p:tav>
                                        <p:tav tm="100000">
                                          <p:val>
                                            <p:strVal val="#ppt_h"/>
                                          </p:val>
                                        </p:tav>
                                      </p:tavLst>
                                    </p:anim>
                                    <p:anim calcmode="lin" valueType="num">
                                      <p:cBhvr>
                                        <p:cTn id="15" dur="1000" fill="hold"/>
                                        <p:tgtEl>
                                          <p:spTgt spid="13"/>
                                        </p:tgtEl>
                                        <p:attrNameLst>
                                          <p:attrName>style.rotation</p:attrName>
                                        </p:attrNameLst>
                                      </p:cBhvr>
                                      <p:tavLst>
                                        <p:tav tm="0">
                                          <p:val>
                                            <p:fltVal val="360"/>
                                          </p:val>
                                        </p:tav>
                                        <p:tav tm="100000">
                                          <p:val>
                                            <p:fltVal val="0"/>
                                          </p:val>
                                        </p:tav>
                                      </p:tavLst>
                                    </p:anim>
                                    <p:animEffect transition="in" filter="fade">
                                      <p:cBhvr>
                                        <p:cTn id="16" dur="1000"/>
                                        <p:tgtEl>
                                          <p:spTgt spid="13"/>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238594"/>
                                        </p:tgtEl>
                                      </p:cBhvr>
                                    </p:animEffect>
                                    <p:set>
                                      <p:cBhvr>
                                        <p:cTn id="20" dur="1" fill="hold">
                                          <p:stCondLst>
                                            <p:cond delay="1999"/>
                                          </p:stCondLst>
                                        </p:cTn>
                                        <p:tgtEl>
                                          <p:spTgt spid="23859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pic>
        <p:nvPicPr>
          <p:cNvPr id="237570" name="Picture 2" descr="File:United States 1865-1866.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Rectangle 10"/>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2" name="TextBox 11"/>
          <p:cNvSpPr txBox="1"/>
          <p:nvPr/>
        </p:nvSpPr>
        <p:spPr>
          <a:xfrm>
            <a:off x="0" y="762000"/>
            <a:ext cx="9144000" cy="553998"/>
          </a:xfrm>
          <a:prstGeom prst="rect">
            <a:avLst/>
          </a:prstGeom>
          <a:solidFill>
            <a:schemeClr val="bg1"/>
          </a:solidFill>
        </p:spPr>
        <p:txBody>
          <a:bodyPr wrap="square" rtlCol="0">
            <a:spAutoFit/>
          </a:bodyPr>
          <a:lstStyle/>
          <a:p>
            <a:pPr algn="ctr"/>
            <a:r>
              <a:rPr lang="en-US" sz="3000" b="1" dirty="0" smtClean="0"/>
              <a:t>1865-1872: The Black Hawk War</a:t>
            </a:r>
          </a:p>
        </p:txBody>
      </p:sp>
      <p:sp>
        <p:nvSpPr>
          <p:cNvPr id="13" name="TextBox 12"/>
          <p:cNvSpPr txBox="1"/>
          <p:nvPr/>
        </p:nvSpPr>
        <p:spPr>
          <a:xfrm>
            <a:off x="0" y="1295400"/>
            <a:ext cx="9144000" cy="1046440"/>
          </a:xfrm>
          <a:prstGeom prst="rect">
            <a:avLst/>
          </a:prstGeom>
          <a:solidFill>
            <a:schemeClr val="bg1"/>
          </a:solidFill>
        </p:spPr>
        <p:txBody>
          <a:bodyPr wrap="square" rtlCol="0">
            <a:spAutoFit/>
          </a:bodyPr>
          <a:lstStyle/>
          <a:p>
            <a:r>
              <a:rPr lang="en-US" sz="3000" b="1" dirty="0" smtClean="0"/>
              <a:t>150 engagements between settlers and native tribes</a:t>
            </a:r>
          </a:p>
          <a:p>
            <a:r>
              <a:rPr lang="en-US" sz="3000" b="1" dirty="0" smtClean="0"/>
              <a:t>		(</a:t>
            </a:r>
            <a:r>
              <a:rPr lang="en-US" sz="3200" b="1" dirty="0" smtClean="0"/>
              <a:t>Ute, Southern Paiute, &amp; Navajo)</a:t>
            </a:r>
            <a:endParaRPr lang="en-US" sz="3000" b="1" dirty="0" smtClean="0"/>
          </a:p>
        </p:txBody>
      </p:sp>
      <p:pic>
        <p:nvPicPr>
          <p:cNvPr id="15" name="Picture 2" descr="http://www.native-languages.org/utah.jpg"/>
          <p:cNvPicPr>
            <a:picLocks noChangeAspect="1" noChangeArrowheads="1"/>
          </p:cNvPicPr>
          <p:nvPr/>
        </p:nvPicPr>
        <p:blipFill>
          <a:blip r:embed="rId4"/>
          <a:srcRect/>
          <a:stretch>
            <a:fillRect/>
          </a:stretch>
        </p:blipFill>
        <p:spPr bwMode="auto">
          <a:xfrm rot="-60000">
            <a:off x="33725" y="2270545"/>
            <a:ext cx="3508175" cy="4557190"/>
          </a:xfrm>
          <a:prstGeom prst="rect">
            <a:avLst/>
          </a:prstGeom>
          <a:noFill/>
        </p:spPr>
      </p:pic>
      <p:sp>
        <p:nvSpPr>
          <p:cNvPr id="16" name="Oval 15"/>
          <p:cNvSpPr/>
          <p:nvPr/>
        </p:nvSpPr>
        <p:spPr>
          <a:xfrm>
            <a:off x="1447800" y="3505200"/>
            <a:ext cx="1828800" cy="605909"/>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7" name="Rectangle 16"/>
          <p:cNvSpPr/>
          <p:nvPr/>
        </p:nvSpPr>
        <p:spPr>
          <a:xfrm>
            <a:off x="3474720" y="2819400"/>
            <a:ext cx="5562600" cy="553998"/>
          </a:xfrm>
          <a:prstGeom prst="rect">
            <a:avLst/>
          </a:prstGeom>
          <a:solidFill>
            <a:schemeClr val="bg1"/>
          </a:solidFill>
        </p:spPr>
        <p:txBody>
          <a:bodyPr wrap="square">
            <a:spAutoFit/>
          </a:bodyPr>
          <a:lstStyle/>
          <a:p>
            <a:r>
              <a:rPr lang="en-US" sz="3000" b="1" dirty="0" smtClean="0"/>
              <a:t>  -  continues for 7 years!</a:t>
            </a:r>
            <a:endParaRPr lang="en-US" sz="3000" b="1" dirty="0"/>
          </a:p>
        </p:txBody>
      </p:sp>
      <p:sp>
        <p:nvSpPr>
          <p:cNvPr id="14" name="Rectangle 13"/>
          <p:cNvSpPr/>
          <p:nvPr/>
        </p:nvSpPr>
        <p:spPr>
          <a:xfrm>
            <a:off x="3474720" y="2286000"/>
            <a:ext cx="5638800" cy="553998"/>
          </a:xfrm>
          <a:prstGeom prst="rect">
            <a:avLst/>
          </a:prstGeom>
          <a:solidFill>
            <a:schemeClr val="bg1"/>
          </a:solidFill>
        </p:spPr>
        <p:txBody>
          <a:bodyPr wrap="square">
            <a:spAutoFit/>
          </a:bodyPr>
          <a:lstStyle/>
          <a:p>
            <a:r>
              <a:rPr lang="en-US" sz="3000" b="1" dirty="0" smtClean="0"/>
              <a:t>  -  aggression on both sides </a:t>
            </a:r>
            <a:endParaRPr lang="en-US" sz="30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bg/>
                                          </p:spTgt>
                                        </p:tgtEl>
                                        <p:attrNameLst>
                                          <p:attrName>style.visibility</p:attrName>
                                        </p:attrNameLst>
                                      </p:cBhvr>
                                      <p:to>
                                        <p:strVal val="visible"/>
                                      </p:to>
                                    </p:set>
                                    <p:animEffect transition="in" filter="fade">
                                      <p:cBhvr>
                                        <p:cTn id="12" dur="1000"/>
                                        <p:tgtEl>
                                          <p:spTgt spid="13">
                                            <p:bg/>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1000"/>
                                        <p:tgtEl>
                                          <p:spTgt spid="1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3">
                                            <p:txEl>
                                              <p:pRg st="1" end="1"/>
                                            </p:txEl>
                                          </p:spTgt>
                                        </p:tgtEl>
                                        <p:attrNameLst>
                                          <p:attrName>style.visibility</p:attrName>
                                        </p:attrNameLst>
                                      </p:cBhvr>
                                      <p:to>
                                        <p:strVal val="visible"/>
                                      </p:to>
                                    </p:set>
                                    <p:animEffect transition="in" filter="fade">
                                      <p:cBhvr>
                                        <p:cTn id="20" dur="1000"/>
                                        <p:tgtEl>
                                          <p:spTgt spid="13">
                                            <p:txEl>
                                              <p:pRg st="1" end="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10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42" presetClass="path" presetSubtype="0" accel="50000" decel="50000" fill="hold" grpId="2" nodeType="clickEffect">
                                  <p:stCondLst>
                                    <p:cond delay="0"/>
                                  </p:stCondLst>
                                  <p:childTnLst>
                                    <p:animMotion origin="layout" path="M 5.55112E-17 4.81481E-6 L -0.14167 0.26689 " pathEditMode="relative" rAng="0" ptsTypes="AA">
                                      <p:cBhvr>
                                        <p:cTn id="32" dur="1000" fill="hold"/>
                                        <p:tgtEl>
                                          <p:spTgt spid="16"/>
                                        </p:tgtEl>
                                        <p:attrNameLst>
                                          <p:attrName>ppt_x</p:attrName>
                                          <p:attrName>ppt_y</p:attrName>
                                        </p:attrNameLst>
                                      </p:cBhvr>
                                      <p:rCtr x="-71" y="133"/>
                                    </p:animMotion>
                                  </p:childTnLst>
                                </p:cTn>
                              </p:par>
                            </p:childTnLst>
                          </p:cTn>
                        </p:par>
                      </p:childTnLst>
                    </p:cTn>
                  </p:par>
                  <p:par>
                    <p:cTn id="33" fill="hold">
                      <p:stCondLst>
                        <p:cond delay="indefinite"/>
                      </p:stCondLst>
                      <p:childTnLst>
                        <p:par>
                          <p:cTn id="34" fill="hold">
                            <p:stCondLst>
                              <p:cond delay="0"/>
                            </p:stCondLst>
                            <p:childTnLst>
                              <p:par>
                                <p:cTn id="35" presetID="63" presetClass="path" presetSubtype="0" accel="50000" decel="50000" fill="hold" grpId="1" nodeType="clickEffect">
                                  <p:stCondLst>
                                    <p:cond delay="0"/>
                                  </p:stCondLst>
                                  <p:childTnLst>
                                    <p:animMotion origin="layout" path="M -0.14166 0.2669 L 0.06667 0.41135 " pathEditMode="relative" rAng="0" ptsTypes="AA">
                                      <p:cBhvr>
                                        <p:cTn id="36" dur="1000" fill="hold"/>
                                        <p:tgtEl>
                                          <p:spTgt spid="16"/>
                                        </p:tgtEl>
                                        <p:attrNameLst>
                                          <p:attrName>ppt_x</p:attrName>
                                          <p:attrName>ppt_y</p:attrName>
                                        </p:attrNameLst>
                                      </p:cBhvr>
                                      <p:rCtr x="104" y="72"/>
                                    </p:animMotion>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childTnLst>
                                </p:cTn>
                              </p:par>
                              <p:par>
                                <p:cTn id="42" presetID="10" presetClass="exit" presetSubtype="0" fill="hold" grpId="3" nodeType="withEffect">
                                  <p:stCondLst>
                                    <p:cond delay="0"/>
                                  </p:stCondLst>
                                  <p:childTnLst>
                                    <p:animEffect transition="out" filter="fade">
                                      <p:cBhvr>
                                        <p:cTn id="43" dur="1000"/>
                                        <p:tgtEl>
                                          <p:spTgt spid="16"/>
                                        </p:tgtEl>
                                      </p:cBhvr>
                                    </p:animEffect>
                                    <p:set>
                                      <p:cBhvr>
                                        <p:cTn id="44" dur="1" fill="hold">
                                          <p:stCondLst>
                                            <p:cond delay="999"/>
                                          </p:stCondLst>
                                        </p:cTn>
                                        <p:tgtEl>
                                          <p:spTgt spid="1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1000"/>
                                        <p:tgtEl>
                                          <p:spTgt spid="12"/>
                                        </p:tgtEl>
                                      </p:cBhvr>
                                    </p:animEffect>
                                    <p:set>
                                      <p:cBhvr>
                                        <p:cTn id="54" dur="1" fill="hold">
                                          <p:stCondLst>
                                            <p:cond delay="999"/>
                                          </p:stCondLst>
                                        </p:cTn>
                                        <p:tgtEl>
                                          <p:spTgt spid="12"/>
                                        </p:tgtEl>
                                        <p:attrNameLst>
                                          <p:attrName>style.visibility</p:attrName>
                                        </p:attrNameLst>
                                      </p:cBhvr>
                                      <p:to>
                                        <p:strVal val="hidden"/>
                                      </p:to>
                                    </p:set>
                                  </p:childTnLst>
                                </p:cTn>
                              </p:par>
                              <p:par>
                                <p:cTn id="55" presetID="10" presetClass="exit" presetSubtype="0" fill="hold" nodeType="withEffect">
                                  <p:stCondLst>
                                    <p:cond delay="0"/>
                                  </p:stCondLst>
                                  <p:childTnLst>
                                    <p:animEffect transition="out" filter="fade">
                                      <p:cBhvr>
                                        <p:cTn id="56" dur="1000"/>
                                        <p:tgtEl>
                                          <p:spTgt spid="15"/>
                                        </p:tgtEl>
                                      </p:cBhvr>
                                    </p:animEffect>
                                    <p:set>
                                      <p:cBhvr>
                                        <p:cTn id="57" dur="1" fill="hold">
                                          <p:stCondLst>
                                            <p:cond delay="999"/>
                                          </p:stCondLst>
                                        </p:cTn>
                                        <p:tgtEl>
                                          <p:spTgt spid="15"/>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13">
                                            <p:txEl>
                                              <p:pRg st="0" end="0"/>
                                            </p:txEl>
                                          </p:spTgt>
                                        </p:tgtEl>
                                      </p:cBhvr>
                                    </p:animEffect>
                                    <p:set>
                                      <p:cBhvr>
                                        <p:cTn id="60" dur="1" fill="hold">
                                          <p:stCondLst>
                                            <p:cond delay="999"/>
                                          </p:stCondLst>
                                        </p:cTn>
                                        <p:tgtEl>
                                          <p:spTgt spid="13">
                                            <p:txEl>
                                              <p:pRg st="0" end="0"/>
                                            </p:txEl>
                                          </p:spTgt>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13">
                                            <p:txEl>
                                              <p:pRg st="1" end="1"/>
                                            </p:txEl>
                                          </p:spTgt>
                                        </p:tgtEl>
                                      </p:cBhvr>
                                    </p:animEffect>
                                    <p:set>
                                      <p:cBhvr>
                                        <p:cTn id="63" dur="1" fill="hold">
                                          <p:stCondLst>
                                            <p:cond delay="999"/>
                                          </p:stCondLst>
                                        </p:cTn>
                                        <p:tgtEl>
                                          <p:spTgt spid="13">
                                            <p:txEl>
                                              <p:pRg st="1" end="1"/>
                                            </p:txEl>
                                          </p:spTgt>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13">
                                            <p:bg/>
                                          </p:spTgt>
                                        </p:tgtEl>
                                      </p:cBhvr>
                                    </p:animEffect>
                                    <p:set>
                                      <p:cBhvr>
                                        <p:cTn id="66" dur="1" fill="hold">
                                          <p:stCondLst>
                                            <p:cond delay="999"/>
                                          </p:stCondLst>
                                        </p:cTn>
                                        <p:tgtEl>
                                          <p:spTgt spid="13">
                                            <p:bg/>
                                          </p:spTgt>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14"/>
                                        </p:tgtEl>
                                      </p:cBhvr>
                                    </p:animEffect>
                                    <p:set>
                                      <p:cBhvr>
                                        <p:cTn id="69" dur="1" fill="hold">
                                          <p:stCondLst>
                                            <p:cond delay="999"/>
                                          </p:stCondLst>
                                        </p:cTn>
                                        <p:tgtEl>
                                          <p:spTgt spid="14"/>
                                        </p:tgtEl>
                                        <p:attrNameLst>
                                          <p:attrName>style.visibility</p:attrName>
                                        </p:attrNameLst>
                                      </p:cBhvr>
                                      <p:to>
                                        <p:strVal val="hidden"/>
                                      </p:to>
                                    </p:set>
                                  </p:childTnLst>
                                </p:cTn>
                              </p:par>
                              <p:par>
                                <p:cTn id="70" presetID="10" presetClass="exit" presetSubtype="0" fill="hold" grpId="1" nodeType="withEffect">
                                  <p:stCondLst>
                                    <p:cond delay="0"/>
                                  </p:stCondLst>
                                  <p:childTnLst>
                                    <p:animEffect transition="out" filter="fade">
                                      <p:cBhvr>
                                        <p:cTn id="71" dur="1000"/>
                                        <p:tgtEl>
                                          <p:spTgt spid="17"/>
                                        </p:tgtEl>
                                      </p:cBhvr>
                                    </p:animEffect>
                                    <p:set>
                                      <p:cBhvr>
                                        <p:cTn id="72"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13" grpId="0" uiExpand="1" build="allAtOnce" animBg="1"/>
      <p:bldP spid="13" grpId="1" uiExpand="1" build="allAtOnce" animBg="1"/>
      <p:bldP spid="16" grpId="0" animBg="1"/>
      <p:bldP spid="16" grpId="1" animBg="1"/>
      <p:bldP spid="16" grpId="2" animBg="1"/>
      <p:bldP spid="16" grpId="3" animBg="1"/>
      <p:bldP spid="17" grpId="0" animBg="1"/>
      <p:bldP spid="17" grpId="1" animBg="1"/>
      <p:bldP spid="14" grpId="0" animBg="1"/>
      <p:bldP spid="14" grpId="1" animBg="1"/>
    </p:bld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0"/>
            <a:ext cx="9144000" cy="3139321"/>
          </a:xfrm>
          <a:prstGeom prst="rect">
            <a:avLst/>
          </a:prstGeom>
        </p:spPr>
        <p:txBody>
          <a:bodyPr wrap="square">
            <a:spAutoFit/>
          </a:bodyPr>
          <a:lstStyle/>
          <a:p>
            <a:r>
              <a:rPr lang="en-US" dirty="0" smtClean="0"/>
              <a:t>	Emigrant Population: 500,000</a:t>
            </a:r>
          </a:p>
          <a:p>
            <a:r>
              <a:rPr lang="en-US" dirty="0" smtClean="0"/>
              <a:t> 	TOTAL Land Area:  418,000 sq miles</a:t>
            </a:r>
          </a:p>
          <a:p>
            <a:r>
              <a:rPr lang="en-US" dirty="0" smtClean="0"/>
              <a:t>		OREGON TERRITORY =  Oregon 98,000 + Washington 71,000 sq miles</a:t>
            </a:r>
          </a:p>
          <a:p>
            <a:r>
              <a:rPr lang="en-US" dirty="0" smtClean="0"/>
              <a:t>		UTAH TERRITORY:  UTAH  85,000  + 110,500 NEVADA sq miles</a:t>
            </a:r>
          </a:p>
          <a:p>
            <a:r>
              <a:rPr lang="en-US" dirty="0" smtClean="0"/>
              <a:t>		CALIFORNIA:  164,000 sq miles</a:t>
            </a:r>
          </a:p>
          <a:p>
            <a:r>
              <a:rPr lang="en-US" dirty="0" smtClean="0"/>
              <a:t>	Population density:  500,000/528,500 </a:t>
            </a:r>
            <a:r>
              <a:rPr lang="en-US" u="sng" dirty="0" smtClean="0"/>
              <a:t>&lt;</a:t>
            </a:r>
            <a:r>
              <a:rPr lang="en-US" dirty="0" smtClean="0"/>
              <a:t> 1 people /sq mile</a:t>
            </a:r>
          </a:p>
          <a:p>
            <a:endParaRPr lang="en-US" dirty="0" smtClean="0"/>
          </a:p>
          <a:p>
            <a:r>
              <a:rPr lang="en-US" dirty="0" smtClean="0"/>
              <a:t>COMPARISON:  Mongolia has population density of 1.4 people/sq mile, least populated country</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4276684" cy="646331"/>
          </a:xfrm>
          <a:prstGeom prst="rect">
            <a:avLst/>
          </a:prstGeom>
        </p:spPr>
        <p:txBody>
          <a:bodyPr wrap="none">
            <a:spAutoFit/>
          </a:bodyPr>
          <a:lstStyle/>
          <a:p>
            <a:r>
              <a:rPr lang="en-US" dirty="0" smtClean="0">
                <a:hlinkClick r:id="rId2"/>
              </a:rPr>
              <a:t>http://www.native-languages.org/utah.htm</a:t>
            </a:r>
            <a:endParaRPr lang="en-US" dirty="0" smtClean="0"/>
          </a:p>
          <a:p>
            <a:endParaRPr lang="en-US" dirty="0"/>
          </a:p>
        </p:txBody>
      </p:sp>
      <p:pic>
        <p:nvPicPr>
          <p:cNvPr id="183298" name="Picture 2" descr="http://www.native-languages.org/utah.jpg"/>
          <p:cNvPicPr>
            <a:picLocks noChangeAspect="1" noChangeArrowheads="1"/>
          </p:cNvPicPr>
          <p:nvPr/>
        </p:nvPicPr>
        <p:blipFill>
          <a:blip r:embed="rId3"/>
          <a:srcRect/>
          <a:stretch>
            <a:fillRect/>
          </a:stretch>
        </p:blipFill>
        <p:spPr bwMode="auto">
          <a:xfrm>
            <a:off x="0" y="324968"/>
            <a:ext cx="5029200" cy="6533032"/>
          </a:xfrm>
          <a:prstGeom prst="rect">
            <a:avLst/>
          </a:prstGeom>
          <a:noFill/>
        </p:spPr>
      </p:pic>
      <p:pic>
        <p:nvPicPr>
          <p:cNvPr id="183300" name="Picture 4" descr="Image result for indian reservations in utah"/>
          <p:cNvPicPr>
            <a:picLocks noChangeAspect="1" noChangeArrowheads="1"/>
          </p:cNvPicPr>
          <p:nvPr/>
        </p:nvPicPr>
        <p:blipFill>
          <a:blip r:embed="rId4"/>
          <a:srcRect/>
          <a:stretch>
            <a:fillRect/>
          </a:stretch>
        </p:blipFill>
        <p:spPr bwMode="auto">
          <a:xfrm>
            <a:off x="5105400" y="1600200"/>
            <a:ext cx="3635071" cy="4644814"/>
          </a:xfrm>
          <a:prstGeom prst="rect">
            <a:avLst/>
          </a:prstGeom>
          <a:noFill/>
        </p:spPr>
      </p:pic>
      <p:sp>
        <p:nvSpPr>
          <p:cNvPr id="6" name="Rectangle 5"/>
          <p:cNvSpPr/>
          <p:nvPr/>
        </p:nvSpPr>
        <p:spPr>
          <a:xfrm>
            <a:off x="3200400" y="609600"/>
            <a:ext cx="6019800" cy="646331"/>
          </a:xfrm>
          <a:prstGeom prst="rect">
            <a:avLst/>
          </a:prstGeom>
        </p:spPr>
        <p:txBody>
          <a:bodyPr wrap="square">
            <a:spAutoFit/>
          </a:bodyPr>
          <a:lstStyle/>
          <a:p>
            <a:r>
              <a:rPr lang="en-US" dirty="0" smtClean="0">
                <a:hlinkClick r:id="rId5"/>
              </a:rPr>
              <a:t>https://www.pinterest.com/pin/548735535827053459/</a:t>
            </a:r>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867251"/>
          </a:xfrm>
          <a:prstGeom prst="rect">
            <a:avLst/>
          </a:prstGeom>
        </p:spPr>
        <p:txBody>
          <a:bodyPr wrap="square">
            <a:spAutoFit/>
          </a:bodyPr>
          <a:lstStyle/>
          <a:p>
            <a:r>
              <a:rPr lang="en-US" dirty="0" smtClean="0">
                <a:hlinkClick r:id="rId2"/>
              </a:rPr>
              <a:t>https://en.wikipedia.org/wiki/Black_Hawk_War_(1865-1872)</a:t>
            </a:r>
            <a:endParaRPr lang="en-US" dirty="0" smtClean="0"/>
          </a:p>
          <a:p>
            <a:r>
              <a:rPr lang="en-US" dirty="0" smtClean="0"/>
              <a:t>	The </a:t>
            </a:r>
            <a:r>
              <a:rPr lang="en-US" b="1" dirty="0" smtClean="0"/>
              <a:t>Black Hawk War</a:t>
            </a:r>
            <a:r>
              <a:rPr lang="en-US" dirty="0" smtClean="0"/>
              <a:t>, or </a:t>
            </a:r>
            <a:r>
              <a:rPr lang="en-US" b="1" dirty="0" smtClean="0"/>
              <a:t>Black Hawk's War</a:t>
            </a:r>
            <a:r>
              <a:rPr lang="en-US" dirty="0" smtClean="0"/>
              <a:t>, from 1865 to 1872, is the name of the estimated 150 battles, skirmishes, raids, and military engagements between primarily Mormon</a:t>
            </a:r>
          </a:p>
          <a:p>
            <a:r>
              <a:rPr lang="en-US" dirty="0" smtClean="0"/>
              <a:t> settlers in Sanpete County, Sevier County and other parts of central and southern Utah, and members of 16 Ute, Southern Paiute, Apache and Navajo tribes, led by a local Ute war chief, </a:t>
            </a:r>
            <a:r>
              <a:rPr lang="en-US" dirty="0" err="1" smtClean="0"/>
              <a:t>Antonga</a:t>
            </a:r>
            <a:r>
              <a:rPr lang="en-US" dirty="0" smtClean="0"/>
              <a:t> Black Hawk.</a:t>
            </a:r>
            <a:r>
              <a:rPr lang="en-US" baseline="30000" dirty="0" smtClean="0"/>
              <a:t> </a:t>
            </a:r>
            <a:r>
              <a:rPr lang="en-US" dirty="0" smtClean="0"/>
              <a:t>The conflict resulted in the abandonment of some settlements and hindered Mormon expansion in the region.</a:t>
            </a:r>
          </a:p>
          <a:p>
            <a:r>
              <a:rPr lang="en-US" dirty="0" smtClean="0"/>
              <a:t>	The years 1865 to 1867 were by far the most intense of the conflict, though intermittent conflict occurred until federal troops intervened in 1872. The Utah Territory spent $1.5 million dollars on the war (equivalent to $28.23 million in 2018), and later requested reimbursement from the United States Government.</a:t>
            </a:r>
          </a:p>
          <a:p>
            <a:r>
              <a:rPr lang="en-US" dirty="0" smtClean="0"/>
              <a:t>	It seems that both Ute and settler apologetics agree that the war was not started by one singular event, but by a series of events. Both parties wanted the land, but by the time the war started each side likely believed that both cultures could no longer live together peacefully. They had tried to live in harmony since about 1849 when Mormon pioneers settled in Manti and joined the </a:t>
            </a:r>
            <a:r>
              <a:rPr lang="en-US" dirty="0" err="1" smtClean="0"/>
              <a:t>Sanpits</a:t>
            </a:r>
            <a:r>
              <a:rPr lang="en-US" dirty="0" smtClean="0"/>
              <a:t> tribe in the Sanpete valley. However, within a few years of 1849 there were sporadic acts of aggression on both sides leading up to the war. In 1865 the Jake </a:t>
            </a:r>
            <a:r>
              <a:rPr lang="en-US" dirty="0" err="1" smtClean="0"/>
              <a:t>Arapeen</a:t>
            </a:r>
            <a:r>
              <a:rPr lang="en-US" dirty="0" smtClean="0"/>
              <a:t> and John Lowry, Jr. incident in Manti marked the official beginning of the open warfare between the natives and the settlers,</a:t>
            </a:r>
          </a:p>
          <a:p>
            <a:r>
              <a:rPr lang="en-US" dirty="0" smtClean="0"/>
              <a:t>	Ever since Mormon pioneers moved into Utah Valley in 1848 and built their fort at Provo, the Timpanogos Ute bands had been gradually pushed aside by settlers' demands for grazing land and farmland. Frustrations on both sides led to several short battles. After the 'Battle at Fort Utah' in 1850, the 'Walker War' in 1853–1854, and the '</a:t>
            </a:r>
            <a:r>
              <a:rPr lang="en-US" dirty="0" err="1" smtClean="0"/>
              <a:t>Tintic</a:t>
            </a:r>
            <a:r>
              <a:rPr lang="en-US" dirty="0" smtClean="0"/>
              <a:t> War' in 1856, </a:t>
            </a:r>
          </a:p>
          <a:p>
            <a:r>
              <a:rPr lang="en-US" dirty="0" smtClean="0"/>
              <a:t>Mormon  leaders were able to convince the Ute leaders to stop hostilities when the losses incurred by </a:t>
            </a:r>
            <a:r>
              <a:rPr lang="en-US" dirty="0" err="1" smtClean="0"/>
              <a:t>Utes</a:t>
            </a:r>
            <a:r>
              <a:rPr lang="en-US" dirty="0" smtClean="0"/>
              <a:t> were compensated with food, presents, and promises of future friendship.</a:t>
            </a:r>
          </a:p>
          <a:p>
            <a:r>
              <a:rPr lang="en-US" dirty="0" smtClean="0"/>
              <a:t> Chief Blackhawk was directly involved in these wars either as a combatant or in being coerced to serve as a guide for Mormon punitive expeditions against his people.</a:t>
            </a:r>
          </a:p>
          <a:p>
            <a:r>
              <a:rPr lang="en-US" dirty="0" smtClean="0"/>
              <a:t>	</a:t>
            </a:r>
            <a:r>
              <a:rPr lang="en-US" dirty="0" err="1" smtClean="0"/>
              <a:t>Utes</a:t>
            </a:r>
            <a:r>
              <a:rPr lang="en-US" dirty="0" smtClean="0"/>
              <a:t> had survived with the geography and harsh climate of Utah for centuries, but white settlement disrupted the economic equilibrium. Ute bands in Utah's central valleys were pushed out of traditional hunting and foraging areas by Mormon towns, farms, and livestock. Some Ute bands struggled to feed themselves. Cattle or horses put out to graze by the settlers were occasionally taken as a kind of 'rent' payment for the settlers' use of the land where </a:t>
            </a:r>
            <a:r>
              <a:rPr lang="en-US" dirty="0" err="1" smtClean="0"/>
              <a:t>Utes</a:t>
            </a:r>
            <a:r>
              <a:rPr lang="en-US" dirty="0" smtClean="0"/>
              <a:t> had lived for centuries. During the Black Hawk War, chief Black Hawk and allies made a business out of taking thousands of heads of livestock, transporting them out of Utah Territory and selling or trading them for goods and money with 'brokers' like Isaac Potter. Some suggest that Black Hawk believed that the loss of livestock was the quickest way to interfere with the growth of settlements.</a:t>
            </a:r>
          </a:p>
          <a:p>
            <a:r>
              <a:rPr lang="en-US" dirty="0" smtClean="0"/>
              <a:t>	Troubles that arose between the Mormons and the </a:t>
            </a:r>
            <a:r>
              <a:rPr lang="en-US" dirty="0" err="1" smtClean="0"/>
              <a:t>Utes</a:t>
            </a:r>
            <a:r>
              <a:rPr lang="en-US" dirty="0" smtClean="0"/>
              <a:t> resulted from culture clashes. Settlers refused to accept the Native American culture, and Native Americans rejected the settlers' culture of property rights.</a:t>
            </a:r>
            <a:r>
              <a:rPr lang="en-US" baseline="30000" dirty="0" smtClean="0"/>
              <a:t> </a:t>
            </a:r>
            <a:r>
              <a:rPr lang="en-US" dirty="0" smtClean="0"/>
              <a:t>Native American culture included sharing of cattle, while the settlers' culture involved the buying and selling of land.</a:t>
            </a:r>
            <a:r>
              <a:rPr lang="en-US" baseline="30000" dirty="0" smtClean="0"/>
              <a:t> </a:t>
            </a:r>
            <a:r>
              <a:rPr lang="en-US" dirty="0" smtClean="0"/>
              <a:t> Coexistence and compromise seemed unattainable.</a:t>
            </a:r>
          </a:p>
          <a:p>
            <a:r>
              <a:rPr lang="en-US" dirty="0" smtClean="0"/>
              <a:t>	There were over 100 separate attacks, raids, skirmishes, murders, and massacres </a:t>
            </a:r>
          </a:p>
          <a:p>
            <a:r>
              <a:rPr lang="en-US" dirty="0" smtClean="0"/>
              <a:t>between April 1865 and October 1872 which constitute the events of the Black Hawk War in Utah.</a:t>
            </a:r>
          </a:p>
          <a:p>
            <a:r>
              <a:rPr lang="en-US" dirty="0" smtClean="0"/>
              <a:t>	 Utah's Black Hawk War had far-reaching and unforeseen outcomes for Mormons and </a:t>
            </a:r>
            <a:r>
              <a:rPr lang="en-US" dirty="0" err="1" smtClean="0"/>
              <a:t>Utes</a:t>
            </a:r>
            <a:r>
              <a:rPr lang="en-US" dirty="0" smtClean="0"/>
              <a:t> alike. After 1872 Mormons in Utah were able to expand settlements as immigrants swelled valley populations without the threat of Ute resistance. The chasing of Ute raiders through unexplored regions of Utah actually helped explore areas for new settlements as outliers of the larger towns. Ranchers were free to take up land far from population centers without fear of being attacked. Mormons came to accept the army as a force that could do its job without threatening local autonomy. Communities became more independent as they realized that local decisions were often better tailored to suit local conditions than requesting advice from Salt Lake. Mormons were less able to control the functions of government as federal officials began their long crusade to end polygamy and Mormon control of government and the economy.</a:t>
            </a:r>
          </a:p>
          <a:p>
            <a:r>
              <a:rPr lang="en-US" dirty="0" smtClean="0"/>
              <a:t>	Black Hawk's War was a disaster for the Northern </a:t>
            </a:r>
            <a:r>
              <a:rPr lang="en-US" dirty="0" err="1" smtClean="0"/>
              <a:t>Utes</a:t>
            </a:r>
            <a:r>
              <a:rPr lang="en-US" dirty="0" smtClean="0"/>
              <a:t>. They were forced permanently onto the Uintah Reservation to live dependent on corrupt government agents. No promises made in any treaty were fulfilled completely. Terms of treaties which restricted the </a:t>
            </a:r>
            <a:r>
              <a:rPr lang="en-US" dirty="0" err="1" smtClean="0"/>
              <a:t>Utes</a:t>
            </a:r>
            <a:r>
              <a:rPr lang="en-US" dirty="0" smtClean="0"/>
              <a:t> were rigidly enforced, but promises in the treaty which territorial officials and Mormon leaders put their names to were largely ignored. Intra-tribal divisions arose which persisted to modern times. The Ute were forced to give up their traditional way of life and left to fend for themselves in one of the least habitable parts of Utah. Disease, living 	conditions, hopelessness, alcoholism, and poverty reduced Ute populations drastically. While it is difficult to estimate moving populations, </a:t>
            </a:r>
            <a:r>
              <a:rPr lang="en-US" dirty="0" err="1" smtClean="0"/>
              <a:t>Dimick</a:t>
            </a:r>
            <a:r>
              <a:rPr lang="en-US" dirty="0" smtClean="0"/>
              <a:t> Huntington, an interpreter for the territorial government, estimated that there were perhaps 23,000 Native Americans in Utah in 1865. In 1872 he estimated the number at 10,000. While these numbers seem exaggerated to modern historians, it indicates that the period took a terrible toll on the </a:t>
            </a:r>
            <a:r>
              <a:rPr lang="en-US" dirty="0" err="1" smtClean="0"/>
              <a:t>Utes</a:t>
            </a:r>
            <a:r>
              <a:rPr lang="en-US" dirty="0" smtClean="0"/>
              <a:t>. Not everyone in those estimates died, many simply moved out of the territory, but the number of deaths by disease, starvation, and the war was catastrophic for Northern </a:t>
            </a:r>
            <a:r>
              <a:rPr lang="en-US" dirty="0" err="1" smtClean="0"/>
              <a:t>Utes</a:t>
            </a:r>
            <a:r>
              <a:rPr lang="en-US" dirty="0" smtClean="0"/>
              <a:t>. Ute population continued the steep decline, so that as of this writing (2008) there are 3,120 Northern </a:t>
            </a:r>
            <a:r>
              <a:rPr lang="en-US" dirty="0" err="1" smtClean="0"/>
              <a:t>Utes</a:t>
            </a:r>
            <a:r>
              <a:rPr lang="en-US" dirty="0" smtClean="0"/>
              <a:t> enrolled, up from 2500 in 1980.</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496276"/>
          </a:xfrm>
          <a:prstGeom prst="rect">
            <a:avLst/>
          </a:prstGeom>
        </p:spPr>
        <p:txBody>
          <a:bodyPr wrap="square">
            <a:spAutoFit/>
          </a:bodyPr>
          <a:lstStyle/>
          <a:p>
            <a:r>
              <a:rPr lang="en-US" dirty="0" smtClean="0">
                <a:hlinkClick r:id="rId2"/>
              </a:rPr>
              <a:t>https://utahindians.org/archives/paiutes/history.html</a:t>
            </a:r>
            <a:endParaRPr lang="en-US" dirty="0" smtClean="0"/>
          </a:p>
          <a:p>
            <a:r>
              <a:rPr lang="en-US" b="1" dirty="0" smtClean="0"/>
              <a:t>PAIUTES IN  UTAH</a:t>
            </a:r>
            <a:endParaRPr lang="en-US" dirty="0" smtClean="0"/>
          </a:p>
          <a:p>
            <a:r>
              <a:rPr lang="en-US" dirty="0" smtClean="0"/>
              <a:t>	Though the mid-1800s the Southern Paiutes had encountered Euro-American traders, travelers, and trappers, but they had not had to deal with white settlement on their lands. In 1851, however, members of the LDS Church began colonization efforts in the area of southern Utah, and by the end of 1858, Mormons had established eleven settlements in Southern Paiute territory. Initially, the Paiutes welcomed the Mormon presence, as it offered them some protection against raiding </a:t>
            </a:r>
            <a:r>
              <a:rPr lang="en-US" dirty="0" err="1" smtClean="0"/>
              <a:t>Utes</a:t>
            </a:r>
            <a:r>
              <a:rPr lang="en-US" dirty="0" smtClean="0"/>
              <a:t>, Navajos, and Mexicans. Unfortunately, Mormon settlement also brought sweeping epidemics. In the decade following settlement, some Paiute groups lost more than ninety percent of their population to disease. Eventually, the large number of Mormon settlers also led to competition over Paiute lands and resources.</a:t>
            </a:r>
          </a:p>
          <a:p>
            <a:r>
              <a:rPr lang="en-US" dirty="0" smtClean="0"/>
              <a:t>	One of the most controversial events involving the Southern Paiutes occurred in September 1857 near what is now Cedar City, Utah. At the Mountain Meadows Massacre, more than one hundred emigrants bound for California were attacked and murdered. For over a century, the common history was that Paiute Indians first attacked the wagon train. The Paiutes then supposedly appealed to LDS settlers for aid, and the settlers approached the emigrants under a flag of truce. After convincing the emigrants to give up their weapons, the settlers led the wagon train to a secluded spot where they subsequently slaughtered most of the emigrants. Here again the Mormons claimed that Paiute Indians took part in the treachery, and for years the Paiutes bore the brunt of the blame for this tragic event. While many aspects of the massacre are still shrouded in mystery, it is important to stress that Paiute oral tradition strongly indicates that the Paiutes did not participate in either the initial attack or the following massacre.</a:t>
            </a:r>
          </a:p>
          <a:p>
            <a:r>
              <a:rPr lang="en-US" dirty="0" smtClean="0"/>
              <a:t>	The first Paiute reservation was established in 1891 on the Santa Clara River west of St. George. The reservation was formally recognized by the government in 1903. In 1916 President Woodrow Wilson issued an order which expanded the size of the reservation to its current 26,880 acres. Three other Paiute reservations soon followed. The reservations proved too small and resource-poor for the Paiutes to sustain themselves, and the Paiutes were often dependent on Mormon charity and the federal government’s good will. That good will ended abruptly in the 1950s under the federal government’s policy of termination, which was intended to enforce assimilation and encourage self-sufficiency among Indian tribes but instead had devastating social and economic consequences. Prior to 1954, each Paiute band, except the Cedar Band, had its own reservation and functioning tribal government. However, under termination these bands lost federal recognition and, therefore, their eligibility for federal support. Many reports indicating that the Paiute tribe was not prepared for termination, and it is still a mystery as to why they were selected to be part of the program. The Paiutes suffered immensely under termination. Nearly one-half of all tribal members died during the period between 1954 and 1980, largely due to a lack of basic health resources. Without adequate income to meet their needs, the Paiutes could not pay property taxes and lost approximately 15,000 acres of former reservation lands. A less tangible, but equally important, result was the Paiutes’ diminishing pride and cultural heritage.</a:t>
            </a:r>
          </a:p>
          <a:p>
            <a:r>
              <a:rPr lang="en-US" dirty="0" smtClean="0"/>
              <a:t>	In the early 1970s the Paiutes began concerted efforts to regain federal recognition. Finally, in 1980 Congress restored the federal trust relationship to the five bands, which were reorganized as the Paiute Indian Tribe of Utah. Under restoration, the Paiutes received 4,770 acres of generally marginal reservation land scattered through southwestern Utah, only a fraction of the land they had lost under termination. Today the Paiute tribal government has improved healthcare and education on the reservations, and the Paiute Economic Development is working to create job opportunities close to home. With a </a:t>
            </a:r>
            <a:r>
              <a:rPr lang="en-US" dirty="0" err="1" smtClean="0"/>
              <a:t>landbase</a:t>
            </a:r>
            <a:r>
              <a:rPr lang="en-US" dirty="0" smtClean="0"/>
              <a:t> now in place, the Paiutes are finally becoming a visible presence in southern Utah. Their annual Restoration Gathering brings attention to the pride and heritage of the Paiute people.</a:t>
            </a:r>
          </a:p>
          <a:p>
            <a:endParaRPr lang="en-US" dirty="0"/>
          </a:p>
        </p:txBody>
      </p:sp>
    </p:spTree>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1865</a:t>
            </a:r>
          </a:p>
        </p:txBody>
      </p:sp>
      <p:sp useBgFill="1">
        <p:nvSpPr>
          <p:cNvPr id="12" name="TextBox 11"/>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1872</a:t>
            </a:r>
          </a:p>
        </p:txBody>
      </p:sp>
      <p:pic>
        <p:nvPicPr>
          <p:cNvPr id="236546" name="Picture 2" descr="File:United States 1876-1884.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65-1866.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Rectangle 1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TextBox 13"/>
          <p:cNvSpPr txBox="1"/>
          <p:nvPr/>
        </p:nvSpPr>
        <p:spPr>
          <a:xfrm>
            <a:off x="2590800" y="762000"/>
            <a:ext cx="6553200" cy="553998"/>
          </a:xfrm>
          <a:prstGeom prst="rect">
            <a:avLst/>
          </a:prstGeom>
          <a:solidFill>
            <a:schemeClr val="bg1"/>
          </a:solidFill>
        </p:spPr>
        <p:txBody>
          <a:bodyPr wrap="square" rtlCol="0">
            <a:spAutoFit/>
          </a:bodyPr>
          <a:lstStyle/>
          <a:p>
            <a:r>
              <a:rPr lang="en-US" sz="3000" b="1" dirty="0" smtClean="0"/>
              <a:t>1872: tribes are remove to reservations</a:t>
            </a:r>
          </a:p>
        </p:txBody>
      </p:sp>
      <p:pic>
        <p:nvPicPr>
          <p:cNvPr id="17" name="Picture 2" descr="http://www.native-languages.org/utah.jpg"/>
          <p:cNvPicPr>
            <a:picLocks noChangeAspect="1" noChangeArrowheads="1"/>
          </p:cNvPicPr>
          <p:nvPr/>
        </p:nvPicPr>
        <p:blipFill>
          <a:blip r:embed="rId5"/>
          <a:srcRect/>
          <a:stretch>
            <a:fillRect/>
          </a:stretch>
        </p:blipFill>
        <p:spPr bwMode="auto">
          <a:xfrm rot="-60000">
            <a:off x="33725" y="2270545"/>
            <a:ext cx="3508175" cy="4557190"/>
          </a:xfrm>
          <a:prstGeom prst="rect">
            <a:avLst/>
          </a:prstGeom>
          <a:noFill/>
        </p:spPr>
      </p:pic>
      <p:pic>
        <p:nvPicPr>
          <p:cNvPr id="15" name="Picture 4" descr="Image result for indian reservations in utah"/>
          <p:cNvPicPr>
            <a:picLocks noChangeAspect="1" noChangeArrowheads="1"/>
          </p:cNvPicPr>
          <p:nvPr/>
        </p:nvPicPr>
        <p:blipFill>
          <a:blip r:embed="rId6"/>
          <a:srcRect/>
          <a:stretch>
            <a:fillRect/>
          </a:stretch>
        </p:blipFill>
        <p:spPr bwMode="auto">
          <a:xfrm>
            <a:off x="0" y="2362200"/>
            <a:ext cx="3518451" cy="4495800"/>
          </a:xfrm>
          <a:prstGeom prst="rect">
            <a:avLst/>
          </a:prstGeom>
          <a:noFill/>
        </p:spPr>
      </p:pic>
      <p:sp>
        <p:nvSpPr>
          <p:cNvPr id="19" name="Freeform 18"/>
          <p:cNvSpPr/>
          <p:nvPr/>
        </p:nvSpPr>
        <p:spPr>
          <a:xfrm>
            <a:off x="685800" y="2822122"/>
            <a:ext cx="2721428" cy="4035878"/>
          </a:xfrm>
          <a:custGeom>
            <a:avLst/>
            <a:gdLst>
              <a:gd name="connsiteX0" fmla="*/ 1981200 w 2721428"/>
              <a:gd name="connsiteY0" fmla="*/ 465364 h 4035878"/>
              <a:gd name="connsiteX1" fmla="*/ 1605642 w 2721428"/>
              <a:gd name="connsiteY1" fmla="*/ 612321 h 4035878"/>
              <a:gd name="connsiteX2" fmla="*/ 1213757 w 2721428"/>
              <a:gd name="connsiteY2" fmla="*/ 693964 h 4035878"/>
              <a:gd name="connsiteX3" fmla="*/ 478971 w 2721428"/>
              <a:gd name="connsiteY3" fmla="*/ 1085850 h 4035878"/>
              <a:gd name="connsiteX4" fmla="*/ 299357 w 2721428"/>
              <a:gd name="connsiteY4" fmla="*/ 1592035 h 4035878"/>
              <a:gd name="connsiteX5" fmla="*/ 21771 w 2721428"/>
              <a:gd name="connsiteY5" fmla="*/ 1836964 h 4035878"/>
              <a:gd name="connsiteX6" fmla="*/ 429985 w 2721428"/>
              <a:gd name="connsiteY6" fmla="*/ 2228850 h 4035878"/>
              <a:gd name="connsiteX7" fmla="*/ 838200 w 2721428"/>
              <a:gd name="connsiteY7" fmla="*/ 2408464 h 4035878"/>
              <a:gd name="connsiteX8" fmla="*/ 1442357 w 2721428"/>
              <a:gd name="connsiteY8" fmla="*/ 2473778 h 4035878"/>
              <a:gd name="connsiteX9" fmla="*/ 1719942 w 2721428"/>
              <a:gd name="connsiteY9" fmla="*/ 2588078 h 4035878"/>
              <a:gd name="connsiteX10" fmla="*/ 1719942 w 2721428"/>
              <a:gd name="connsiteY10" fmla="*/ 2816678 h 4035878"/>
              <a:gd name="connsiteX11" fmla="*/ 1458685 w 2721428"/>
              <a:gd name="connsiteY11" fmla="*/ 3110592 h 4035878"/>
              <a:gd name="connsiteX12" fmla="*/ 1556657 w 2721428"/>
              <a:gd name="connsiteY12" fmla="*/ 3355521 h 4035878"/>
              <a:gd name="connsiteX13" fmla="*/ 1817914 w 2721428"/>
              <a:gd name="connsiteY13" fmla="*/ 3273878 h 4035878"/>
              <a:gd name="connsiteX14" fmla="*/ 2062842 w 2721428"/>
              <a:gd name="connsiteY14" fmla="*/ 3371850 h 4035878"/>
              <a:gd name="connsiteX15" fmla="*/ 2356757 w 2721428"/>
              <a:gd name="connsiteY15" fmla="*/ 3273878 h 4035878"/>
              <a:gd name="connsiteX16" fmla="*/ 2634342 w 2721428"/>
              <a:gd name="connsiteY16" fmla="*/ 3306535 h 4035878"/>
              <a:gd name="connsiteX17" fmla="*/ 2683328 w 2721428"/>
              <a:gd name="connsiteY17" fmla="*/ 3518807 h 4035878"/>
              <a:gd name="connsiteX18" fmla="*/ 2683328 w 2721428"/>
              <a:gd name="connsiteY18" fmla="*/ 3535135 h 4035878"/>
              <a:gd name="connsiteX19" fmla="*/ 2618014 w 2721428"/>
              <a:gd name="connsiteY19" fmla="*/ 514350 h 4035878"/>
              <a:gd name="connsiteX20" fmla="*/ 2618014 w 2721428"/>
              <a:gd name="connsiteY20" fmla="*/ 449035 h 4035878"/>
              <a:gd name="connsiteX21" fmla="*/ 1981200 w 2721428"/>
              <a:gd name="connsiteY21" fmla="*/ 465364 h 403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21428" h="4035878">
                <a:moveTo>
                  <a:pt x="1981200" y="465364"/>
                </a:moveTo>
                <a:cubicBezTo>
                  <a:pt x="1812471" y="492578"/>
                  <a:pt x="1733549" y="574221"/>
                  <a:pt x="1605642" y="612321"/>
                </a:cubicBezTo>
                <a:cubicBezTo>
                  <a:pt x="1477735" y="650421"/>
                  <a:pt x="1401536" y="615042"/>
                  <a:pt x="1213757" y="693964"/>
                </a:cubicBezTo>
                <a:cubicBezTo>
                  <a:pt x="1025978" y="772886"/>
                  <a:pt x="631371" y="936172"/>
                  <a:pt x="478971" y="1085850"/>
                </a:cubicBezTo>
                <a:cubicBezTo>
                  <a:pt x="326571" y="1235528"/>
                  <a:pt x="375557" y="1466849"/>
                  <a:pt x="299357" y="1592035"/>
                </a:cubicBezTo>
                <a:cubicBezTo>
                  <a:pt x="223157" y="1717221"/>
                  <a:pt x="0" y="1730828"/>
                  <a:pt x="21771" y="1836964"/>
                </a:cubicBezTo>
                <a:cubicBezTo>
                  <a:pt x="43542" y="1943100"/>
                  <a:pt x="293914" y="2133600"/>
                  <a:pt x="429985" y="2228850"/>
                </a:cubicBezTo>
                <a:cubicBezTo>
                  <a:pt x="566056" y="2324100"/>
                  <a:pt x="669471" y="2367643"/>
                  <a:pt x="838200" y="2408464"/>
                </a:cubicBezTo>
                <a:cubicBezTo>
                  <a:pt x="1006929" y="2449285"/>
                  <a:pt x="1295400" y="2443842"/>
                  <a:pt x="1442357" y="2473778"/>
                </a:cubicBezTo>
                <a:cubicBezTo>
                  <a:pt x="1589314" y="2503714"/>
                  <a:pt x="1673678" y="2530928"/>
                  <a:pt x="1719942" y="2588078"/>
                </a:cubicBezTo>
                <a:cubicBezTo>
                  <a:pt x="1766206" y="2645228"/>
                  <a:pt x="1763485" y="2729592"/>
                  <a:pt x="1719942" y="2816678"/>
                </a:cubicBezTo>
                <a:cubicBezTo>
                  <a:pt x="1676399" y="2903764"/>
                  <a:pt x="1485899" y="3020785"/>
                  <a:pt x="1458685" y="3110592"/>
                </a:cubicBezTo>
                <a:cubicBezTo>
                  <a:pt x="1431471" y="3200399"/>
                  <a:pt x="1496785" y="3328307"/>
                  <a:pt x="1556657" y="3355521"/>
                </a:cubicBezTo>
                <a:cubicBezTo>
                  <a:pt x="1616529" y="3382735"/>
                  <a:pt x="1733550" y="3271157"/>
                  <a:pt x="1817914" y="3273878"/>
                </a:cubicBezTo>
                <a:cubicBezTo>
                  <a:pt x="1902278" y="3276599"/>
                  <a:pt x="1973035" y="3371850"/>
                  <a:pt x="2062842" y="3371850"/>
                </a:cubicBezTo>
                <a:cubicBezTo>
                  <a:pt x="2152649" y="3371850"/>
                  <a:pt x="2261507" y="3284764"/>
                  <a:pt x="2356757" y="3273878"/>
                </a:cubicBezTo>
                <a:cubicBezTo>
                  <a:pt x="2452007" y="3262992"/>
                  <a:pt x="2579914" y="3265714"/>
                  <a:pt x="2634342" y="3306535"/>
                </a:cubicBezTo>
                <a:cubicBezTo>
                  <a:pt x="2688771" y="3347357"/>
                  <a:pt x="2675164" y="3480707"/>
                  <a:pt x="2683328" y="3518807"/>
                </a:cubicBezTo>
                <a:cubicBezTo>
                  <a:pt x="2691492" y="3556907"/>
                  <a:pt x="2694214" y="4035878"/>
                  <a:pt x="2683328" y="3535135"/>
                </a:cubicBezTo>
                <a:cubicBezTo>
                  <a:pt x="2672442" y="3034392"/>
                  <a:pt x="2628900" y="1028700"/>
                  <a:pt x="2618014" y="514350"/>
                </a:cubicBezTo>
                <a:cubicBezTo>
                  <a:pt x="2607128" y="0"/>
                  <a:pt x="2721428" y="459921"/>
                  <a:pt x="2618014" y="449035"/>
                </a:cubicBezTo>
                <a:cubicBezTo>
                  <a:pt x="2514600" y="438149"/>
                  <a:pt x="2149929" y="438150"/>
                  <a:pt x="1981200" y="465364"/>
                </a:cubicBezTo>
                <a:close/>
              </a:path>
            </a:pathLst>
          </a:custGeom>
          <a:solidFill>
            <a:srgbClr val="C00000"/>
          </a:solidFill>
          <a:ln>
            <a:noFill/>
          </a:ln>
        </p:spPr>
        <p:txBody>
          <a:bodyPr wrap="square" rtlCol="0" anchor="ctr">
            <a:spAutoFit/>
          </a:bodyPr>
          <a:lstStyle/>
          <a:p>
            <a:pPr algn="ctr"/>
            <a:endParaRPr lang="en-US" sz="2200" b="1" dirty="0" smtClean="0">
              <a:solidFill>
                <a:schemeClr val="bg1"/>
              </a:solidFill>
            </a:endParaRPr>
          </a:p>
        </p:txBody>
      </p:sp>
      <p:grpSp>
        <p:nvGrpSpPr>
          <p:cNvPr id="30" name="Group 29"/>
          <p:cNvGrpSpPr/>
          <p:nvPr/>
        </p:nvGrpSpPr>
        <p:grpSpPr>
          <a:xfrm>
            <a:off x="1749879" y="5603727"/>
            <a:ext cx="1877786" cy="1047444"/>
            <a:chOff x="1749879" y="5603727"/>
            <a:chExt cx="1877786" cy="1047444"/>
          </a:xfrm>
        </p:grpSpPr>
        <p:sp>
          <p:nvSpPr>
            <p:cNvPr id="27" name="TextBox 26"/>
            <p:cNvSpPr txBox="1"/>
            <p:nvPr/>
          </p:nvSpPr>
          <p:spPr>
            <a:xfrm rot="20904622">
              <a:off x="2021310" y="5603727"/>
              <a:ext cx="1221104" cy="523220"/>
            </a:xfrm>
            <a:prstGeom prst="rect">
              <a:avLst/>
            </a:prstGeom>
            <a:solidFill>
              <a:srgbClr val="FFFFA7"/>
            </a:solidFill>
          </p:spPr>
          <p:txBody>
            <a:bodyPr wrap="none" rtlCol="0">
              <a:spAutoFit/>
            </a:bodyPr>
            <a:lstStyle/>
            <a:p>
              <a:r>
                <a:rPr lang="en-US" sz="2800" b="1" dirty="0" smtClean="0"/>
                <a:t>Navajo</a:t>
              </a:r>
              <a:endParaRPr lang="en-US" sz="2800" b="1" dirty="0"/>
            </a:p>
          </p:txBody>
        </p:sp>
        <p:sp>
          <p:nvSpPr>
            <p:cNvPr id="24" name="Freeform 23"/>
            <p:cNvSpPr/>
            <p:nvPr/>
          </p:nvSpPr>
          <p:spPr>
            <a:xfrm>
              <a:off x="1749879" y="5864679"/>
              <a:ext cx="1877786" cy="786492"/>
            </a:xfrm>
            <a:custGeom>
              <a:avLst/>
              <a:gdLst>
                <a:gd name="connsiteX0" fmla="*/ 78921 w 1877786"/>
                <a:gd name="connsiteY0" fmla="*/ 585107 h 786492"/>
                <a:gd name="connsiteX1" fmla="*/ 732064 w 1877786"/>
                <a:gd name="connsiteY1" fmla="*/ 372835 h 786492"/>
                <a:gd name="connsiteX2" fmla="*/ 1042307 w 1877786"/>
                <a:gd name="connsiteY2" fmla="*/ 307521 h 786492"/>
                <a:gd name="connsiteX3" fmla="*/ 1564821 w 1877786"/>
                <a:gd name="connsiteY3" fmla="*/ 46264 h 786492"/>
                <a:gd name="connsiteX4" fmla="*/ 1760764 w 1877786"/>
                <a:gd name="connsiteY4" fmla="*/ 95250 h 786492"/>
                <a:gd name="connsiteX5" fmla="*/ 1809750 w 1877786"/>
                <a:gd name="connsiteY5" fmla="*/ 617764 h 786492"/>
                <a:gd name="connsiteX6" fmla="*/ 1352550 w 1877786"/>
                <a:gd name="connsiteY6" fmla="*/ 748392 h 786492"/>
                <a:gd name="connsiteX7" fmla="*/ 666750 w 1877786"/>
                <a:gd name="connsiteY7" fmla="*/ 748392 h 786492"/>
                <a:gd name="connsiteX8" fmla="*/ 258535 w 1877786"/>
                <a:gd name="connsiteY8" fmla="*/ 764721 h 786492"/>
                <a:gd name="connsiteX9" fmla="*/ 78921 w 1877786"/>
                <a:gd name="connsiteY9" fmla="*/ 585107 h 78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7786" h="786492">
                  <a:moveTo>
                    <a:pt x="78921" y="585107"/>
                  </a:moveTo>
                  <a:cubicBezTo>
                    <a:pt x="157842" y="519793"/>
                    <a:pt x="571500" y="419099"/>
                    <a:pt x="732064" y="372835"/>
                  </a:cubicBezTo>
                  <a:cubicBezTo>
                    <a:pt x="892628" y="326571"/>
                    <a:pt x="903514" y="361949"/>
                    <a:pt x="1042307" y="307521"/>
                  </a:cubicBezTo>
                  <a:cubicBezTo>
                    <a:pt x="1181100" y="253093"/>
                    <a:pt x="1445078" y="81643"/>
                    <a:pt x="1564821" y="46264"/>
                  </a:cubicBezTo>
                  <a:cubicBezTo>
                    <a:pt x="1684564" y="10886"/>
                    <a:pt x="1719943" y="0"/>
                    <a:pt x="1760764" y="95250"/>
                  </a:cubicBezTo>
                  <a:cubicBezTo>
                    <a:pt x="1801586" y="190500"/>
                    <a:pt x="1877786" y="508907"/>
                    <a:pt x="1809750" y="617764"/>
                  </a:cubicBezTo>
                  <a:cubicBezTo>
                    <a:pt x="1741714" y="726621"/>
                    <a:pt x="1543050" y="726621"/>
                    <a:pt x="1352550" y="748392"/>
                  </a:cubicBezTo>
                  <a:cubicBezTo>
                    <a:pt x="1162050" y="770163"/>
                    <a:pt x="849086" y="745671"/>
                    <a:pt x="666750" y="748392"/>
                  </a:cubicBezTo>
                  <a:cubicBezTo>
                    <a:pt x="484414" y="751114"/>
                    <a:pt x="359228" y="786492"/>
                    <a:pt x="258535" y="764721"/>
                  </a:cubicBezTo>
                  <a:cubicBezTo>
                    <a:pt x="157842" y="742950"/>
                    <a:pt x="0" y="650421"/>
                    <a:pt x="78921" y="585107"/>
                  </a:cubicBez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grpSp>
        <p:nvGrpSpPr>
          <p:cNvPr id="29" name="Group 28"/>
          <p:cNvGrpSpPr/>
          <p:nvPr/>
        </p:nvGrpSpPr>
        <p:grpSpPr>
          <a:xfrm>
            <a:off x="41051" y="4680046"/>
            <a:ext cx="1472063" cy="1821447"/>
            <a:chOff x="41051" y="4680046"/>
            <a:chExt cx="1472063" cy="1821447"/>
          </a:xfrm>
        </p:grpSpPr>
        <p:sp>
          <p:nvSpPr>
            <p:cNvPr id="26" name="TextBox 25"/>
            <p:cNvSpPr txBox="1"/>
            <p:nvPr/>
          </p:nvSpPr>
          <p:spPr>
            <a:xfrm rot="20904622">
              <a:off x="41051" y="4680046"/>
              <a:ext cx="1128707" cy="523220"/>
            </a:xfrm>
            <a:prstGeom prst="rect">
              <a:avLst/>
            </a:prstGeom>
            <a:solidFill>
              <a:srgbClr val="FFFFA7"/>
            </a:solidFill>
          </p:spPr>
          <p:txBody>
            <a:bodyPr wrap="none" rtlCol="0">
              <a:spAutoFit/>
            </a:bodyPr>
            <a:lstStyle/>
            <a:p>
              <a:r>
                <a:rPr lang="en-US" sz="2800" b="1" dirty="0" smtClean="0"/>
                <a:t>Paiute</a:t>
              </a:r>
              <a:endParaRPr lang="en-US" sz="2800" b="1" dirty="0"/>
            </a:p>
          </p:txBody>
        </p:sp>
        <p:sp>
          <p:nvSpPr>
            <p:cNvPr id="23" name="Freeform 22"/>
            <p:cNvSpPr/>
            <p:nvPr/>
          </p:nvSpPr>
          <p:spPr>
            <a:xfrm>
              <a:off x="111579" y="4718957"/>
              <a:ext cx="1401535" cy="1782536"/>
            </a:xfrm>
            <a:custGeom>
              <a:avLst/>
              <a:gdLst>
                <a:gd name="connsiteX0" fmla="*/ 1129392 w 1401535"/>
                <a:gd name="connsiteY0" fmla="*/ 48986 h 1782536"/>
                <a:gd name="connsiteX1" fmla="*/ 1015092 w 1401535"/>
                <a:gd name="connsiteY1" fmla="*/ 391886 h 1782536"/>
                <a:gd name="connsiteX2" fmla="*/ 182335 w 1401535"/>
                <a:gd name="connsiteY2" fmla="*/ 620486 h 1782536"/>
                <a:gd name="connsiteX3" fmla="*/ 166007 w 1401535"/>
                <a:gd name="connsiteY3" fmla="*/ 996043 h 1782536"/>
                <a:gd name="connsiteX4" fmla="*/ 508907 w 1401535"/>
                <a:gd name="connsiteY4" fmla="*/ 1126672 h 1782536"/>
                <a:gd name="connsiteX5" fmla="*/ 182335 w 1401535"/>
                <a:gd name="connsiteY5" fmla="*/ 1404257 h 1782536"/>
                <a:gd name="connsiteX6" fmla="*/ 51707 w 1401535"/>
                <a:gd name="connsiteY6" fmla="*/ 1747157 h 1782536"/>
                <a:gd name="connsiteX7" fmla="*/ 492578 w 1401535"/>
                <a:gd name="connsiteY7" fmla="*/ 1616529 h 1782536"/>
                <a:gd name="connsiteX8" fmla="*/ 770164 w 1401535"/>
                <a:gd name="connsiteY8" fmla="*/ 1273629 h 1782536"/>
                <a:gd name="connsiteX9" fmla="*/ 361950 w 1401535"/>
                <a:gd name="connsiteY9" fmla="*/ 881743 h 1782536"/>
                <a:gd name="connsiteX10" fmla="*/ 296635 w 1401535"/>
                <a:gd name="connsiteY10" fmla="*/ 636814 h 1782536"/>
                <a:gd name="connsiteX11" fmla="*/ 1096735 w 1401535"/>
                <a:gd name="connsiteY11" fmla="*/ 571500 h 1782536"/>
                <a:gd name="connsiteX12" fmla="*/ 1357992 w 1401535"/>
                <a:gd name="connsiteY12" fmla="*/ 326572 h 1782536"/>
                <a:gd name="connsiteX13" fmla="*/ 1357992 w 1401535"/>
                <a:gd name="connsiteY13" fmla="*/ 97972 h 1782536"/>
                <a:gd name="connsiteX14" fmla="*/ 1129392 w 1401535"/>
                <a:gd name="connsiteY14" fmla="*/ 48986 h 178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1535" h="1782536">
                  <a:moveTo>
                    <a:pt x="1129392" y="48986"/>
                  </a:moveTo>
                  <a:cubicBezTo>
                    <a:pt x="1072242" y="97972"/>
                    <a:pt x="1172935" y="296636"/>
                    <a:pt x="1015092" y="391886"/>
                  </a:cubicBezTo>
                  <a:cubicBezTo>
                    <a:pt x="857249" y="487136"/>
                    <a:pt x="323849" y="519793"/>
                    <a:pt x="182335" y="620486"/>
                  </a:cubicBezTo>
                  <a:cubicBezTo>
                    <a:pt x="40821" y="721179"/>
                    <a:pt x="111578" y="911679"/>
                    <a:pt x="166007" y="996043"/>
                  </a:cubicBezTo>
                  <a:cubicBezTo>
                    <a:pt x="220436" y="1080407"/>
                    <a:pt x="506186" y="1058636"/>
                    <a:pt x="508907" y="1126672"/>
                  </a:cubicBezTo>
                  <a:cubicBezTo>
                    <a:pt x="511628" y="1194708"/>
                    <a:pt x="258535" y="1300843"/>
                    <a:pt x="182335" y="1404257"/>
                  </a:cubicBezTo>
                  <a:cubicBezTo>
                    <a:pt x="106135" y="1507671"/>
                    <a:pt x="0" y="1711778"/>
                    <a:pt x="51707" y="1747157"/>
                  </a:cubicBezTo>
                  <a:cubicBezTo>
                    <a:pt x="103414" y="1782536"/>
                    <a:pt x="372835" y="1695450"/>
                    <a:pt x="492578" y="1616529"/>
                  </a:cubicBezTo>
                  <a:cubicBezTo>
                    <a:pt x="612321" y="1537608"/>
                    <a:pt x="791935" y="1396093"/>
                    <a:pt x="770164" y="1273629"/>
                  </a:cubicBezTo>
                  <a:cubicBezTo>
                    <a:pt x="748393" y="1151165"/>
                    <a:pt x="440871" y="987879"/>
                    <a:pt x="361950" y="881743"/>
                  </a:cubicBezTo>
                  <a:cubicBezTo>
                    <a:pt x="283029" y="775607"/>
                    <a:pt x="174171" y="688521"/>
                    <a:pt x="296635" y="636814"/>
                  </a:cubicBezTo>
                  <a:cubicBezTo>
                    <a:pt x="419099" y="585107"/>
                    <a:pt x="919842" y="623207"/>
                    <a:pt x="1096735" y="571500"/>
                  </a:cubicBezTo>
                  <a:cubicBezTo>
                    <a:pt x="1273628" y="519793"/>
                    <a:pt x="1314449" y="405493"/>
                    <a:pt x="1357992" y="326572"/>
                  </a:cubicBezTo>
                  <a:cubicBezTo>
                    <a:pt x="1401535" y="247651"/>
                    <a:pt x="1390649" y="149679"/>
                    <a:pt x="1357992" y="97972"/>
                  </a:cubicBezTo>
                  <a:cubicBezTo>
                    <a:pt x="1325335" y="46265"/>
                    <a:pt x="1186542" y="0"/>
                    <a:pt x="1129392" y="48986"/>
                  </a:cubicBez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grpSp>
        <p:nvGrpSpPr>
          <p:cNvPr id="28" name="Group 27"/>
          <p:cNvGrpSpPr/>
          <p:nvPr/>
        </p:nvGrpSpPr>
        <p:grpSpPr>
          <a:xfrm>
            <a:off x="1645412" y="2962643"/>
            <a:ext cx="1734603" cy="2036622"/>
            <a:chOff x="1645412" y="2962643"/>
            <a:chExt cx="1734603" cy="2036622"/>
          </a:xfrm>
        </p:grpSpPr>
        <p:sp>
          <p:nvSpPr>
            <p:cNvPr id="25" name="TextBox 24"/>
            <p:cNvSpPr txBox="1"/>
            <p:nvPr/>
          </p:nvSpPr>
          <p:spPr>
            <a:xfrm rot="20904622">
              <a:off x="1645412" y="2962643"/>
              <a:ext cx="720518" cy="523220"/>
            </a:xfrm>
            <a:prstGeom prst="rect">
              <a:avLst/>
            </a:prstGeom>
            <a:solidFill>
              <a:srgbClr val="FFFFA7"/>
            </a:solidFill>
          </p:spPr>
          <p:txBody>
            <a:bodyPr wrap="none" rtlCol="0">
              <a:spAutoFit/>
            </a:bodyPr>
            <a:lstStyle/>
            <a:p>
              <a:r>
                <a:rPr lang="en-US" sz="2800" b="1" dirty="0" smtClean="0"/>
                <a:t>Ute</a:t>
              </a:r>
              <a:endParaRPr lang="en-US" sz="2800" b="1" dirty="0"/>
            </a:p>
          </p:txBody>
        </p:sp>
        <p:sp>
          <p:nvSpPr>
            <p:cNvPr id="22" name="Freeform 21"/>
            <p:cNvSpPr/>
            <p:nvPr/>
          </p:nvSpPr>
          <p:spPr>
            <a:xfrm>
              <a:off x="1997529" y="3396343"/>
              <a:ext cx="1382486" cy="1602922"/>
            </a:xfrm>
            <a:custGeom>
              <a:avLst/>
              <a:gdLst>
                <a:gd name="connsiteX0" fmla="*/ 108857 w 1382486"/>
                <a:gd name="connsiteY0" fmla="*/ 48986 h 1602922"/>
                <a:gd name="connsiteX1" fmla="*/ 664028 w 1382486"/>
                <a:gd name="connsiteY1" fmla="*/ 48986 h 1602922"/>
                <a:gd name="connsiteX2" fmla="*/ 1072242 w 1382486"/>
                <a:gd name="connsiteY2" fmla="*/ 244928 h 1602922"/>
                <a:gd name="connsiteX3" fmla="*/ 1366157 w 1382486"/>
                <a:gd name="connsiteY3" fmla="*/ 685800 h 1602922"/>
                <a:gd name="connsiteX4" fmla="*/ 1170214 w 1382486"/>
                <a:gd name="connsiteY4" fmla="*/ 1453243 h 1602922"/>
                <a:gd name="connsiteX5" fmla="*/ 631371 w 1382486"/>
                <a:gd name="connsiteY5" fmla="*/ 1534886 h 1602922"/>
                <a:gd name="connsiteX6" fmla="*/ 680357 w 1382486"/>
                <a:gd name="connsiteY6" fmla="*/ 1045028 h 1602922"/>
                <a:gd name="connsiteX7" fmla="*/ 680357 w 1382486"/>
                <a:gd name="connsiteY7" fmla="*/ 685800 h 1602922"/>
                <a:gd name="connsiteX8" fmla="*/ 141514 w 1382486"/>
                <a:gd name="connsiteY8" fmla="*/ 636814 h 1602922"/>
                <a:gd name="connsiteX9" fmla="*/ 10885 w 1382486"/>
                <a:gd name="connsiteY9" fmla="*/ 342900 h 1602922"/>
                <a:gd name="connsiteX10" fmla="*/ 108857 w 1382486"/>
                <a:gd name="connsiteY10" fmla="*/ 48986 h 160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2486" h="1602922">
                  <a:moveTo>
                    <a:pt x="108857" y="48986"/>
                  </a:moveTo>
                  <a:cubicBezTo>
                    <a:pt x="217714" y="0"/>
                    <a:pt x="503464" y="16329"/>
                    <a:pt x="664028" y="48986"/>
                  </a:cubicBezTo>
                  <a:cubicBezTo>
                    <a:pt x="824592" y="81643"/>
                    <a:pt x="955221" y="138792"/>
                    <a:pt x="1072242" y="244928"/>
                  </a:cubicBezTo>
                  <a:cubicBezTo>
                    <a:pt x="1189263" y="351064"/>
                    <a:pt x="1349828" y="484414"/>
                    <a:pt x="1366157" y="685800"/>
                  </a:cubicBezTo>
                  <a:cubicBezTo>
                    <a:pt x="1382486" y="887186"/>
                    <a:pt x="1292678" y="1311729"/>
                    <a:pt x="1170214" y="1453243"/>
                  </a:cubicBezTo>
                  <a:cubicBezTo>
                    <a:pt x="1047750" y="1594757"/>
                    <a:pt x="713014" y="1602922"/>
                    <a:pt x="631371" y="1534886"/>
                  </a:cubicBezTo>
                  <a:cubicBezTo>
                    <a:pt x="549728" y="1466850"/>
                    <a:pt x="672193" y="1186542"/>
                    <a:pt x="680357" y="1045028"/>
                  </a:cubicBezTo>
                  <a:cubicBezTo>
                    <a:pt x="688521" y="903514"/>
                    <a:pt x="770164" y="753836"/>
                    <a:pt x="680357" y="685800"/>
                  </a:cubicBezTo>
                  <a:cubicBezTo>
                    <a:pt x="590550" y="617764"/>
                    <a:pt x="253093" y="693964"/>
                    <a:pt x="141514" y="636814"/>
                  </a:cubicBezTo>
                  <a:cubicBezTo>
                    <a:pt x="29935" y="579664"/>
                    <a:pt x="19049" y="446314"/>
                    <a:pt x="10885" y="342900"/>
                  </a:cubicBezTo>
                  <a:cubicBezTo>
                    <a:pt x="2721" y="239486"/>
                    <a:pt x="0" y="97972"/>
                    <a:pt x="108857" y="48986"/>
                  </a:cubicBez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1"/>
                                        </p:tgtEl>
                                        <p:attrNameLst>
                                          <p:attrName>ppt_w</p:attrName>
                                        </p:attrNameLst>
                                      </p:cBhvr>
                                      <p:tavLst>
                                        <p:tav tm="0">
                                          <p:val>
                                            <p:strVal val="ppt_w"/>
                                          </p:val>
                                        </p:tav>
                                        <p:tav tm="100000">
                                          <p:val>
                                            <p:fltVal val="0"/>
                                          </p:val>
                                        </p:tav>
                                      </p:tavLst>
                                    </p:anim>
                                    <p:anim calcmode="lin" valueType="num">
                                      <p:cBhvr>
                                        <p:cTn id="7" dur="1000"/>
                                        <p:tgtEl>
                                          <p:spTgt spid="11"/>
                                        </p:tgtEl>
                                        <p:attrNameLst>
                                          <p:attrName>ppt_h</p:attrName>
                                        </p:attrNameLst>
                                      </p:cBhvr>
                                      <p:tavLst>
                                        <p:tav tm="0">
                                          <p:val>
                                            <p:strVal val="ppt_h"/>
                                          </p:val>
                                        </p:tav>
                                        <p:tav tm="100000">
                                          <p:val>
                                            <p:fltVal val="0"/>
                                          </p:val>
                                        </p:tav>
                                      </p:tavLst>
                                    </p:anim>
                                    <p:anim calcmode="lin" valueType="num">
                                      <p:cBhvr>
                                        <p:cTn id="8" dur="1000"/>
                                        <p:tgtEl>
                                          <p:spTgt spid="11"/>
                                        </p:tgtEl>
                                        <p:attrNameLst>
                                          <p:attrName>style.rotation</p:attrName>
                                        </p:attrNameLst>
                                      </p:cBhvr>
                                      <p:tavLst>
                                        <p:tav tm="0">
                                          <p:val>
                                            <p:fltVal val="0"/>
                                          </p:val>
                                        </p:tav>
                                        <p:tav tm="100000">
                                          <p:val>
                                            <p:fltVal val="360"/>
                                          </p:val>
                                        </p:tav>
                                      </p:tavLst>
                                    </p:anim>
                                    <p:animEffect transition="out" filter="fade">
                                      <p:cBhvr>
                                        <p:cTn id="9" dur="1000"/>
                                        <p:tgtEl>
                                          <p:spTgt spid="11"/>
                                        </p:tgtEl>
                                      </p:cBhvr>
                                    </p:animEffect>
                                    <p:set>
                                      <p:cBhvr>
                                        <p:cTn id="10" dur="1" fill="hold">
                                          <p:stCondLst>
                                            <p:cond delay="999"/>
                                          </p:stCondLst>
                                        </p:cTn>
                                        <p:tgtEl>
                                          <p:spTgt spid="11"/>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1000" fill="hold"/>
                                        <p:tgtEl>
                                          <p:spTgt spid="12"/>
                                        </p:tgtEl>
                                        <p:attrNameLst>
                                          <p:attrName>ppt_w</p:attrName>
                                        </p:attrNameLst>
                                      </p:cBhvr>
                                      <p:tavLst>
                                        <p:tav tm="0">
                                          <p:val>
                                            <p:fltVal val="0"/>
                                          </p:val>
                                        </p:tav>
                                        <p:tav tm="100000">
                                          <p:val>
                                            <p:strVal val="#ppt_w"/>
                                          </p:val>
                                        </p:tav>
                                      </p:tavLst>
                                    </p:anim>
                                    <p:anim calcmode="lin" valueType="num">
                                      <p:cBhvr>
                                        <p:cTn id="14" dur="1000" fill="hold"/>
                                        <p:tgtEl>
                                          <p:spTgt spid="12"/>
                                        </p:tgtEl>
                                        <p:attrNameLst>
                                          <p:attrName>ppt_h</p:attrName>
                                        </p:attrNameLst>
                                      </p:cBhvr>
                                      <p:tavLst>
                                        <p:tav tm="0">
                                          <p:val>
                                            <p:fltVal val="0"/>
                                          </p:val>
                                        </p:tav>
                                        <p:tav tm="100000">
                                          <p:val>
                                            <p:strVal val="#ppt_h"/>
                                          </p:val>
                                        </p:tav>
                                      </p:tavLst>
                                    </p:anim>
                                    <p:anim calcmode="lin" valueType="num">
                                      <p:cBhvr>
                                        <p:cTn id="15" dur="1000" fill="hold"/>
                                        <p:tgtEl>
                                          <p:spTgt spid="12"/>
                                        </p:tgtEl>
                                        <p:attrNameLst>
                                          <p:attrName>style.rotation</p:attrName>
                                        </p:attrNameLst>
                                      </p:cBhvr>
                                      <p:tavLst>
                                        <p:tav tm="0">
                                          <p:val>
                                            <p:fltVal val="360"/>
                                          </p:val>
                                        </p:tav>
                                        <p:tav tm="100000">
                                          <p:val>
                                            <p:fltVal val="0"/>
                                          </p:val>
                                        </p:tav>
                                      </p:tavLst>
                                    </p:anim>
                                    <p:animEffect transition="in" filter="fade">
                                      <p:cBhvr>
                                        <p:cTn id="16" dur="1000"/>
                                        <p:tgtEl>
                                          <p:spTgt spid="12"/>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10"/>
                                        </p:tgtEl>
                                      </p:cBhvr>
                                    </p:animEffect>
                                    <p:set>
                                      <p:cBhvr>
                                        <p:cTn id="20" dur="1" fill="hold">
                                          <p:stCondLst>
                                            <p:cond delay="1999"/>
                                          </p:stCondLst>
                                        </p:cTn>
                                        <p:tgtEl>
                                          <p:spTgt spid="10"/>
                                        </p:tgtEl>
                                        <p:attrNameLst>
                                          <p:attrName>style.visibility</p:attrName>
                                        </p:attrNameLst>
                                      </p:cBhvr>
                                      <p:to>
                                        <p:strVal val="hidden"/>
                                      </p:to>
                                    </p:set>
                                  </p:childTnLst>
                                </p:cTn>
                              </p:par>
                            </p:childTnLst>
                          </p:cTn>
                        </p:par>
                        <p:par>
                          <p:cTn id="21" fill="hold">
                            <p:stCondLst>
                              <p:cond delay="3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10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10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49" presetClass="exit" presetSubtype="0" accel="100000" fill="hold" grpId="1" nodeType="clickEffect">
                                  <p:stCondLst>
                                    <p:cond delay="0"/>
                                  </p:stCondLst>
                                  <p:childTnLst>
                                    <p:anim calcmode="lin" valueType="num">
                                      <p:cBhvr>
                                        <p:cTn id="38" dur="1000"/>
                                        <p:tgtEl>
                                          <p:spTgt spid="19"/>
                                        </p:tgtEl>
                                        <p:attrNameLst>
                                          <p:attrName>ppt_w</p:attrName>
                                        </p:attrNameLst>
                                      </p:cBhvr>
                                      <p:tavLst>
                                        <p:tav tm="0">
                                          <p:val>
                                            <p:strVal val="ppt_w"/>
                                          </p:val>
                                        </p:tav>
                                        <p:tav tm="100000">
                                          <p:val>
                                            <p:fltVal val="0"/>
                                          </p:val>
                                        </p:tav>
                                      </p:tavLst>
                                    </p:anim>
                                    <p:anim calcmode="lin" valueType="num">
                                      <p:cBhvr>
                                        <p:cTn id="39" dur="1000"/>
                                        <p:tgtEl>
                                          <p:spTgt spid="19"/>
                                        </p:tgtEl>
                                        <p:attrNameLst>
                                          <p:attrName>ppt_h</p:attrName>
                                        </p:attrNameLst>
                                      </p:cBhvr>
                                      <p:tavLst>
                                        <p:tav tm="0">
                                          <p:val>
                                            <p:strVal val="ppt_h"/>
                                          </p:val>
                                        </p:tav>
                                        <p:tav tm="100000">
                                          <p:val>
                                            <p:fltVal val="0"/>
                                          </p:val>
                                        </p:tav>
                                      </p:tavLst>
                                    </p:anim>
                                    <p:anim calcmode="lin" valueType="num">
                                      <p:cBhvr>
                                        <p:cTn id="40" dur="1000"/>
                                        <p:tgtEl>
                                          <p:spTgt spid="19"/>
                                        </p:tgtEl>
                                        <p:attrNameLst>
                                          <p:attrName>style.rotation</p:attrName>
                                        </p:attrNameLst>
                                      </p:cBhvr>
                                      <p:tavLst>
                                        <p:tav tm="0">
                                          <p:val>
                                            <p:fltVal val="0"/>
                                          </p:val>
                                        </p:tav>
                                        <p:tav tm="100000">
                                          <p:val>
                                            <p:fltVal val="360"/>
                                          </p:val>
                                        </p:tav>
                                      </p:tavLst>
                                    </p:anim>
                                    <p:animEffect transition="out" filter="fade">
                                      <p:cBhvr>
                                        <p:cTn id="41" dur="1000"/>
                                        <p:tgtEl>
                                          <p:spTgt spid="19"/>
                                        </p:tgtEl>
                                      </p:cBhvr>
                                    </p:animEffect>
                                    <p:set>
                                      <p:cBhvr>
                                        <p:cTn id="42" dur="1" fill="hold">
                                          <p:stCondLst>
                                            <p:cond delay="999"/>
                                          </p:stCondLst>
                                        </p:cTn>
                                        <p:tgtEl>
                                          <p:spTgt spid="19"/>
                                        </p:tgtEl>
                                        <p:attrNameLst>
                                          <p:attrName>style.visibility</p:attrName>
                                        </p:attrNameLst>
                                      </p:cBhvr>
                                      <p:to>
                                        <p:strVal val="hidden"/>
                                      </p:to>
                                    </p:set>
                                  </p:childTnLst>
                                </p:cTn>
                              </p:par>
                              <p:par>
                                <p:cTn id="43" presetID="64" presetClass="path" presetSubtype="0" accel="50000" decel="50000" fill="hold" grpId="2" nodeType="withEffect">
                                  <p:stCondLst>
                                    <p:cond delay="0"/>
                                  </p:stCondLst>
                                  <p:childTnLst>
                                    <p:animMotion origin="layout" path="M -4.16667E-6 -1.11111E-6 L 0.07032 -0.1493 " pathEditMode="relative" rAng="0" ptsTypes="AA">
                                      <p:cBhvr>
                                        <p:cTn id="44" dur="1000" fill="hold"/>
                                        <p:tgtEl>
                                          <p:spTgt spid="19"/>
                                        </p:tgtEl>
                                        <p:attrNameLst>
                                          <p:attrName>ppt_x</p:attrName>
                                          <p:attrName>ppt_y</p:attrName>
                                        </p:attrNameLst>
                                      </p:cBhvr>
                                      <p:rCtr x="35" y="-75"/>
                                    </p:animMotion>
                                  </p:childTnLst>
                                </p:cTn>
                              </p:par>
                              <p:par>
                                <p:cTn id="45" presetID="10" presetClass="entr" presetSubtype="0" fill="hold" nodeType="withEffect">
                                  <p:stCondLst>
                                    <p:cond delay="50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childTnLst>
                                </p:cTn>
                              </p:par>
                              <p:par>
                                <p:cTn id="48" presetID="10" presetClass="entr" presetSubtype="0" fill="hold" nodeType="withEffect">
                                  <p:stCondLst>
                                    <p:cond delay="50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1000"/>
                                        <p:tgtEl>
                                          <p:spTgt spid="28"/>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0" fill="hold" nodeType="clickEffect">
                                  <p:stCondLst>
                                    <p:cond delay="0"/>
                                  </p:stCondLst>
                                  <p:childTnLst>
                                    <p:set>
                                      <p:cBhvr>
                                        <p:cTn id="54" dur="1" fill="hold">
                                          <p:stCondLst>
                                            <p:cond delay="0"/>
                                          </p:stCondLst>
                                        </p:cTn>
                                        <p:tgtEl>
                                          <p:spTgt spid="30"/>
                                        </p:tgtEl>
                                        <p:attrNameLst>
                                          <p:attrName>style.visibility</p:attrName>
                                        </p:attrNameLst>
                                      </p:cBhvr>
                                      <p:to>
                                        <p:strVal val="visible"/>
                                      </p:to>
                                    </p:set>
                                    <p:anim calcmode="lin" valueType="num">
                                      <p:cBhvr>
                                        <p:cTn id="55" dur="1000" fill="hold"/>
                                        <p:tgtEl>
                                          <p:spTgt spid="30"/>
                                        </p:tgtEl>
                                        <p:attrNameLst>
                                          <p:attrName>ppt_w</p:attrName>
                                        </p:attrNameLst>
                                      </p:cBhvr>
                                      <p:tavLst>
                                        <p:tav tm="0">
                                          <p:val>
                                            <p:fltVal val="0"/>
                                          </p:val>
                                        </p:tav>
                                        <p:tav tm="100000">
                                          <p:val>
                                            <p:strVal val="#ppt_w"/>
                                          </p:val>
                                        </p:tav>
                                      </p:tavLst>
                                    </p:anim>
                                    <p:anim calcmode="lin" valueType="num">
                                      <p:cBhvr>
                                        <p:cTn id="56" dur="1000" fill="hold"/>
                                        <p:tgtEl>
                                          <p:spTgt spid="30"/>
                                        </p:tgtEl>
                                        <p:attrNameLst>
                                          <p:attrName>ppt_h</p:attrName>
                                        </p:attrNameLst>
                                      </p:cBhvr>
                                      <p:tavLst>
                                        <p:tav tm="0">
                                          <p:val>
                                            <p:fltVal val="0"/>
                                          </p:val>
                                        </p:tav>
                                        <p:tav tm="100000">
                                          <p:val>
                                            <p:strVal val="#ppt_h"/>
                                          </p:val>
                                        </p:tav>
                                      </p:tavLst>
                                    </p:anim>
                                    <p:animEffect transition="in" filter="fade">
                                      <p:cBhvr>
                                        <p:cTn id="57" dur="1000"/>
                                        <p:tgtEl>
                                          <p:spTgt spid="30"/>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0" fill="hold" nodeType="click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p:cTn id="62" dur="1000" fill="hold"/>
                                        <p:tgtEl>
                                          <p:spTgt spid="29"/>
                                        </p:tgtEl>
                                        <p:attrNameLst>
                                          <p:attrName>ppt_w</p:attrName>
                                        </p:attrNameLst>
                                      </p:cBhvr>
                                      <p:tavLst>
                                        <p:tav tm="0">
                                          <p:val>
                                            <p:fltVal val="0"/>
                                          </p:val>
                                        </p:tav>
                                        <p:tav tm="100000">
                                          <p:val>
                                            <p:strVal val="#ppt_w"/>
                                          </p:val>
                                        </p:tav>
                                      </p:tavLst>
                                    </p:anim>
                                    <p:anim calcmode="lin" valueType="num">
                                      <p:cBhvr>
                                        <p:cTn id="63" dur="1000" fill="hold"/>
                                        <p:tgtEl>
                                          <p:spTgt spid="29"/>
                                        </p:tgtEl>
                                        <p:attrNameLst>
                                          <p:attrName>ppt_h</p:attrName>
                                        </p:attrNameLst>
                                      </p:cBhvr>
                                      <p:tavLst>
                                        <p:tav tm="0">
                                          <p:val>
                                            <p:fltVal val="0"/>
                                          </p:val>
                                        </p:tav>
                                        <p:tav tm="100000">
                                          <p:val>
                                            <p:strVal val="#ppt_h"/>
                                          </p:val>
                                        </p:tav>
                                      </p:tavLst>
                                    </p:anim>
                                    <p:animEffect transition="in" filter="fade">
                                      <p:cBhvr>
                                        <p:cTn id="64" dur="1000"/>
                                        <p:tgtEl>
                                          <p:spTgt spid="29"/>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xit" presetSubtype="0" fill="hold" grpId="1" nodeType="clickEffect">
                                  <p:stCondLst>
                                    <p:cond delay="0"/>
                                  </p:stCondLst>
                                  <p:childTnLst>
                                    <p:animEffect transition="out" filter="fade">
                                      <p:cBhvr>
                                        <p:cTn id="68" dur="1000"/>
                                        <p:tgtEl>
                                          <p:spTgt spid="14"/>
                                        </p:tgtEl>
                                      </p:cBhvr>
                                    </p:animEffect>
                                    <p:set>
                                      <p:cBhvr>
                                        <p:cTn id="69" dur="1" fill="hold">
                                          <p:stCondLst>
                                            <p:cond delay="999"/>
                                          </p:stCondLst>
                                        </p:cTn>
                                        <p:tgtEl>
                                          <p:spTgt spid="14"/>
                                        </p:tgtEl>
                                        <p:attrNameLst>
                                          <p:attrName>style.visibility</p:attrName>
                                        </p:attrNameLst>
                                      </p:cBhvr>
                                      <p:to>
                                        <p:strVal val="hidden"/>
                                      </p:to>
                                    </p:set>
                                  </p:childTnLst>
                                </p:cTn>
                              </p:par>
                              <p:par>
                                <p:cTn id="70" presetID="10" presetClass="exit" presetSubtype="0" fill="hold" nodeType="withEffect">
                                  <p:stCondLst>
                                    <p:cond delay="0"/>
                                  </p:stCondLst>
                                  <p:childTnLst>
                                    <p:animEffect transition="out" filter="fade">
                                      <p:cBhvr>
                                        <p:cTn id="71" dur="1000"/>
                                        <p:tgtEl>
                                          <p:spTgt spid="15"/>
                                        </p:tgtEl>
                                      </p:cBhvr>
                                    </p:animEffect>
                                    <p:set>
                                      <p:cBhvr>
                                        <p:cTn id="72" dur="1" fill="hold">
                                          <p:stCondLst>
                                            <p:cond delay="999"/>
                                          </p:stCondLst>
                                        </p:cTn>
                                        <p:tgtEl>
                                          <p:spTgt spid="15"/>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1000"/>
                                        <p:tgtEl>
                                          <p:spTgt spid="17"/>
                                        </p:tgtEl>
                                      </p:cBhvr>
                                    </p:animEffect>
                                    <p:set>
                                      <p:cBhvr>
                                        <p:cTn id="75" dur="1" fill="hold">
                                          <p:stCondLst>
                                            <p:cond delay="999"/>
                                          </p:stCondLst>
                                        </p:cTn>
                                        <p:tgtEl>
                                          <p:spTgt spid="17"/>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1000"/>
                                        <p:tgtEl>
                                          <p:spTgt spid="28"/>
                                        </p:tgtEl>
                                      </p:cBhvr>
                                    </p:animEffect>
                                    <p:set>
                                      <p:cBhvr>
                                        <p:cTn id="78" dur="1" fill="hold">
                                          <p:stCondLst>
                                            <p:cond delay="999"/>
                                          </p:stCondLst>
                                        </p:cTn>
                                        <p:tgtEl>
                                          <p:spTgt spid="28"/>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1000"/>
                                        <p:tgtEl>
                                          <p:spTgt spid="29"/>
                                        </p:tgtEl>
                                      </p:cBhvr>
                                    </p:animEffect>
                                    <p:set>
                                      <p:cBhvr>
                                        <p:cTn id="81" dur="1" fill="hold">
                                          <p:stCondLst>
                                            <p:cond delay="999"/>
                                          </p:stCondLst>
                                        </p:cTn>
                                        <p:tgtEl>
                                          <p:spTgt spid="29"/>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1000"/>
                                        <p:tgtEl>
                                          <p:spTgt spid="30"/>
                                        </p:tgtEl>
                                      </p:cBhvr>
                                    </p:animEffect>
                                    <p:set>
                                      <p:cBhvr>
                                        <p:cTn id="84" dur="1" fill="hold">
                                          <p:stCondLst>
                                            <p:cond delay="9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4" grpId="0" animBg="1"/>
      <p:bldP spid="14" grpId="1" animBg="1"/>
      <p:bldP spid="19" grpId="0" animBg="1"/>
      <p:bldP spid="19" grpId="1" animBg="1"/>
      <p:bldP spid="19" grpId="2" animBg="1"/>
    </p:bldLst>
  </p:timing>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477328"/>
          </a:xfrm>
          <a:prstGeom prst="rect">
            <a:avLst/>
          </a:prstGeom>
        </p:spPr>
        <p:txBody>
          <a:bodyPr wrap="square">
            <a:spAutoFit/>
          </a:bodyPr>
          <a:lstStyle/>
          <a:p>
            <a:r>
              <a:rPr lang="en-US" dirty="0" smtClean="0">
                <a:hlinkClick r:id="rId2"/>
              </a:rPr>
              <a:t>https://utah.com/culture/native-american-tribes</a:t>
            </a:r>
            <a:endParaRPr lang="en-US" dirty="0" smtClean="0"/>
          </a:p>
          <a:p>
            <a:r>
              <a:rPr lang="en-US" dirty="0" smtClean="0"/>
              <a:t>	Utah's Indian Tribes represent the state's original inhabitants. Since those ancient days, the area that is now "Utah" has become a web of sacred places, dwelling sites, and intriguing rock art messages. Today's Utah has five major tribes with strong cultural legacies which continue to flourish: Ute, Dine' (Navajo), Paiute, Goshute, and Shoshone. </a:t>
            </a:r>
          </a:p>
        </p:txBody>
      </p:sp>
      <p:sp>
        <p:nvSpPr>
          <p:cNvPr id="3" name="Rectangle 2"/>
          <p:cNvSpPr/>
          <p:nvPr/>
        </p:nvSpPr>
        <p:spPr>
          <a:xfrm>
            <a:off x="0" y="1600200"/>
            <a:ext cx="9144000" cy="3139321"/>
          </a:xfrm>
          <a:prstGeom prst="rect">
            <a:avLst/>
          </a:prstGeom>
        </p:spPr>
        <p:txBody>
          <a:bodyPr wrap="square">
            <a:spAutoFit/>
          </a:bodyPr>
          <a:lstStyle/>
          <a:p>
            <a:r>
              <a:rPr lang="en-US" dirty="0" smtClean="0">
                <a:hlinkClick r:id="rId3"/>
              </a:rPr>
              <a:t>https://en.wikipedia.org/wiki/Uintah_and_Ouray_Indian_Reservation</a:t>
            </a:r>
            <a:endParaRPr lang="en-US" dirty="0" smtClean="0"/>
          </a:p>
          <a:p>
            <a:r>
              <a:rPr lang="en-US" dirty="0" smtClean="0"/>
              <a:t>	The </a:t>
            </a:r>
            <a:r>
              <a:rPr lang="en-US" b="1" dirty="0" smtClean="0"/>
              <a:t>Ute Indian Tribe of the Uinta and Ouray Reservation</a:t>
            </a:r>
            <a:r>
              <a:rPr lang="en-US" dirty="0" smtClean="0"/>
              <a:t> is a Federally Recognized Tribe of Indians in northeastern Utah. Three bands of</a:t>
            </a:r>
          </a:p>
          <a:p>
            <a:r>
              <a:rPr lang="en-US" dirty="0" smtClean="0"/>
              <a:t> </a:t>
            </a:r>
            <a:r>
              <a:rPr lang="en-US" dirty="0" err="1" smtClean="0"/>
              <a:t>Utes</a:t>
            </a:r>
            <a:r>
              <a:rPr lang="en-US" dirty="0" smtClean="0"/>
              <a:t> comprise the Ute Indian Tribe: the White River</a:t>
            </a:r>
          </a:p>
          <a:p>
            <a:r>
              <a:rPr lang="en-US" dirty="0" smtClean="0"/>
              <a:t> Band, the Uncompahgre Band and the Uintah Band. </a:t>
            </a:r>
          </a:p>
          <a:p>
            <a:r>
              <a:rPr lang="en-US" dirty="0" smtClean="0"/>
              <a:t>The Tribe has a membership of more than three </a:t>
            </a:r>
          </a:p>
          <a:p>
            <a:r>
              <a:rPr lang="en-US" dirty="0" smtClean="0"/>
              <a:t>thousand individuals, with over half living on the Uintah</a:t>
            </a:r>
          </a:p>
          <a:p>
            <a:r>
              <a:rPr lang="en-US" dirty="0" smtClean="0"/>
              <a:t> and Ouray Indian Reservation. The Ute Indian Tribe </a:t>
            </a:r>
          </a:p>
          <a:p>
            <a:r>
              <a:rPr lang="en-US" dirty="0" smtClean="0"/>
              <a:t>operates its own tribal government and oversees </a:t>
            </a:r>
          </a:p>
          <a:p>
            <a:r>
              <a:rPr lang="en-US" dirty="0" smtClean="0"/>
              <a:t>approximately 1.3 million acres of trust land which</a:t>
            </a:r>
          </a:p>
          <a:p>
            <a:r>
              <a:rPr lang="en-US" dirty="0" smtClean="0"/>
              <a:t> contains significant oil and gas deposits.</a:t>
            </a:r>
            <a:endParaRPr lang="en-US" dirty="0"/>
          </a:p>
        </p:txBody>
      </p:sp>
      <p:pic>
        <p:nvPicPr>
          <p:cNvPr id="4" name="Picture 2" descr="http://www.native-languages.org/utah.jpg"/>
          <p:cNvPicPr>
            <a:picLocks noChangeAspect="1" noChangeArrowheads="1"/>
          </p:cNvPicPr>
          <p:nvPr/>
        </p:nvPicPr>
        <p:blipFill>
          <a:blip r:embed="rId4"/>
          <a:srcRect/>
          <a:stretch>
            <a:fillRect/>
          </a:stretch>
        </p:blipFill>
        <p:spPr bwMode="auto">
          <a:xfrm rot="-60000">
            <a:off x="5520125" y="2270545"/>
            <a:ext cx="3508175" cy="4557190"/>
          </a:xfrm>
          <a:prstGeom prst="rect">
            <a:avLst/>
          </a:prstGeom>
          <a:noFill/>
        </p:spPr>
      </p:pic>
    </p:spTree>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hlinkClick r:id="rId2"/>
              </a:rPr>
              <a:t>https://en.wikipedia.org/wiki/Southern_Paiute_people</a:t>
            </a:r>
            <a:endParaRPr lang="en-US" dirty="0" smtClean="0"/>
          </a:p>
          <a:p>
            <a:r>
              <a:rPr lang="en-US" dirty="0" smtClean="0"/>
              <a:t>	In 1851, Mormon settlers strategically occupied Paiute water sources, which created a dependency relationship. But, the presence of Mormon settlers soon ended the slave raids by the </a:t>
            </a:r>
            <a:r>
              <a:rPr lang="en-US" u="sng" dirty="0" smtClean="0"/>
              <a:t>Navajo</a:t>
            </a:r>
            <a:r>
              <a:rPr lang="en-US" dirty="0" smtClean="0"/>
              <a:t> and the Ute, and relations between the Paiutes and the Mormons were basically peaceful. The Mormon missionary Jacob Hamblin worked at diplomatic efforts. The introduction of European settlers and agricultural practices (most especially large herds of cattle) made it difficult for the Southern Paiute to continue their traditional lifestyle, as it drove away the game and reduced their ability to hunt, as well as to gather natural foods.</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685800"/>
            <a:ext cx="8915400" cy="4524315"/>
          </a:xfrm>
          <a:prstGeom prst="rect">
            <a:avLst/>
          </a:prstGeom>
        </p:spPr>
        <p:txBody>
          <a:bodyPr wrap="square">
            <a:spAutoFit/>
          </a:bodyPr>
          <a:lstStyle/>
          <a:p>
            <a:r>
              <a:rPr lang="en-US" dirty="0" smtClean="0">
                <a:hlinkClick r:id="rId2"/>
              </a:rPr>
              <a:t>https://www.everyculture.com/multi/Le-Pa/Mormons.html</a:t>
            </a:r>
            <a:endParaRPr lang="en-US" dirty="0" smtClean="0"/>
          </a:p>
          <a:p>
            <a:r>
              <a:rPr lang="en-US" dirty="0" smtClean="0"/>
              <a:t>	In 1862 Congress passed the Morrill Act, the first legislation against polygamy, The Edmunds Act (1882) was a series of amendments that strengthened the Morrill Act. It made cohabitation illegal; federal officials only had to prove that husband and wives were living together and not that multiple marriages had been performed for the law to have been broken. Polygamists were disenfranchised and could not hold political office. When the Edmunds Act did not control polygamy, Congress passed the Edmund-Tucker Act (1887), which abolished women's suffrage, required plural wives to testify against their husbands, and allowed the federal government to acquire all church property. The government began plans to confiscate the property, including the temples, in 1890. Church President </a:t>
            </a:r>
            <a:r>
              <a:rPr lang="en-US" dirty="0" err="1" smtClean="0"/>
              <a:t>Wilford</a:t>
            </a:r>
            <a:r>
              <a:rPr lang="en-US" dirty="0" smtClean="0"/>
              <a:t> Woodruff then issued a "Manifesto" stating that the church would no longer practice polygamy. In 1904 church President Joseph F. Smith presented a second manifesto that disciplined those who continued to practice polygamy or perform plural marriages.</a:t>
            </a:r>
            <a:br>
              <a:rPr lang="en-US" dirty="0" smtClean="0"/>
            </a:br>
            <a:r>
              <a:rPr lang="en-US" dirty="0" smtClean="0"/>
              <a:t/>
            </a:r>
            <a:br>
              <a:rPr lang="en-US" dirty="0" smtClean="0"/>
            </a:br>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1"/>
            <a:ext cx="9144000" cy="5909310"/>
          </a:xfrm>
          <a:prstGeom prst="rect">
            <a:avLst/>
          </a:prstGeom>
        </p:spPr>
        <p:txBody>
          <a:bodyPr wrap="square">
            <a:spAutoFit/>
          </a:bodyPr>
          <a:lstStyle/>
          <a:p>
            <a:r>
              <a:rPr lang="en-US" dirty="0" smtClean="0">
                <a:hlinkClick r:id="rId2"/>
              </a:rPr>
              <a:t>https://en.wikipedia.org/wiki/1890_Manifesto</a:t>
            </a:r>
            <a:endParaRPr lang="en-US" dirty="0" smtClean="0"/>
          </a:p>
          <a:p>
            <a:r>
              <a:rPr lang="en-US" dirty="0" smtClean="0"/>
              <a:t>	The </a:t>
            </a:r>
            <a:r>
              <a:rPr lang="en-US" b="1" dirty="0" smtClean="0"/>
              <a:t>"1890 Manifesto"</a:t>
            </a:r>
            <a:r>
              <a:rPr lang="en-US" dirty="0" smtClean="0"/>
              <a:t> is a statement which officially advised against any future plural </a:t>
            </a:r>
            <a:r>
              <a:rPr lang="en-US" dirty="0" smtClean="0">
                <a:hlinkClick r:id="rId3" tooltip="Plural marriage"/>
              </a:rPr>
              <a:t>marriage</a:t>
            </a:r>
            <a:r>
              <a:rPr lang="en-US" dirty="0" smtClean="0"/>
              <a:t> in The Church of Jesus Christ of Latter-day Saints (LDS Church). Issued by church president </a:t>
            </a:r>
            <a:r>
              <a:rPr lang="en-US" dirty="0" err="1" smtClean="0"/>
              <a:t>Wilford</a:t>
            </a:r>
            <a:r>
              <a:rPr lang="en-US" dirty="0" smtClean="0"/>
              <a:t> Woodruff in September 1890, the Manifesto was a response to mounting anti-polygamy pressure from the United States Congress, which by 1890 had </a:t>
            </a:r>
            <a:r>
              <a:rPr lang="en-US" dirty="0" err="1" smtClean="0"/>
              <a:t>disincorporated</a:t>
            </a:r>
            <a:r>
              <a:rPr lang="en-US" dirty="0" smtClean="0"/>
              <a:t> the church, escheated its assets to the U.S. federal government, and imprisoned many prominent polygamist Mormons. Upon its issuance, the LDS Church in conference accepted Woodruff's Manifesto as "authoritative and binding."</a:t>
            </a:r>
          </a:p>
          <a:p>
            <a:r>
              <a:rPr lang="en-US" dirty="0" smtClean="0"/>
              <a:t>	The Manifesto was a dramatic turning point in the history of the LDS Church. It advised against church members from entering into any marriage prohibited by the law of the land, and made it possible for Utah to become a U.S. state. Nevertheless, even after the Manifesto, the church quietly continued to perform a small number of plural marriages in the United States, Mexico, and Canada, thus necessitating a Second Manifesto during U.S. congressional hearings in 1904. Though neither Manifesto dissolved existing plural marriages, </a:t>
            </a:r>
          </a:p>
          <a:p>
            <a:r>
              <a:rPr lang="en-US" dirty="0" smtClean="0"/>
              <a:t>plural marriage in the LDS Church gradually died by attrition during the early 1900s. The Manifesto was canonized in the LDS Church standard works as Official Declaration 1</a:t>
            </a:r>
            <a:r>
              <a:rPr lang="en-US" baseline="30000" dirty="0" smtClean="0"/>
              <a:t> </a:t>
            </a:r>
            <a:r>
              <a:rPr lang="en-US" dirty="0" smtClean="0"/>
              <a:t>and is considered by mainstream Mormons to have been prompted by divine revelation (although not a revelation itself), in which Woodruff was shown that the church would be thrown into turmoil if they did not comply with it.</a:t>
            </a:r>
            <a:r>
              <a:rPr lang="en-US" baseline="30000" dirty="0" smtClean="0"/>
              <a:t> </a:t>
            </a:r>
            <a:r>
              <a:rPr lang="en-US" dirty="0" smtClean="0"/>
              <a:t>Some Mormon fundamentalists dispute that Woodruff received any such revelation.</a:t>
            </a:r>
          </a:p>
          <a:p>
            <a:endParaRPr lang="en-US" dirty="0"/>
          </a:p>
        </p:txBody>
      </p:sp>
    </p:spTree>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TextBox 11"/>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1872</a:t>
            </a:r>
          </a:p>
        </p:txBody>
      </p:sp>
      <p:sp useBgFill="1">
        <p:nvSpPr>
          <p:cNvPr id="14" name="TextBox 13"/>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1896</a:t>
            </a:r>
          </a:p>
        </p:txBody>
      </p:sp>
      <p:pic>
        <p:nvPicPr>
          <p:cNvPr id="257026" name="Picture 2" descr="File:United States 1896-05-189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1" name="Picture 2" descr="File:United States 1876-1884.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4"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Rectangle 1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2"/>
                                        </p:tgtEl>
                                        <p:attrNameLst>
                                          <p:attrName>ppt_w</p:attrName>
                                        </p:attrNameLst>
                                      </p:cBhvr>
                                      <p:tavLst>
                                        <p:tav tm="0">
                                          <p:val>
                                            <p:strVal val="ppt_w"/>
                                          </p:val>
                                        </p:tav>
                                        <p:tav tm="100000">
                                          <p:val>
                                            <p:fltVal val="0"/>
                                          </p:val>
                                        </p:tav>
                                      </p:tavLst>
                                    </p:anim>
                                    <p:anim calcmode="lin" valueType="num">
                                      <p:cBhvr>
                                        <p:cTn id="7" dur="1000"/>
                                        <p:tgtEl>
                                          <p:spTgt spid="12"/>
                                        </p:tgtEl>
                                        <p:attrNameLst>
                                          <p:attrName>ppt_h</p:attrName>
                                        </p:attrNameLst>
                                      </p:cBhvr>
                                      <p:tavLst>
                                        <p:tav tm="0">
                                          <p:val>
                                            <p:strVal val="ppt_h"/>
                                          </p:val>
                                        </p:tav>
                                        <p:tav tm="100000">
                                          <p:val>
                                            <p:fltVal val="0"/>
                                          </p:val>
                                        </p:tav>
                                      </p:tavLst>
                                    </p:anim>
                                    <p:anim calcmode="lin" valueType="num">
                                      <p:cBhvr>
                                        <p:cTn id="8" dur="1000"/>
                                        <p:tgtEl>
                                          <p:spTgt spid="12"/>
                                        </p:tgtEl>
                                        <p:attrNameLst>
                                          <p:attrName>style.rotation</p:attrName>
                                        </p:attrNameLst>
                                      </p:cBhvr>
                                      <p:tavLst>
                                        <p:tav tm="0">
                                          <p:val>
                                            <p:fltVal val="0"/>
                                          </p:val>
                                        </p:tav>
                                        <p:tav tm="100000">
                                          <p:val>
                                            <p:fltVal val="360"/>
                                          </p:val>
                                        </p:tav>
                                      </p:tavLst>
                                    </p:anim>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fltVal val="0"/>
                                          </p:val>
                                        </p:tav>
                                        <p:tav tm="100000">
                                          <p:val>
                                            <p:strVal val="#ppt_w"/>
                                          </p:val>
                                        </p:tav>
                                      </p:tavLst>
                                    </p:anim>
                                    <p:anim calcmode="lin" valueType="num">
                                      <p:cBhvr>
                                        <p:cTn id="14" dur="1000" fill="hold"/>
                                        <p:tgtEl>
                                          <p:spTgt spid="14"/>
                                        </p:tgtEl>
                                        <p:attrNameLst>
                                          <p:attrName>ppt_h</p:attrName>
                                        </p:attrNameLst>
                                      </p:cBhvr>
                                      <p:tavLst>
                                        <p:tav tm="0">
                                          <p:val>
                                            <p:fltVal val="0"/>
                                          </p:val>
                                        </p:tav>
                                        <p:tav tm="100000">
                                          <p:val>
                                            <p:strVal val="#ppt_h"/>
                                          </p:val>
                                        </p:tav>
                                      </p:tavLst>
                                    </p:anim>
                                    <p:anim calcmode="lin" valueType="num">
                                      <p:cBhvr>
                                        <p:cTn id="15" dur="1000" fill="hold"/>
                                        <p:tgtEl>
                                          <p:spTgt spid="14"/>
                                        </p:tgtEl>
                                        <p:attrNameLst>
                                          <p:attrName>style.rotation</p:attrName>
                                        </p:attrNameLst>
                                      </p:cBhvr>
                                      <p:tavLst>
                                        <p:tav tm="0">
                                          <p:val>
                                            <p:fltVal val="360"/>
                                          </p:val>
                                        </p:tav>
                                        <p:tav tm="100000">
                                          <p:val>
                                            <p:fltVal val="0"/>
                                          </p:val>
                                        </p:tav>
                                      </p:tavLst>
                                    </p:anim>
                                    <p:animEffect transition="in" filter="fade">
                                      <p:cBhvr>
                                        <p:cTn id="16" dur="1000"/>
                                        <p:tgtEl>
                                          <p:spTgt spid="14"/>
                                        </p:tgtEl>
                                      </p:cBhvr>
                                    </p:animEffect>
                                  </p:childTnLst>
                                </p:cTn>
                              </p:par>
                            </p:childTnLst>
                          </p:cTn>
                        </p:par>
                        <p:par>
                          <p:cTn id="17" fill="hold">
                            <p:stCondLst>
                              <p:cond delay="1000"/>
                            </p:stCondLst>
                            <p:childTnLst>
                              <p:par>
                                <p:cTn id="18" presetID="9" presetClass="exit" presetSubtype="0" fill="hold" nodeType="afterEffect">
                                  <p:stCondLst>
                                    <p:cond delay="0"/>
                                  </p:stCondLst>
                                  <p:childTnLst>
                                    <p:animEffect transition="out" filter="dissolve">
                                      <p:cBhvr>
                                        <p:cTn id="19" dur="2000"/>
                                        <p:tgtEl>
                                          <p:spTgt spid="11"/>
                                        </p:tgtEl>
                                      </p:cBhvr>
                                    </p:animEffect>
                                    <p:set>
                                      <p:cBhvr>
                                        <p:cTn id="20" dur="1" fill="hold">
                                          <p:stCondLst>
                                            <p:cond delay="19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228600" y="0"/>
            <a:ext cx="9372600" cy="6858000"/>
            <a:chOff x="-228600" y="0"/>
            <a:chExt cx="9372600" cy="6858000"/>
          </a:xfrm>
        </p:grpSpPr>
        <p:sp useBgFill="1">
          <p:nvSpPr>
            <p:cNvPr id="17" name="TextBox 16"/>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8" name="Group 6"/>
            <p:cNvGrpSpPr/>
            <p:nvPr/>
          </p:nvGrpSpPr>
          <p:grpSpPr>
            <a:xfrm>
              <a:off x="2514600" y="1524000"/>
              <a:ext cx="5486400" cy="4431983"/>
              <a:chOff x="1905000" y="1447800"/>
              <a:chExt cx="5486400" cy="4431983"/>
            </a:xfrm>
          </p:grpSpPr>
          <p:sp useBgFill="1">
            <p:nvSpPr>
              <p:cNvPr id="22" name="Rectangle 3"/>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23" name="Rectangle 22"/>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4" name="Rectangle 23"/>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5"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19" name="Picture 2" descr="C:\Users\Sandra\AppData\Local\Microsoft\Windows\INetCache\IE\U3FRR2B4\117px-Bueno-verde[1].png"/>
            <p:cNvPicPr>
              <a:picLocks noChangeAspect="1" noChangeArrowheads="1"/>
            </p:cNvPicPr>
            <p:nvPr/>
          </p:nvPicPr>
          <p:blipFill>
            <a:blip r:embed="rId3"/>
            <a:srcRect/>
            <a:stretch>
              <a:fillRect/>
            </a:stretch>
          </p:blipFill>
          <p:spPr bwMode="auto">
            <a:xfrm>
              <a:off x="1905000" y="1066800"/>
              <a:ext cx="1188823" cy="1219306"/>
            </a:xfrm>
            <a:prstGeom prst="rect">
              <a:avLst/>
            </a:prstGeom>
            <a:noFill/>
          </p:spPr>
        </p:pic>
        <p:pic>
          <p:nvPicPr>
            <p:cNvPr id="20" name="Picture 5" descr="C:\Users\Sandra\AppData\Local\Microsoft\Windows\INetCache\IE\XTNHX9F4\covered-wagon-2320902_640[1].png"/>
            <p:cNvPicPr>
              <a:picLocks noChangeAspect="1" noChangeArrowheads="1"/>
            </p:cNvPicPr>
            <p:nvPr/>
          </p:nvPicPr>
          <p:blipFill>
            <a:blip r:embed="rId4"/>
            <a:srcRect/>
            <a:stretch>
              <a:fillRect/>
            </a:stretch>
          </p:blipFill>
          <p:spPr bwMode="auto">
            <a:xfrm>
              <a:off x="-228600" y="4038600"/>
              <a:ext cx="2877857" cy="2819400"/>
            </a:xfrm>
            <a:prstGeom prst="rect">
              <a:avLst/>
            </a:prstGeom>
            <a:noFill/>
          </p:spPr>
        </p:pic>
        <p:pic>
          <p:nvPicPr>
            <p:cNvPr id="21" name="Picture 2" descr="C:\Users\Sandra\AppData\Local\Microsoft\Windows\INetCache\IE\U3FRR2B4\117px-Bueno-verde[1].png"/>
            <p:cNvPicPr>
              <a:picLocks noChangeAspect="1" noChangeArrowheads="1"/>
            </p:cNvPicPr>
            <p:nvPr/>
          </p:nvPicPr>
          <p:blipFill>
            <a:blip r:embed="rId3"/>
            <a:srcRect/>
            <a:stretch>
              <a:fillRect/>
            </a:stretch>
          </p:blipFill>
          <p:spPr bwMode="auto">
            <a:xfrm>
              <a:off x="2590800" y="2971800"/>
              <a:ext cx="1188823" cy="1219306"/>
            </a:xfrm>
            <a:prstGeom prst="rect">
              <a:avLst/>
            </a:prstGeom>
            <a:noFill/>
          </p:spPr>
        </p:pic>
      </p:grpSp>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11" name="TextBox 10"/>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1896</a:t>
            </a:r>
          </a:p>
        </p:txBody>
      </p:sp>
      <p:grpSp>
        <p:nvGrpSpPr>
          <p:cNvPr id="15" name="Group 14"/>
          <p:cNvGrpSpPr/>
          <p:nvPr/>
        </p:nvGrpSpPr>
        <p:grpSpPr>
          <a:xfrm>
            <a:off x="-137160" y="758952"/>
            <a:ext cx="9870097" cy="6327648"/>
            <a:chOff x="-137160" y="758952"/>
            <a:chExt cx="9870097" cy="6327648"/>
          </a:xfrm>
        </p:grpSpPr>
        <p:pic>
          <p:nvPicPr>
            <p:cNvPr id="257026" name="Picture 2" descr="File:United States 1896-05-1898.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2"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3" name="Freeform 12"/>
          <p:cNvSpPr/>
          <p:nvPr/>
        </p:nvSpPr>
        <p:spPr>
          <a:xfrm>
            <a:off x="1600200" y="2819400"/>
            <a:ext cx="1012371" cy="1159329"/>
          </a:xfrm>
          <a:custGeom>
            <a:avLst/>
            <a:gdLst>
              <a:gd name="connsiteX0" fmla="*/ 386442 w 1442357"/>
              <a:gd name="connsiteY0" fmla="*/ 138793 h 1406979"/>
              <a:gd name="connsiteX1" fmla="*/ 141514 w 1442357"/>
              <a:gd name="connsiteY1" fmla="*/ 1102179 h 1406979"/>
              <a:gd name="connsiteX2" fmla="*/ 1235528 w 1442357"/>
              <a:gd name="connsiteY2" fmla="*/ 1298122 h 1406979"/>
              <a:gd name="connsiteX3" fmla="*/ 1382485 w 1442357"/>
              <a:gd name="connsiteY3" fmla="*/ 449036 h 1406979"/>
              <a:gd name="connsiteX4" fmla="*/ 1251857 w 1442357"/>
              <a:gd name="connsiteY4" fmla="*/ 449036 h 1406979"/>
              <a:gd name="connsiteX5" fmla="*/ 1251857 w 1442357"/>
              <a:gd name="connsiteY5" fmla="*/ 269422 h 1406979"/>
              <a:gd name="connsiteX6" fmla="*/ 386442 w 1442357"/>
              <a:gd name="connsiteY6" fmla="*/ 138793 h 1406979"/>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442357"/>
              <a:gd name="connsiteY0" fmla="*/ 0 h 1268186"/>
              <a:gd name="connsiteX1" fmla="*/ 141514 w 1442357"/>
              <a:gd name="connsiteY1" fmla="*/ 963386 h 1268186"/>
              <a:gd name="connsiteX2" fmla="*/ 1235528 w 1442357"/>
              <a:gd name="connsiteY2" fmla="*/ 1159329 h 1268186"/>
              <a:gd name="connsiteX3" fmla="*/ 1382485 w 1442357"/>
              <a:gd name="connsiteY3" fmla="*/ 310243 h 1268186"/>
              <a:gd name="connsiteX4" fmla="*/ 1251857 w 1442357"/>
              <a:gd name="connsiteY4" fmla="*/ 310243 h 1268186"/>
              <a:gd name="connsiteX5" fmla="*/ 1251857 w 1442357"/>
              <a:gd name="connsiteY5" fmla="*/ 130629 h 1268186"/>
              <a:gd name="connsiteX6" fmla="*/ 386442 w 1442357"/>
              <a:gd name="connsiteY6" fmla="*/ 0 h 1268186"/>
              <a:gd name="connsiteX0" fmla="*/ 386442 w 1382485"/>
              <a:gd name="connsiteY0" fmla="*/ 0 h 1268186"/>
              <a:gd name="connsiteX1" fmla="*/ 141514 w 1382485"/>
              <a:gd name="connsiteY1" fmla="*/ 963386 h 1268186"/>
              <a:gd name="connsiteX2" fmla="*/ 1235528 w 1382485"/>
              <a:gd name="connsiteY2" fmla="*/ 1159329 h 1268186"/>
              <a:gd name="connsiteX3" fmla="*/ 1382485 w 1382485"/>
              <a:gd name="connsiteY3" fmla="*/ 310243 h 1268186"/>
              <a:gd name="connsiteX4" fmla="*/ 1251857 w 1382485"/>
              <a:gd name="connsiteY4" fmla="*/ 310243 h 1268186"/>
              <a:gd name="connsiteX5" fmla="*/ 1251857 w 1382485"/>
              <a:gd name="connsiteY5" fmla="*/ 130629 h 1268186"/>
              <a:gd name="connsiteX6" fmla="*/ 386442 w 1382485"/>
              <a:gd name="connsiteY6" fmla="*/ 0 h 1268186"/>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386442 w 1382485"/>
              <a:gd name="connsiteY0" fmla="*/ 0 h 1159329"/>
              <a:gd name="connsiteX1" fmla="*/ 141514 w 1382485"/>
              <a:gd name="connsiteY1" fmla="*/ 963386 h 1159329"/>
              <a:gd name="connsiteX2" fmla="*/ 1235528 w 1382485"/>
              <a:gd name="connsiteY2" fmla="*/ 1159329 h 1159329"/>
              <a:gd name="connsiteX3" fmla="*/ 1382485 w 1382485"/>
              <a:gd name="connsiteY3" fmla="*/ 310243 h 1159329"/>
              <a:gd name="connsiteX4" fmla="*/ 1251857 w 1382485"/>
              <a:gd name="connsiteY4" fmla="*/ 310243 h 1159329"/>
              <a:gd name="connsiteX5" fmla="*/ 1251857 w 1382485"/>
              <a:gd name="connsiteY5" fmla="*/ 130629 h 1159329"/>
              <a:gd name="connsiteX6" fmla="*/ 386442 w 1382485"/>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103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2449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244928 w 1240971"/>
              <a:gd name="connsiteY6" fmla="*/ 0 h 1159329"/>
              <a:gd name="connsiteX0" fmla="*/ 549728 w 1240971"/>
              <a:gd name="connsiteY0" fmla="*/ 0 h 1159329"/>
              <a:gd name="connsiteX1" fmla="*/ 0 w 1240971"/>
              <a:gd name="connsiteY1" fmla="*/ 963386 h 1159329"/>
              <a:gd name="connsiteX2" fmla="*/ 1094014 w 1240971"/>
              <a:gd name="connsiteY2" fmla="*/ 1159329 h 1159329"/>
              <a:gd name="connsiteX3" fmla="*/ 1240971 w 1240971"/>
              <a:gd name="connsiteY3" fmla="*/ 310243 h 1159329"/>
              <a:gd name="connsiteX4" fmla="*/ 1110343 w 1240971"/>
              <a:gd name="connsiteY4" fmla="*/ 310243 h 1159329"/>
              <a:gd name="connsiteX5" fmla="*/ 1186543 w 1240971"/>
              <a:gd name="connsiteY5" fmla="*/ 130629 h 1159329"/>
              <a:gd name="connsiteX6" fmla="*/ 549728 w 12409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957943 w 1012371"/>
              <a:gd name="connsiteY5" fmla="*/ 130629 h 1159329"/>
              <a:gd name="connsiteX6" fmla="*/ 321128 w 10123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957943 w 1012371"/>
              <a:gd name="connsiteY5" fmla="*/ 130629 h 1159329"/>
              <a:gd name="connsiteX6" fmla="*/ 321128 w 1012371"/>
              <a:gd name="connsiteY6" fmla="*/ 0 h 1159329"/>
              <a:gd name="connsiteX0" fmla="*/ 321128 w 1012371"/>
              <a:gd name="connsiteY0" fmla="*/ 108857 h 1268186"/>
              <a:gd name="connsiteX1" fmla="*/ 0 w 1012371"/>
              <a:gd name="connsiteY1" fmla="*/ 1072243 h 1268186"/>
              <a:gd name="connsiteX2" fmla="*/ 865414 w 1012371"/>
              <a:gd name="connsiteY2" fmla="*/ 1268186 h 1268186"/>
              <a:gd name="connsiteX3" fmla="*/ 1012371 w 1012371"/>
              <a:gd name="connsiteY3" fmla="*/ 419100 h 1268186"/>
              <a:gd name="connsiteX4" fmla="*/ 881743 w 1012371"/>
              <a:gd name="connsiteY4" fmla="*/ 419100 h 1268186"/>
              <a:gd name="connsiteX5" fmla="*/ 321128 w 1012371"/>
              <a:gd name="connsiteY5" fmla="*/ 108857 h 1268186"/>
              <a:gd name="connsiteX0" fmla="*/ 321128 w 1012371"/>
              <a:gd name="connsiteY0" fmla="*/ 138759 h 1298088"/>
              <a:gd name="connsiteX1" fmla="*/ 0 w 1012371"/>
              <a:gd name="connsiteY1" fmla="*/ 1102145 h 1298088"/>
              <a:gd name="connsiteX2" fmla="*/ 865414 w 1012371"/>
              <a:gd name="connsiteY2" fmla="*/ 1298088 h 1298088"/>
              <a:gd name="connsiteX3" fmla="*/ 1012371 w 1012371"/>
              <a:gd name="connsiteY3" fmla="*/ 449002 h 1298088"/>
              <a:gd name="connsiteX4" fmla="*/ 881743 w 1012371"/>
              <a:gd name="connsiteY4" fmla="*/ 449002 h 1298088"/>
              <a:gd name="connsiteX5" fmla="*/ 677174 w 1012371"/>
              <a:gd name="connsiteY5" fmla="*/ 269593 h 1298088"/>
              <a:gd name="connsiteX6" fmla="*/ 321128 w 1012371"/>
              <a:gd name="connsiteY6" fmla="*/ 138759 h 1298088"/>
              <a:gd name="connsiteX0" fmla="*/ 321128 w 1012371"/>
              <a:gd name="connsiteY0" fmla="*/ 138759 h 1298088"/>
              <a:gd name="connsiteX1" fmla="*/ 0 w 1012371"/>
              <a:gd name="connsiteY1" fmla="*/ 1102145 h 1298088"/>
              <a:gd name="connsiteX2" fmla="*/ 865414 w 1012371"/>
              <a:gd name="connsiteY2" fmla="*/ 1298088 h 1298088"/>
              <a:gd name="connsiteX3" fmla="*/ 1012371 w 1012371"/>
              <a:gd name="connsiteY3" fmla="*/ 449002 h 1298088"/>
              <a:gd name="connsiteX4" fmla="*/ 881743 w 1012371"/>
              <a:gd name="connsiteY4" fmla="*/ 449002 h 1298088"/>
              <a:gd name="connsiteX5" fmla="*/ 677174 w 1012371"/>
              <a:gd name="connsiteY5" fmla="*/ 269593 h 1298088"/>
              <a:gd name="connsiteX6" fmla="*/ 321128 w 1012371"/>
              <a:gd name="connsiteY6" fmla="*/ 138759 h 1298088"/>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9633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8817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6531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653143 w 1012371"/>
              <a:gd name="connsiteY4" fmla="*/ 310243 h 1159329"/>
              <a:gd name="connsiteX5" fmla="*/ 677174 w 1012371"/>
              <a:gd name="connsiteY5" fmla="*/ 130834 h 1159329"/>
              <a:gd name="connsiteX6" fmla="*/ 321128 w 1012371"/>
              <a:gd name="connsiteY6" fmla="*/ 0 h 1159329"/>
              <a:gd name="connsiteX0" fmla="*/ 321128 w 1012371"/>
              <a:gd name="connsiteY0" fmla="*/ 0 h 1159329"/>
              <a:gd name="connsiteX1" fmla="*/ 0 w 1012371"/>
              <a:gd name="connsiteY1" fmla="*/ 1039586 h 1159329"/>
              <a:gd name="connsiteX2" fmla="*/ 865414 w 1012371"/>
              <a:gd name="connsiteY2" fmla="*/ 1159329 h 1159329"/>
              <a:gd name="connsiteX3" fmla="*/ 1012371 w 1012371"/>
              <a:gd name="connsiteY3" fmla="*/ 310243 h 1159329"/>
              <a:gd name="connsiteX4" fmla="*/ 653143 w 1012371"/>
              <a:gd name="connsiteY4" fmla="*/ 310243 h 1159329"/>
              <a:gd name="connsiteX5" fmla="*/ 677174 w 1012371"/>
              <a:gd name="connsiteY5" fmla="*/ 130834 h 1159329"/>
              <a:gd name="connsiteX6" fmla="*/ 321128 w 1012371"/>
              <a:gd name="connsiteY6" fmla="*/ 0 h 115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371" h="1159329">
                <a:moveTo>
                  <a:pt x="321128" y="0"/>
                </a:moveTo>
                <a:cubicBezTo>
                  <a:pt x="222431" y="367393"/>
                  <a:pt x="87086" y="693965"/>
                  <a:pt x="0" y="1039586"/>
                </a:cubicBezTo>
                <a:cubicBezTo>
                  <a:pt x="273594" y="1100727"/>
                  <a:pt x="602705" y="1115786"/>
                  <a:pt x="865414" y="1159329"/>
                </a:cubicBezTo>
                <a:cubicBezTo>
                  <a:pt x="945243" y="806632"/>
                  <a:pt x="1009650" y="451757"/>
                  <a:pt x="1012371" y="310243"/>
                </a:cubicBezTo>
                <a:cubicBezTo>
                  <a:pt x="923652" y="310969"/>
                  <a:pt x="847425" y="301565"/>
                  <a:pt x="653143" y="310243"/>
                </a:cubicBezTo>
                <a:cubicBezTo>
                  <a:pt x="716609" y="132255"/>
                  <a:pt x="732510" y="182541"/>
                  <a:pt x="677174" y="130834"/>
                </a:cubicBezTo>
                <a:cubicBezTo>
                  <a:pt x="621838" y="79127"/>
                  <a:pt x="524567" y="23705"/>
                  <a:pt x="321128" y="0"/>
                </a:cubicBezTo>
                <a:close/>
              </a:path>
            </a:pathLst>
          </a:cu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4" name="TextBox 13"/>
          <p:cNvSpPr txBox="1"/>
          <p:nvPr/>
        </p:nvSpPr>
        <p:spPr>
          <a:xfrm>
            <a:off x="4495800" y="762000"/>
            <a:ext cx="4267200" cy="553998"/>
          </a:xfrm>
          <a:prstGeom prst="rect">
            <a:avLst/>
          </a:prstGeom>
          <a:solidFill>
            <a:schemeClr val="bg1"/>
          </a:solidFill>
        </p:spPr>
        <p:txBody>
          <a:bodyPr wrap="square" rtlCol="0">
            <a:spAutoFit/>
          </a:bodyPr>
          <a:lstStyle/>
          <a:p>
            <a:r>
              <a:rPr lang="en-US" sz="3000" b="1" dirty="0" smtClean="0"/>
              <a:t>UTAH STATEHOOD!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800" decel="100000"/>
                                        <p:tgtEl>
                                          <p:spTgt spid="13"/>
                                        </p:tgtEl>
                                      </p:cBhvr>
                                    </p:animEffect>
                                    <p:anim calcmode="lin" valueType="num">
                                      <p:cBhvr>
                                        <p:cTn id="8" dur="800" decel="100000" fill="hold"/>
                                        <p:tgtEl>
                                          <p:spTgt spid="13"/>
                                        </p:tgtEl>
                                        <p:attrNameLst>
                                          <p:attrName>style.rotation</p:attrName>
                                        </p:attrNameLst>
                                      </p:cBhvr>
                                      <p:tavLst>
                                        <p:tav tm="0">
                                          <p:val>
                                            <p:fltVal val="-90"/>
                                          </p:val>
                                        </p:tav>
                                        <p:tav tm="100000">
                                          <p:val>
                                            <p:fltVal val="0"/>
                                          </p:val>
                                        </p:tav>
                                      </p:tavLst>
                                    </p:anim>
                                    <p:anim calcmode="lin" valueType="num">
                                      <p:cBhvr>
                                        <p:cTn id="9" dur="800" decel="100000" fill="hold"/>
                                        <p:tgtEl>
                                          <p:spTgt spid="13"/>
                                        </p:tgtEl>
                                        <p:attrNameLst>
                                          <p:attrName>ppt_x</p:attrName>
                                        </p:attrNameLst>
                                      </p:cBhvr>
                                      <p:tavLst>
                                        <p:tav tm="0">
                                          <p:val>
                                            <p:strVal val="#ppt_x+0.4"/>
                                          </p:val>
                                        </p:tav>
                                        <p:tav tm="100000">
                                          <p:val>
                                            <p:strVal val="#ppt_x-0.05"/>
                                          </p:val>
                                        </p:tav>
                                      </p:tavLst>
                                    </p:anim>
                                    <p:anim calcmode="lin" valueType="num">
                                      <p:cBhvr>
                                        <p:cTn id="10" dur="800" decel="100000" fill="hold"/>
                                        <p:tgtEl>
                                          <p:spTgt spid="13"/>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3"/>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3"/>
                                        </p:tgtEl>
                                        <p:attrNameLst>
                                          <p:attrName>ppt_y</p:attrName>
                                        </p:attrNameLst>
                                      </p:cBhvr>
                                      <p:tavLst>
                                        <p:tav tm="0">
                                          <p:val>
                                            <p:strVal val="#ppt_y+0.1"/>
                                          </p:val>
                                        </p:tav>
                                        <p:tav tm="100000">
                                          <p:val>
                                            <p:strVal val="#ppt_y"/>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1000"/>
                                        <p:tgtEl>
                                          <p:spTgt spid="14"/>
                                        </p:tgtEl>
                                      </p:cBhvr>
                                    </p:animEffect>
                                    <p:set>
                                      <p:cBhvr>
                                        <p:cTn id="20" dur="1" fill="hold">
                                          <p:stCondLst>
                                            <p:cond delay="999"/>
                                          </p:stCondLst>
                                        </p:cTn>
                                        <p:tgtEl>
                                          <p:spTgt spid="14"/>
                                        </p:tgtEl>
                                        <p:attrNameLst>
                                          <p:attrName>style.visibility</p:attrName>
                                        </p:attrNameLst>
                                      </p:cBhvr>
                                      <p:to>
                                        <p:strVal val="hidden"/>
                                      </p:to>
                                    </p:set>
                                  </p:childTnLst>
                                </p:cTn>
                              </p:par>
                              <p:par>
                                <p:cTn id="21" presetID="10" presetClass="exit" presetSubtype="0" fill="hold" grpId="1" nodeType="withEffect">
                                  <p:stCondLst>
                                    <p:cond delay="0"/>
                                  </p:stCondLst>
                                  <p:childTnLst>
                                    <p:animEffect transition="out" filter="fade">
                                      <p:cBhvr>
                                        <p:cTn id="22" dur="1000"/>
                                        <p:tgtEl>
                                          <p:spTgt spid="13"/>
                                        </p:tgtEl>
                                      </p:cBhvr>
                                    </p:animEffect>
                                    <p:set>
                                      <p:cBhvr>
                                        <p:cTn id="23" dur="1" fill="hold">
                                          <p:stCondLst>
                                            <p:cond delay="999"/>
                                          </p:stCondLst>
                                        </p:cTn>
                                        <p:tgtEl>
                                          <p:spTgt spid="13"/>
                                        </p:tgtEl>
                                        <p:attrNameLst>
                                          <p:attrName>style.visibility</p:attrName>
                                        </p:attrNameLst>
                                      </p:cBhvr>
                                      <p:to>
                                        <p:strVal val="hidden"/>
                                      </p:to>
                                    </p:set>
                                  </p:childTnLst>
                                </p:cTn>
                              </p:par>
                              <p:par>
                                <p:cTn id="24" presetID="10" presetClass="exit" presetSubtype="0" fill="hold" grpId="2" nodeType="withEffect">
                                  <p:stCondLst>
                                    <p:cond delay="0"/>
                                  </p:stCondLst>
                                  <p:childTnLst>
                                    <p:animEffect transition="out" filter="fade">
                                      <p:cBhvr>
                                        <p:cTn id="25" dur="1000"/>
                                        <p:tgtEl>
                                          <p:spTgt spid="14"/>
                                        </p:tgtEl>
                                      </p:cBhvr>
                                    </p:animEffect>
                                    <p:set>
                                      <p:cBhvr>
                                        <p:cTn id="26" dur="1" fill="hold">
                                          <p:stCondLst>
                                            <p:cond delay="999"/>
                                          </p:stCondLst>
                                        </p:cTn>
                                        <p:tgtEl>
                                          <p:spTgt spid="14"/>
                                        </p:tgtEl>
                                        <p:attrNameLst>
                                          <p:attrName>style.visibility</p:attrName>
                                        </p:attrNameLst>
                                      </p:cBhvr>
                                      <p:to>
                                        <p:strVal val="hidden"/>
                                      </p:to>
                                    </p:set>
                                  </p:childTnLst>
                                </p:cTn>
                              </p:par>
                              <p:par>
                                <p:cTn id="27" presetID="10" presetClass="exit" presetSubtype="0" fill="hold" grpId="0" nodeType="withEffect">
                                  <p:stCondLst>
                                    <p:cond delay="0"/>
                                  </p:stCondLst>
                                  <p:childTnLst>
                                    <p:animEffect transition="out" filter="fade">
                                      <p:cBhvr>
                                        <p:cTn id="28" dur="1000"/>
                                        <p:tgtEl>
                                          <p:spTgt spid="12"/>
                                        </p:tgtEl>
                                      </p:cBhvr>
                                    </p:animEffect>
                                    <p:set>
                                      <p:cBhvr>
                                        <p:cTn id="29" dur="1" fill="hold">
                                          <p:stCondLst>
                                            <p:cond delay="999"/>
                                          </p:stCondLst>
                                        </p:cTn>
                                        <p:tgtEl>
                                          <p:spTgt spid="12"/>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11"/>
                                        </p:tgtEl>
                                      </p:cBhvr>
                                    </p:animEffect>
                                    <p:set>
                                      <p:cBhvr>
                                        <p:cTn id="32" dur="1" fill="hold">
                                          <p:stCondLst>
                                            <p:cond delay="999"/>
                                          </p:stCondLst>
                                        </p:cTn>
                                        <p:tgtEl>
                                          <p:spTgt spid="11"/>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1000"/>
                                        <p:tgtEl>
                                          <p:spTgt spid="15"/>
                                        </p:tgtEl>
                                      </p:cBhvr>
                                    </p:animEffect>
                                    <p:set>
                                      <p:cBhvr>
                                        <p:cTn id="35" dur="1" fill="hold">
                                          <p:stCondLst>
                                            <p:cond delay="999"/>
                                          </p:stCondLst>
                                        </p:cTn>
                                        <p:tgtEl>
                                          <p:spTgt spid="15"/>
                                        </p:tgtEl>
                                        <p:attrNameLst>
                                          <p:attrName>style.visibility</p:attrName>
                                        </p:attrNameLst>
                                      </p:cBhvr>
                                      <p:to>
                                        <p:strVal val="hidden"/>
                                      </p:to>
                                    </p:set>
                                  </p:childTnLst>
                                </p:cTn>
                              </p:par>
                              <p:par>
                                <p:cTn id="36" presetID="10" presetClass="entr" presetSubtype="0" fill="hold"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3" grpId="1" animBg="1"/>
      <p:bldP spid="14" grpId="0" animBg="1"/>
      <p:bldP spid="14" grpId="1" animBg="1"/>
      <p:bldP spid="14" grpId="2"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2"/>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3"/>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p:nvSpPr>
          <p:cNvPr id="33" name="TextBox 32"/>
          <p:cNvSpPr txBox="1"/>
          <p:nvPr/>
        </p:nvSpPr>
        <p:spPr>
          <a:xfrm>
            <a:off x="609600" y="4041648"/>
            <a:ext cx="51491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died on the journey?</a:t>
            </a:r>
            <a:endParaRPr lang="en-US" sz="3200" b="1" dirty="0">
              <a:ln>
                <a:solidFill>
                  <a:schemeClr val="tx1"/>
                </a:solidFill>
              </a:ln>
              <a:latin typeface="Tempus Sans ITC" pitchFamily="82" charset="0"/>
            </a:endParaRPr>
          </a:p>
        </p:txBody>
      </p:sp>
      <p:sp>
        <p:nvSpPr>
          <p:cNvPr id="34" name="TextBox 33"/>
          <p:cNvSpPr txBox="1"/>
          <p:nvPr/>
        </p:nvSpPr>
        <p:spPr>
          <a:xfrm>
            <a:off x="1905000" y="4596825"/>
            <a:ext cx="4343400" cy="707886"/>
          </a:xfrm>
          <a:prstGeom prst="rect">
            <a:avLst/>
          </a:prstGeom>
          <a:noFill/>
          <a:ln w="50800">
            <a:noFill/>
          </a:ln>
        </p:spPr>
        <p:txBody>
          <a:bodyPr wrap="square" rtlCol="0">
            <a:spAutoFit/>
          </a:bodyPr>
          <a:lstStyle/>
          <a:p>
            <a:pPr algn="ctr"/>
            <a:r>
              <a:rPr lang="en-US" sz="4000" dirty="0" smtClean="0">
                <a:latin typeface="Arial Black" pitchFamily="34" charset="0"/>
              </a:rPr>
              <a:t>3% to 10%  </a:t>
            </a:r>
            <a:endParaRPr lang="en-US" sz="4000" dirty="0">
              <a:latin typeface="Arial Black" pitchFamily="34" charset="0"/>
            </a:endParaRPr>
          </a:p>
        </p:txBody>
      </p:sp>
      <p:sp>
        <p:nvSpPr>
          <p:cNvPr id="35" name="TextBox 34"/>
          <p:cNvSpPr txBox="1"/>
          <p:nvPr/>
        </p:nvSpPr>
        <p:spPr>
          <a:xfrm>
            <a:off x="2286000" y="5334000"/>
            <a:ext cx="3453189" cy="523220"/>
          </a:xfrm>
          <a:prstGeom prst="rect">
            <a:avLst/>
          </a:prstGeom>
          <a:noFill/>
          <a:ln w="50800">
            <a:noFill/>
          </a:ln>
        </p:spPr>
        <p:txBody>
          <a:bodyPr wrap="none" rtlCol="0">
            <a:spAutoFit/>
          </a:bodyPr>
          <a:lstStyle/>
          <a:p>
            <a:r>
              <a:rPr lang="en-US" sz="2800" dirty="0" smtClean="0">
                <a:latin typeface="Arial Black" pitchFamily="34" charset="0"/>
              </a:rPr>
              <a:t>(12,000 - 50,000)</a:t>
            </a:r>
            <a:endParaRPr lang="en-US" sz="2800" dirty="0">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1000"/>
                                        <p:tgtEl>
                                          <p:spTgt spid="34"/>
                                        </p:tgtEl>
                                      </p:cBhvr>
                                    </p:animEffect>
                                  </p:childTnLst>
                                </p:cTn>
                              </p:par>
                            </p:childTnLst>
                          </p:cTn>
                        </p:par>
                        <p:par>
                          <p:cTn id="13" fill="hold">
                            <p:stCondLst>
                              <p:cond delay="1000"/>
                            </p:stCondLst>
                            <p:childTnLst>
                              <p:par>
                                <p:cTn id="14" presetID="10" presetClass="entr" presetSubtype="0" fill="hold" grpId="1" nodeType="afterEffect">
                                  <p:stCondLst>
                                    <p:cond delay="0"/>
                                  </p:stCondLst>
                                  <p:childTnLst>
                                    <p:set>
                                      <p:cBhvr>
                                        <p:cTn id="15" dur="1" fill="hold">
                                          <p:stCondLst>
                                            <p:cond delay="0"/>
                                          </p:stCondLst>
                                        </p:cTn>
                                        <p:tgtEl>
                                          <p:spTgt spid="35"/>
                                        </p:tgtEl>
                                        <p:attrNameLst>
                                          <p:attrName>style.visibility</p:attrName>
                                        </p:attrNameLst>
                                      </p:cBhvr>
                                      <p:to>
                                        <p:strVal val="visible"/>
                                      </p:to>
                                    </p:set>
                                    <p:animEffect transition="in" filter="fade">
                                      <p:cBhvr>
                                        <p:cTn id="16"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1"/>
      <p:bldP spid="34" grpId="1"/>
      <p:bldP spid="35" grpId="1"/>
    </p:bldLst>
  </p:timing>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smtClean="0">
                <a:hlinkClick r:id="rId2"/>
              </a:rPr>
              <a:t>https://en.wikipedia.org/wiki/Salt_Lake_Valley</a:t>
            </a:r>
            <a:endParaRPr lang="en-US" dirty="0" smtClean="0"/>
          </a:p>
          <a:p>
            <a:r>
              <a:rPr lang="en-US" dirty="0" smtClean="0"/>
              <a:t>	</a:t>
            </a:r>
            <a:r>
              <a:rPr lang="en-US" b="1" dirty="0" smtClean="0"/>
              <a:t>Salt Lake Valley</a:t>
            </a:r>
            <a:r>
              <a:rPr lang="en-US" dirty="0" smtClean="0"/>
              <a:t> is a 500-square-mile (1,300 km</a:t>
            </a:r>
            <a:r>
              <a:rPr lang="en-US" baseline="30000" dirty="0" smtClean="0"/>
              <a:t>2</a:t>
            </a:r>
            <a:r>
              <a:rPr lang="en-US" dirty="0" smtClean="0"/>
              <a:t>) valley in Salt Lake County in the north-central portion of the U.S. state of Utah. It contains Salt Lake City and many of its suburbs, notably Murray, Sandy, South Jordan, West Jordan, and West Valley City; its total population is 1,029,655 as of 2010.  Brigham Young said "this is the right place", when he and his fellow settlers moved into Utah after being driven out of several states.</a:t>
            </a:r>
          </a:p>
          <a:p>
            <a:r>
              <a:rPr lang="en-US" dirty="0" smtClean="0"/>
              <a:t>	Geography</a:t>
            </a:r>
          </a:p>
          <a:p>
            <a:r>
              <a:rPr lang="en-US" dirty="0" smtClean="0"/>
              <a:t>	The Valley is surrounded in every direction except the northwest by steep mountains that at some points rise 7,100 feet (2,200 m) from the valley floor's base elevation. It lies nearly encircled by the Wasatch Mountains on the east, the </a:t>
            </a:r>
            <a:r>
              <a:rPr lang="en-US" dirty="0" err="1" smtClean="0"/>
              <a:t>Oquinrh</a:t>
            </a:r>
            <a:r>
              <a:rPr lang="en-US" dirty="0" smtClean="0"/>
              <a:t> Mountains on the west, Traverse Ridge to the south and the Great Salt Lake on the northwest, with the peaks of Antelope Island visible.</a:t>
            </a:r>
          </a:p>
          <a:p>
            <a:r>
              <a:rPr lang="en-US" dirty="0" smtClean="0"/>
              <a:t>	Every entrance into the valley is extremely narrow and often congested. They include the Point of the Mountain to the south via the Jordan Narrows, a gap in the Traverse Mountains, narrow entrances between the Great Salt Lake and </a:t>
            </a:r>
            <a:r>
              <a:rPr lang="en-US" dirty="0" err="1" smtClean="0"/>
              <a:t>Oquirrh</a:t>
            </a:r>
            <a:r>
              <a:rPr lang="en-US" dirty="0" smtClean="0"/>
              <a:t> Mountains to the northwest and the Great Salt Lake and the Wasatch Mountains to the north, and several canyons to the east including Parley's Canyon and Emigration Canyon.</a:t>
            </a:r>
          </a:p>
          <a:p>
            <a:r>
              <a:rPr lang="en-US" dirty="0" smtClean="0"/>
              <a:t>	Flowing from Utah Lake in Utah Valley in the south, the Jordan River runs north through a gap in the Traverse Mountains, bisecting the Valley before emptying into the Great Salt Lake. The Jordan River, along with numerous mountain streams and reservoirs, provides irrigation water to the rapidly growing Valley.</a:t>
            </a:r>
          </a:p>
          <a:p>
            <a:endParaRPr lang="en-US" dirty="0"/>
          </a:p>
        </p:txBody>
      </p:sp>
    </p:spTree>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66914" name="Picture 2" descr="Salt Lake Valley Transportation Map"/>
          <p:cNvPicPr>
            <a:picLocks noChangeAspect="1" noChangeArrowheads="1"/>
          </p:cNvPicPr>
          <p:nvPr/>
        </p:nvPicPr>
        <p:blipFill>
          <a:blip r:embed="rId2"/>
          <a:srcRect/>
          <a:stretch>
            <a:fillRect/>
          </a:stretch>
        </p:blipFill>
        <p:spPr bwMode="auto">
          <a:xfrm>
            <a:off x="0" y="821531"/>
            <a:ext cx="9144000" cy="6036469"/>
          </a:xfrm>
          <a:prstGeom prst="rect">
            <a:avLst/>
          </a:prstGeom>
          <a:noFill/>
        </p:spPr>
      </p:pic>
      <p:sp>
        <p:nvSpPr>
          <p:cNvPr id="3" name="Rectangle 2"/>
          <p:cNvSpPr/>
          <p:nvPr/>
        </p:nvSpPr>
        <p:spPr>
          <a:xfrm>
            <a:off x="0" y="0"/>
            <a:ext cx="9144000" cy="646331"/>
          </a:xfrm>
          <a:prstGeom prst="rect">
            <a:avLst/>
          </a:prstGeom>
        </p:spPr>
        <p:txBody>
          <a:bodyPr wrap="square">
            <a:spAutoFit/>
          </a:bodyPr>
          <a:lstStyle/>
          <a:p>
            <a:r>
              <a:rPr lang="en-US" dirty="0" smtClean="0">
                <a:hlinkClick r:id="rId3"/>
              </a:rPr>
              <a:t>http://t4america.org/maps-tools/local-successes/salt-lake-city/</a:t>
            </a:r>
            <a:endParaRPr lang="en-US" dirty="0" smtClean="0"/>
          </a:p>
          <a:p>
            <a:endParaRPr lang="en-US" dirty="0"/>
          </a:p>
        </p:txBody>
      </p:sp>
    </p:spTree>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1" name="TextBox 10"/>
          <p:cNvSpPr txBox="1"/>
          <p:nvPr/>
        </p:nvSpPr>
        <p:spPr>
          <a:xfrm>
            <a:off x="0" y="0"/>
            <a:ext cx="9144000" cy="9571851"/>
          </a:xfrm>
          <a:prstGeom prst="rect">
            <a:avLst/>
          </a:prstGeom>
        </p:spPr>
        <p:txBody>
          <a:bodyPr wrap="square" rtlCol="0">
            <a:spAutoFit/>
          </a:bodyPr>
          <a:lstStyle/>
          <a:p>
            <a:pPr algn="ctr"/>
            <a:r>
              <a:rPr lang="en-US" sz="2800" b="1" u="sng" dirty="0" smtClean="0"/>
              <a:t>Utah Territory Timeline</a:t>
            </a:r>
          </a:p>
          <a:p>
            <a:endParaRPr lang="en-US" sz="2800" dirty="0" smtClean="0"/>
          </a:p>
          <a:p>
            <a:r>
              <a:rPr lang="en-US" sz="2800" dirty="0" smtClean="0"/>
              <a:t>1847:Brigham Young Party arrives Salt Lake Valley</a:t>
            </a:r>
          </a:p>
          <a:p>
            <a:r>
              <a:rPr lang="en-US" sz="2800" dirty="0" smtClean="0"/>
              <a:t>1847-48: Mormon Battalion fights in Mexican American War</a:t>
            </a:r>
          </a:p>
          <a:p>
            <a:r>
              <a:rPr lang="en-US" sz="2800" dirty="0" smtClean="0">
                <a:solidFill>
                  <a:srgbClr val="0070C0"/>
                </a:solidFill>
              </a:rPr>
              <a:t>1848: Mexican-American War ends; Salt Lake Valley </a:t>
            </a:r>
            <a:r>
              <a:rPr lang="en-US" sz="2800" dirty="0" smtClean="0">
                <a:solidFill>
                  <a:srgbClr val="0070C0"/>
                </a:solidFill>
                <a:sym typeface="Wingdings" pitchFamily="2" charset="2"/>
              </a:rPr>
              <a:t> USA</a:t>
            </a:r>
          </a:p>
          <a:p>
            <a:r>
              <a:rPr lang="en-US" sz="2800" dirty="0" smtClean="0">
                <a:solidFill>
                  <a:srgbClr val="0070C0"/>
                </a:solidFill>
                <a:sym typeface="Wingdings" pitchFamily="2" charset="2"/>
              </a:rPr>
              <a:t>1850: Utah Territory established</a:t>
            </a:r>
          </a:p>
          <a:p>
            <a:r>
              <a:rPr lang="en-US" sz="2800" dirty="0" smtClean="0">
                <a:solidFill>
                  <a:srgbClr val="004F8A"/>
                </a:solidFill>
                <a:sym typeface="Wingdings" pitchFamily="2" charset="2"/>
              </a:rPr>
              <a:t>1851: Brigham Young appointed governor Utah Terr.</a:t>
            </a:r>
            <a:endParaRPr lang="en-US" sz="2800" dirty="0" smtClean="0">
              <a:solidFill>
                <a:srgbClr val="004F8A"/>
              </a:solidFill>
            </a:endParaRPr>
          </a:p>
          <a:p>
            <a:r>
              <a:rPr lang="en-US" sz="2800" dirty="0" smtClean="0"/>
              <a:t>1851: Olive </a:t>
            </a:r>
            <a:r>
              <a:rPr lang="en-US" sz="2800" dirty="0" err="1" smtClean="0"/>
              <a:t>Oatman</a:t>
            </a:r>
            <a:r>
              <a:rPr lang="en-US" sz="2800" dirty="0" smtClean="0"/>
              <a:t> &amp; sister kidnapped</a:t>
            </a:r>
          </a:p>
          <a:p>
            <a:r>
              <a:rPr lang="en-US" sz="2800" dirty="0" smtClean="0"/>
              <a:t>1852: Rebecca Winter’s family arrives Utah </a:t>
            </a:r>
            <a:r>
              <a:rPr lang="en-US" sz="2800" dirty="0" err="1" smtClean="0"/>
              <a:t>Terr</a:t>
            </a:r>
            <a:endParaRPr lang="en-US" sz="2800" dirty="0" smtClean="0"/>
          </a:p>
          <a:p>
            <a:r>
              <a:rPr lang="en-US" sz="2800" dirty="0" smtClean="0"/>
              <a:t>1856: Mary Johnson Parsons arrives in Utah </a:t>
            </a:r>
            <a:r>
              <a:rPr lang="en-US" sz="2800" dirty="0" err="1" smtClean="0"/>
              <a:t>Terr</a:t>
            </a:r>
            <a:endParaRPr lang="en-US" sz="2800" dirty="0" smtClean="0"/>
          </a:p>
          <a:p>
            <a:r>
              <a:rPr lang="en-US" sz="2800" dirty="0" smtClean="0">
                <a:solidFill>
                  <a:srgbClr val="004F8A"/>
                </a:solidFill>
              </a:rPr>
              <a:t>1857-1858: Utah War</a:t>
            </a:r>
          </a:p>
          <a:p>
            <a:r>
              <a:rPr lang="en-US" sz="2800" dirty="0" smtClean="0">
                <a:solidFill>
                  <a:srgbClr val="0070C0"/>
                </a:solidFill>
              </a:rPr>
              <a:t>1861: Nevada &amp; Colorado Territories established</a:t>
            </a:r>
          </a:p>
          <a:p>
            <a:r>
              <a:rPr lang="en-US" sz="2800" dirty="0" smtClean="0">
                <a:solidFill>
                  <a:srgbClr val="004F8A"/>
                </a:solidFill>
              </a:rPr>
              <a:t>1865-1872: Black Hawk War</a:t>
            </a:r>
          </a:p>
          <a:p>
            <a:r>
              <a:rPr lang="en-US" sz="2800" dirty="0" smtClean="0"/>
              <a:t>1872: </a:t>
            </a:r>
            <a:r>
              <a:rPr lang="en-US" sz="2800" dirty="0" err="1" smtClean="0"/>
              <a:t>Utes</a:t>
            </a:r>
            <a:r>
              <a:rPr lang="en-US" sz="2800" dirty="0" smtClean="0"/>
              <a:t> removed to Uintah Reservation</a:t>
            </a:r>
          </a:p>
          <a:p>
            <a:r>
              <a:rPr lang="en-US" sz="2800" dirty="0" smtClean="0"/>
              <a:t>1877: Brigham Young dies</a:t>
            </a:r>
          </a:p>
          <a:p>
            <a:r>
              <a:rPr lang="en-US" sz="2800" dirty="0" smtClean="0">
                <a:solidFill>
                  <a:srgbClr val="004F8A"/>
                </a:solidFill>
              </a:rPr>
              <a:t>1890: Manifesto</a:t>
            </a:r>
          </a:p>
          <a:p>
            <a:r>
              <a:rPr lang="en-US" sz="2800" dirty="0" smtClean="0">
                <a:solidFill>
                  <a:srgbClr val="004F8A"/>
                </a:solidFill>
              </a:rPr>
              <a:t>1891: Paiutes removed to reservation</a:t>
            </a:r>
          </a:p>
          <a:p>
            <a:r>
              <a:rPr lang="en-US" sz="2800" dirty="0" smtClean="0">
                <a:solidFill>
                  <a:srgbClr val="004F8A"/>
                </a:solidFill>
              </a:rPr>
              <a:t>1896: Utah becomes state</a:t>
            </a:r>
          </a:p>
          <a:p>
            <a:r>
              <a:rPr lang="en-US" sz="2800" dirty="0" smtClean="0"/>
              <a:t>2019: Mormon presence in Utah/world</a:t>
            </a:r>
          </a:p>
          <a:p>
            <a:r>
              <a:rPr lang="en-US" sz="2800" dirty="0" smtClean="0"/>
              <a:t> </a:t>
            </a:r>
          </a:p>
          <a:p>
            <a:endParaRPr lang="en-US" sz="2800" dirty="0" smtClean="0"/>
          </a:p>
          <a:p>
            <a:endParaRPr lang="en-US" sz="2800" dirty="0"/>
          </a:p>
        </p:txBody>
      </p:sp>
    </p:spTree>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9" name="Group 58"/>
          <p:cNvGrpSpPr/>
          <p:nvPr/>
        </p:nvGrpSpPr>
        <p:grpSpPr>
          <a:xfrm>
            <a:off x="-3203" y="990600"/>
            <a:ext cx="8232803" cy="5867400"/>
            <a:chOff x="-3203" y="990600"/>
            <a:chExt cx="8232803" cy="5867400"/>
          </a:xfrm>
        </p:grpSpPr>
        <p:grpSp>
          <p:nvGrpSpPr>
            <p:cNvPr id="60" name="Group 25"/>
            <p:cNvGrpSpPr/>
            <p:nvPr/>
          </p:nvGrpSpPr>
          <p:grpSpPr>
            <a:xfrm>
              <a:off x="-3203" y="3048000"/>
              <a:ext cx="8232803" cy="3810000"/>
              <a:chOff x="-3203" y="3048000"/>
              <a:chExt cx="8232803" cy="3810000"/>
            </a:xfrm>
          </p:grpSpPr>
          <p:grpSp>
            <p:nvGrpSpPr>
              <p:cNvPr id="73" name="Group 39"/>
              <p:cNvGrpSpPr/>
              <p:nvPr/>
            </p:nvGrpSpPr>
            <p:grpSpPr>
              <a:xfrm>
                <a:off x="-3203" y="3048000"/>
                <a:ext cx="8232803" cy="3810000"/>
                <a:chOff x="-3203" y="3048000"/>
                <a:chExt cx="8232803" cy="3810000"/>
              </a:xfrm>
            </p:grpSpPr>
            <p:grpSp>
              <p:nvGrpSpPr>
                <p:cNvPr id="75" name="Group 28"/>
                <p:cNvGrpSpPr/>
                <p:nvPr/>
              </p:nvGrpSpPr>
              <p:grpSpPr>
                <a:xfrm>
                  <a:off x="-3203" y="3048000"/>
                  <a:ext cx="8232803" cy="3810000"/>
                  <a:chOff x="-3203" y="3048000"/>
                  <a:chExt cx="8232803" cy="3810000"/>
                </a:xfrm>
              </p:grpSpPr>
              <p:grpSp>
                <p:nvGrpSpPr>
                  <p:cNvPr id="77" name="Group 56"/>
                  <p:cNvGrpSpPr/>
                  <p:nvPr/>
                </p:nvGrpSpPr>
                <p:grpSpPr>
                  <a:xfrm>
                    <a:off x="-3203" y="3048000"/>
                    <a:ext cx="8232803" cy="3810000"/>
                    <a:chOff x="-3203" y="3048000"/>
                    <a:chExt cx="8232803" cy="3810000"/>
                  </a:xfrm>
                </p:grpSpPr>
                <p:sp useBgFill="1">
                  <p:nvSpPr>
                    <p:cNvPr id="79" name="TextBox 15"/>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80"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78" name="Rectangle 77"/>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useBgFill="1">
              <p:nvSpPr>
                <p:cNvPr id="76" name="Rectangle 75"/>
                <p:cNvSpPr/>
                <p:nvPr/>
              </p:nvSpPr>
              <p:spPr>
                <a:xfrm rot="159720">
                  <a:off x="2060864" y="584514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sp>
            <p:nvSpPr>
              <p:cNvPr id="74" name="Freeform 73"/>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1" name="Group 28"/>
            <p:cNvGrpSpPr/>
            <p:nvPr/>
          </p:nvGrpSpPr>
          <p:grpSpPr>
            <a:xfrm>
              <a:off x="1905000" y="990600"/>
              <a:ext cx="1810513" cy="3810000"/>
              <a:chOff x="1828800" y="1047690"/>
              <a:chExt cx="1810513" cy="3810000"/>
            </a:xfrm>
          </p:grpSpPr>
          <p:cxnSp>
            <p:nvCxnSpPr>
              <p:cNvPr id="69" name="Straight Connector 68"/>
              <p:cNvCxnSpPr/>
              <p:nvPr/>
            </p:nvCxnSpPr>
            <p:spPr>
              <a:xfrm rot="5400000" flipH="1" flipV="1">
                <a:off x="2438400" y="4051053"/>
                <a:ext cx="1568637" cy="446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70" name="Group 84"/>
              <p:cNvGrpSpPr/>
              <p:nvPr/>
            </p:nvGrpSpPr>
            <p:grpSpPr>
              <a:xfrm>
                <a:off x="1828800" y="1047690"/>
                <a:ext cx="1810513" cy="2228910"/>
                <a:chOff x="1828800" y="1047690"/>
                <a:chExt cx="1810513" cy="2228910"/>
              </a:xfrm>
            </p:grpSpPr>
            <p:pic>
              <p:nvPicPr>
                <p:cNvPr id="71" name="Picture 2" descr="James W. Marshall, the discoverer of gold in California"/>
                <p:cNvPicPr>
                  <a:picLocks noChangeAspect="1" noChangeArrowheads="1"/>
                </p:cNvPicPr>
                <p:nvPr/>
              </p:nvPicPr>
              <p:blipFill>
                <a:blip r:embed="rId3"/>
                <a:srcRect l="7718" r="17004" b="11510"/>
                <a:stretch>
                  <a:fillRect/>
                </a:stretch>
              </p:blipFill>
              <p:spPr bwMode="auto">
                <a:xfrm>
                  <a:off x="1828800" y="10476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72" name="Rectangle 71"/>
                <p:cNvSpPr/>
                <p:nvPr/>
              </p:nvSpPr>
              <p:spPr>
                <a:xfrm>
                  <a:off x="1828801" y="28764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sp>
          <p:nvSpPr>
            <p:cNvPr id="62" name="TextBox 61"/>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63" name="Group 34"/>
            <p:cNvGrpSpPr/>
            <p:nvPr/>
          </p:nvGrpSpPr>
          <p:grpSpPr>
            <a:xfrm>
              <a:off x="1877373" y="4724400"/>
              <a:ext cx="1503054" cy="1937036"/>
              <a:chOff x="1773546" y="4705290"/>
              <a:chExt cx="1503054" cy="1937036"/>
            </a:xfrm>
          </p:grpSpPr>
          <p:cxnSp>
            <p:nvCxnSpPr>
              <p:cNvPr id="66" name="Straight Connector 65"/>
              <p:cNvCxnSpPr/>
              <p:nvPr/>
            </p:nvCxnSpPr>
            <p:spPr>
              <a:xfrm rot="5400000" flipH="1" flipV="1">
                <a:off x="2180207" y="5240662"/>
                <a:ext cx="1219195" cy="605663"/>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1773546" y="6153090"/>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sp>
            <p:nvSpPr>
              <p:cNvPr id="68" name="Oval 67"/>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64" name="TextBox 63"/>
            <p:cNvSpPr txBox="1"/>
            <p:nvPr/>
          </p:nvSpPr>
          <p:spPr>
            <a:xfrm>
              <a:off x="1600200" y="5741313"/>
              <a:ext cx="755335" cy="430887"/>
            </a:xfrm>
            <a:prstGeom prst="rect">
              <a:avLst/>
            </a:prstGeom>
          </p:spPr>
          <p:txBody>
            <a:bodyPr wrap="none" rtlCol="0">
              <a:spAutoFit/>
            </a:bodyPr>
            <a:lstStyle/>
            <a:p>
              <a:r>
                <a:rPr lang="en-US" sz="2200" b="1" dirty="0" smtClean="0"/>
                <a:t>1845</a:t>
              </a:r>
              <a:endParaRPr lang="en-US" sz="2200" b="1" dirty="0"/>
            </a:p>
          </p:txBody>
        </p:sp>
        <p:sp useBgFill="1">
          <p:nvSpPr>
            <p:cNvPr id="65" name="TextBox 64"/>
            <p:cNvSpPr txBox="1"/>
            <p:nvPr/>
          </p:nvSpPr>
          <p:spPr>
            <a:xfrm>
              <a:off x="2819400" y="5943600"/>
              <a:ext cx="755335" cy="430887"/>
            </a:xfrm>
            <a:prstGeom prst="rect">
              <a:avLst/>
            </a:prstGeom>
          </p:spPr>
          <p:txBody>
            <a:bodyPr wrap="none" rtlCol="0">
              <a:spAutoFit/>
            </a:bodyPr>
            <a:lstStyle/>
            <a:p>
              <a:r>
                <a:rPr lang="en-US" sz="2200" b="1" dirty="0" smtClean="0"/>
                <a:t>1850</a:t>
              </a:r>
              <a:endParaRPr lang="en-US" sz="2200" b="1" dirty="0"/>
            </a:p>
          </p:txBody>
        </p:sp>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 name="TextBox 2"/>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3" name="Group 6"/>
          <p:cNvGrpSpPr/>
          <p:nvPr/>
        </p:nvGrpSpPr>
        <p:grpSpPr>
          <a:xfrm>
            <a:off x="25146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1905000" y="1066800"/>
            <a:ext cx="1188823" cy="1219306"/>
          </a:xfrm>
          <a:prstGeom prst="rect">
            <a:avLst/>
          </a:prstGeom>
          <a:noFill/>
        </p:spPr>
      </p:pic>
      <p:pic>
        <p:nvPicPr>
          <p:cNvPr id="65541" name="Picture 5" descr="C:\Users\Sandra\AppData\Local\Microsoft\Windows\INetCache\IE\XTNHX9F4\covered-wagon-2320902_640[1].png"/>
          <p:cNvPicPr>
            <a:picLocks noChangeAspect="1" noChangeArrowheads="1"/>
          </p:cNvPicPr>
          <p:nvPr/>
        </p:nvPicPr>
        <p:blipFill>
          <a:blip r:embed="rId5"/>
          <a:srcRect/>
          <a:stretch>
            <a:fillRect/>
          </a:stretch>
        </p:blipFill>
        <p:spPr bwMode="auto">
          <a:xfrm>
            <a:off x="-228600" y="4038600"/>
            <a:ext cx="2877857" cy="2819400"/>
          </a:xfrm>
          <a:prstGeom prst="rect">
            <a:avLst/>
          </a:prstGeom>
          <a:noFill/>
        </p:spPr>
      </p:pic>
      <p:pic>
        <p:nvPicPr>
          <p:cNvPr id="31"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590800" y="2971800"/>
            <a:ext cx="1188823" cy="1219306"/>
          </a:xfrm>
          <a:prstGeom prst="rect">
            <a:avLst/>
          </a:prstGeom>
          <a:noFill/>
        </p:spPr>
      </p:pic>
      <p:grpSp>
        <p:nvGrpSpPr>
          <p:cNvPr id="50" name="Group 49"/>
          <p:cNvGrpSpPr/>
          <p:nvPr/>
        </p:nvGrpSpPr>
        <p:grpSpPr>
          <a:xfrm>
            <a:off x="-137160" y="0"/>
            <a:ext cx="9870097" cy="7086600"/>
            <a:chOff x="-137160" y="0"/>
            <a:chExt cx="9870097" cy="7086600"/>
          </a:xfrm>
        </p:grpSpPr>
        <p:sp useBgFill="1">
          <p:nvSpPr>
            <p:cNvPr id="53" name="Rectangle 5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51" name="TextBox 50"/>
            <p:cNvSpPr txBox="1"/>
            <p:nvPr/>
          </p:nvSpPr>
          <p:spPr>
            <a:xfrm>
              <a:off x="72390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1896</a:t>
              </a:r>
            </a:p>
          </p:txBody>
        </p:sp>
        <p:grpSp>
          <p:nvGrpSpPr>
            <p:cNvPr id="52" name="Group 12"/>
            <p:cNvGrpSpPr/>
            <p:nvPr/>
          </p:nvGrpSpPr>
          <p:grpSpPr>
            <a:xfrm>
              <a:off x="-137160" y="758952"/>
              <a:ext cx="9870097" cy="6327648"/>
              <a:chOff x="-137160" y="758952"/>
              <a:chExt cx="9870097" cy="6327648"/>
            </a:xfrm>
          </p:grpSpPr>
          <p:pic>
            <p:nvPicPr>
              <p:cNvPr id="54" name="Picture 2" descr="File:United States 1896-05-1898.png"/>
              <p:cNvPicPr>
                <a:picLocks noChangeAspect="1" noChangeArrowheads="1"/>
              </p:cNvPicPr>
              <p:nvPr/>
            </p:nvPicPr>
            <p:blipFill>
              <a:blip r:embed="rId6"/>
              <a:srcRect/>
              <a:stretch>
                <a:fillRect/>
              </a:stretch>
            </p:blipFill>
            <p:spPr bwMode="auto">
              <a:xfrm>
                <a:off x="-137160" y="758952"/>
                <a:ext cx="9339702" cy="6327648"/>
              </a:xfrm>
              <a:prstGeom prst="rect">
                <a:avLst/>
              </a:prstGeom>
              <a:noFill/>
            </p:spPr>
          </p:pic>
          <p:grpSp>
            <p:nvGrpSpPr>
              <p:cNvPr id="55" name="Group 2"/>
              <p:cNvGrpSpPr/>
              <p:nvPr/>
            </p:nvGrpSpPr>
            <p:grpSpPr>
              <a:xfrm>
                <a:off x="21351" y="928596"/>
                <a:ext cx="9711586" cy="6158004"/>
                <a:chOff x="21351" y="928596"/>
                <a:chExt cx="9711586" cy="6158004"/>
              </a:xfrm>
              <a:solidFill>
                <a:schemeClr val="bg1"/>
              </a:solidFill>
            </p:grpSpPr>
            <p:sp>
              <p:nvSpPr>
                <p:cNvPr id="56"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11"/>
                <p:cNvGrpSpPr/>
                <p:nvPr/>
              </p:nvGrpSpPr>
              <p:grpSpPr>
                <a:xfrm>
                  <a:off x="21351" y="5294193"/>
                  <a:ext cx="3435447" cy="1792407"/>
                  <a:chOff x="-152400" y="5257800"/>
                  <a:chExt cx="3505200" cy="1828800"/>
                </a:xfrm>
                <a:grpFill/>
              </p:grpSpPr>
              <p:sp>
                <p:nvSpPr>
                  <p:cNvPr id="82" name="Rectangle 81"/>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Freeform 57"/>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1"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0"/>
                                        </p:tgtEl>
                                      </p:cBhvr>
                                    </p:animEffect>
                                    <p:set>
                                      <p:cBhvr>
                                        <p:cTn id="7" dur="1" fill="hold">
                                          <p:stCondLst>
                                            <p:cond delay="9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58"/>
          <p:cNvGrpSpPr/>
          <p:nvPr/>
        </p:nvGrpSpPr>
        <p:grpSpPr>
          <a:xfrm>
            <a:off x="-3203" y="990600"/>
            <a:ext cx="8232803" cy="5867400"/>
            <a:chOff x="-3203" y="990600"/>
            <a:chExt cx="8232803" cy="5867400"/>
          </a:xfrm>
        </p:grpSpPr>
        <p:grpSp>
          <p:nvGrpSpPr>
            <p:cNvPr id="8" name="Group 25"/>
            <p:cNvGrpSpPr/>
            <p:nvPr/>
          </p:nvGrpSpPr>
          <p:grpSpPr>
            <a:xfrm>
              <a:off x="-3203" y="3048000"/>
              <a:ext cx="8232803" cy="3810000"/>
              <a:chOff x="-3203" y="3048000"/>
              <a:chExt cx="8232803" cy="3810000"/>
            </a:xfrm>
          </p:grpSpPr>
          <p:grpSp>
            <p:nvGrpSpPr>
              <p:cNvPr id="9" name="Group 39"/>
              <p:cNvGrpSpPr/>
              <p:nvPr/>
            </p:nvGrpSpPr>
            <p:grpSpPr>
              <a:xfrm>
                <a:off x="-3203" y="3048000"/>
                <a:ext cx="8232803" cy="3810000"/>
                <a:chOff x="-3203" y="3048000"/>
                <a:chExt cx="8232803" cy="3810000"/>
              </a:xfrm>
            </p:grpSpPr>
            <p:grpSp>
              <p:nvGrpSpPr>
                <p:cNvPr id="10" name="Group 28"/>
                <p:cNvGrpSpPr/>
                <p:nvPr/>
              </p:nvGrpSpPr>
              <p:grpSpPr>
                <a:xfrm>
                  <a:off x="-3203" y="3048000"/>
                  <a:ext cx="8232803" cy="3810000"/>
                  <a:chOff x="-3203" y="3048000"/>
                  <a:chExt cx="8232803" cy="3810000"/>
                </a:xfrm>
              </p:grpSpPr>
              <p:grpSp>
                <p:nvGrpSpPr>
                  <p:cNvPr id="12" name="Group 56"/>
                  <p:cNvGrpSpPr/>
                  <p:nvPr/>
                </p:nvGrpSpPr>
                <p:grpSpPr>
                  <a:xfrm>
                    <a:off x="-3203" y="3048000"/>
                    <a:ext cx="8232803" cy="3810000"/>
                    <a:chOff x="-3203" y="3048000"/>
                    <a:chExt cx="8232803" cy="3810000"/>
                  </a:xfrm>
                </p:grpSpPr>
                <p:sp useBgFill="1">
                  <p:nvSpPr>
                    <p:cNvPr id="79" name="TextBox 15"/>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80"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78" name="Rectangle 77"/>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useBgFill="1">
              <p:nvSpPr>
                <p:cNvPr id="76" name="Rectangle 75"/>
                <p:cNvSpPr/>
                <p:nvPr/>
              </p:nvSpPr>
              <p:spPr>
                <a:xfrm rot="159720">
                  <a:off x="2060864" y="584514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sp>
            <p:nvSpPr>
              <p:cNvPr id="74" name="Freeform 73"/>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3" name="Group 28"/>
            <p:cNvGrpSpPr/>
            <p:nvPr/>
          </p:nvGrpSpPr>
          <p:grpSpPr>
            <a:xfrm>
              <a:off x="1905000" y="990600"/>
              <a:ext cx="1810513" cy="3810000"/>
              <a:chOff x="1828800" y="1047690"/>
              <a:chExt cx="1810513" cy="3810000"/>
            </a:xfrm>
          </p:grpSpPr>
          <p:cxnSp>
            <p:nvCxnSpPr>
              <p:cNvPr id="69" name="Straight Connector 68"/>
              <p:cNvCxnSpPr/>
              <p:nvPr/>
            </p:nvCxnSpPr>
            <p:spPr>
              <a:xfrm rot="5400000" flipH="1" flipV="1">
                <a:off x="2438400" y="4051053"/>
                <a:ext cx="1568637" cy="446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 name="Group 84"/>
              <p:cNvGrpSpPr/>
              <p:nvPr/>
            </p:nvGrpSpPr>
            <p:grpSpPr>
              <a:xfrm>
                <a:off x="1828800" y="1047690"/>
                <a:ext cx="1810513" cy="2228910"/>
                <a:chOff x="1828800" y="1047690"/>
                <a:chExt cx="1810513" cy="2228910"/>
              </a:xfrm>
            </p:grpSpPr>
            <p:pic>
              <p:nvPicPr>
                <p:cNvPr id="71" name="Picture 2" descr="James W. Marshall, the discoverer of gold in California"/>
                <p:cNvPicPr>
                  <a:picLocks noChangeAspect="1" noChangeArrowheads="1"/>
                </p:cNvPicPr>
                <p:nvPr/>
              </p:nvPicPr>
              <p:blipFill>
                <a:blip r:embed="rId3"/>
                <a:srcRect l="7718" r="17004" b="11510"/>
                <a:stretch>
                  <a:fillRect/>
                </a:stretch>
              </p:blipFill>
              <p:spPr bwMode="auto">
                <a:xfrm>
                  <a:off x="1828800" y="10476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72" name="Rectangle 71"/>
                <p:cNvSpPr/>
                <p:nvPr/>
              </p:nvSpPr>
              <p:spPr>
                <a:xfrm>
                  <a:off x="1828801" y="28764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sp>
          <p:nvSpPr>
            <p:cNvPr id="62" name="TextBox 61"/>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18" name="Group 34"/>
            <p:cNvGrpSpPr/>
            <p:nvPr/>
          </p:nvGrpSpPr>
          <p:grpSpPr>
            <a:xfrm>
              <a:off x="1877373" y="4724400"/>
              <a:ext cx="1503054" cy="1937036"/>
              <a:chOff x="1773546" y="4705290"/>
              <a:chExt cx="1503054" cy="1937036"/>
            </a:xfrm>
          </p:grpSpPr>
          <p:cxnSp>
            <p:nvCxnSpPr>
              <p:cNvPr id="66" name="Straight Connector 65"/>
              <p:cNvCxnSpPr/>
              <p:nvPr/>
            </p:nvCxnSpPr>
            <p:spPr>
              <a:xfrm rot="5400000" flipH="1" flipV="1">
                <a:off x="2180207" y="5240662"/>
                <a:ext cx="1219195" cy="605663"/>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1773546" y="6153090"/>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sp>
            <p:nvSpPr>
              <p:cNvPr id="68" name="Oval 67"/>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64" name="TextBox 63"/>
            <p:cNvSpPr txBox="1"/>
            <p:nvPr/>
          </p:nvSpPr>
          <p:spPr>
            <a:xfrm>
              <a:off x="1600200" y="5741313"/>
              <a:ext cx="755335" cy="430887"/>
            </a:xfrm>
            <a:prstGeom prst="rect">
              <a:avLst/>
            </a:prstGeom>
          </p:spPr>
          <p:txBody>
            <a:bodyPr wrap="none" rtlCol="0">
              <a:spAutoFit/>
            </a:bodyPr>
            <a:lstStyle/>
            <a:p>
              <a:r>
                <a:rPr lang="en-US" sz="2200" b="1" dirty="0" smtClean="0"/>
                <a:t>1845</a:t>
              </a:r>
              <a:endParaRPr lang="en-US" sz="2200" b="1" dirty="0"/>
            </a:p>
          </p:txBody>
        </p:sp>
        <p:sp useBgFill="1">
          <p:nvSpPr>
            <p:cNvPr id="65" name="TextBox 64"/>
            <p:cNvSpPr txBox="1"/>
            <p:nvPr/>
          </p:nvSpPr>
          <p:spPr>
            <a:xfrm>
              <a:off x="2819400" y="5943600"/>
              <a:ext cx="755335" cy="430887"/>
            </a:xfrm>
            <a:prstGeom prst="rect">
              <a:avLst/>
            </a:prstGeom>
          </p:spPr>
          <p:txBody>
            <a:bodyPr wrap="none" rtlCol="0">
              <a:spAutoFit/>
            </a:bodyPr>
            <a:lstStyle/>
            <a:p>
              <a:r>
                <a:rPr lang="en-US" sz="2200" b="1" dirty="0" smtClean="0"/>
                <a:t>1850</a:t>
              </a:r>
              <a:endParaRPr lang="en-US" sz="2200" b="1" dirty="0"/>
            </a:p>
          </p:txBody>
        </p:sp>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 name="TextBox 2"/>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9" name="Group 6"/>
          <p:cNvGrpSpPr/>
          <p:nvPr/>
        </p:nvGrpSpPr>
        <p:grpSpPr>
          <a:xfrm>
            <a:off x="25146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1905000" y="1066800"/>
            <a:ext cx="1188823" cy="1219306"/>
          </a:xfrm>
          <a:prstGeom prst="rect">
            <a:avLst/>
          </a:prstGeom>
          <a:noFill/>
        </p:spPr>
      </p:pic>
      <p:cxnSp>
        <p:nvCxnSpPr>
          <p:cNvPr id="11" name="Straight Connector 10"/>
          <p:cNvCxnSpPr/>
          <p:nvPr/>
        </p:nvCxnSpPr>
        <p:spPr>
          <a:xfrm>
            <a:off x="4038600" y="5943600"/>
            <a:ext cx="3733800" cy="1588"/>
          </a:xfrm>
          <a:prstGeom prst="line">
            <a:avLst/>
          </a:prstGeom>
          <a:ln w="1524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65541" name="Picture 5" descr="C:\Users\Sandra\AppData\Local\Microsoft\Windows\INetCache\IE\XTNHX9F4\covered-wagon-2320902_640[1].png"/>
          <p:cNvPicPr>
            <a:picLocks noChangeAspect="1" noChangeArrowheads="1"/>
          </p:cNvPicPr>
          <p:nvPr/>
        </p:nvPicPr>
        <p:blipFill>
          <a:blip r:embed="rId5"/>
          <a:srcRect/>
          <a:stretch>
            <a:fillRect/>
          </a:stretch>
        </p:blipFill>
        <p:spPr bwMode="auto">
          <a:xfrm>
            <a:off x="-228600" y="4038600"/>
            <a:ext cx="2877857" cy="2819400"/>
          </a:xfrm>
          <a:prstGeom prst="rect">
            <a:avLst/>
          </a:prstGeom>
          <a:noFill/>
        </p:spPr>
      </p:pic>
      <p:sp>
        <p:nvSpPr>
          <p:cNvPr id="15" name="Rectangle 14"/>
          <p:cNvSpPr>
            <a:spLocks noChangeArrowheads="1"/>
          </p:cNvSpPr>
          <p:nvPr/>
        </p:nvSpPr>
        <p:spPr bwMode="auto">
          <a:xfrm>
            <a:off x="3733800" y="5257800"/>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39"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667000" y="3962400"/>
            <a:ext cx="1188823" cy="1219306"/>
          </a:xfrm>
          <a:prstGeom prst="rect">
            <a:avLst/>
          </a:prstGeom>
          <a:noFill/>
        </p:spPr>
      </p:pic>
      <p:pic>
        <p:nvPicPr>
          <p:cNvPr id="31"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590800" y="2971800"/>
            <a:ext cx="1188823" cy="12193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10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childTnLst>
                                </p:cTn>
                              </p:par>
                              <p:par>
                                <p:cTn id="16" presetID="6" presetClass="emph" presetSubtype="0" fill="hold" grpId="1" nodeType="withEffect">
                                  <p:stCondLst>
                                    <p:cond delay="0"/>
                                  </p:stCondLst>
                                  <p:childTnLst>
                                    <p:animScale>
                                      <p:cBhvr>
                                        <p:cTn id="17" dur="2000" fill="hold"/>
                                        <p:tgtEl>
                                          <p:spTgt spid="15"/>
                                        </p:tgtEl>
                                      </p:cBhvr>
                                      <p:by x="120000" y="120000"/>
                                    </p:animScale>
                                  </p:childTnLst>
                                </p:cTn>
                              </p:par>
                              <p:par>
                                <p:cTn id="18" presetID="64" presetClass="path" presetSubtype="0" accel="50000" decel="50000" fill="hold" grpId="2" nodeType="withEffect">
                                  <p:stCondLst>
                                    <p:cond delay="0"/>
                                  </p:stCondLst>
                                  <p:childTnLst>
                                    <p:animMotion origin="layout" path="M 3.33333E-6 -2.22222E-6 L -0.15834 -0.76041 " pathEditMode="relative" rAng="0" ptsTypes="AA">
                                      <p:cBhvr>
                                        <p:cTn id="19" dur="1000" fill="hold"/>
                                        <p:tgtEl>
                                          <p:spTgt spid="15"/>
                                        </p:tgtEl>
                                        <p:attrNameLst>
                                          <p:attrName>ppt_x</p:attrName>
                                          <p:attrName>ppt_y</p:attrName>
                                        </p:attrNameLst>
                                      </p:cBhvr>
                                      <p:rCtr x="-79" y="-380"/>
                                    </p:animMotion>
                                  </p:childTnLst>
                                </p:cTn>
                              </p:par>
                              <p:par>
                                <p:cTn id="20" presetID="10" presetClass="exit" presetSubtype="0" fill="hold" nodeType="withEffect">
                                  <p:stCondLst>
                                    <p:cond delay="0"/>
                                  </p:stCondLst>
                                  <p:childTnLst>
                                    <p:animEffect transition="out" filter="fade">
                                      <p:cBhvr>
                                        <p:cTn id="21" dur="1000"/>
                                        <p:tgtEl>
                                          <p:spTgt spid="11"/>
                                        </p:tgtEl>
                                      </p:cBhvr>
                                    </p:animEffect>
                                    <p:set>
                                      <p:cBhvr>
                                        <p:cTn id="22" dur="1" fill="hold">
                                          <p:stCondLst>
                                            <p:cond delay="999"/>
                                          </p:stCondLst>
                                        </p:cTn>
                                        <p:tgtEl>
                                          <p:spTgt spid="11"/>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1000"/>
                                        <p:tgtEl>
                                          <p:spTgt spid="65538"/>
                                        </p:tgtEl>
                                      </p:cBhvr>
                                    </p:animEffect>
                                    <p:set>
                                      <p:cBhvr>
                                        <p:cTn id="25" dur="1" fill="hold">
                                          <p:stCondLst>
                                            <p:cond delay="999"/>
                                          </p:stCondLst>
                                        </p:cTn>
                                        <p:tgtEl>
                                          <p:spTgt spid="65538"/>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39"/>
                                        </p:tgtEl>
                                      </p:cBhvr>
                                    </p:animEffect>
                                    <p:set>
                                      <p:cBhvr>
                                        <p:cTn id="28" dur="1" fill="hold">
                                          <p:stCondLst>
                                            <p:cond delay="999"/>
                                          </p:stCondLst>
                                        </p:cTn>
                                        <p:tgtEl>
                                          <p:spTgt spid="39"/>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19"/>
                                        </p:tgtEl>
                                      </p:cBhvr>
                                    </p:animEffect>
                                    <p:set>
                                      <p:cBhvr>
                                        <p:cTn id="31" dur="1" fill="hold">
                                          <p:stCondLst>
                                            <p:cond delay="999"/>
                                          </p:stCondLst>
                                        </p:cTn>
                                        <p:tgtEl>
                                          <p:spTgt spid="19"/>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31"/>
                                        </p:tgtEl>
                                      </p:cBhvr>
                                    </p:animEffect>
                                    <p:set>
                                      <p:cBhvr>
                                        <p:cTn id="34" dur="1" fill="hold">
                                          <p:stCondLst>
                                            <p:cond delay="999"/>
                                          </p:stCondLst>
                                        </p:cTn>
                                        <p:tgtEl>
                                          <p:spTgt spid="31"/>
                                        </p:tgtEl>
                                        <p:attrNameLst>
                                          <p:attrName>style.visibility</p:attrName>
                                        </p:attrNameLst>
                                      </p:cBhvr>
                                      <p:to>
                                        <p:strVal val="hidden"/>
                                      </p:to>
                                    </p:set>
                                  </p:childTnLst>
                                </p:cTn>
                              </p:par>
                              <p:par>
                                <p:cTn id="35" presetID="10" presetClass="exit" presetSubtype="0" fill="hold" grpId="0" nodeType="withEffect">
                                  <p:stCondLst>
                                    <p:cond delay="0"/>
                                  </p:stCondLst>
                                  <p:childTnLst>
                                    <p:animEffect transition="out" filter="fade">
                                      <p:cBhvr>
                                        <p:cTn id="36" dur="1000"/>
                                        <p:tgtEl>
                                          <p:spTgt spid="3"/>
                                        </p:tgtEl>
                                      </p:cBhvr>
                                    </p:animEffect>
                                    <p:set>
                                      <p:cBhvr>
                                        <p:cTn id="37" dur="1" fill="hold">
                                          <p:stCondLst>
                                            <p:cond delay="999"/>
                                          </p:stCondLst>
                                        </p:cTn>
                                        <p:tgtEl>
                                          <p:spTgt spid="3"/>
                                        </p:tgtEl>
                                        <p:attrNameLst>
                                          <p:attrName>style.visibility</p:attrName>
                                        </p:attrNameLst>
                                      </p:cBhvr>
                                      <p:to>
                                        <p:strVal val="hidden"/>
                                      </p:to>
                                    </p:set>
                                  </p:childTnLst>
                                </p:cTn>
                              </p:par>
                              <p:par>
                                <p:cTn id="38" presetID="53" presetClass="exit" presetSubtype="0" fill="hold" nodeType="withEffect">
                                  <p:stCondLst>
                                    <p:cond delay="0"/>
                                  </p:stCondLst>
                                  <p:iterate type="lt">
                                    <p:tmPct val="0"/>
                                  </p:iterate>
                                  <p:childTnLst>
                                    <p:anim calcmode="lin" valueType="num">
                                      <p:cBhvr>
                                        <p:cTn id="39" dur="2000"/>
                                        <p:tgtEl>
                                          <p:spTgt spid="65541"/>
                                        </p:tgtEl>
                                        <p:attrNameLst>
                                          <p:attrName>ppt_w</p:attrName>
                                        </p:attrNameLst>
                                      </p:cBhvr>
                                      <p:tavLst>
                                        <p:tav tm="0">
                                          <p:val>
                                            <p:strVal val="ppt_w"/>
                                          </p:val>
                                        </p:tav>
                                        <p:tav tm="100000">
                                          <p:val>
                                            <p:fltVal val="0"/>
                                          </p:val>
                                        </p:tav>
                                      </p:tavLst>
                                    </p:anim>
                                    <p:anim calcmode="lin" valueType="num">
                                      <p:cBhvr>
                                        <p:cTn id="40" dur="2000"/>
                                        <p:tgtEl>
                                          <p:spTgt spid="65541"/>
                                        </p:tgtEl>
                                        <p:attrNameLst>
                                          <p:attrName>ppt_h</p:attrName>
                                        </p:attrNameLst>
                                      </p:cBhvr>
                                      <p:tavLst>
                                        <p:tav tm="0">
                                          <p:val>
                                            <p:strVal val="ppt_h"/>
                                          </p:val>
                                        </p:tav>
                                        <p:tav tm="100000">
                                          <p:val>
                                            <p:fltVal val="0"/>
                                          </p:val>
                                        </p:tav>
                                      </p:tavLst>
                                    </p:anim>
                                    <p:animEffect transition="out" filter="fade">
                                      <p:cBhvr>
                                        <p:cTn id="41" dur="2000"/>
                                        <p:tgtEl>
                                          <p:spTgt spid="65541"/>
                                        </p:tgtEl>
                                      </p:cBhvr>
                                    </p:animEffect>
                                    <p:set>
                                      <p:cBhvr>
                                        <p:cTn id="42" dur="1" fill="hold">
                                          <p:stCondLst>
                                            <p:cond delay="1999"/>
                                          </p:stCondLst>
                                        </p:cTn>
                                        <p:tgtEl>
                                          <p:spTgt spid="65541"/>
                                        </p:tgtEl>
                                        <p:attrNameLst>
                                          <p:attrName>style.visibility</p:attrName>
                                        </p:attrNameLst>
                                      </p:cBhvr>
                                      <p:to>
                                        <p:strVal val="hidden"/>
                                      </p:to>
                                    </p:set>
                                  </p:childTnLst>
                                </p:cTn>
                              </p:par>
                              <p:par>
                                <p:cTn id="43" presetID="10" presetClass="entr" presetSubtype="0" fill="hold" grpId="0" nodeType="withEffect">
                                  <p:stCondLst>
                                    <p:cond delay="50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childTnLst>
                                </p:cTn>
                              </p:par>
                              <p:par>
                                <p:cTn id="46" presetID="10" presetClass="exit" presetSubtype="0" fill="hold" grpId="3" nodeType="withEffect">
                                  <p:stCondLst>
                                    <p:cond delay="500"/>
                                  </p:stCondLst>
                                  <p:childTnLst>
                                    <p:animEffect transition="out" filter="fade">
                                      <p:cBhvr>
                                        <p:cTn id="47" dur="1000"/>
                                        <p:tgtEl>
                                          <p:spTgt spid="15"/>
                                        </p:tgtEl>
                                      </p:cBhvr>
                                    </p:animEffect>
                                    <p:set>
                                      <p:cBhvr>
                                        <p:cTn id="48" dur="1" fill="hold">
                                          <p:stCondLst>
                                            <p:cond delay="999"/>
                                          </p:stCondLst>
                                        </p:cTn>
                                        <p:tgtEl>
                                          <p:spTgt spid="15"/>
                                        </p:tgtEl>
                                        <p:attrNameLst>
                                          <p:attrName>style.visibility</p:attrName>
                                        </p:attrNameLst>
                                      </p:cBhvr>
                                      <p:to>
                                        <p:strVal val="hidden"/>
                                      </p:to>
                                    </p:set>
                                  </p:childTnLst>
                                </p:cTn>
                              </p:par>
                            </p:childTnLst>
                          </p:cTn>
                        </p:par>
                        <p:par>
                          <p:cTn id="49" fill="hold">
                            <p:stCondLst>
                              <p:cond delay="2000"/>
                            </p:stCondLst>
                            <p:childTnLst>
                              <p:par>
                                <p:cTn id="50" presetID="10" presetClass="exit" presetSubtype="0" fill="hold" grpId="0" nodeType="afterEffect">
                                  <p:stCondLst>
                                    <p:cond delay="0"/>
                                  </p:stCondLst>
                                  <p:childTnLst>
                                    <p:animEffect transition="out" filter="fade">
                                      <p:cBhvr>
                                        <p:cTn id="51" dur="1000"/>
                                        <p:tgtEl>
                                          <p:spTgt spid="17"/>
                                        </p:tgtEl>
                                      </p:cBhvr>
                                    </p:animEffect>
                                    <p:set>
                                      <p:cBhvr>
                                        <p:cTn id="52" dur="1" fill="hold">
                                          <p:stCondLst>
                                            <p:cond delay="999"/>
                                          </p:stCondLst>
                                        </p:cTn>
                                        <p:tgtEl>
                                          <p:spTgt spid="17"/>
                                        </p:tgtEl>
                                        <p:attrNameLst>
                                          <p:attrName>style.visibility</p:attrName>
                                        </p:attrNameLst>
                                      </p:cBhvr>
                                      <p:to>
                                        <p:strVal val="hidden"/>
                                      </p:to>
                                    </p:set>
                                  </p:childTnLst>
                                </p:cTn>
                              </p:par>
                              <p:par>
                                <p:cTn id="53" presetID="10" presetClass="entr" presetSubtype="0" fill="hold"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3" grpId="0" animBg="1"/>
      <p:bldP spid="15" grpId="0"/>
      <p:bldP spid="15" grpId="1"/>
      <p:bldP spid="15" grpId="2"/>
      <p:bldP spid="15" grpId="3"/>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3203" y="990600"/>
            <a:ext cx="8232803" cy="5867400"/>
            <a:chOff x="-3203" y="990600"/>
            <a:chExt cx="8232803" cy="5867400"/>
          </a:xfrm>
        </p:grpSpPr>
        <p:grpSp>
          <p:nvGrpSpPr>
            <p:cNvPr id="2" name="Group 39"/>
            <p:cNvGrpSpPr/>
            <p:nvPr/>
          </p:nvGrpSpPr>
          <p:grpSpPr>
            <a:xfrm>
              <a:off x="-3203" y="3048000"/>
              <a:ext cx="8232803" cy="3810000"/>
              <a:chOff x="-3203" y="3048000"/>
              <a:chExt cx="8232803" cy="3810000"/>
            </a:xfrm>
          </p:grpSpPr>
          <p:grpSp>
            <p:nvGrpSpPr>
              <p:cNvPr id="3" name="Group 28"/>
              <p:cNvGrpSpPr/>
              <p:nvPr/>
            </p:nvGrpSpPr>
            <p:grpSpPr>
              <a:xfrm>
                <a:off x="-3203" y="3048000"/>
                <a:ext cx="8232803" cy="3810000"/>
                <a:chOff x="-3203" y="3048000"/>
                <a:chExt cx="8232803" cy="3810000"/>
              </a:xfrm>
            </p:grpSpPr>
            <p:grpSp>
              <p:nvGrpSpPr>
                <p:cNvPr id="14" name="Group 56"/>
                <p:cNvGrpSpPr/>
                <p:nvPr/>
              </p:nvGrpSpPr>
              <p:grpSpPr>
                <a:xfrm>
                  <a:off x="-3203" y="3048000"/>
                  <a:ext cx="8232803" cy="3810000"/>
                  <a:chOff x="-3203" y="3048000"/>
                  <a:chExt cx="8232803" cy="3810000"/>
                </a:xfrm>
              </p:grpSpPr>
              <p:sp useBgFill="1">
                <p:nvSpPr>
                  <p:cNvPr id="16" name="TextBox 15"/>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17"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15" name="Rectangle 14"/>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useBgFill="1">
            <p:nvSpPr>
              <p:cNvPr id="9" name="Rectangle 8"/>
              <p:cNvSpPr/>
              <p:nvPr/>
            </p:nvSpPr>
            <p:spPr>
              <a:xfrm rot="159720">
                <a:off x="2060864" y="584514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grpSp>
          <p:nvGrpSpPr>
            <p:cNvPr id="29" name="Group 28"/>
            <p:cNvGrpSpPr/>
            <p:nvPr/>
          </p:nvGrpSpPr>
          <p:grpSpPr>
            <a:xfrm>
              <a:off x="1905000" y="990600"/>
              <a:ext cx="1810513" cy="3810000"/>
              <a:chOff x="1828800" y="1047690"/>
              <a:chExt cx="1810513" cy="3810000"/>
            </a:xfrm>
          </p:grpSpPr>
          <p:cxnSp>
            <p:nvCxnSpPr>
              <p:cNvPr id="30" name="Straight Connector 29"/>
              <p:cNvCxnSpPr/>
              <p:nvPr/>
            </p:nvCxnSpPr>
            <p:spPr>
              <a:xfrm rot="5400000" flipH="1" flipV="1">
                <a:off x="2438400" y="4051053"/>
                <a:ext cx="1568637" cy="446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31" name="Group 84"/>
              <p:cNvGrpSpPr/>
              <p:nvPr/>
            </p:nvGrpSpPr>
            <p:grpSpPr>
              <a:xfrm>
                <a:off x="1828800" y="1047690"/>
                <a:ext cx="1810513" cy="2228910"/>
                <a:chOff x="1828800" y="1047690"/>
                <a:chExt cx="1810513" cy="2228910"/>
              </a:xfrm>
            </p:grpSpPr>
            <p:pic>
              <p:nvPicPr>
                <p:cNvPr id="32" name="Picture 2" descr="James W. Marshall, the discoverer of gold in California"/>
                <p:cNvPicPr>
                  <a:picLocks noChangeAspect="1" noChangeArrowheads="1"/>
                </p:cNvPicPr>
                <p:nvPr/>
              </p:nvPicPr>
              <p:blipFill>
                <a:blip r:embed="rId3"/>
                <a:srcRect l="7718" r="17004" b="11510"/>
                <a:stretch>
                  <a:fillRect/>
                </a:stretch>
              </p:blipFill>
              <p:spPr bwMode="auto">
                <a:xfrm>
                  <a:off x="1828800" y="10476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33" name="Rectangle 32"/>
                <p:cNvSpPr/>
                <p:nvPr/>
              </p:nvSpPr>
              <p:spPr>
                <a:xfrm>
                  <a:off x="1828801" y="28764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sp>
          <p:nvSpPr>
            <p:cNvPr id="34" name="TextBox 33"/>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35" name="Group 34"/>
            <p:cNvGrpSpPr/>
            <p:nvPr/>
          </p:nvGrpSpPr>
          <p:grpSpPr>
            <a:xfrm>
              <a:off x="1877373" y="4724400"/>
              <a:ext cx="1503054" cy="1937036"/>
              <a:chOff x="1773546" y="4705290"/>
              <a:chExt cx="1503054" cy="1937036"/>
            </a:xfrm>
          </p:grpSpPr>
          <p:cxnSp>
            <p:nvCxnSpPr>
              <p:cNvPr id="36" name="Straight Connector 35"/>
              <p:cNvCxnSpPr/>
              <p:nvPr/>
            </p:nvCxnSpPr>
            <p:spPr>
              <a:xfrm rot="5400000" flipH="1" flipV="1">
                <a:off x="2180207" y="5240662"/>
                <a:ext cx="1219195" cy="605663"/>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7" name="TextBox 36"/>
              <p:cNvSpPr txBox="1"/>
              <p:nvPr/>
            </p:nvSpPr>
            <p:spPr>
              <a:xfrm>
                <a:off x="1773546" y="6153090"/>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grpSp>
        <p:sp useBgFill="1">
          <p:nvSpPr>
            <p:cNvPr id="41" name="TextBox 40"/>
            <p:cNvSpPr txBox="1"/>
            <p:nvPr/>
          </p:nvSpPr>
          <p:spPr>
            <a:xfrm>
              <a:off x="1600200" y="5741313"/>
              <a:ext cx="755335" cy="430887"/>
            </a:xfrm>
            <a:prstGeom prst="rect">
              <a:avLst/>
            </a:prstGeom>
          </p:spPr>
          <p:txBody>
            <a:bodyPr wrap="none" rtlCol="0">
              <a:spAutoFit/>
            </a:bodyPr>
            <a:lstStyle/>
            <a:p>
              <a:r>
                <a:rPr lang="en-US" sz="2200" b="1" dirty="0" smtClean="0"/>
                <a:t>1845</a:t>
              </a:r>
              <a:endParaRPr lang="en-US" sz="2200" b="1" dirty="0"/>
            </a:p>
          </p:txBody>
        </p:sp>
        <p:sp useBgFill="1">
          <p:nvSpPr>
            <p:cNvPr id="42" name="TextBox 41"/>
            <p:cNvSpPr txBox="1"/>
            <p:nvPr/>
          </p:nvSpPr>
          <p:spPr>
            <a:xfrm>
              <a:off x="2819400" y="5943600"/>
              <a:ext cx="755335" cy="430887"/>
            </a:xfrm>
            <a:prstGeom prst="rect">
              <a:avLst/>
            </a:prstGeom>
          </p:spPr>
          <p:txBody>
            <a:bodyPr wrap="none" rtlCol="0">
              <a:spAutoFit/>
            </a:bodyPr>
            <a:lstStyle/>
            <a:p>
              <a:r>
                <a:rPr lang="en-US" sz="2200" b="1" dirty="0" smtClean="0"/>
                <a:t>1850</a:t>
              </a:r>
              <a:endParaRPr lang="en-US" sz="2200" b="1" dirty="0"/>
            </a:p>
          </p:txBody>
        </p:sp>
      </p:grpSp>
      <p:sp>
        <p:nvSpPr>
          <p:cNvPr id="28" name="Rectangle 2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3" name="Freeform 22"/>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Freeform 45"/>
          <p:cNvSpPr/>
          <p:nvPr/>
        </p:nvSpPr>
        <p:spPr>
          <a:xfrm rot="21480000">
            <a:off x="2839747" y="4830305"/>
            <a:ext cx="5395563" cy="774469"/>
          </a:xfrm>
          <a:custGeom>
            <a:avLst/>
            <a:gdLst>
              <a:gd name="connsiteX0" fmla="*/ 0 w 7040880"/>
              <a:gd name="connsiteY0" fmla="*/ 0 h 750916"/>
              <a:gd name="connsiteX1" fmla="*/ 6035040 w 7040880"/>
              <a:gd name="connsiteY1" fmla="*/ 698269 h 750916"/>
              <a:gd name="connsiteX2" fmla="*/ 6035040 w 7040880"/>
              <a:gd name="connsiteY2" fmla="*/ 315883 h 750916"/>
              <a:gd name="connsiteX0" fmla="*/ 0 w 6537960"/>
              <a:gd name="connsiteY0" fmla="*/ 0 h 698269"/>
              <a:gd name="connsiteX1" fmla="*/ 6035040 w 6537960"/>
              <a:gd name="connsiteY1" fmla="*/ 698269 h 698269"/>
              <a:gd name="connsiteX2" fmla="*/ 6035040 w 6537960"/>
              <a:gd name="connsiteY2" fmla="*/ 315883 h 698269"/>
              <a:gd name="connsiteX0" fmla="*/ 0 w 6537960"/>
              <a:gd name="connsiteY0" fmla="*/ 0 h 698269"/>
              <a:gd name="connsiteX1" fmla="*/ 6035040 w 6537960"/>
              <a:gd name="connsiteY1" fmla="*/ 698269 h 698269"/>
              <a:gd name="connsiteX2" fmla="*/ 6035040 w 6537960"/>
              <a:gd name="connsiteY2" fmla="*/ 315883 h 698269"/>
              <a:gd name="connsiteX0" fmla="*/ 0 w 6091844"/>
              <a:gd name="connsiteY0" fmla="*/ 0 h 698269"/>
              <a:gd name="connsiteX1" fmla="*/ 6035040 w 6091844"/>
              <a:gd name="connsiteY1" fmla="*/ 698269 h 698269"/>
              <a:gd name="connsiteX2" fmla="*/ 6035040 w 6091844"/>
              <a:gd name="connsiteY2" fmla="*/ 315883 h 698269"/>
              <a:gd name="connsiteX0" fmla="*/ 0 w 6123854"/>
              <a:gd name="connsiteY0" fmla="*/ 0 h 698269"/>
              <a:gd name="connsiteX1" fmla="*/ 6035040 w 6123854"/>
              <a:gd name="connsiteY1" fmla="*/ 698269 h 698269"/>
              <a:gd name="connsiteX2" fmla="*/ 6075363 w 6123854"/>
              <a:gd name="connsiteY2" fmla="*/ 70821 h 698269"/>
              <a:gd name="connsiteX0" fmla="*/ 0 w 6091844"/>
              <a:gd name="connsiteY0" fmla="*/ 0 h 698269"/>
              <a:gd name="connsiteX1" fmla="*/ 6035040 w 6091844"/>
              <a:gd name="connsiteY1" fmla="*/ 698269 h 698269"/>
              <a:gd name="connsiteX2" fmla="*/ 6075363 w 6091844"/>
              <a:gd name="connsiteY2" fmla="*/ 70821 h 698269"/>
              <a:gd name="connsiteX0" fmla="*/ 0 w 6075363"/>
              <a:gd name="connsiteY0" fmla="*/ 0 h 698269"/>
              <a:gd name="connsiteX1" fmla="*/ 6035040 w 6075363"/>
              <a:gd name="connsiteY1" fmla="*/ 698269 h 698269"/>
              <a:gd name="connsiteX2" fmla="*/ 6075363 w 6075363"/>
              <a:gd name="connsiteY2" fmla="*/ 70821 h 698269"/>
            </a:gdLst>
            <a:ahLst/>
            <a:cxnLst>
              <a:cxn ang="0">
                <a:pos x="connsiteX0" y="connsiteY0"/>
              </a:cxn>
              <a:cxn ang="0">
                <a:pos x="connsiteX1" y="connsiteY1"/>
              </a:cxn>
              <a:cxn ang="0">
                <a:pos x="connsiteX2" y="connsiteY2"/>
              </a:cxn>
            </a:cxnLst>
            <a:rect l="l" t="t" r="r" b="b"/>
            <a:pathLst>
              <a:path w="6075363" h="698269">
                <a:moveTo>
                  <a:pt x="0" y="0"/>
                </a:moveTo>
                <a:cubicBezTo>
                  <a:pt x="2514600" y="322811"/>
                  <a:pt x="5029200" y="645622"/>
                  <a:pt x="6035040" y="698269"/>
                </a:cubicBezTo>
                <a:cubicBezTo>
                  <a:pt x="6055953" y="246542"/>
                  <a:pt x="6010808" y="438572"/>
                  <a:pt x="6075363" y="7082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028" name="Picture 4"/>
          <p:cNvPicPr>
            <a:picLocks noChangeAspect="1" noChangeArrowheads="1"/>
          </p:cNvPicPr>
          <p:nvPr/>
        </p:nvPicPr>
        <p:blipFill>
          <a:blip r:embed="rId4"/>
          <a:srcRect/>
          <a:stretch>
            <a:fillRect/>
          </a:stretch>
        </p:blipFill>
        <p:spPr bwMode="auto">
          <a:xfrm>
            <a:off x="-157939" y="1444752"/>
            <a:ext cx="9301939" cy="21336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hidden"/>
                                      </p:to>
                                    </p:set>
                                  </p:childTnLst>
                                </p:cTn>
                              </p:par>
                              <p:par>
                                <p:cTn id="7" presetID="22" presetClass="entr" presetSubtype="8" fill="hold" grpId="1" nodeType="withEffect">
                                  <p:stCondLst>
                                    <p:cond delay="0"/>
                                  </p:stCondLst>
                                  <p:childTnLst>
                                    <p:set>
                                      <p:cBhvr>
                                        <p:cTn id="8" dur="1" fill="hold">
                                          <p:stCondLst>
                                            <p:cond delay="0"/>
                                          </p:stCondLst>
                                        </p:cTn>
                                        <p:tgtEl>
                                          <p:spTgt spid="23"/>
                                        </p:tgtEl>
                                        <p:attrNameLst>
                                          <p:attrName>style.visibility</p:attrName>
                                        </p:attrNameLst>
                                      </p:cBhvr>
                                      <p:to>
                                        <p:strVal val="visible"/>
                                      </p:to>
                                    </p:set>
                                    <p:animEffect transition="in" filter="wipe(left)">
                                      <p:cBhvr>
                                        <p:cTn id="9" dur="1000"/>
                                        <p:tgtEl>
                                          <p:spTgt spid="23"/>
                                        </p:tgtEl>
                                      </p:cBhvr>
                                    </p:animEffect>
                                  </p:childTnLst>
                                </p:cTn>
                              </p:par>
                              <p:par>
                                <p:cTn id="10" presetID="22" presetClass="entr" presetSubtype="8"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wipe(left)">
                                      <p:cBhvr>
                                        <p:cTn id="12" dur="1000"/>
                                        <p:tgtEl>
                                          <p:spTgt spid="4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1000"/>
                                        <p:tgtEl>
                                          <p:spTgt spid="47"/>
                                        </p:tgtEl>
                                      </p:cBhvr>
                                    </p:animEffect>
                                    <p:set>
                                      <p:cBhvr>
                                        <p:cTn id="17" dur="1" fill="hold">
                                          <p:stCondLst>
                                            <p:cond delay="999"/>
                                          </p:stCondLst>
                                        </p:cTn>
                                        <p:tgtEl>
                                          <p:spTgt spid="47"/>
                                        </p:tgtEl>
                                        <p:attrNameLst>
                                          <p:attrName>style.visibility</p:attrName>
                                        </p:attrNameLst>
                                      </p:cBhvr>
                                      <p:to>
                                        <p:strVal val="hidden"/>
                                      </p:to>
                                    </p:set>
                                  </p:childTnLst>
                                </p:cTn>
                              </p:par>
                              <p:par>
                                <p:cTn id="18" presetID="10" presetClass="exit" presetSubtype="0" fill="hold" grpId="1" nodeType="withEffect">
                                  <p:stCondLst>
                                    <p:cond delay="0"/>
                                  </p:stCondLst>
                                  <p:childTnLst>
                                    <p:animEffect transition="out" filter="fade">
                                      <p:cBhvr>
                                        <p:cTn id="19" dur="1000"/>
                                        <p:tgtEl>
                                          <p:spTgt spid="46"/>
                                        </p:tgtEl>
                                      </p:cBhvr>
                                    </p:animEffect>
                                    <p:set>
                                      <p:cBhvr>
                                        <p:cTn id="20" dur="1" fill="hold">
                                          <p:stCondLst>
                                            <p:cond delay="999"/>
                                          </p:stCondLst>
                                        </p:cTn>
                                        <p:tgtEl>
                                          <p:spTgt spid="46"/>
                                        </p:tgtEl>
                                        <p:attrNameLst>
                                          <p:attrName>style.visibility</p:attrName>
                                        </p:attrNameLst>
                                      </p:cBhvr>
                                      <p:to>
                                        <p:strVal val="hidden"/>
                                      </p:to>
                                    </p:set>
                                  </p:childTnLst>
                                </p:cTn>
                              </p:par>
                              <p:par>
                                <p:cTn id="21" presetID="10" presetClass="exit" presetSubtype="0" fill="hold" grpId="2" nodeType="withEffect">
                                  <p:stCondLst>
                                    <p:cond delay="0"/>
                                  </p:stCondLst>
                                  <p:childTnLst>
                                    <p:animEffect transition="out" filter="fade">
                                      <p:cBhvr>
                                        <p:cTn id="22" dur="1000"/>
                                        <p:tgtEl>
                                          <p:spTgt spid="23"/>
                                        </p:tgtEl>
                                      </p:cBhvr>
                                    </p:animEffect>
                                    <p:set>
                                      <p:cBhvr>
                                        <p:cTn id="23" dur="1" fill="hold">
                                          <p:stCondLst>
                                            <p:cond delay="999"/>
                                          </p:stCondLst>
                                        </p:cTn>
                                        <p:tgtEl>
                                          <p:spTgt spid="23"/>
                                        </p:tgtEl>
                                        <p:attrNameLst>
                                          <p:attrName>style.visibility</p:attrName>
                                        </p:attrNameLst>
                                      </p:cBhvr>
                                      <p:to>
                                        <p:strVal val="hidden"/>
                                      </p:to>
                                    </p:set>
                                  </p:childTnLst>
                                </p:cTn>
                              </p:par>
                              <p:par>
                                <p:cTn id="24" presetID="42" presetClass="entr" presetSubtype="0" fill="hold" nodeType="withEffect">
                                  <p:stCondLst>
                                    <p:cond delay="0"/>
                                  </p:stCondLst>
                                  <p:childTnLst>
                                    <p:set>
                                      <p:cBhvr>
                                        <p:cTn id="25" dur="1" fill="hold">
                                          <p:stCondLst>
                                            <p:cond delay="0"/>
                                          </p:stCondLst>
                                        </p:cTn>
                                        <p:tgtEl>
                                          <p:spTgt spid="1028"/>
                                        </p:tgtEl>
                                        <p:attrNameLst>
                                          <p:attrName>style.visibility</p:attrName>
                                        </p:attrNameLst>
                                      </p:cBhvr>
                                      <p:to>
                                        <p:strVal val="visible"/>
                                      </p:to>
                                    </p:set>
                                    <p:animEffect transition="in" filter="fade">
                                      <p:cBhvr>
                                        <p:cTn id="26" dur="1000"/>
                                        <p:tgtEl>
                                          <p:spTgt spid="1028"/>
                                        </p:tgtEl>
                                      </p:cBhvr>
                                    </p:animEffect>
                                    <p:anim calcmode="lin" valueType="num">
                                      <p:cBhvr>
                                        <p:cTn id="27" dur="1000" fill="hold"/>
                                        <p:tgtEl>
                                          <p:spTgt spid="1028"/>
                                        </p:tgtEl>
                                        <p:attrNameLst>
                                          <p:attrName>ppt_x</p:attrName>
                                        </p:attrNameLst>
                                      </p:cBhvr>
                                      <p:tavLst>
                                        <p:tav tm="0">
                                          <p:val>
                                            <p:strVal val="#ppt_x"/>
                                          </p:val>
                                        </p:tav>
                                        <p:tav tm="100000">
                                          <p:val>
                                            <p:strVal val="#ppt_x"/>
                                          </p:val>
                                        </p:tav>
                                      </p:tavLst>
                                    </p:anim>
                                    <p:anim calcmode="lin" valueType="num">
                                      <p:cBhvr>
                                        <p:cTn id="28" dur="1000" fill="hold"/>
                                        <p:tgtEl>
                                          <p:spTgt spid="10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3" grpId="1" animBg="1"/>
      <p:bldP spid="23" grpId="2" animBg="1"/>
      <p:bldP spid="46" grpId="0" animBg="1"/>
      <p:bldP spid="46" grpId="1"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4"/>
          <p:cNvPicPr>
            <a:picLocks noChangeAspect="1" noChangeArrowheads="1"/>
          </p:cNvPicPr>
          <p:nvPr/>
        </p:nvPicPr>
        <p:blipFill>
          <a:blip r:embed="rId2"/>
          <a:srcRect/>
          <a:stretch>
            <a:fillRect/>
          </a:stretch>
        </p:blipFill>
        <p:spPr bwMode="auto">
          <a:xfrm>
            <a:off x="-157939" y="1447800"/>
            <a:ext cx="9301939" cy="2133600"/>
          </a:xfrm>
          <a:prstGeom prst="rect">
            <a:avLst/>
          </a:prstGeom>
          <a:noFill/>
          <a:ln w="9525">
            <a:noFill/>
            <a:miter lim="800000"/>
            <a:headEnd/>
            <a:tailEnd/>
          </a:ln>
          <a:effectLst/>
        </p:spPr>
      </p:pic>
      <p:sp>
        <p:nvSpPr>
          <p:cNvPr id="49" name="Rectangle 4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2" name="Rectangle 41"/>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cxnSp>
        <p:nvCxnSpPr>
          <p:cNvPr id="43" name="Straight Connector 42"/>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381000" y="301625"/>
            <a:ext cx="1054909" cy="2898775"/>
            <a:chOff x="381000" y="301625"/>
            <a:chExt cx="1054909" cy="2898775"/>
          </a:xfrm>
        </p:grpSpPr>
        <p:cxnSp>
          <p:nvCxnSpPr>
            <p:cNvPr id="66" name="Straight Connector 65"/>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pic>
          <p:nvPicPr>
            <p:cNvPr id="2051" name="Picture 3"/>
            <p:cNvPicPr>
              <a:picLocks noChangeAspect="1" noChangeArrowheads="1"/>
            </p:cNvPicPr>
            <p:nvPr/>
          </p:nvPicPr>
          <p:blipFill>
            <a:blip r:embed="rId3"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23" name="Group 22"/>
          <p:cNvGrpSpPr/>
          <p:nvPr/>
        </p:nvGrpSpPr>
        <p:grpSpPr>
          <a:xfrm>
            <a:off x="3447288" y="2743200"/>
            <a:ext cx="5696712" cy="461665"/>
            <a:chOff x="3447288" y="2743200"/>
            <a:chExt cx="5696712" cy="461665"/>
          </a:xfrm>
        </p:grpSpPr>
        <p:cxnSp>
          <p:nvCxnSpPr>
            <p:cNvPr id="48" name="Straight Connector 47"/>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28" name="Group 27"/>
          <p:cNvGrpSpPr/>
          <p:nvPr/>
        </p:nvGrpSpPr>
        <p:grpSpPr>
          <a:xfrm>
            <a:off x="2496312" y="3046412"/>
            <a:ext cx="566928" cy="855028"/>
            <a:chOff x="2496312" y="3046412"/>
            <a:chExt cx="566928" cy="855028"/>
          </a:xfrm>
        </p:grpSpPr>
        <p:cxnSp>
          <p:nvCxnSpPr>
            <p:cNvPr id="24" name="Straight Connector 23"/>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 name="Group 69"/>
          <p:cNvGrpSpPr/>
          <p:nvPr/>
        </p:nvGrpSpPr>
        <p:grpSpPr>
          <a:xfrm>
            <a:off x="2667000" y="714390"/>
            <a:ext cx="1048306" cy="2486010"/>
            <a:chOff x="2667000" y="714390"/>
            <a:chExt cx="1048306" cy="2486010"/>
          </a:xfrm>
        </p:grpSpPr>
        <p:cxnSp>
          <p:nvCxnSpPr>
            <p:cNvPr id="26" name="Straight Connector 25"/>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37" name="TextBox 36"/>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2050" name="Picture 2"/>
            <p:cNvPicPr>
              <a:picLocks noChangeAspect="1" noChangeArrowheads="1"/>
            </p:cNvPicPr>
            <p:nvPr/>
          </p:nvPicPr>
          <p:blipFill>
            <a:blip r:embed="rId4"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29" name="Straight Connector 28"/>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1524000" y="850901"/>
            <a:ext cx="1012598" cy="2273299"/>
            <a:chOff x="1524000" y="850901"/>
            <a:chExt cx="1012598" cy="2273299"/>
          </a:xfrm>
        </p:grpSpPr>
        <p:grpSp>
          <p:nvGrpSpPr>
            <p:cNvPr id="71" name="Group 70"/>
            <p:cNvGrpSpPr/>
            <p:nvPr/>
          </p:nvGrpSpPr>
          <p:grpSpPr>
            <a:xfrm>
              <a:off x="1601949" y="1981201"/>
              <a:ext cx="755335" cy="1142999"/>
              <a:chOff x="1530665" y="1981201"/>
              <a:chExt cx="755335" cy="1142999"/>
            </a:xfrm>
          </p:grpSpPr>
          <p:cxnSp>
            <p:nvCxnSpPr>
              <p:cNvPr id="54" name="Straight Connector 53"/>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55" name="TextBox 54"/>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2" name="Picture 2"/>
            <p:cNvPicPr>
              <a:picLocks noChangeAspect="1" noChangeArrowheads="1"/>
            </p:cNvPicPr>
            <p:nvPr/>
          </p:nvPicPr>
          <p:blipFill>
            <a:blip r:embed="rId5" cstate="print"/>
            <a:srcRect/>
            <a:stretch>
              <a:fillRect/>
            </a:stretch>
          </p:blipFill>
          <p:spPr bwMode="auto">
            <a:xfrm>
              <a:off x="1524000" y="850901"/>
              <a:ext cx="1012598" cy="1206499"/>
            </a:xfrm>
            <a:prstGeom prst="rect">
              <a:avLst/>
            </a:prstGeom>
            <a:noFill/>
            <a:ln w="9525">
              <a:noFill/>
              <a:miter lim="800000"/>
              <a:headEnd/>
              <a:tailEnd/>
            </a:ln>
            <a:effectLst/>
          </p:spPr>
        </p:pic>
      </p:grpSp>
      <p:grpSp>
        <p:nvGrpSpPr>
          <p:cNvPr id="36" name="Group 35"/>
          <p:cNvGrpSpPr/>
          <p:nvPr/>
        </p:nvGrpSpPr>
        <p:grpSpPr>
          <a:xfrm>
            <a:off x="3886200" y="2769513"/>
            <a:ext cx="3771482" cy="1610618"/>
            <a:chOff x="3886200" y="2769513"/>
            <a:chExt cx="3771482" cy="1610618"/>
          </a:xfrm>
        </p:grpSpPr>
        <p:sp>
          <p:nvSpPr>
            <p:cNvPr id="31" name="TextBox 30"/>
            <p:cNvSpPr txBox="1"/>
            <p:nvPr/>
          </p:nvSpPr>
          <p:spPr>
            <a:xfrm>
              <a:off x="3886200" y="3733800"/>
              <a:ext cx="3771482" cy="646331"/>
            </a:xfrm>
            <a:prstGeom prst="rect">
              <a:avLst/>
            </a:prstGeom>
            <a:noFill/>
            <a:ln w="50800">
              <a:solidFill>
                <a:schemeClr val="tx1"/>
              </a:solidFill>
            </a:ln>
          </p:spPr>
          <p:txBody>
            <a:bodyPr wrap="none" rtlCol="0">
              <a:spAutoFit/>
            </a:bodyPr>
            <a:lstStyle/>
            <a:p>
              <a:r>
                <a:rPr lang="en-US" sz="3600" dirty="0" smtClean="0">
                  <a:solidFill>
                    <a:srgbClr val="FF0000"/>
                  </a:solidFill>
                  <a:effectLst>
                    <a:outerShdw dist="50800" dir="5400000" algn="ctr" rotWithShape="0">
                      <a:schemeClr val="tx1"/>
                    </a:outerShdw>
                  </a:effectLst>
                </a:rPr>
                <a:t>earliest inhabitants</a:t>
              </a:r>
              <a:endParaRPr lang="en-US" sz="3600" dirty="0">
                <a:solidFill>
                  <a:srgbClr val="FF0000"/>
                </a:solidFill>
                <a:effectLst>
                  <a:outerShdw dist="50800" dir="5400000" algn="ctr" rotWithShape="0">
                    <a:schemeClr val="tx1"/>
                  </a:outerShdw>
                </a:effectLst>
              </a:endParaRPr>
            </a:p>
          </p:txBody>
        </p:sp>
        <p:sp>
          <p:nvSpPr>
            <p:cNvPr id="32" name="Rectangle 31"/>
            <p:cNvSpPr/>
            <p:nvPr/>
          </p:nvSpPr>
          <p:spPr>
            <a:xfrm>
              <a:off x="5791200" y="2769513"/>
              <a:ext cx="1066800" cy="430887"/>
            </a:xfrm>
            <a:prstGeom prst="rect">
              <a:avLst/>
            </a:prstGeom>
            <a:noFill/>
            <a:ln w="50800">
              <a:solidFill>
                <a:schemeClr val="tx1"/>
              </a:solidFill>
            </a:ln>
          </p:spPr>
          <p:txBody>
            <a:bodyPr wrap="square" rtlCol="0" anchor="ctr">
              <a:spAutoFit/>
            </a:bodyPr>
            <a:lstStyle/>
            <a:p>
              <a:pPr algn="ctr"/>
              <a:endParaRPr lang="en-US" sz="2200" b="1" dirty="0" smtClean="0">
                <a:solidFill>
                  <a:schemeClr val="bg1"/>
                </a:solidFill>
              </a:endParaRPr>
            </a:p>
          </p:txBody>
        </p:sp>
        <p:cxnSp>
          <p:nvCxnSpPr>
            <p:cNvPr id="34" name="Straight Connector 33"/>
            <p:cNvCxnSpPr>
              <a:stCxn id="32" idx="2"/>
            </p:cNvCxnSpPr>
            <p:nvPr/>
          </p:nvCxnSpPr>
          <p:spPr>
            <a:xfrm rot="5400000">
              <a:off x="5715000" y="3124200"/>
              <a:ext cx="533400" cy="68580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Straight Connector 37"/>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10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ipe(down)">
                                      <p:cBhvr>
                                        <p:cTn id="12" dur="1000"/>
                                        <p:tgtEl>
                                          <p:spTgt spid="7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up)">
                                      <p:cBhvr>
                                        <p:cTn id="17" dur="1000"/>
                                        <p:tgtEl>
                                          <p:spTgt spid="44"/>
                                        </p:tgtEl>
                                      </p:cBhvr>
                                    </p:animEffect>
                                  </p:childTnLst>
                                </p:cTn>
                              </p:par>
                              <p:par>
                                <p:cTn id="18" presetID="10" presetClass="entr" presetSubtype="0" fill="hold" nodeType="withEffect">
                                  <p:stCondLst>
                                    <p:cond delay="1000"/>
                                  </p:stCondLst>
                                  <p:childTnLst>
                                    <p:set>
                                      <p:cBhvr>
                                        <p:cTn id="19" dur="1" fill="hold">
                                          <p:stCondLst>
                                            <p:cond delay="0"/>
                                          </p:stCondLst>
                                        </p:cTn>
                                        <p:tgtEl>
                                          <p:spTgt spid="42">
                                            <p:txEl>
                                              <p:pRg st="0" end="0"/>
                                            </p:txEl>
                                          </p:spTgt>
                                        </p:tgtEl>
                                        <p:attrNameLst>
                                          <p:attrName>style.visibility</p:attrName>
                                        </p:attrNameLst>
                                      </p:cBhvr>
                                      <p:to>
                                        <p:strVal val="visible"/>
                                      </p:to>
                                    </p:set>
                                    <p:animEffect transition="in" filter="fade">
                                      <p:cBhvr>
                                        <p:cTn id="20" dur="1000"/>
                                        <p:tgtEl>
                                          <p:spTgt spid="42">
                                            <p:txEl>
                                              <p:pRg st="0" end="0"/>
                                            </p:txEl>
                                          </p:spTgt>
                                        </p:tgtEl>
                                      </p:cBhvr>
                                    </p:animEffect>
                                  </p:childTnLst>
                                </p:cTn>
                              </p:par>
                              <p:par>
                                <p:cTn id="21" presetID="10" presetClass="entr" presetSubtype="0" fill="hold" nodeType="withEffect">
                                  <p:stCondLst>
                                    <p:cond delay="1000"/>
                                  </p:stCondLst>
                                  <p:childTnLst>
                                    <p:set>
                                      <p:cBhvr>
                                        <p:cTn id="22" dur="1" fill="hold">
                                          <p:stCondLst>
                                            <p:cond delay="0"/>
                                          </p:stCondLst>
                                        </p:cTn>
                                        <p:tgtEl>
                                          <p:spTgt spid="42">
                                            <p:txEl>
                                              <p:pRg st="1" end="1"/>
                                            </p:txEl>
                                          </p:spTgt>
                                        </p:tgtEl>
                                        <p:attrNameLst>
                                          <p:attrName>style.visibility</p:attrName>
                                        </p:attrNameLst>
                                      </p:cBhvr>
                                      <p:to>
                                        <p:strVal val="visible"/>
                                      </p:to>
                                    </p:set>
                                    <p:animEffect transition="in" filter="fade">
                                      <p:cBhvr>
                                        <p:cTn id="23" dur="1000"/>
                                        <p:tgtEl>
                                          <p:spTgt spid="42">
                                            <p:txEl>
                                              <p:pRg st="1" end="1"/>
                                            </p:txEl>
                                          </p:spTgt>
                                        </p:tgtEl>
                                      </p:cBhvr>
                                    </p:animEffect>
                                  </p:childTnLst>
                                </p:cTn>
                              </p:par>
                              <p:par>
                                <p:cTn id="24" presetID="22" presetClass="entr" presetSubtype="1" fill="hold" nodeType="withEffect">
                                  <p:stCondLst>
                                    <p:cond delay="1000"/>
                                  </p:stCondLst>
                                  <p:childTnLst>
                                    <p:set>
                                      <p:cBhvr>
                                        <p:cTn id="25" dur="1" fill="hold">
                                          <p:stCondLst>
                                            <p:cond delay="0"/>
                                          </p:stCondLst>
                                        </p:cTn>
                                        <p:tgtEl>
                                          <p:spTgt spid="42">
                                            <p:txEl>
                                              <p:pRg st="2" end="2"/>
                                            </p:txEl>
                                          </p:spTgt>
                                        </p:tgtEl>
                                        <p:attrNameLst>
                                          <p:attrName>style.visibility</p:attrName>
                                        </p:attrNameLst>
                                      </p:cBhvr>
                                      <p:to>
                                        <p:strVal val="visible"/>
                                      </p:to>
                                    </p:set>
                                    <p:animEffect transition="in" filter="wipe(up)">
                                      <p:cBhvr>
                                        <p:cTn id="26" dur="1000"/>
                                        <p:tgtEl>
                                          <p:spTgt spid="42">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wipe(down)">
                                      <p:cBhvr>
                                        <p:cTn id="31" dur="1000"/>
                                        <p:tgtEl>
                                          <p:spTgt spid="3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nodeType="click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wipe(up)">
                                      <p:cBhvr>
                                        <p:cTn id="36" dur="1000"/>
                                        <p:tgtEl>
                                          <p:spTgt spid="38"/>
                                        </p:tgtEl>
                                      </p:cBhvr>
                                    </p:animEffect>
                                  </p:childTnLst>
                                </p:cTn>
                              </p:par>
                              <p:par>
                                <p:cTn id="37" presetID="10" presetClass="entr" presetSubtype="0" fill="hold" nodeType="withEffect">
                                  <p:stCondLst>
                                    <p:cond delay="1000"/>
                                  </p:stCondLst>
                                  <p:childTnLst>
                                    <p:set>
                                      <p:cBhvr>
                                        <p:cTn id="38" dur="1" fill="hold">
                                          <p:stCondLst>
                                            <p:cond delay="0"/>
                                          </p:stCondLst>
                                        </p:cTn>
                                        <p:tgtEl>
                                          <p:spTgt spid="42">
                                            <p:txEl>
                                              <p:pRg st="3" end="3"/>
                                            </p:txEl>
                                          </p:spTgt>
                                        </p:tgtEl>
                                        <p:attrNameLst>
                                          <p:attrName>style.visibility</p:attrName>
                                        </p:attrNameLst>
                                      </p:cBhvr>
                                      <p:to>
                                        <p:strVal val="visible"/>
                                      </p:to>
                                    </p:set>
                                    <p:animEffect transition="in" filter="fade">
                                      <p:cBhvr>
                                        <p:cTn id="39" dur="1000"/>
                                        <p:tgtEl>
                                          <p:spTgt spid="42">
                                            <p:txEl>
                                              <p:pRg st="3" end="3"/>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wipe(left)">
                                      <p:cBhvr>
                                        <p:cTn id="44" dur="1000"/>
                                        <p:tgtEl>
                                          <p:spTgt spid="28"/>
                                        </p:tgtEl>
                                      </p:cBhvr>
                                    </p:animEffect>
                                  </p:childTnLst>
                                </p:cTn>
                              </p:par>
                              <p:par>
                                <p:cTn id="45" presetID="10" presetClass="entr" presetSubtype="0" fill="hold" nodeType="withEffect">
                                  <p:stCondLst>
                                    <p:cond delay="0"/>
                                  </p:stCondLst>
                                  <p:childTnLst>
                                    <p:set>
                                      <p:cBhvr>
                                        <p:cTn id="46" dur="1" fill="hold">
                                          <p:stCondLst>
                                            <p:cond delay="0"/>
                                          </p:stCondLst>
                                        </p:cTn>
                                        <p:tgtEl>
                                          <p:spTgt spid="42">
                                            <p:txEl>
                                              <p:pRg st="4" end="4"/>
                                            </p:txEl>
                                          </p:spTgt>
                                        </p:tgtEl>
                                        <p:attrNameLst>
                                          <p:attrName>style.visibility</p:attrName>
                                        </p:attrNameLst>
                                      </p:cBhvr>
                                      <p:to>
                                        <p:strVal val="visible"/>
                                      </p:to>
                                    </p:set>
                                    <p:animEffect transition="in" filter="fade">
                                      <p:cBhvr>
                                        <p:cTn id="47" dur="1000"/>
                                        <p:tgtEl>
                                          <p:spTgt spid="42">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up)">
                                      <p:cBhvr>
                                        <p:cTn id="52" dur="1000"/>
                                        <p:tgtEl>
                                          <p:spTgt spid="43"/>
                                        </p:tgtEl>
                                      </p:cBhvr>
                                    </p:animEffect>
                                  </p:childTnLst>
                                </p:cTn>
                              </p:par>
                              <p:par>
                                <p:cTn id="53" presetID="53" presetClass="entr" presetSubtype="0" fill="hold" nodeType="withEffect">
                                  <p:stCondLst>
                                    <p:cond delay="1000"/>
                                  </p:stCondLst>
                                  <p:childTnLst>
                                    <p:set>
                                      <p:cBhvr>
                                        <p:cTn id="54" dur="1" fill="hold">
                                          <p:stCondLst>
                                            <p:cond delay="0"/>
                                          </p:stCondLst>
                                        </p:cTn>
                                        <p:tgtEl>
                                          <p:spTgt spid="42">
                                            <p:txEl>
                                              <p:pRg st="5" end="5"/>
                                            </p:txEl>
                                          </p:spTgt>
                                        </p:tgtEl>
                                        <p:attrNameLst>
                                          <p:attrName>style.visibility</p:attrName>
                                        </p:attrNameLst>
                                      </p:cBhvr>
                                      <p:to>
                                        <p:strVal val="visible"/>
                                      </p:to>
                                    </p:set>
                                    <p:anim calcmode="lin" valueType="num">
                                      <p:cBhvr>
                                        <p:cTn id="55" dur="1000" fill="hold"/>
                                        <p:tgtEl>
                                          <p:spTgt spid="42">
                                            <p:txEl>
                                              <p:pRg st="5" end="5"/>
                                            </p:txEl>
                                          </p:spTgt>
                                        </p:tgtEl>
                                        <p:attrNameLst>
                                          <p:attrName>ppt_w</p:attrName>
                                        </p:attrNameLst>
                                      </p:cBhvr>
                                      <p:tavLst>
                                        <p:tav tm="0">
                                          <p:val>
                                            <p:fltVal val="0"/>
                                          </p:val>
                                        </p:tav>
                                        <p:tav tm="100000">
                                          <p:val>
                                            <p:strVal val="#ppt_w"/>
                                          </p:val>
                                        </p:tav>
                                      </p:tavLst>
                                    </p:anim>
                                    <p:anim calcmode="lin" valueType="num">
                                      <p:cBhvr>
                                        <p:cTn id="56" dur="1000" fill="hold"/>
                                        <p:tgtEl>
                                          <p:spTgt spid="42">
                                            <p:txEl>
                                              <p:pRg st="5" end="5"/>
                                            </p:txEl>
                                          </p:spTgt>
                                        </p:tgtEl>
                                        <p:attrNameLst>
                                          <p:attrName>ppt_h</p:attrName>
                                        </p:attrNameLst>
                                      </p:cBhvr>
                                      <p:tavLst>
                                        <p:tav tm="0">
                                          <p:val>
                                            <p:fltVal val="0"/>
                                          </p:val>
                                        </p:tav>
                                        <p:tav tm="100000">
                                          <p:val>
                                            <p:strVal val="#ppt_h"/>
                                          </p:val>
                                        </p:tav>
                                      </p:tavLst>
                                    </p:anim>
                                    <p:animEffect transition="in" filter="fade">
                                      <p:cBhvr>
                                        <p:cTn id="57" dur="1000"/>
                                        <p:tgtEl>
                                          <p:spTgt spid="42">
                                            <p:txEl>
                                              <p:pRg st="5" end="5"/>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nodeType="click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up)">
                                      <p:cBhvr>
                                        <p:cTn id="62" dur="1000"/>
                                        <p:tgtEl>
                                          <p:spTgt spid="45"/>
                                        </p:tgtEl>
                                      </p:cBhvr>
                                    </p:animEffect>
                                  </p:childTnLst>
                                </p:cTn>
                              </p:par>
                            </p:childTnLst>
                          </p:cTn>
                        </p:par>
                        <p:par>
                          <p:cTn id="63" fill="hold">
                            <p:stCondLst>
                              <p:cond delay="1000"/>
                            </p:stCondLst>
                            <p:childTnLst>
                              <p:par>
                                <p:cTn id="64" presetID="10" presetClass="entr" presetSubtype="0" fill="hold" nodeType="afterEffect">
                                  <p:stCondLst>
                                    <p:cond delay="0"/>
                                  </p:stCondLst>
                                  <p:childTnLst>
                                    <p:set>
                                      <p:cBhvr>
                                        <p:cTn id="65" dur="1" fill="hold">
                                          <p:stCondLst>
                                            <p:cond delay="0"/>
                                          </p:stCondLst>
                                        </p:cTn>
                                        <p:tgtEl>
                                          <p:spTgt spid="42">
                                            <p:txEl>
                                              <p:pRg st="6" end="6"/>
                                            </p:txEl>
                                          </p:spTgt>
                                        </p:tgtEl>
                                        <p:attrNameLst>
                                          <p:attrName>style.visibility</p:attrName>
                                        </p:attrNameLst>
                                      </p:cBhvr>
                                      <p:to>
                                        <p:strVal val="visible"/>
                                      </p:to>
                                    </p:set>
                                    <p:animEffect transition="in" filter="fade">
                                      <p:cBhvr>
                                        <p:cTn id="66" dur="1000"/>
                                        <p:tgtEl>
                                          <p:spTgt spid="42">
                                            <p:txEl>
                                              <p:pRg st="6" end="6"/>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23"/>
                                        </p:tgtEl>
                                        <p:attrNameLst>
                                          <p:attrName>style.visibility</p:attrName>
                                        </p:attrNameLst>
                                      </p:cBhvr>
                                      <p:to>
                                        <p:strVal val="visible"/>
                                      </p:to>
                                    </p:set>
                                    <p:animEffect transition="in" filter="wipe(left)">
                                      <p:cBhvr>
                                        <p:cTn id="71" dur="1000"/>
                                        <p:tgtEl>
                                          <p:spTgt spid="23"/>
                                        </p:tgtEl>
                                      </p:cBhvr>
                                    </p:animEffect>
                                  </p:childTnLst>
                                </p:cTn>
                              </p:par>
                              <p:par>
                                <p:cTn id="72" presetID="10" presetClass="entr" presetSubtype="0" fill="hold" nodeType="withEffect">
                                  <p:stCondLst>
                                    <p:cond delay="0"/>
                                  </p:stCondLst>
                                  <p:childTnLst>
                                    <p:set>
                                      <p:cBhvr>
                                        <p:cTn id="73" dur="1" fill="hold">
                                          <p:stCondLst>
                                            <p:cond delay="0"/>
                                          </p:stCondLst>
                                        </p:cTn>
                                        <p:tgtEl>
                                          <p:spTgt spid="42">
                                            <p:txEl>
                                              <p:pRg st="7" end="7"/>
                                            </p:txEl>
                                          </p:spTgt>
                                        </p:tgtEl>
                                        <p:attrNameLst>
                                          <p:attrName>style.visibility</p:attrName>
                                        </p:attrNameLst>
                                      </p:cBhvr>
                                      <p:to>
                                        <p:strVal val="visible"/>
                                      </p:to>
                                    </p:set>
                                    <p:animEffect transition="in" filter="fade">
                                      <p:cBhvr>
                                        <p:cTn id="74" dur="1000"/>
                                        <p:tgtEl>
                                          <p:spTgt spid="42">
                                            <p:txEl>
                                              <p:pRg st="7" end="7"/>
                                            </p:txEl>
                                          </p:spTgt>
                                        </p:tgtEl>
                                      </p:cBhvr>
                                    </p:animEffect>
                                  </p:childTnLst>
                                </p:cTn>
                              </p:par>
                              <p:par>
                                <p:cTn id="75" presetID="10" presetClass="entr" presetSubtype="0" fill="hold" nodeType="withEffect">
                                  <p:stCondLst>
                                    <p:cond delay="0"/>
                                  </p:stCondLst>
                                  <p:childTnLst>
                                    <p:set>
                                      <p:cBhvr>
                                        <p:cTn id="76" dur="1" fill="hold">
                                          <p:stCondLst>
                                            <p:cond delay="0"/>
                                          </p:stCondLst>
                                        </p:cTn>
                                        <p:tgtEl>
                                          <p:spTgt spid="42">
                                            <p:txEl>
                                              <p:pRg st="8" end="8"/>
                                            </p:txEl>
                                          </p:spTgt>
                                        </p:tgtEl>
                                        <p:attrNameLst>
                                          <p:attrName>style.visibility</p:attrName>
                                        </p:attrNameLst>
                                      </p:cBhvr>
                                      <p:to>
                                        <p:strVal val="visible"/>
                                      </p:to>
                                    </p:set>
                                    <p:animEffect transition="in" filter="fade">
                                      <p:cBhvr>
                                        <p:cTn id="77" dur="1000"/>
                                        <p:tgtEl>
                                          <p:spTgt spid="42">
                                            <p:txEl>
                                              <p:pRg st="8" end="8"/>
                                            </p:txEl>
                                          </p:spTgt>
                                        </p:tgtEl>
                                      </p:cBhvr>
                                    </p:animEffect>
                                  </p:childTnLst>
                                </p:cTn>
                              </p:par>
                              <p:par>
                                <p:cTn id="78" presetID="10" presetClass="entr" presetSubtype="0" fill="hold" nodeType="withEffect">
                                  <p:stCondLst>
                                    <p:cond delay="0"/>
                                  </p:stCondLst>
                                  <p:childTnLst>
                                    <p:set>
                                      <p:cBhvr>
                                        <p:cTn id="79" dur="1" fill="hold">
                                          <p:stCondLst>
                                            <p:cond delay="0"/>
                                          </p:stCondLst>
                                        </p:cTn>
                                        <p:tgtEl>
                                          <p:spTgt spid="42">
                                            <p:txEl>
                                              <p:pRg st="10" end="10"/>
                                            </p:txEl>
                                          </p:spTgt>
                                        </p:tgtEl>
                                        <p:attrNameLst>
                                          <p:attrName>style.visibility</p:attrName>
                                        </p:attrNameLst>
                                      </p:cBhvr>
                                      <p:to>
                                        <p:strVal val="visible"/>
                                      </p:to>
                                    </p:set>
                                    <p:animEffect transition="in" filter="fade">
                                      <p:cBhvr>
                                        <p:cTn id="80" dur="1000"/>
                                        <p:tgtEl>
                                          <p:spTgt spid="42">
                                            <p:txEl>
                                              <p:pRg st="10" end="10"/>
                                            </p:txEl>
                                          </p:spTgt>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1" fill="hold" nodeType="clickEffect">
                                  <p:stCondLst>
                                    <p:cond delay="0"/>
                                  </p:stCondLst>
                                  <p:childTnLst>
                                    <p:set>
                                      <p:cBhvr>
                                        <p:cTn id="84" dur="1" fill="hold">
                                          <p:stCondLst>
                                            <p:cond delay="0"/>
                                          </p:stCondLst>
                                        </p:cTn>
                                        <p:tgtEl>
                                          <p:spTgt spid="29"/>
                                        </p:tgtEl>
                                        <p:attrNameLst>
                                          <p:attrName>style.visibility</p:attrName>
                                        </p:attrNameLst>
                                      </p:cBhvr>
                                      <p:to>
                                        <p:strVal val="visible"/>
                                      </p:to>
                                    </p:set>
                                    <p:animEffect transition="in" filter="wipe(up)">
                                      <p:cBhvr>
                                        <p:cTn id="85" dur="1000"/>
                                        <p:tgtEl>
                                          <p:spTgt spid="29"/>
                                        </p:tgtEl>
                                      </p:cBhvr>
                                    </p:animEffect>
                                  </p:childTnLst>
                                </p:cTn>
                              </p:par>
                            </p:childTnLst>
                          </p:cTn>
                        </p:par>
                        <p:par>
                          <p:cTn id="86" fill="hold">
                            <p:stCondLst>
                              <p:cond delay="1000"/>
                            </p:stCondLst>
                            <p:childTnLst>
                              <p:par>
                                <p:cTn id="87" presetID="10" presetClass="entr" presetSubtype="0" fill="hold" nodeType="afterEffect">
                                  <p:stCondLst>
                                    <p:cond delay="0"/>
                                  </p:stCondLst>
                                  <p:childTnLst>
                                    <p:set>
                                      <p:cBhvr>
                                        <p:cTn id="88" dur="1" fill="hold">
                                          <p:stCondLst>
                                            <p:cond delay="0"/>
                                          </p:stCondLst>
                                        </p:cTn>
                                        <p:tgtEl>
                                          <p:spTgt spid="42">
                                            <p:txEl>
                                              <p:pRg st="18" end="18"/>
                                            </p:txEl>
                                          </p:spTgt>
                                        </p:tgtEl>
                                        <p:attrNameLst>
                                          <p:attrName>style.visibility</p:attrName>
                                        </p:attrNameLst>
                                      </p:cBhvr>
                                      <p:to>
                                        <p:strVal val="visible"/>
                                      </p:to>
                                    </p:set>
                                    <p:animEffect transition="in" filter="fade">
                                      <p:cBhvr>
                                        <p:cTn id="89" dur="1000"/>
                                        <p:tgtEl>
                                          <p:spTgt spid="42">
                                            <p:txEl>
                                              <p:pRg st="18" end="18"/>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1" fill="hold" nodeType="clickEffect">
                                  <p:stCondLst>
                                    <p:cond delay="0"/>
                                  </p:stCondLst>
                                  <p:childTnLst>
                                    <p:set>
                                      <p:cBhvr>
                                        <p:cTn id="93" dur="1" fill="hold">
                                          <p:stCondLst>
                                            <p:cond delay="0"/>
                                          </p:stCondLst>
                                        </p:cTn>
                                        <p:tgtEl>
                                          <p:spTgt spid="36"/>
                                        </p:tgtEl>
                                        <p:attrNameLst>
                                          <p:attrName>style.visibility</p:attrName>
                                        </p:attrNameLst>
                                      </p:cBhvr>
                                      <p:to>
                                        <p:strVal val="visible"/>
                                      </p:to>
                                    </p:set>
                                    <p:animEffect transition="in" filter="wipe(up)">
                                      <p:cBhvr>
                                        <p:cTn id="94"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11"/>
          <p:cNvGrpSpPr/>
          <p:nvPr/>
        </p:nvGrpSpPr>
        <p:grpSpPr>
          <a:xfrm>
            <a:off x="0" y="1263361"/>
            <a:ext cx="9144000" cy="5594639"/>
            <a:chOff x="0" y="1263361"/>
            <a:chExt cx="9144000" cy="5594639"/>
          </a:xfrm>
        </p:grpSpPr>
        <p:pic>
          <p:nvPicPr>
            <p:cNvPr id="40" name="Picture 2"/>
            <p:cNvPicPr>
              <a:picLocks noChangeAspect="1" noChangeArrowheads="1"/>
            </p:cNvPicPr>
            <p:nvPr/>
          </p:nvPicPr>
          <p:blipFill>
            <a:blip r:embed="rId2" cstate="print"/>
            <a:srcRect t="35556"/>
            <a:stretch>
              <a:fillRect/>
            </a:stretch>
          </p:blipFill>
          <p:spPr bwMode="auto">
            <a:xfrm>
              <a:off x="0" y="1263361"/>
              <a:ext cx="6400800" cy="5594639"/>
            </a:xfrm>
            <a:prstGeom prst="rect">
              <a:avLst/>
            </a:prstGeom>
            <a:noFill/>
            <a:ln w="9525">
              <a:noFill/>
              <a:miter lim="800000"/>
              <a:headEnd/>
              <a:tailEnd/>
            </a:ln>
            <a:effectLst/>
          </p:spPr>
        </p:pic>
        <p:pic>
          <p:nvPicPr>
            <p:cNvPr id="41" name="Picture 40"/>
            <p:cNvPicPr>
              <a:picLocks noChangeAspect="1" noChangeArrowheads="1"/>
            </p:cNvPicPr>
            <p:nvPr/>
          </p:nvPicPr>
          <p:blipFill>
            <a:blip r:embed="rId2" cstate="print"/>
            <a:srcRect l="64800" t="2245" r="5214" b="71111"/>
            <a:stretch>
              <a:fillRect/>
            </a:stretch>
          </p:blipFill>
          <p:spPr bwMode="auto">
            <a:xfrm>
              <a:off x="6172200" y="3276600"/>
              <a:ext cx="2971800" cy="3581400"/>
            </a:xfrm>
            <a:prstGeom prst="rect">
              <a:avLst/>
            </a:prstGeom>
            <a:noFill/>
            <a:ln w="25400">
              <a:solidFill>
                <a:schemeClr val="tx1"/>
              </a:solidFill>
              <a:miter lim="800000"/>
              <a:headEnd/>
              <a:tailEnd/>
            </a:ln>
            <a:effectLst/>
          </p:spPr>
        </p:pic>
      </p:grpSp>
      <p:sp useBgFill="1">
        <p:nvSpPr>
          <p:cNvPr id="50" name="Rectangle 49"/>
          <p:cNvSpPr/>
          <p:nvPr/>
        </p:nvSpPr>
        <p:spPr>
          <a:xfrm>
            <a:off x="0" y="762000"/>
            <a:ext cx="9144000" cy="60960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35" name="Group 34"/>
          <p:cNvGrpSpPr/>
          <p:nvPr/>
        </p:nvGrpSpPr>
        <p:grpSpPr>
          <a:xfrm>
            <a:off x="-157939" y="-1413694"/>
            <a:ext cx="9301939" cy="9952136"/>
            <a:chOff x="-157939" y="-1413694"/>
            <a:chExt cx="9301939" cy="9952136"/>
          </a:xfrm>
        </p:grpSpPr>
        <p:pic>
          <p:nvPicPr>
            <p:cNvPr id="21" name="Picture 4"/>
            <p:cNvPicPr>
              <a:picLocks noChangeAspect="1" noChangeArrowheads="1"/>
            </p:cNvPicPr>
            <p:nvPr/>
          </p:nvPicPr>
          <p:blipFill>
            <a:blip r:embed="rId3"/>
            <a:srcRect/>
            <a:stretch>
              <a:fillRect/>
            </a:stretch>
          </p:blipFill>
          <p:spPr bwMode="auto">
            <a:xfrm>
              <a:off x="-157939" y="1447800"/>
              <a:ext cx="9301939" cy="2133600"/>
            </a:xfrm>
            <a:prstGeom prst="rect">
              <a:avLst/>
            </a:prstGeom>
            <a:noFill/>
            <a:ln w="9525">
              <a:noFill/>
              <a:miter lim="800000"/>
              <a:headEnd/>
              <a:tailEnd/>
            </a:ln>
            <a:effectLst/>
          </p:spPr>
        </p:pic>
        <p:sp>
          <p:nvSpPr>
            <p:cNvPr id="49" name="Rectangle 4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2" name="Rectangle 41"/>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cxnSp>
          <p:nvCxnSpPr>
            <p:cNvPr id="43" name="Straight Connector 42"/>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71"/>
            <p:cNvGrpSpPr/>
            <p:nvPr/>
          </p:nvGrpSpPr>
          <p:grpSpPr>
            <a:xfrm>
              <a:off x="381000" y="301625"/>
              <a:ext cx="1054909" cy="2898775"/>
              <a:chOff x="381000" y="301625"/>
              <a:chExt cx="1054909" cy="2898775"/>
            </a:xfrm>
          </p:grpSpPr>
          <p:cxnSp>
            <p:nvCxnSpPr>
              <p:cNvPr id="66" name="Straight Connector 65"/>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67" name="TextBox 66"/>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pic>
            <p:nvPicPr>
              <p:cNvPr id="2051" name="Picture 3"/>
              <p:cNvPicPr>
                <a:picLocks noChangeAspect="1" noChangeArrowheads="1"/>
              </p:cNvPicPr>
              <p:nvPr/>
            </p:nvPicPr>
            <p:blipFill>
              <a:blip r:embed="rId4"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4" name="Group 22"/>
            <p:cNvGrpSpPr/>
            <p:nvPr/>
          </p:nvGrpSpPr>
          <p:grpSpPr>
            <a:xfrm>
              <a:off x="3447288" y="2743200"/>
              <a:ext cx="5696712" cy="461665"/>
              <a:chOff x="3447288" y="2743200"/>
              <a:chExt cx="5696712" cy="461665"/>
            </a:xfrm>
          </p:grpSpPr>
          <p:cxnSp>
            <p:nvCxnSpPr>
              <p:cNvPr id="48" name="Straight Connector 47"/>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5" name="Group 27"/>
            <p:cNvGrpSpPr/>
            <p:nvPr/>
          </p:nvGrpSpPr>
          <p:grpSpPr>
            <a:xfrm>
              <a:off x="2496312" y="3046412"/>
              <a:ext cx="566928" cy="855028"/>
              <a:chOff x="2496312" y="3046412"/>
              <a:chExt cx="566928" cy="855028"/>
            </a:xfrm>
          </p:grpSpPr>
          <p:cxnSp>
            <p:nvCxnSpPr>
              <p:cNvPr id="24" name="Straight Connector 23"/>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69"/>
            <p:cNvGrpSpPr/>
            <p:nvPr/>
          </p:nvGrpSpPr>
          <p:grpSpPr>
            <a:xfrm>
              <a:off x="2667000" y="714390"/>
              <a:ext cx="1048306" cy="2486010"/>
              <a:chOff x="2667000" y="714390"/>
              <a:chExt cx="1048306" cy="2486010"/>
            </a:xfrm>
          </p:grpSpPr>
          <p:cxnSp>
            <p:nvCxnSpPr>
              <p:cNvPr id="26" name="Straight Connector 25"/>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37" name="TextBox 36"/>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2050" name="Picture 2"/>
              <p:cNvPicPr>
                <a:picLocks noChangeAspect="1" noChangeArrowheads="1"/>
              </p:cNvPicPr>
              <p:nvPr/>
            </p:nvPicPr>
            <p:blipFill>
              <a:blip r:embed="rId5"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29" name="Straight Connector 28"/>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29"/>
            <p:cNvGrpSpPr/>
            <p:nvPr/>
          </p:nvGrpSpPr>
          <p:grpSpPr>
            <a:xfrm>
              <a:off x="1524000" y="850901"/>
              <a:ext cx="1012598" cy="2273299"/>
              <a:chOff x="1524000" y="850901"/>
              <a:chExt cx="1012598" cy="2273299"/>
            </a:xfrm>
          </p:grpSpPr>
          <p:grpSp>
            <p:nvGrpSpPr>
              <p:cNvPr id="8" name="Group 70"/>
              <p:cNvGrpSpPr/>
              <p:nvPr/>
            </p:nvGrpSpPr>
            <p:grpSpPr>
              <a:xfrm>
                <a:off x="1601949" y="1981201"/>
                <a:ext cx="755335" cy="1142999"/>
                <a:chOff x="1530665" y="1981201"/>
                <a:chExt cx="755335" cy="1142999"/>
              </a:xfrm>
            </p:grpSpPr>
            <p:cxnSp>
              <p:nvCxnSpPr>
                <p:cNvPr id="54" name="Straight Connector 53"/>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55" name="TextBox 54"/>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2" name="Picture 2"/>
              <p:cNvPicPr>
                <a:picLocks noChangeAspect="1" noChangeArrowheads="1"/>
              </p:cNvPicPr>
              <p:nvPr/>
            </p:nvPicPr>
            <p:blipFill>
              <a:blip r:embed="rId6" cstate="print"/>
              <a:srcRect/>
              <a:stretch>
                <a:fillRect/>
              </a:stretch>
            </p:blipFill>
            <p:spPr bwMode="auto">
              <a:xfrm>
                <a:off x="1524000" y="850901"/>
                <a:ext cx="1012598" cy="1206499"/>
              </a:xfrm>
              <a:prstGeom prst="rect">
                <a:avLst/>
              </a:prstGeom>
              <a:noFill/>
              <a:ln w="9525">
                <a:noFill/>
                <a:miter lim="800000"/>
                <a:headEnd/>
                <a:tailEnd/>
              </a:ln>
              <a:effectLst/>
            </p:spPr>
          </p:pic>
        </p:grpSp>
        <p:grpSp>
          <p:nvGrpSpPr>
            <p:cNvPr id="9" name="Group 35"/>
            <p:cNvGrpSpPr/>
            <p:nvPr/>
          </p:nvGrpSpPr>
          <p:grpSpPr>
            <a:xfrm>
              <a:off x="3886200" y="2769513"/>
              <a:ext cx="3771482" cy="1610618"/>
              <a:chOff x="3886200" y="2769513"/>
              <a:chExt cx="3771482" cy="1610618"/>
            </a:xfrm>
          </p:grpSpPr>
          <p:sp>
            <p:nvSpPr>
              <p:cNvPr id="31" name="TextBox 30"/>
              <p:cNvSpPr txBox="1"/>
              <p:nvPr/>
            </p:nvSpPr>
            <p:spPr>
              <a:xfrm>
                <a:off x="3886200" y="3733800"/>
                <a:ext cx="3771482" cy="646331"/>
              </a:xfrm>
              <a:prstGeom prst="rect">
                <a:avLst/>
              </a:prstGeom>
              <a:noFill/>
              <a:ln w="50800">
                <a:solidFill>
                  <a:schemeClr val="tx1"/>
                </a:solidFill>
              </a:ln>
            </p:spPr>
            <p:txBody>
              <a:bodyPr wrap="none" rtlCol="0">
                <a:spAutoFit/>
              </a:bodyPr>
              <a:lstStyle/>
              <a:p>
                <a:r>
                  <a:rPr lang="en-US" sz="3600" dirty="0" smtClean="0">
                    <a:solidFill>
                      <a:srgbClr val="FF0000"/>
                    </a:solidFill>
                    <a:effectLst>
                      <a:outerShdw dist="50800" dir="5400000" algn="ctr" rotWithShape="0">
                        <a:schemeClr val="tx1"/>
                      </a:outerShdw>
                    </a:effectLst>
                  </a:rPr>
                  <a:t>earliest inhabitants</a:t>
                </a:r>
                <a:endParaRPr lang="en-US" sz="3600" dirty="0">
                  <a:solidFill>
                    <a:srgbClr val="FF0000"/>
                  </a:solidFill>
                  <a:effectLst>
                    <a:outerShdw dist="50800" dir="5400000" algn="ctr" rotWithShape="0">
                      <a:schemeClr val="tx1"/>
                    </a:outerShdw>
                  </a:effectLst>
                </a:endParaRPr>
              </a:p>
            </p:txBody>
          </p:sp>
          <p:sp>
            <p:nvSpPr>
              <p:cNvPr id="32" name="Rectangle 31"/>
              <p:cNvSpPr/>
              <p:nvPr/>
            </p:nvSpPr>
            <p:spPr>
              <a:xfrm>
                <a:off x="5791200" y="2769513"/>
                <a:ext cx="1066800" cy="430887"/>
              </a:xfrm>
              <a:prstGeom prst="rect">
                <a:avLst/>
              </a:prstGeom>
              <a:noFill/>
              <a:ln w="50800">
                <a:solidFill>
                  <a:schemeClr val="tx1"/>
                </a:solidFill>
              </a:ln>
            </p:spPr>
            <p:txBody>
              <a:bodyPr wrap="square" rtlCol="0" anchor="ctr">
                <a:spAutoFit/>
              </a:bodyPr>
              <a:lstStyle/>
              <a:p>
                <a:pPr algn="ctr"/>
                <a:endParaRPr lang="en-US" sz="2200" b="1" dirty="0" smtClean="0">
                  <a:solidFill>
                    <a:schemeClr val="bg1"/>
                  </a:solidFill>
                </a:endParaRPr>
              </a:p>
            </p:txBody>
          </p:sp>
          <p:cxnSp>
            <p:nvCxnSpPr>
              <p:cNvPr id="34" name="Straight Connector 33"/>
              <p:cNvCxnSpPr>
                <a:stCxn id="32" idx="2"/>
              </p:cNvCxnSpPr>
              <p:nvPr/>
            </p:nvCxnSpPr>
            <p:spPr>
              <a:xfrm rot="5400000">
                <a:off x="5715000" y="3124200"/>
                <a:ext cx="533400" cy="68580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Straight Connector 37"/>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sp useBgFill="1">
        <p:nvSpPr>
          <p:cNvPr id="39" name="Rectangle 38"/>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sp useBgFill="1">
        <p:nvSpPr>
          <p:cNvPr id="51" name="TextBox 50"/>
          <p:cNvSpPr txBox="1">
            <a:spLocks noChangeArrowheads="1"/>
          </p:cNvSpPr>
          <p:nvPr/>
        </p:nvSpPr>
        <p:spPr bwMode="auto">
          <a:xfrm>
            <a:off x="0" y="6096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FF0000"/>
                </a:solidFill>
                <a:effectLst>
                  <a:outerShdw dist="25400" dir="7200000" algn="ctr" rotWithShape="0">
                    <a:schemeClr val="tx1"/>
                  </a:outerShdw>
                </a:effectLst>
                <a:latin typeface="Tempus Sans ITC" pitchFamily="82" charset="0"/>
              </a:rPr>
              <a:t>How many people were there?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5"/>
                                        </p:tgtEl>
                                      </p:cBhvr>
                                    </p:animEffect>
                                    <p:set>
                                      <p:cBhvr>
                                        <p:cTn id="7" dur="1" fill="hold">
                                          <p:stCondLst>
                                            <p:cond delay="999"/>
                                          </p:stCondLst>
                                        </p:cTn>
                                        <p:tgtEl>
                                          <p:spTgt spid="35"/>
                                        </p:tgtEl>
                                        <p:attrNameLst>
                                          <p:attrName>style.visibility</p:attrName>
                                        </p:attrNameLst>
                                      </p:cBhvr>
                                      <p:to>
                                        <p:strVal val="hidden"/>
                                      </p:to>
                                    </p:set>
                                  </p:childTnLst>
                                </p:cTn>
                              </p:par>
                              <p:par>
                                <p:cTn id="8" presetID="42"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anim calcmode="lin" valueType="num">
                                      <p:cBhvr>
                                        <p:cTn id="11" dur="1000" fill="hold"/>
                                        <p:tgtEl>
                                          <p:spTgt spid="39"/>
                                        </p:tgtEl>
                                        <p:attrNameLst>
                                          <p:attrName>ppt_x</p:attrName>
                                        </p:attrNameLst>
                                      </p:cBhvr>
                                      <p:tavLst>
                                        <p:tav tm="0">
                                          <p:val>
                                            <p:strVal val="#ppt_x"/>
                                          </p:val>
                                        </p:tav>
                                        <p:tav tm="100000">
                                          <p:val>
                                            <p:strVal val="#ppt_x"/>
                                          </p:val>
                                        </p:tav>
                                      </p:tavLst>
                                    </p:anim>
                                    <p:anim calcmode="lin" valueType="num">
                                      <p:cBhvr>
                                        <p:cTn id="12" dur="1000" fill="hold"/>
                                        <p:tgtEl>
                                          <p:spTgt spid="39"/>
                                        </p:tgtEl>
                                        <p:attrNameLst>
                                          <p:attrName>ppt_y</p:attrName>
                                        </p:attrNameLst>
                                      </p:cBhvr>
                                      <p:tavLst>
                                        <p:tav tm="0">
                                          <p:val>
                                            <p:strVal val="#ppt_y+.1"/>
                                          </p:val>
                                        </p:tav>
                                        <p:tav tm="100000">
                                          <p:val>
                                            <p:strVal val="#ppt_y"/>
                                          </p:val>
                                        </p:tav>
                                      </p:tavLst>
                                    </p:anim>
                                  </p:childTnLst>
                                </p:cTn>
                              </p:par>
                              <p:par>
                                <p:cTn id="13" presetID="10" presetClass="exit" presetSubtype="0" fill="hold" grpId="0" nodeType="withEffect">
                                  <p:stCondLst>
                                    <p:cond delay="0"/>
                                  </p:stCondLst>
                                  <p:childTnLst>
                                    <p:animEffect transition="out" filter="fade">
                                      <p:cBhvr>
                                        <p:cTn id="14" dur="1000"/>
                                        <p:tgtEl>
                                          <p:spTgt spid="50"/>
                                        </p:tgtEl>
                                      </p:cBhvr>
                                    </p:animEffect>
                                    <p:set>
                                      <p:cBhvr>
                                        <p:cTn id="15" dur="1" fill="hold">
                                          <p:stCondLst>
                                            <p:cond delay="999"/>
                                          </p:stCondLst>
                                        </p:cTn>
                                        <p:tgtEl>
                                          <p:spTgt spid="50"/>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51"/>
                                        </p:tgtEl>
                                        <p:attrNameLst>
                                          <p:attrName>style.visibility</p:attrName>
                                        </p:attrNameLst>
                                      </p:cBhvr>
                                      <p:to>
                                        <p:strVal val="visible"/>
                                      </p:to>
                                    </p:set>
                                    <p:animEffect transition="in" filter="wipe(left)">
                                      <p:cBhvr>
                                        <p:cTn id="20" dur="1000"/>
                                        <p:tgtEl>
                                          <p:spTgt spid="5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39" grpId="0" animBg="1"/>
      <p:bldP spid="51"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2">
            <a:lumMod val="20000"/>
            <a:lumOff val="80000"/>
          </a:schemeClr>
        </a:solidFill>
        <a:effectLst/>
      </p:bgPr>
    </p:bg>
    <p:spTree>
      <p:nvGrpSpPr>
        <p:cNvPr id="1" name=""/>
        <p:cNvGrpSpPr/>
        <p:nvPr/>
      </p:nvGrpSpPr>
      <p:grpSpPr>
        <a:xfrm>
          <a:off x="0" y="0"/>
          <a:ext cx="0" cy="0"/>
          <a:chOff x="0" y="0"/>
          <a:chExt cx="0" cy="0"/>
        </a:xfrm>
      </p:grpSpPr>
      <p:grpSp>
        <p:nvGrpSpPr>
          <p:cNvPr id="56" name="Group 55"/>
          <p:cNvGrpSpPr/>
          <p:nvPr/>
        </p:nvGrpSpPr>
        <p:grpSpPr>
          <a:xfrm>
            <a:off x="0" y="914400"/>
            <a:ext cx="5943600" cy="5943600"/>
            <a:chOff x="0" y="1600200"/>
            <a:chExt cx="5437413" cy="5257800"/>
          </a:xfrm>
        </p:grpSpPr>
        <p:grpSp>
          <p:nvGrpSpPr>
            <p:cNvPr id="57" name="Group 4"/>
            <p:cNvGrpSpPr/>
            <p:nvPr/>
          </p:nvGrpSpPr>
          <p:grpSpPr>
            <a:xfrm>
              <a:off x="0" y="1752599"/>
              <a:ext cx="5211762" cy="5105401"/>
              <a:chOff x="0" y="1752599"/>
              <a:chExt cx="5211762" cy="5105401"/>
            </a:xfrm>
          </p:grpSpPr>
          <p:pic>
            <p:nvPicPr>
              <p:cNvPr id="59" name="Picture 2" descr="Image result for california native tribes"/>
              <p:cNvPicPr>
                <a:picLocks noChangeAspect="1" noChangeArrowheads="1"/>
              </p:cNvPicPr>
              <p:nvPr/>
            </p:nvPicPr>
            <p:blipFill>
              <a:blip r:embed="rId2"/>
              <a:srcRect/>
              <a:stretch>
                <a:fillRect/>
              </a:stretch>
            </p:blipFill>
            <p:spPr bwMode="auto">
              <a:xfrm>
                <a:off x="0" y="1752599"/>
                <a:ext cx="5211762" cy="5105401"/>
              </a:xfrm>
              <a:prstGeom prst="rect">
                <a:avLst/>
              </a:prstGeom>
              <a:noFill/>
            </p:spPr>
          </p:pic>
          <p:sp>
            <p:nvSpPr>
              <p:cNvPr id="60" name="Rectangle 2"/>
              <p:cNvSpPr/>
              <p:nvPr/>
            </p:nvSpPr>
            <p:spPr>
              <a:xfrm>
                <a:off x="0" y="6629400"/>
                <a:ext cx="2286000" cy="228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61" name="Rectangle 60"/>
              <p:cNvSpPr/>
              <p:nvPr/>
            </p:nvSpPr>
            <p:spPr>
              <a:xfrm>
                <a:off x="2514600" y="1855113"/>
                <a:ext cx="1371600" cy="430887"/>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58" name="Freeform 57"/>
            <p:cNvSpPr/>
            <p:nvPr/>
          </p:nvSpPr>
          <p:spPr>
            <a:xfrm>
              <a:off x="3069770" y="1600200"/>
              <a:ext cx="2367643" cy="3214007"/>
            </a:xfrm>
            <a:custGeom>
              <a:avLst/>
              <a:gdLst>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367643"/>
                <a:gd name="connsiteY0" fmla="*/ 383721 h 3584121"/>
                <a:gd name="connsiteX1" fmla="*/ 0 w 2367643"/>
                <a:gd name="connsiteY1" fmla="*/ 1885950 h 3584121"/>
                <a:gd name="connsiteX2" fmla="*/ 2139043 w 2367643"/>
                <a:gd name="connsiteY2" fmla="*/ 3584121 h 3584121"/>
                <a:gd name="connsiteX3" fmla="*/ 2367643 w 2367643"/>
                <a:gd name="connsiteY3" fmla="*/ 530678 h 3584121"/>
                <a:gd name="connsiteX4" fmla="*/ 81643 w 2367643"/>
                <a:gd name="connsiteY4" fmla="*/ 383721 h 3584121"/>
                <a:gd name="connsiteX0" fmla="*/ 81643 w 2367643"/>
                <a:gd name="connsiteY0" fmla="*/ 13607 h 3214007"/>
                <a:gd name="connsiteX1" fmla="*/ 0 w 2367643"/>
                <a:gd name="connsiteY1" fmla="*/ 1515836 h 3214007"/>
                <a:gd name="connsiteX2" fmla="*/ 2139043 w 2367643"/>
                <a:gd name="connsiteY2" fmla="*/ 3214007 h 3214007"/>
                <a:gd name="connsiteX3" fmla="*/ 2367643 w 2367643"/>
                <a:gd name="connsiteY3" fmla="*/ 160564 h 3214007"/>
                <a:gd name="connsiteX4" fmla="*/ 81643 w 2367643"/>
                <a:gd name="connsiteY4" fmla="*/ 13607 h 321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643" h="3214007">
                  <a:moveTo>
                    <a:pt x="81643" y="13607"/>
                  </a:moveTo>
                  <a:cubicBezTo>
                    <a:pt x="46265" y="522515"/>
                    <a:pt x="32657" y="634093"/>
                    <a:pt x="0" y="1515836"/>
                  </a:cubicBezTo>
                  <a:cubicBezTo>
                    <a:pt x="604157" y="2081893"/>
                    <a:pt x="1472293" y="2803072"/>
                    <a:pt x="2139043" y="3214007"/>
                  </a:cubicBezTo>
                  <a:cubicBezTo>
                    <a:pt x="2152650" y="2536371"/>
                    <a:pt x="2337707" y="1284514"/>
                    <a:pt x="2367643" y="160564"/>
                  </a:cubicBezTo>
                  <a:cubicBezTo>
                    <a:pt x="1532165" y="0"/>
                    <a:pt x="699407" y="16328"/>
                    <a:pt x="81643" y="1360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pic>
        <p:nvPicPr>
          <p:cNvPr id="3074" name="Picture 2"/>
          <p:cNvPicPr>
            <a:picLocks noChangeAspect="1" noChangeArrowheads="1"/>
          </p:cNvPicPr>
          <p:nvPr/>
        </p:nvPicPr>
        <p:blipFill>
          <a:blip r:embed="rId3" cstate="print"/>
          <a:srcRect t="35556"/>
          <a:stretch>
            <a:fillRect/>
          </a:stretch>
        </p:blipFill>
        <p:spPr bwMode="auto">
          <a:xfrm>
            <a:off x="0" y="1263361"/>
            <a:ext cx="6400800" cy="5594639"/>
          </a:xfrm>
          <a:prstGeom prst="rect">
            <a:avLst/>
          </a:prstGeom>
          <a:noFill/>
          <a:ln w="9525">
            <a:noFill/>
            <a:miter lim="800000"/>
            <a:headEnd/>
            <a:tailEnd/>
          </a:ln>
          <a:effectLst/>
        </p:spPr>
      </p:pic>
      <p:pic>
        <p:nvPicPr>
          <p:cNvPr id="3" name="Picture 2"/>
          <p:cNvPicPr>
            <a:picLocks noChangeAspect="1" noChangeArrowheads="1"/>
          </p:cNvPicPr>
          <p:nvPr/>
        </p:nvPicPr>
        <p:blipFill>
          <a:blip r:embed="rId3" cstate="print"/>
          <a:srcRect l="64800" t="2245" r="5214" b="71111"/>
          <a:stretch>
            <a:fillRect/>
          </a:stretch>
        </p:blipFill>
        <p:spPr bwMode="auto">
          <a:xfrm>
            <a:off x="6172200" y="3276600"/>
            <a:ext cx="2971800" cy="3581400"/>
          </a:xfrm>
          <a:prstGeom prst="rect">
            <a:avLst/>
          </a:prstGeom>
          <a:noFill/>
          <a:ln w="25400">
            <a:solidFill>
              <a:schemeClr val="tx1"/>
            </a:solidFill>
            <a:miter lim="800000"/>
            <a:headEnd/>
            <a:tailEnd/>
          </a:ln>
          <a:effectLst/>
        </p:spPr>
      </p:pic>
      <p:cxnSp>
        <p:nvCxnSpPr>
          <p:cNvPr id="22" name="Straight Arrow Connector 21"/>
          <p:cNvCxnSpPr/>
          <p:nvPr/>
        </p:nvCxnSpPr>
        <p:spPr>
          <a:xfrm rot="10800000">
            <a:off x="914400" y="3352800"/>
            <a:ext cx="5410200" cy="685800"/>
          </a:xfrm>
          <a:prstGeom prst="straightConnector1">
            <a:avLst/>
          </a:prstGeom>
          <a:ln w="76200">
            <a:solidFill>
              <a:srgbClr val="008E40"/>
            </a:solidFill>
            <a:tailEnd type="arrow"/>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318035" y="2514600"/>
            <a:ext cx="672565" cy="990600"/>
          </a:xfrm>
          <a:prstGeom prst="ellipse">
            <a:avLst/>
          </a:prstGeom>
          <a:noFill/>
          <a:ln w="50800">
            <a:solidFill>
              <a:srgbClr val="00B050"/>
            </a:solidFill>
          </a:ln>
          <a:effectLst>
            <a:outerShdw dist="50800" dir="66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31" name="Rectangle 30"/>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sp useBgFill="1">
        <p:nvSpPr>
          <p:cNvPr id="34" name="TextBox 33"/>
          <p:cNvSpPr txBox="1">
            <a:spLocks noChangeArrowheads="1"/>
          </p:cNvSpPr>
          <p:nvPr/>
        </p:nvSpPr>
        <p:spPr bwMode="auto">
          <a:xfrm>
            <a:off x="0" y="609600"/>
            <a:ext cx="9144000" cy="584775"/>
          </a:xfrm>
          <a:prstGeom prst="rect">
            <a:avLst/>
          </a:prstGeom>
          <a:ln w="9525">
            <a:noFill/>
            <a:miter lim="800000"/>
            <a:headEnd/>
            <a:tailEnd/>
          </a:ln>
        </p:spPr>
        <p:txBody>
          <a:bodyPr wrap="square">
            <a:spAutoFit/>
          </a:bodyPr>
          <a:lstStyle/>
          <a:p>
            <a:pPr algn="ctr">
              <a:defRPr/>
            </a:pPr>
            <a:r>
              <a:rPr lang="en-US" sz="3200" b="1" dirty="0" smtClean="0">
                <a:solidFill>
                  <a:srgbClr val="FF0000"/>
                </a:solidFill>
                <a:effectLst>
                  <a:outerShdw dist="25400" dir="7200000" algn="ctr" rotWithShape="0">
                    <a:schemeClr val="tx1"/>
                  </a:outerShdw>
                </a:effectLst>
                <a:latin typeface="Tempus Sans ITC" pitchFamily="82" charset="0"/>
              </a:rPr>
              <a:t>How many people were there?</a:t>
            </a:r>
          </a:p>
        </p:txBody>
      </p:sp>
      <p:pic>
        <p:nvPicPr>
          <p:cNvPr id="27" name="Picture 26"/>
          <p:cNvPicPr>
            <a:picLocks noChangeAspect="1" noChangeArrowheads="1"/>
          </p:cNvPicPr>
          <p:nvPr/>
        </p:nvPicPr>
        <p:blipFill>
          <a:blip r:embed="rId3" cstate="print"/>
          <a:srcRect l="64800" t="19819" r="5214" b="72245"/>
          <a:stretch>
            <a:fillRect/>
          </a:stretch>
        </p:blipFill>
        <p:spPr bwMode="auto">
          <a:xfrm>
            <a:off x="6172200" y="5638800"/>
            <a:ext cx="2971800" cy="1066800"/>
          </a:xfrm>
          <a:prstGeom prst="rect">
            <a:avLst/>
          </a:prstGeom>
          <a:noFill/>
          <a:ln w="50800">
            <a:solidFill>
              <a:srgbClr val="00B050"/>
            </a:solidFill>
            <a:miter lim="800000"/>
            <a:headEnd/>
            <a:tailEnd/>
          </a:ln>
          <a:effectLst>
            <a:outerShdw dist="50800" dir="7800000" algn="ctr" rotWithShape="0">
              <a:schemeClr val="tx1"/>
            </a:outerShdw>
          </a:effectLst>
        </p:spPr>
      </p:pic>
      <p:sp>
        <p:nvSpPr>
          <p:cNvPr id="30" name="Oval 29"/>
          <p:cNvSpPr/>
          <p:nvPr/>
        </p:nvSpPr>
        <p:spPr>
          <a:xfrm>
            <a:off x="5791200" y="2438400"/>
            <a:ext cx="3581400" cy="533400"/>
          </a:xfrm>
          <a:prstGeom prst="ellipse">
            <a:avLst/>
          </a:prstGeom>
          <a:noFill/>
          <a:ln w="50800">
            <a:solidFill>
              <a:srgbClr val="00B050"/>
            </a:solidFill>
          </a:ln>
          <a:effectLst>
            <a:outerShdw dist="50800" dir="66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rot="16200000">
            <a:off x="4095750" y="1962150"/>
            <a:ext cx="1790700" cy="533400"/>
          </a:xfrm>
          <a:prstGeom prst="ellipse">
            <a:avLst/>
          </a:prstGeom>
          <a:noFill/>
          <a:ln w="50800">
            <a:solidFill>
              <a:srgbClr val="00B050"/>
            </a:solidFill>
          </a:ln>
          <a:effectLst>
            <a:outerShdw dist="50800" dir="6600000" algn="ctr"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46"/>
          <p:cNvPicPr>
            <a:picLocks noChangeAspect="1" noChangeArrowheads="1"/>
          </p:cNvPicPr>
          <p:nvPr/>
        </p:nvPicPr>
        <p:blipFill>
          <a:blip r:embed="rId3" cstate="print"/>
          <a:srcRect l="64800" t="2245" r="13672" b="93220"/>
          <a:stretch>
            <a:fillRect/>
          </a:stretch>
        </p:blipFill>
        <p:spPr bwMode="auto">
          <a:xfrm>
            <a:off x="6172200" y="3276600"/>
            <a:ext cx="2133600" cy="609600"/>
          </a:xfrm>
          <a:prstGeom prst="rect">
            <a:avLst/>
          </a:prstGeom>
          <a:noFill/>
          <a:ln w="50800">
            <a:solidFill>
              <a:srgbClr val="00B050"/>
            </a:solidFill>
            <a:miter lim="800000"/>
            <a:headEnd/>
            <a:tailEnd/>
          </a:ln>
          <a:effectLst>
            <a:outerShdw dist="50800" dir="7800000" algn="ctr" rotWithShape="0">
              <a:schemeClr val="tx1"/>
            </a:outerShdw>
          </a:effectLst>
        </p:spPr>
      </p:pic>
      <p:sp useBgFill="1">
        <p:nvSpPr>
          <p:cNvPr id="50" name="TextBox 49"/>
          <p:cNvSpPr txBox="1"/>
          <p:nvPr/>
        </p:nvSpPr>
        <p:spPr>
          <a:xfrm>
            <a:off x="251812" y="1676400"/>
            <a:ext cx="2491388"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350,000  - 3.5M</a:t>
            </a:r>
            <a:endParaRPr lang="en-US" sz="2800" b="1" dirty="0">
              <a:solidFill>
                <a:srgbClr val="007A37"/>
              </a:solidFill>
              <a:effectLst>
                <a:outerShdw dist="50800" dir="5400000" algn="ctr" rotWithShape="0">
                  <a:schemeClr val="tx1"/>
                </a:outerShdw>
              </a:effectLst>
            </a:endParaRPr>
          </a:p>
        </p:txBody>
      </p:sp>
      <p:sp useBgFill="1">
        <p:nvSpPr>
          <p:cNvPr id="52" name="TextBox 51"/>
          <p:cNvSpPr txBox="1"/>
          <p:nvPr/>
        </p:nvSpPr>
        <p:spPr>
          <a:xfrm>
            <a:off x="7406640" y="1033272"/>
            <a:ext cx="1811714" cy="646331"/>
          </a:xfrm>
          <a:prstGeom prst="rect">
            <a:avLst/>
          </a:prstGeom>
        </p:spPr>
        <p:txBody>
          <a:bodyPr wrap="none" rtlCol="0">
            <a:spAutoFit/>
          </a:bodyPr>
          <a:lstStyle/>
          <a:p>
            <a:r>
              <a:rPr lang="en-US" sz="3600" b="1" dirty="0" smtClean="0">
                <a:solidFill>
                  <a:srgbClr val="007A37"/>
                </a:solidFill>
                <a:effectLst>
                  <a:outerShdw dist="50800" dir="5400000" algn="ctr" rotWithShape="0">
                    <a:schemeClr val="tx1"/>
                  </a:outerShdw>
                </a:effectLst>
              </a:rPr>
              <a:t>300,000 </a:t>
            </a:r>
            <a:endParaRPr lang="en-US" sz="3600" b="1" dirty="0">
              <a:solidFill>
                <a:srgbClr val="007A37"/>
              </a:solidFill>
              <a:effectLst>
                <a:outerShdw dist="50800" dir="5400000" algn="ctr" rotWithShape="0">
                  <a:schemeClr val="tx1"/>
                </a:outerShdw>
              </a:effectLst>
            </a:endParaRPr>
          </a:p>
        </p:txBody>
      </p:sp>
      <p:sp useBgFill="1">
        <p:nvSpPr>
          <p:cNvPr id="54" name="TextBox 53"/>
          <p:cNvSpPr txBox="1"/>
          <p:nvPr/>
        </p:nvSpPr>
        <p:spPr>
          <a:xfrm>
            <a:off x="3732271" y="1097280"/>
            <a:ext cx="350672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pre-European contact:</a:t>
            </a:r>
            <a:endParaRPr lang="en-US" sz="2800" b="1" dirty="0">
              <a:solidFill>
                <a:srgbClr val="007A37"/>
              </a:solidFill>
              <a:effectLst>
                <a:outerShdw dist="50800" dir="54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6" presetClass="emph" presetSubtype="0" fill="hold" nodeType="afterEffect">
                                  <p:stCondLst>
                                    <p:cond delay="0"/>
                                  </p:stCondLst>
                                  <p:childTnLst>
                                    <p:animScale>
                                      <p:cBhvr>
                                        <p:cTn id="10" dur="1000" fill="hold"/>
                                        <p:tgtEl>
                                          <p:spTgt spid="47"/>
                                        </p:tgtEl>
                                      </p:cBhvr>
                                      <p:by x="150000" y="150000"/>
                                    </p:animScale>
                                  </p:childTnLst>
                                </p:cTn>
                              </p:par>
                              <p:par>
                                <p:cTn id="11" presetID="64" presetClass="path" presetSubtype="0" fill="hold" nodeType="withEffect">
                                  <p:stCondLst>
                                    <p:cond delay="0"/>
                                  </p:stCondLst>
                                  <p:childTnLst>
                                    <p:animMotion origin="layout" path="M 0 -2.22222E-6 L -0.05417 -0.21111 " pathEditMode="relative" rAng="0" ptsTypes="AA">
                                      <p:cBhvr>
                                        <p:cTn id="12" dur="1000" fill="hold"/>
                                        <p:tgtEl>
                                          <p:spTgt spid="47"/>
                                        </p:tgtEl>
                                        <p:attrNameLst>
                                          <p:attrName>ppt_x</p:attrName>
                                          <p:attrName>ppt_y</p:attrName>
                                        </p:attrNameLst>
                                      </p:cBhvr>
                                      <p:rCtr x="-27" y="-106"/>
                                    </p:animMotion>
                                  </p:childTnLst>
                                </p:cTn>
                              </p:par>
                            </p:childTnLst>
                          </p:cTn>
                        </p:par>
                      </p:childTnLst>
                    </p:cTn>
                  </p:par>
                  <p:par>
                    <p:cTn id="13" fill="hold">
                      <p:stCondLst>
                        <p:cond delay="indefinite"/>
                      </p:stCondLst>
                      <p:childTnLst>
                        <p:par>
                          <p:cTn id="14" fill="hold">
                            <p:stCondLst>
                              <p:cond delay="0"/>
                            </p:stCondLst>
                            <p:childTnLst>
                              <p:par>
                                <p:cTn id="15" presetID="53" presetClass="exit" presetSubtype="0" fill="hold" nodeType="clickEffect">
                                  <p:stCondLst>
                                    <p:cond delay="0"/>
                                  </p:stCondLst>
                                  <p:childTnLst>
                                    <p:anim calcmode="lin" valueType="num">
                                      <p:cBhvr>
                                        <p:cTn id="16" dur="1000"/>
                                        <p:tgtEl>
                                          <p:spTgt spid="47"/>
                                        </p:tgtEl>
                                        <p:attrNameLst>
                                          <p:attrName>ppt_w</p:attrName>
                                        </p:attrNameLst>
                                      </p:cBhvr>
                                      <p:tavLst>
                                        <p:tav tm="0">
                                          <p:val>
                                            <p:strVal val="ppt_w"/>
                                          </p:val>
                                        </p:tav>
                                        <p:tav tm="100000">
                                          <p:val>
                                            <p:fltVal val="0"/>
                                          </p:val>
                                        </p:tav>
                                      </p:tavLst>
                                    </p:anim>
                                    <p:anim calcmode="lin" valueType="num">
                                      <p:cBhvr>
                                        <p:cTn id="17" dur="1000"/>
                                        <p:tgtEl>
                                          <p:spTgt spid="47"/>
                                        </p:tgtEl>
                                        <p:attrNameLst>
                                          <p:attrName>ppt_h</p:attrName>
                                        </p:attrNameLst>
                                      </p:cBhvr>
                                      <p:tavLst>
                                        <p:tav tm="0">
                                          <p:val>
                                            <p:strVal val="ppt_h"/>
                                          </p:val>
                                        </p:tav>
                                        <p:tav tm="100000">
                                          <p:val>
                                            <p:fltVal val="0"/>
                                          </p:val>
                                        </p:tav>
                                      </p:tavLst>
                                    </p:anim>
                                    <p:animEffect transition="out" filter="fade">
                                      <p:cBhvr>
                                        <p:cTn id="18" dur="1000"/>
                                        <p:tgtEl>
                                          <p:spTgt spid="47"/>
                                        </p:tgtEl>
                                      </p:cBhvr>
                                    </p:animEffect>
                                    <p:set>
                                      <p:cBhvr>
                                        <p:cTn id="19" dur="1" fill="hold">
                                          <p:stCondLst>
                                            <p:cond delay="999"/>
                                          </p:stCondLst>
                                        </p:cTn>
                                        <p:tgtEl>
                                          <p:spTgt spid="47"/>
                                        </p:tgtEl>
                                        <p:attrNameLst>
                                          <p:attrName>style.visibility</p:attrName>
                                        </p:attrNameLst>
                                      </p:cBhvr>
                                      <p:to>
                                        <p:strVal val="hidden"/>
                                      </p:to>
                                    </p:set>
                                  </p:childTnLst>
                                </p:cTn>
                              </p:par>
                              <p:par>
                                <p:cTn id="20" presetID="42" presetClass="path" presetSubtype="0" fill="hold" nodeType="withEffect">
                                  <p:stCondLst>
                                    <p:cond delay="0"/>
                                  </p:stCondLst>
                                  <p:childTnLst>
                                    <p:animMotion origin="layout" path="M -0.05 -0.21111 L 0.05 0.15556 " pathEditMode="relative" rAng="0" ptsTypes="AA">
                                      <p:cBhvr>
                                        <p:cTn id="21" dur="1000" fill="hold"/>
                                        <p:tgtEl>
                                          <p:spTgt spid="47"/>
                                        </p:tgtEl>
                                        <p:attrNameLst>
                                          <p:attrName>ppt_x</p:attrName>
                                          <p:attrName>ppt_y</p:attrName>
                                        </p:attrNameLst>
                                      </p:cBhvr>
                                      <p:rCtr x="50" y="183"/>
                                    </p:animMotion>
                                  </p:childTnLst>
                                </p:cTn>
                              </p:par>
                            </p:childTnLst>
                          </p:cTn>
                        </p:par>
                        <p:par>
                          <p:cTn id="22" fill="hold">
                            <p:stCondLst>
                              <p:cond delay="1000"/>
                            </p:stCondLst>
                            <p:childTnLst>
                              <p:par>
                                <p:cTn id="23" presetID="22" presetClass="entr" presetSubtype="8"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1000"/>
                                        <p:tgtEl>
                                          <p:spTgt spid="27"/>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mph" presetSubtype="0" fill="hold" nodeType="clickEffect">
                                  <p:stCondLst>
                                    <p:cond delay="0"/>
                                  </p:stCondLst>
                                  <p:childTnLst>
                                    <p:animScale>
                                      <p:cBhvr>
                                        <p:cTn id="29" dur="1000" fill="hold"/>
                                        <p:tgtEl>
                                          <p:spTgt spid="27"/>
                                        </p:tgtEl>
                                      </p:cBhvr>
                                      <p:by x="160000" y="160000"/>
                                    </p:animScale>
                                  </p:childTnLst>
                                </p:cTn>
                              </p:par>
                              <p:par>
                                <p:cTn id="30" presetID="64" presetClass="path" presetSubtype="0" fill="hold" nodeType="withEffect">
                                  <p:stCondLst>
                                    <p:cond delay="0"/>
                                  </p:stCondLst>
                                  <p:childTnLst>
                                    <p:animMotion origin="layout" path="M 0.03333 0 L -0.10417 -0.58889 " pathEditMode="relative" rAng="0" ptsTypes="AA">
                                      <p:cBhvr>
                                        <p:cTn id="31" dur="1000" fill="hold"/>
                                        <p:tgtEl>
                                          <p:spTgt spid="27"/>
                                        </p:tgtEl>
                                        <p:attrNameLst>
                                          <p:attrName>ppt_x</p:attrName>
                                          <p:attrName>ppt_y</p:attrName>
                                        </p:attrNameLst>
                                      </p:cBhvr>
                                      <p:rCtr x="-69" y="-294"/>
                                    </p:animMotion>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left)">
                                      <p:cBhvr>
                                        <p:cTn id="36" dur="1000"/>
                                        <p:tgtEl>
                                          <p:spTgt spid="29"/>
                                        </p:tgtEl>
                                      </p:cBhvr>
                                    </p:animEffect>
                                  </p:childTnLst>
                                </p:cTn>
                              </p:par>
                            </p:childTnLst>
                          </p:cTn>
                        </p:par>
                      </p:childTnLst>
                    </p:cTn>
                  </p:par>
                  <p:par>
                    <p:cTn id="37" fill="hold">
                      <p:stCondLst>
                        <p:cond delay="indefinite"/>
                      </p:stCondLst>
                      <p:childTnLst>
                        <p:par>
                          <p:cTn id="38" fill="hold">
                            <p:stCondLst>
                              <p:cond delay="0"/>
                            </p:stCondLst>
                            <p:childTnLst>
                              <p:par>
                                <p:cTn id="39" presetID="8" presetClass="emph" presetSubtype="0" fill="hold" grpId="2" nodeType="clickEffect">
                                  <p:stCondLst>
                                    <p:cond delay="0"/>
                                  </p:stCondLst>
                                  <p:childTnLst>
                                    <p:animRot by="5400000">
                                      <p:cBhvr>
                                        <p:cTn id="40" dur="1000" fill="hold"/>
                                        <p:tgtEl>
                                          <p:spTgt spid="29"/>
                                        </p:tgtEl>
                                        <p:attrNameLst>
                                          <p:attrName>r</p:attrName>
                                        </p:attrNameLst>
                                      </p:cBhvr>
                                    </p:animRot>
                                  </p:childTnLst>
                                </p:cTn>
                              </p:par>
                              <p:par>
                                <p:cTn id="41" presetID="63" presetClass="path" presetSubtype="0" accel="50000" decel="50000" fill="hold" grpId="3" nodeType="withEffect">
                                  <p:stCondLst>
                                    <p:cond delay="0"/>
                                  </p:stCondLst>
                                  <p:childTnLst>
                                    <p:animMotion origin="layout" path="M 0 5.55112E-17 L 0.14583 -0.01389 " pathEditMode="relative" rAng="0" ptsTypes="AA">
                                      <p:cBhvr>
                                        <p:cTn id="42" dur="1000" fill="hold"/>
                                        <p:tgtEl>
                                          <p:spTgt spid="29"/>
                                        </p:tgtEl>
                                        <p:attrNameLst>
                                          <p:attrName>ppt_x</p:attrName>
                                          <p:attrName>ppt_y</p:attrName>
                                        </p:attrNameLst>
                                      </p:cBhvr>
                                      <p:rCtr x="73" y="-7"/>
                                    </p:animMotion>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wipe(left)">
                                      <p:cBhvr>
                                        <p:cTn id="47" dur="1000"/>
                                        <p:tgtEl>
                                          <p:spTgt spid="30"/>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29"/>
                                        </p:tgtEl>
                                      </p:cBhvr>
                                    </p:animEffect>
                                    <p:set>
                                      <p:cBhvr>
                                        <p:cTn id="52" dur="1" fill="hold">
                                          <p:stCondLst>
                                            <p:cond delay="999"/>
                                          </p:stCondLst>
                                        </p:cTn>
                                        <p:tgtEl>
                                          <p:spTgt spid="29"/>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30"/>
                                        </p:tgtEl>
                                      </p:cBhvr>
                                    </p:animEffect>
                                    <p:set>
                                      <p:cBhvr>
                                        <p:cTn id="55" dur="1" fill="hold">
                                          <p:stCondLst>
                                            <p:cond delay="999"/>
                                          </p:stCondLst>
                                        </p:cTn>
                                        <p:tgtEl>
                                          <p:spTgt spid="30"/>
                                        </p:tgtEl>
                                        <p:attrNameLst>
                                          <p:attrName>style.visibility</p:attrName>
                                        </p:attrNameLst>
                                      </p:cBhvr>
                                      <p:to>
                                        <p:strVal val="hidden"/>
                                      </p:to>
                                    </p:set>
                                  </p:childTnLst>
                                </p:cTn>
                              </p:par>
                            </p:childTnLst>
                          </p:cTn>
                        </p:par>
                        <p:par>
                          <p:cTn id="56" fill="hold">
                            <p:stCondLst>
                              <p:cond delay="1000"/>
                            </p:stCondLst>
                            <p:childTnLst>
                              <p:par>
                                <p:cTn id="57" presetID="22" presetClass="entr" presetSubtype="2"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right)">
                                      <p:cBhvr>
                                        <p:cTn id="59" dur="1000"/>
                                        <p:tgtEl>
                                          <p:spTgt spid="22"/>
                                        </p:tgtEl>
                                      </p:cBhvr>
                                    </p:animEffect>
                                  </p:childTnLst>
                                </p:cTn>
                              </p:par>
                            </p:childTnLst>
                          </p:cTn>
                        </p:par>
                        <p:par>
                          <p:cTn id="60" fill="hold">
                            <p:stCondLst>
                              <p:cond delay="2000"/>
                            </p:stCondLst>
                            <p:childTnLst>
                              <p:par>
                                <p:cTn id="61" presetID="22" presetClass="entr" presetSubtype="4" fill="hold" grpId="0"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wipe(down)">
                                      <p:cBhvr>
                                        <p:cTn id="63" dur="1000"/>
                                        <p:tgtEl>
                                          <p:spTgt spid="32"/>
                                        </p:tgtEl>
                                      </p:cBhvr>
                                    </p:animEffect>
                                  </p:childTnLst>
                                </p:cTn>
                              </p:par>
                            </p:childTnLst>
                          </p:cTn>
                        </p:par>
                        <p:par>
                          <p:cTn id="64" fill="hold">
                            <p:stCondLst>
                              <p:cond delay="3000"/>
                            </p:stCondLst>
                            <p:childTnLst>
                              <p:par>
                                <p:cTn id="65" presetID="10" presetClass="entr" presetSubtype="0"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Effect transition="in" filter="fade">
                                      <p:cBhvr>
                                        <p:cTn id="67" dur="2000"/>
                                        <p:tgtEl>
                                          <p:spTgt spid="50"/>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1000"/>
                                        <p:tgtEl>
                                          <p:spTgt spid="22"/>
                                        </p:tgtEl>
                                      </p:cBhvr>
                                    </p:animEffect>
                                    <p:set>
                                      <p:cBhvr>
                                        <p:cTn id="72" dur="1" fill="hold">
                                          <p:stCondLst>
                                            <p:cond delay="999"/>
                                          </p:stCondLst>
                                        </p:cTn>
                                        <p:tgtEl>
                                          <p:spTgt spid="22"/>
                                        </p:tgtEl>
                                        <p:attrNameLst>
                                          <p:attrName>style.visibility</p:attrName>
                                        </p:attrNameLst>
                                      </p:cBhvr>
                                      <p:to>
                                        <p:strVal val="hidden"/>
                                      </p:to>
                                    </p:set>
                                  </p:childTnLst>
                                </p:cTn>
                              </p:par>
                              <p:par>
                                <p:cTn id="73" presetID="10" presetClass="exit" presetSubtype="0" fill="hold" grpId="1" nodeType="withEffect">
                                  <p:stCondLst>
                                    <p:cond delay="0"/>
                                  </p:stCondLst>
                                  <p:childTnLst>
                                    <p:animEffect transition="out" filter="fade">
                                      <p:cBhvr>
                                        <p:cTn id="74" dur="1000"/>
                                        <p:tgtEl>
                                          <p:spTgt spid="32"/>
                                        </p:tgtEl>
                                      </p:cBhvr>
                                    </p:animEffect>
                                    <p:set>
                                      <p:cBhvr>
                                        <p:cTn id="75" dur="1" fill="hold">
                                          <p:stCondLst>
                                            <p:cond delay="999"/>
                                          </p:stCondLst>
                                        </p:cTn>
                                        <p:tgtEl>
                                          <p:spTgt spid="32"/>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1000"/>
                                        <p:tgtEl>
                                          <p:spTgt spid="27"/>
                                        </p:tgtEl>
                                      </p:cBhvr>
                                    </p:animEffect>
                                    <p:set>
                                      <p:cBhvr>
                                        <p:cTn id="78" dur="1" fill="hold">
                                          <p:stCondLst>
                                            <p:cond delay="999"/>
                                          </p:stCondLst>
                                        </p:cTn>
                                        <p:tgtEl>
                                          <p:spTgt spid="27"/>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1000"/>
                                        <p:tgtEl>
                                          <p:spTgt spid="3"/>
                                        </p:tgtEl>
                                      </p:cBhvr>
                                    </p:animEffect>
                                    <p:set>
                                      <p:cBhvr>
                                        <p:cTn id="81" dur="1" fill="hold">
                                          <p:stCondLst>
                                            <p:cond delay="999"/>
                                          </p:stCondLst>
                                        </p:cTn>
                                        <p:tgtEl>
                                          <p:spTgt spid="3"/>
                                        </p:tgtEl>
                                        <p:attrNameLst>
                                          <p:attrName>style.visibility</p:attrName>
                                        </p:attrNameLst>
                                      </p:cBhvr>
                                      <p:to>
                                        <p:strVal val="hidden"/>
                                      </p:to>
                                    </p:set>
                                  </p:childTnLst>
                                </p:cTn>
                              </p:par>
                              <p:par>
                                <p:cTn id="82" presetID="63" presetClass="path" presetSubtype="0" accel="50000" decel="50000" fill="hold" grpId="1" nodeType="withEffect">
                                  <p:stCondLst>
                                    <p:cond delay="0"/>
                                  </p:stCondLst>
                                  <p:childTnLst>
                                    <p:animMotion origin="layout" path="M 4.72222E-6 1.11111E-6 L 0.81128 -0.08264 " pathEditMode="relative" rAng="0" ptsTypes="AA">
                                      <p:cBhvr>
                                        <p:cTn id="83" dur="1000" fill="hold"/>
                                        <p:tgtEl>
                                          <p:spTgt spid="50"/>
                                        </p:tgtEl>
                                        <p:attrNameLst>
                                          <p:attrName>ppt_x</p:attrName>
                                          <p:attrName>ppt_y</p:attrName>
                                        </p:attrNameLst>
                                      </p:cBhvr>
                                      <p:rCtr x="406" y="-41"/>
                                    </p:animMotion>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52"/>
                                        </p:tgtEl>
                                        <p:attrNameLst>
                                          <p:attrName>style.visibility</p:attrName>
                                        </p:attrNameLst>
                                      </p:cBhvr>
                                      <p:to>
                                        <p:strVal val="visible"/>
                                      </p:to>
                                    </p:set>
                                    <p:animEffect transition="in" filter="dissolve">
                                      <p:cBhvr>
                                        <p:cTn id="88" dur="1000"/>
                                        <p:tgtEl>
                                          <p:spTgt spid="52"/>
                                        </p:tgtEl>
                                      </p:cBhvr>
                                    </p:animEffect>
                                  </p:childTnLst>
                                </p:cTn>
                              </p:par>
                              <p:par>
                                <p:cTn id="89" presetID="10" presetClass="exit" presetSubtype="0" fill="hold" grpId="2" nodeType="withEffect">
                                  <p:stCondLst>
                                    <p:cond delay="0"/>
                                  </p:stCondLst>
                                  <p:childTnLst>
                                    <p:animEffect transition="out" filter="fade">
                                      <p:cBhvr>
                                        <p:cTn id="90" dur="1000"/>
                                        <p:tgtEl>
                                          <p:spTgt spid="50"/>
                                        </p:tgtEl>
                                      </p:cBhvr>
                                    </p:animEffect>
                                    <p:set>
                                      <p:cBhvr>
                                        <p:cTn id="91" dur="1" fill="hold">
                                          <p:stCondLst>
                                            <p:cond delay="999"/>
                                          </p:stCondLst>
                                        </p:cTn>
                                        <p:tgtEl>
                                          <p:spTgt spid="50"/>
                                        </p:tgtEl>
                                        <p:attrNameLst>
                                          <p:attrName>style.visibility</p:attrName>
                                        </p:attrNameLst>
                                      </p:cBhvr>
                                      <p:to>
                                        <p:strVal val="hidden"/>
                                      </p:to>
                                    </p:set>
                                  </p:childTnLst>
                                </p:cTn>
                              </p:par>
                            </p:childTnLst>
                          </p:cTn>
                        </p:par>
                        <p:par>
                          <p:cTn id="92" fill="hold">
                            <p:stCondLst>
                              <p:cond delay="1000"/>
                            </p:stCondLst>
                            <p:childTnLst>
                              <p:par>
                                <p:cTn id="93" presetID="10" presetClass="exit" presetSubtype="0" fill="hold" nodeType="afterEffect">
                                  <p:stCondLst>
                                    <p:cond delay="0"/>
                                  </p:stCondLst>
                                  <p:childTnLst>
                                    <p:animEffect transition="out" filter="fade">
                                      <p:cBhvr>
                                        <p:cTn id="94" dur="1000"/>
                                        <p:tgtEl>
                                          <p:spTgt spid="3074"/>
                                        </p:tgtEl>
                                      </p:cBhvr>
                                    </p:animEffect>
                                    <p:set>
                                      <p:cBhvr>
                                        <p:cTn id="95" dur="1" fill="hold">
                                          <p:stCondLst>
                                            <p:cond delay="999"/>
                                          </p:stCondLst>
                                        </p:cTn>
                                        <p:tgtEl>
                                          <p:spTgt spid="3074"/>
                                        </p:tgtEl>
                                        <p:attrNameLst>
                                          <p:attrName>style.visibility</p:attrName>
                                        </p:attrNameLst>
                                      </p:cBhvr>
                                      <p:to>
                                        <p:strVal val="hidden"/>
                                      </p:to>
                                    </p:set>
                                  </p:childTnLst>
                                </p:cTn>
                              </p:par>
                              <p:par>
                                <p:cTn id="96" presetID="10" presetClass="exit" presetSubtype="0" fill="hold" grpId="0" nodeType="withEffect">
                                  <p:stCondLst>
                                    <p:cond delay="0"/>
                                  </p:stCondLst>
                                  <p:childTnLst>
                                    <p:animEffect transition="out" filter="fade">
                                      <p:cBhvr>
                                        <p:cTn id="97" dur="1000"/>
                                        <p:tgtEl>
                                          <p:spTgt spid="34"/>
                                        </p:tgtEl>
                                      </p:cBhvr>
                                    </p:animEffect>
                                    <p:set>
                                      <p:cBhvr>
                                        <p:cTn id="98" dur="1" fill="hold">
                                          <p:stCondLst>
                                            <p:cond delay="999"/>
                                          </p:stCondLst>
                                        </p:cTn>
                                        <p:tgtEl>
                                          <p:spTgt spid="34"/>
                                        </p:tgtEl>
                                        <p:attrNameLst>
                                          <p:attrName>style.visibility</p:attrName>
                                        </p:attrNameLst>
                                      </p:cBhvr>
                                      <p:to>
                                        <p:strVal val="hidden"/>
                                      </p:to>
                                    </p:set>
                                  </p:childTnLst>
                                </p:cTn>
                              </p:par>
                              <p:par>
                                <p:cTn id="99" presetID="10" presetClass="entr" presetSubtype="0" fill="hold" nodeType="with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54"/>
                                        </p:tgtEl>
                                        <p:attrNameLst>
                                          <p:attrName>style.visibility</p:attrName>
                                        </p:attrNameLst>
                                      </p:cBhvr>
                                      <p:to>
                                        <p:strVal val="visible"/>
                                      </p:to>
                                    </p:set>
                                    <p:animEffect transition="in" filter="wipe(left)">
                                      <p:cBhvr>
                                        <p:cTn id="106"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2" grpId="1" animBg="1"/>
      <p:bldP spid="34" grpId="0" animBg="1"/>
      <p:bldP spid="30" grpId="0" animBg="1"/>
      <p:bldP spid="30" grpId="1" animBg="1"/>
      <p:bldP spid="29" grpId="0" animBg="1"/>
      <p:bldP spid="29" grpId="1" animBg="1"/>
      <p:bldP spid="29" grpId="2" animBg="1"/>
      <p:bldP spid="29" grpId="3" animBg="1"/>
      <p:bldP spid="50" grpId="0" animBg="1"/>
      <p:bldP spid="50" grpId="1" animBg="1"/>
      <p:bldP spid="50" grpId="2" animBg="1"/>
      <p:bldP spid="52" grpId="0" animBg="1"/>
      <p:bldP spid="54"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914400"/>
            <a:ext cx="5943600" cy="5943600"/>
            <a:chOff x="0" y="1600200"/>
            <a:chExt cx="5437413" cy="5257800"/>
          </a:xfrm>
        </p:grpSpPr>
        <p:grpSp>
          <p:nvGrpSpPr>
            <p:cNvPr id="2" name="Group 4"/>
            <p:cNvGrpSpPr/>
            <p:nvPr/>
          </p:nvGrpSpPr>
          <p:grpSpPr>
            <a:xfrm>
              <a:off x="0" y="1752599"/>
              <a:ext cx="5211762" cy="5105401"/>
              <a:chOff x="0" y="1752599"/>
              <a:chExt cx="5211762" cy="5105401"/>
            </a:xfrm>
          </p:grpSpPr>
          <p:pic>
            <p:nvPicPr>
              <p:cNvPr id="2050" name="Picture 2" descr="Image result for california native tribes"/>
              <p:cNvPicPr>
                <a:picLocks noChangeAspect="1" noChangeArrowheads="1"/>
              </p:cNvPicPr>
              <p:nvPr/>
            </p:nvPicPr>
            <p:blipFill>
              <a:blip r:embed="rId2"/>
              <a:srcRect/>
              <a:stretch>
                <a:fillRect/>
              </a:stretch>
            </p:blipFill>
            <p:spPr bwMode="auto">
              <a:xfrm>
                <a:off x="0" y="1752599"/>
                <a:ext cx="5211762" cy="5105401"/>
              </a:xfrm>
              <a:prstGeom prst="rect">
                <a:avLst/>
              </a:prstGeom>
              <a:noFill/>
            </p:spPr>
          </p:pic>
          <p:sp>
            <p:nvSpPr>
              <p:cNvPr id="3" name="Rectangle 2"/>
              <p:cNvSpPr/>
              <p:nvPr/>
            </p:nvSpPr>
            <p:spPr>
              <a:xfrm>
                <a:off x="0" y="6629400"/>
                <a:ext cx="2286000" cy="228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4" name="Rectangle 3"/>
              <p:cNvSpPr/>
              <p:nvPr/>
            </p:nvSpPr>
            <p:spPr>
              <a:xfrm>
                <a:off x="2514600" y="1855113"/>
                <a:ext cx="1371600" cy="430887"/>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6" name="Freeform 5"/>
            <p:cNvSpPr/>
            <p:nvPr/>
          </p:nvSpPr>
          <p:spPr>
            <a:xfrm>
              <a:off x="3069770" y="1600200"/>
              <a:ext cx="2367643" cy="3214007"/>
            </a:xfrm>
            <a:custGeom>
              <a:avLst/>
              <a:gdLst>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367643"/>
                <a:gd name="connsiteY0" fmla="*/ 383721 h 3584121"/>
                <a:gd name="connsiteX1" fmla="*/ 0 w 2367643"/>
                <a:gd name="connsiteY1" fmla="*/ 1885950 h 3584121"/>
                <a:gd name="connsiteX2" fmla="*/ 2139043 w 2367643"/>
                <a:gd name="connsiteY2" fmla="*/ 3584121 h 3584121"/>
                <a:gd name="connsiteX3" fmla="*/ 2367643 w 2367643"/>
                <a:gd name="connsiteY3" fmla="*/ 530678 h 3584121"/>
                <a:gd name="connsiteX4" fmla="*/ 81643 w 2367643"/>
                <a:gd name="connsiteY4" fmla="*/ 383721 h 3584121"/>
                <a:gd name="connsiteX0" fmla="*/ 81643 w 2367643"/>
                <a:gd name="connsiteY0" fmla="*/ 13607 h 3214007"/>
                <a:gd name="connsiteX1" fmla="*/ 0 w 2367643"/>
                <a:gd name="connsiteY1" fmla="*/ 1515836 h 3214007"/>
                <a:gd name="connsiteX2" fmla="*/ 2139043 w 2367643"/>
                <a:gd name="connsiteY2" fmla="*/ 3214007 h 3214007"/>
                <a:gd name="connsiteX3" fmla="*/ 2367643 w 2367643"/>
                <a:gd name="connsiteY3" fmla="*/ 160564 h 3214007"/>
                <a:gd name="connsiteX4" fmla="*/ 81643 w 2367643"/>
                <a:gd name="connsiteY4" fmla="*/ 13607 h 321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643" h="3214007">
                  <a:moveTo>
                    <a:pt x="81643" y="13607"/>
                  </a:moveTo>
                  <a:cubicBezTo>
                    <a:pt x="46265" y="522515"/>
                    <a:pt x="32657" y="634093"/>
                    <a:pt x="0" y="1515836"/>
                  </a:cubicBezTo>
                  <a:cubicBezTo>
                    <a:pt x="604157" y="2081893"/>
                    <a:pt x="1472293" y="2803072"/>
                    <a:pt x="2139043" y="3214007"/>
                  </a:cubicBezTo>
                  <a:cubicBezTo>
                    <a:pt x="2152650" y="2536371"/>
                    <a:pt x="2337707" y="1284514"/>
                    <a:pt x="2367643" y="160564"/>
                  </a:cubicBezTo>
                  <a:cubicBezTo>
                    <a:pt x="1532165" y="0"/>
                    <a:pt x="699407" y="16328"/>
                    <a:pt x="81643" y="1360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sp useBgFill="1">
        <p:nvSpPr>
          <p:cNvPr id="11" name="TextBox 10"/>
          <p:cNvSpPr txBox="1"/>
          <p:nvPr/>
        </p:nvSpPr>
        <p:spPr>
          <a:xfrm>
            <a:off x="7408486" y="1030069"/>
            <a:ext cx="1811714" cy="646331"/>
          </a:xfrm>
          <a:prstGeom prst="rect">
            <a:avLst/>
          </a:prstGeom>
        </p:spPr>
        <p:txBody>
          <a:bodyPr wrap="none" rtlCol="0">
            <a:spAutoFit/>
          </a:bodyPr>
          <a:lstStyle/>
          <a:p>
            <a:r>
              <a:rPr lang="en-US" sz="3600" b="1" dirty="0" smtClean="0">
                <a:solidFill>
                  <a:srgbClr val="007A37"/>
                </a:solidFill>
                <a:effectLst>
                  <a:outerShdw dist="50800" dir="5400000" algn="ctr" rotWithShape="0">
                    <a:schemeClr val="tx1"/>
                  </a:outerShdw>
                </a:effectLst>
              </a:rPr>
              <a:t>300,000 </a:t>
            </a:r>
            <a:endParaRPr lang="en-US" sz="3600" b="1" dirty="0">
              <a:solidFill>
                <a:srgbClr val="007A37"/>
              </a:solidFill>
              <a:effectLst>
                <a:outerShdw dist="50800" dir="5400000" algn="ctr" rotWithShape="0">
                  <a:schemeClr val="tx1"/>
                </a:outerShdw>
              </a:effectLst>
            </a:endParaRPr>
          </a:p>
        </p:txBody>
      </p:sp>
      <p:sp useBgFill="1">
        <p:nvSpPr>
          <p:cNvPr id="12" name="TextBox 11"/>
          <p:cNvSpPr txBox="1"/>
          <p:nvPr/>
        </p:nvSpPr>
        <p:spPr>
          <a:xfrm>
            <a:off x="3732271" y="1097280"/>
            <a:ext cx="350672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pre-European contact:</a:t>
            </a:r>
            <a:endParaRPr lang="en-US" sz="2800" b="1" dirty="0">
              <a:solidFill>
                <a:srgbClr val="007A37"/>
              </a:solidFill>
              <a:effectLst>
                <a:outerShdw dist="50800" dir="5400000" algn="ctr" rotWithShape="0">
                  <a:schemeClr val="tx1"/>
                </a:outerShdw>
              </a:effectLst>
            </a:endParaRPr>
          </a:p>
        </p:txBody>
      </p:sp>
      <p:sp>
        <p:nvSpPr>
          <p:cNvPr id="14" name="TextBox 13"/>
          <p:cNvSpPr txBox="1"/>
          <p:nvPr/>
        </p:nvSpPr>
        <p:spPr>
          <a:xfrm>
            <a:off x="7391400" y="1981200"/>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250,000 </a:t>
            </a:r>
            <a:endParaRPr lang="en-US" sz="3600" b="1" dirty="0">
              <a:solidFill>
                <a:srgbClr val="007A37"/>
              </a:solidFill>
              <a:effectLst>
                <a:outerShdw dist="50800" dir="5400000" algn="ctr" rotWithShape="0">
                  <a:schemeClr val="tx1"/>
                </a:outerShdw>
              </a:effectLst>
            </a:endParaRPr>
          </a:p>
        </p:txBody>
      </p:sp>
      <p:sp>
        <p:nvSpPr>
          <p:cNvPr id="16" name="TextBox 15"/>
          <p:cNvSpPr txBox="1"/>
          <p:nvPr/>
        </p:nvSpPr>
        <p:spPr>
          <a:xfrm>
            <a:off x="7391400" y="3085981"/>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150,000 </a:t>
            </a:r>
            <a:endParaRPr lang="en-US" sz="3600" b="1" dirty="0">
              <a:solidFill>
                <a:srgbClr val="007A37"/>
              </a:solidFill>
              <a:effectLst>
                <a:outerShdw dist="50800" dir="5400000" algn="ctr" rotWithShape="0">
                  <a:schemeClr val="tx1"/>
                </a:outerShdw>
              </a:effectLst>
            </a:endParaRPr>
          </a:p>
        </p:txBody>
      </p:sp>
      <p:sp useBgFill="1">
        <p:nvSpPr>
          <p:cNvPr id="17" name="TextBox 16"/>
          <p:cNvSpPr txBox="1"/>
          <p:nvPr/>
        </p:nvSpPr>
        <p:spPr>
          <a:xfrm>
            <a:off x="5161691" y="3810000"/>
            <a:ext cx="398230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USA to 1870:     - 120,000</a:t>
            </a:r>
            <a:endParaRPr lang="en-US" sz="2800" b="1" dirty="0">
              <a:solidFill>
                <a:srgbClr val="007A37"/>
              </a:solidFill>
              <a:effectLst>
                <a:outerShdw dist="50800" dir="5400000" algn="ctr" rotWithShape="0">
                  <a:schemeClr val="tx1"/>
                </a:outerShdw>
              </a:effectLst>
            </a:endParaRPr>
          </a:p>
        </p:txBody>
      </p:sp>
      <p:sp>
        <p:nvSpPr>
          <p:cNvPr id="19" name="TextBox 18"/>
          <p:cNvSpPr txBox="1"/>
          <p:nvPr/>
        </p:nvSpPr>
        <p:spPr>
          <a:xfrm>
            <a:off x="7408486" y="4191000"/>
            <a:ext cx="1786066"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  30,000 </a:t>
            </a:r>
            <a:endParaRPr lang="en-US" sz="3600" b="1" dirty="0">
              <a:solidFill>
                <a:srgbClr val="007A37"/>
              </a:solidFill>
              <a:effectLst>
                <a:outerShdw dist="50800" dir="5400000" algn="ctr" rotWithShape="0">
                  <a:schemeClr val="tx1"/>
                </a:outerShdw>
              </a:effectLst>
            </a:endParaRPr>
          </a:p>
        </p:txBody>
      </p:sp>
      <p:sp useBgFill="1">
        <p:nvSpPr>
          <p:cNvPr id="21" name="TextBox 20"/>
          <p:cNvSpPr txBox="1"/>
          <p:nvPr/>
        </p:nvSpPr>
        <p:spPr>
          <a:xfrm rot="972089">
            <a:off x="5744627" y="5143889"/>
            <a:ext cx="3376245" cy="646331"/>
          </a:xfrm>
          <a:prstGeom prst="rect">
            <a:avLst/>
          </a:prstGeom>
        </p:spPr>
        <p:txBody>
          <a:bodyPr wrap="none" rtlCol="0">
            <a:spAutoFit/>
          </a:bodyPr>
          <a:lstStyle/>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happened?</a:t>
            </a:r>
            <a:endParaRPr lang="en-US" sz="36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 useBgFill="1">
        <p:nvSpPr>
          <p:cNvPr id="22" name="TextBox 21"/>
          <p:cNvSpPr txBox="1"/>
          <p:nvPr/>
        </p:nvSpPr>
        <p:spPr>
          <a:xfrm>
            <a:off x="533400" y="4419600"/>
            <a:ext cx="4483920" cy="1754326"/>
          </a:xfrm>
          <a:prstGeom prst="rect">
            <a:avLst/>
          </a:prstGeom>
        </p:spPr>
        <p:txBody>
          <a:bodyPr wrap="none" rtlCol="0">
            <a:spAutoFit/>
          </a:bodyPr>
          <a:lstStyle/>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 infectious diseases</a:t>
            </a:r>
          </a:p>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 social disruptions</a:t>
            </a:r>
          </a:p>
          <a:p>
            <a:r>
              <a:rPr lang="en-US" sz="3600" b="1" dirty="0" smtClean="0">
                <a:ln>
                  <a:solidFill>
                    <a:srgbClr val="FF0000"/>
                  </a:solidFill>
                </a:ln>
                <a:solidFill>
                  <a:srgbClr val="FF0000"/>
                </a:solidFill>
                <a:effectLst>
                  <a:outerShdw dist="50800" dir="7200000" algn="ctr" rotWithShape="0">
                    <a:schemeClr val="tx1"/>
                  </a:outerShdw>
                </a:effectLst>
                <a:latin typeface="Tempus Sans ITC" pitchFamily="82" charset="0"/>
              </a:rPr>
              <a:t>- hostile engagements</a:t>
            </a:r>
            <a:endParaRPr lang="en-US" sz="36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 useBgFill="1">
        <p:nvSpPr>
          <p:cNvPr id="13" name="TextBox 12"/>
          <p:cNvSpPr txBox="1"/>
          <p:nvPr/>
        </p:nvSpPr>
        <p:spPr>
          <a:xfrm>
            <a:off x="3962400" y="1610380"/>
            <a:ext cx="5254644"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Spanish rule to 1821:       - 50,000</a:t>
            </a:r>
            <a:endParaRPr lang="en-US" sz="2800" b="1" dirty="0">
              <a:solidFill>
                <a:srgbClr val="007A37"/>
              </a:solidFill>
              <a:effectLst>
                <a:outerShdw dist="50800" dir="5400000" algn="ctr" rotWithShape="0">
                  <a:schemeClr val="tx1"/>
                </a:outerShdw>
              </a:effectLst>
            </a:endParaRPr>
          </a:p>
        </p:txBody>
      </p:sp>
      <p:sp useBgFill="1">
        <p:nvSpPr>
          <p:cNvPr id="27" name="TextBox 26"/>
          <p:cNvSpPr txBox="1"/>
          <p:nvPr/>
        </p:nvSpPr>
        <p:spPr>
          <a:xfrm>
            <a:off x="0" y="2971800"/>
            <a:ext cx="4648200" cy="830997"/>
          </a:xfrm>
          <a:prstGeom prst="rect">
            <a:avLst/>
          </a:prstGeom>
        </p:spPr>
        <p:txBody>
          <a:bodyPr wrap="square" rtlCol="0">
            <a:spAutoFit/>
          </a:bodyPr>
          <a:lstStyle/>
          <a:p>
            <a:pPr algn="ctr"/>
            <a:r>
              <a:rPr lang="en-US" sz="4800" b="1" dirty="0" smtClean="0">
                <a:ln>
                  <a:solidFill>
                    <a:srgbClr val="FF0000"/>
                  </a:solidFill>
                </a:ln>
                <a:solidFill>
                  <a:srgbClr val="FF0000"/>
                </a:solidFill>
                <a:effectLst>
                  <a:outerShdw dist="50800" dir="7200000" algn="ctr" rotWithShape="0">
                    <a:schemeClr val="tx1"/>
                  </a:outerShdw>
                </a:effectLst>
                <a:latin typeface="Tempus Sans ITC" pitchFamily="82" charset="0"/>
              </a:rPr>
              <a:t>90% LOSS</a:t>
            </a:r>
            <a:endParaRPr lang="en-US" sz="48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sp useBgFill="1">
        <p:nvSpPr>
          <p:cNvPr id="15" name="TextBox 14"/>
          <p:cNvSpPr txBox="1"/>
          <p:nvPr/>
        </p:nvSpPr>
        <p:spPr>
          <a:xfrm>
            <a:off x="3886200" y="2743200"/>
            <a:ext cx="5216428"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Mexican rule to 1848:     - 100,000</a:t>
            </a:r>
            <a:endParaRPr lang="en-US" sz="2800" b="1" dirty="0">
              <a:solidFill>
                <a:srgbClr val="007A37"/>
              </a:solidFill>
              <a:effectLst>
                <a:outerShdw dist="50800" dir="5400000" algn="ctr" rotWithShape="0">
                  <a:schemeClr val="tx1"/>
                </a:outerShdw>
              </a:effectLst>
            </a:endParaRPr>
          </a:p>
        </p:txBody>
      </p:sp>
      <p:sp useBgFill="1">
        <p:nvSpPr>
          <p:cNvPr id="28" name="Rectangle 27"/>
          <p:cNvSpPr/>
          <p:nvPr/>
        </p:nvSpPr>
        <p:spPr>
          <a:xfrm>
            <a:off x="0" y="948690"/>
            <a:ext cx="7391400" cy="11818620"/>
          </a:xfrm>
          <a:prstGeom prst="rect">
            <a:avLst/>
          </a:prstGeom>
        </p:spPr>
        <p:txBody>
          <a:bodyPr wrap="square">
            <a:spAutoFit/>
          </a:bodyPr>
          <a:lstStyle/>
          <a:p>
            <a:r>
              <a:rPr lang="en-US" sz="2400" b="1" dirty="0" smtClean="0"/>
              <a:t>	 HOSTILE ENGAGEMENTS:  1846-1860</a:t>
            </a:r>
            <a:r>
              <a:rPr lang="en-US" sz="2400" dirty="0" smtClean="0"/>
              <a:t>	</a:t>
            </a:r>
          </a:p>
          <a:p>
            <a:endParaRPr lang="en-US" sz="2400" b="1" dirty="0" smtClean="0"/>
          </a:p>
          <a:p>
            <a:pPr marL="407988"/>
            <a:r>
              <a:rPr lang="en-US" sz="2400" dirty="0" smtClean="0"/>
              <a:t>Walla Walla Invasion, 1846</a:t>
            </a:r>
          </a:p>
          <a:p>
            <a:pPr marL="407988" lvl="1"/>
            <a:r>
              <a:rPr lang="en-US" sz="2400" dirty="0" smtClean="0"/>
              <a:t>Yuma Indian Depredation, 1850</a:t>
            </a:r>
          </a:p>
          <a:p>
            <a:pPr marL="407988" lvl="1"/>
            <a:r>
              <a:rPr lang="en-US" sz="2400" dirty="0" err="1" smtClean="0"/>
              <a:t>Glanton</a:t>
            </a:r>
            <a:r>
              <a:rPr lang="en-US" sz="2400" dirty="0" smtClean="0"/>
              <a:t> Massacre, 1850 </a:t>
            </a:r>
          </a:p>
          <a:p>
            <a:pPr marL="407988" lvl="1"/>
            <a:r>
              <a:rPr lang="en-US" sz="2400" dirty="0" smtClean="0"/>
              <a:t>Gila Expedition, 1850 </a:t>
            </a:r>
          </a:p>
          <a:p>
            <a:pPr marL="407988"/>
            <a:r>
              <a:rPr lang="en-US" sz="2400" dirty="0" smtClean="0"/>
              <a:t>Pitt River Expeditions, 1850, 1857 &amp; 1859</a:t>
            </a:r>
          </a:p>
          <a:p>
            <a:pPr marL="407988"/>
            <a:r>
              <a:rPr lang="en-US" sz="2400" dirty="0" smtClean="0"/>
              <a:t>Bloody Island (Clear Lake) Massacre, 1850 </a:t>
            </a:r>
          </a:p>
          <a:p>
            <a:pPr marL="407988"/>
            <a:r>
              <a:rPr lang="en-US" sz="2400" dirty="0" smtClean="0"/>
              <a:t>El Dorado Expeditions, 1850-1851 </a:t>
            </a:r>
          </a:p>
          <a:p>
            <a:pPr marL="407988"/>
            <a:r>
              <a:rPr lang="en-US" sz="2400" dirty="0" smtClean="0"/>
              <a:t>Mariposa Indian War, 1850-1851</a:t>
            </a:r>
          </a:p>
          <a:p>
            <a:pPr marL="407988"/>
            <a:r>
              <a:rPr lang="en-US" sz="2400" dirty="0" err="1" smtClean="0"/>
              <a:t>Garra</a:t>
            </a:r>
            <a:r>
              <a:rPr lang="en-US" sz="2400" dirty="0" smtClean="0"/>
              <a:t> Uprising, 1851</a:t>
            </a:r>
          </a:p>
          <a:p>
            <a:pPr marL="407988"/>
            <a:r>
              <a:rPr lang="en-US" sz="2400" dirty="0" smtClean="0"/>
              <a:t>Bridge Gulch (Hayfork) Massacre, 1852</a:t>
            </a:r>
          </a:p>
          <a:p>
            <a:pPr marL="407988"/>
            <a:r>
              <a:rPr lang="en-US" sz="2400" dirty="0" err="1" smtClean="0"/>
              <a:t>Yontoket</a:t>
            </a:r>
            <a:r>
              <a:rPr lang="en-US" sz="2400" dirty="0" smtClean="0"/>
              <a:t> (Burnt Ranch) Massacre, 1853</a:t>
            </a:r>
          </a:p>
          <a:p>
            <a:pPr marL="407988"/>
            <a:r>
              <a:rPr lang="en-US" sz="2400" dirty="0" err="1" smtClean="0"/>
              <a:t>Achulet</a:t>
            </a:r>
            <a:r>
              <a:rPr lang="en-US" sz="2400" dirty="0" smtClean="0"/>
              <a:t> Massacre, 1854</a:t>
            </a:r>
          </a:p>
          <a:p>
            <a:pPr marL="407988"/>
            <a:r>
              <a:rPr lang="en-US" sz="2400" dirty="0" err="1" smtClean="0"/>
              <a:t>Asbill</a:t>
            </a:r>
            <a:r>
              <a:rPr lang="en-US" sz="2400" dirty="0" smtClean="0"/>
              <a:t> Massacre, 1854</a:t>
            </a:r>
          </a:p>
          <a:p>
            <a:pPr marL="407988"/>
            <a:r>
              <a:rPr lang="en-US" sz="2400" dirty="0" err="1" smtClean="0"/>
              <a:t>Kabyai</a:t>
            </a:r>
            <a:r>
              <a:rPr lang="en-US" sz="2400" dirty="0" smtClean="0"/>
              <a:t> (</a:t>
            </a:r>
            <a:r>
              <a:rPr lang="en-US" sz="2400" dirty="0" err="1" smtClean="0"/>
              <a:t>Kaibai</a:t>
            </a:r>
            <a:r>
              <a:rPr lang="en-US" sz="2400" dirty="0" smtClean="0"/>
              <a:t>) Massacre, 1854</a:t>
            </a:r>
          </a:p>
          <a:p>
            <a:pPr marL="407988"/>
            <a:r>
              <a:rPr lang="en-US" sz="2400" dirty="0" smtClean="0"/>
              <a:t>Klamath War (Red Cap War), 1854</a:t>
            </a:r>
          </a:p>
          <a:p>
            <a:pPr marL="407988"/>
            <a:r>
              <a:rPr lang="en-US" sz="2400" dirty="0" smtClean="0"/>
              <a:t>Tule River War, 1956</a:t>
            </a:r>
          </a:p>
          <a:p>
            <a:pPr marL="407988"/>
            <a:r>
              <a:rPr lang="en-US" sz="2400" dirty="0" smtClean="0"/>
              <a:t>Bald Hills War, 1858-1864</a:t>
            </a:r>
          </a:p>
          <a:p>
            <a:pPr marL="407988"/>
            <a:r>
              <a:rPr lang="en-US" sz="2400" dirty="0" smtClean="0"/>
              <a:t>Mohave War, 1858-1859</a:t>
            </a:r>
          </a:p>
          <a:p>
            <a:pPr marL="407988"/>
            <a:r>
              <a:rPr lang="en-US" sz="2400" dirty="0" err="1" smtClean="0"/>
              <a:t>Wintoon</a:t>
            </a:r>
            <a:r>
              <a:rPr lang="en-US" sz="2400" dirty="0" smtClean="0"/>
              <a:t> War, 1858-1859</a:t>
            </a:r>
          </a:p>
          <a:p>
            <a:pPr marL="407988"/>
            <a:r>
              <a:rPr lang="en-US" sz="2400" dirty="0" smtClean="0"/>
              <a:t>Indian Island Massacre, 1860</a:t>
            </a:r>
          </a:p>
          <a:p>
            <a:pPr marL="407988" lvl="1"/>
            <a:r>
              <a:rPr lang="en-US" sz="2400" dirty="0" err="1" smtClean="0"/>
              <a:t>Mendicino</a:t>
            </a:r>
            <a:r>
              <a:rPr lang="en-US" sz="2400" dirty="0" smtClean="0"/>
              <a:t> War, 1859-1860</a:t>
            </a:r>
          </a:p>
          <a:p>
            <a:pPr marL="407988"/>
            <a:r>
              <a:rPr lang="en-US" sz="2400" dirty="0" smtClean="0"/>
              <a:t>Paiute War, 1860</a:t>
            </a:r>
          </a:p>
          <a:p>
            <a:pPr marL="407988" lvl="1"/>
            <a:r>
              <a:rPr lang="en-US" sz="2400" dirty="0" smtClean="0"/>
              <a:t>Carleton's </a:t>
            </a:r>
            <a:r>
              <a:rPr lang="en-US" sz="2400" dirty="0" err="1" smtClean="0"/>
              <a:t>Pah</a:t>
            </a:r>
            <a:r>
              <a:rPr lang="en-US" sz="2400" dirty="0" smtClean="0"/>
              <a:t>-Ute Campaign, 1860</a:t>
            </a:r>
          </a:p>
          <a:p>
            <a:pPr marL="407988"/>
            <a:r>
              <a:rPr lang="en-US" sz="2400" dirty="0" smtClean="0"/>
              <a:t>Battle of Pyramid Lake</a:t>
            </a:r>
          </a:p>
          <a:p>
            <a:pPr marL="407988"/>
            <a:r>
              <a:rPr lang="en-US" sz="2400" dirty="0" smtClean="0"/>
              <a:t>Bitter Spring Expedition, 1860</a:t>
            </a:r>
          </a:p>
          <a:p>
            <a:pPr marL="407988"/>
            <a:endParaRPr lang="en-US" sz="2400" dirty="0" smtClean="0"/>
          </a:p>
          <a:p>
            <a:pPr marL="407988"/>
            <a:r>
              <a:rPr lang="en-US" dirty="0" smtClean="0">
                <a:hlinkClick r:id="rId3"/>
              </a:rPr>
              <a:t>Source:  http://www.militarymuseum.org/HistoryIW.html</a:t>
            </a:r>
            <a:endParaRPr lang="en-US" dirty="0" smtClean="0"/>
          </a:p>
          <a:p>
            <a:pPr marL="407988"/>
            <a:endParaRPr lang="en-US" sz="2400" dirty="0" smtClean="0"/>
          </a:p>
          <a:p>
            <a:pPr marL="407988"/>
            <a:endParaRPr lang="en-US" sz="2400" dirty="0"/>
          </a:p>
        </p:txBody>
      </p:sp>
      <p:sp useBgFill="1">
        <p:nvSpPr>
          <p:cNvPr id="8" name="Rectangle 7"/>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grpSp>
        <p:nvGrpSpPr>
          <p:cNvPr id="26" name="Group 25"/>
          <p:cNvGrpSpPr/>
          <p:nvPr/>
        </p:nvGrpSpPr>
        <p:grpSpPr>
          <a:xfrm>
            <a:off x="6324600" y="914400"/>
            <a:ext cx="2819400" cy="4191000"/>
            <a:chOff x="6324600" y="914400"/>
            <a:chExt cx="2819400" cy="4191000"/>
          </a:xfrm>
        </p:grpSpPr>
        <p:sp>
          <p:nvSpPr>
            <p:cNvPr id="23" name="Oval 22"/>
            <p:cNvSpPr/>
            <p:nvPr/>
          </p:nvSpPr>
          <p:spPr>
            <a:xfrm>
              <a:off x="7239000" y="4267200"/>
              <a:ext cx="1828800" cy="838200"/>
            </a:xfrm>
            <a:prstGeom prst="ellipse">
              <a:avLst/>
            </a:prstGeom>
            <a:noFill/>
            <a:ln w="635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24" name="Oval 23"/>
            <p:cNvSpPr/>
            <p:nvPr/>
          </p:nvSpPr>
          <p:spPr>
            <a:xfrm>
              <a:off x="7162800" y="914400"/>
              <a:ext cx="1981200" cy="838200"/>
            </a:xfrm>
            <a:prstGeom prst="ellipse">
              <a:avLst/>
            </a:prstGeom>
            <a:noFill/>
            <a:ln w="635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25" name="Curved Left Arrow 24"/>
            <p:cNvSpPr/>
            <p:nvPr/>
          </p:nvSpPr>
          <p:spPr>
            <a:xfrm rot="21445005" flipH="1" flipV="1">
              <a:off x="6324600" y="1125233"/>
              <a:ext cx="870857" cy="3657600"/>
            </a:xfrm>
            <a:prstGeom prst="curvedLeftArrow">
              <a:avLst/>
            </a:prstGeom>
            <a:solidFill>
              <a:srgbClr val="FF0000"/>
            </a:solidFill>
            <a:ln>
              <a:noFill/>
            </a:ln>
            <a:effectLst>
              <a:outerShdw blurRad="50800"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1000" fill="hold"/>
                                        <p:tgtEl>
                                          <p:spTgt spid="14"/>
                                        </p:tgtEl>
                                        <p:attrNameLst>
                                          <p:attrName>ppt_w</p:attrName>
                                        </p:attrNameLst>
                                      </p:cBhvr>
                                      <p:tavLst>
                                        <p:tav tm="0">
                                          <p:val>
                                            <p:fltVal val="0"/>
                                          </p:val>
                                        </p:tav>
                                        <p:tav tm="100000">
                                          <p:val>
                                            <p:strVal val="#ppt_w"/>
                                          </p:val>
                                        </p:tav>
                                      </p:tavLst>
                                    </p:anim>
                                    <p:anim calcmode="lin" valueType="num">
                                      <p:cBhvr>
                                        <p:cTn id="13" dur="1000" fill="hold"/>
                                        <p:tgtEl>
                                          <p:spTgt spid="14"/>
                                        </p:tgtEl>
                                        <p:attrNameLst>
                                          <p:attrName>ppt_h</p:attrName>
                                        </p:attrNameLst>
                                      </p:cBhvr>
                                      <p:tavLst>
                                        <p:tav tm="0">
                                          <p:val>
                                            <p:fltVal val="0"/>
                                          </p:val>
                                        </p:tav>
                                        <p:tav tm="100000">
                                          <p:val>
                                            <p:strVal val="#ppt_h"/>
                                          </p:val>
                                        </p:tav>
                                      </p:tavLst>
                                    </p:anim>
                                    <p:animEffect transition="in" filter="fade">
                                      <p:cBhvr>
                                        <p:cTn id="14" dur="10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1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 calcmode="lin" valueType="num">
                                      <p:cBhvr>
                                        <p:cTn id="24" dur="1000" fill="hold"/>
                                        <p:tgtEl>
                                          <p:spTgt spid="16"/>
                                        </p:tgtEl>
                                        <p:attrNameLst>
                                          <p:attrName>ppt_w</p:attrName>
                                        </p:attrNameLst>
                                      </p:cBhvr>
                                      <p:tavLst>
                                        <p:tav tm="0">
                                          <p:val>
                                            <p:fltVal val="0"/>
                                          </p:val>
                                        </p:tav>
                                        <p:tav tm="100000">
                                          <p:val>
                                            <p:strVal val="#ppt_w"/>
                                          </p:val>
                                        </p:tav>
                                      </p:tavLst>
                                    </p:anim>
                                    <p:anim calcmode="lin" valueType="num">
                                      <p:cBhvr>
                                        <p:cTn id="25" dur="1000" fill="hold"/>
                                        <p:tgtEl>
                                          <p:spTgt spid="16"/>
                                        </p:tgtEl>
                                        <p:attrNameLst>
                                          <p:attrName>ppt_h</p:attrName>
                                        </p:attrNameLst>
                                      </p:cBhvr>
                                      <p:tavLst>
                                        <p:tav tm="0">
                                          <p:val>
                                            <p:fltVal val="0"/>
                                          </p:val>
                                        </p:tav>
                                        <p:tav tm="100000">
                                          <p:val>
                                            <p:strVal val="#ppt_h"/>
                                          </p:val>
                                        </p:tav>
                                      </p:tavLst>
                                    </p:anim>
                                    <p:animEffect transition="in" filter="fade">
                                      <p:cBhvr>
                                        <p:cTn id="26" dur="10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left)">
                                      <p:cBhvr>
                                        <p:cTn id="31" dur="1000"/>
                                        <p:tgtEl>
                                          <p:spTgt spid="17"/>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0" fill="hold" grpId="0" nodeType="click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Effect transition="in" filter="fade">
                                      <p:cBhvr>
                                        <p:cTn id="38" dur="10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1000"/>
                                        <p:tgtEl>
                                          <p:spTgt spid="26"/>
                                        </p:tgtEl>
                                      </p:cBhvr>
                                    </p:animEffect>
                                  </p:childTnLst>
                                </p:cTn>
                              </p:par>
                            </p:childTnLst>
                          </p:cTn>
                        </p:par>
                        <p:par>
                          <p:cTn id="44" fill="hold">
                            <p:stCondLst>
                              <p:cond delay="1000"/>
                            </p:stCondLst>
                            <p:childTnLst>
                              <p:par>
                                <p:cTn id="45" presetID="53" presetClass="entr" presetSubtype="0"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1000" fill="hold"/>
                                        <p:tgtEl>
                                          <p:spTgt spid="27"/>
                                        </p:tgtEl>
                                        <p:attrNameLst>
                                          <p:attrName>ppt_w</p:attrName>
                                        </p:attrNameLst>
                                      </p:cBhvr>
                                      <p:tavLst>
                                        <p:tav tm="0">
                                          <p:val>
                                            <p:fltVal val="0"/>
                                          </p:val>
                                        </p:tav>
                                        <p:tav tm="100000">
                                          <p:val>
                                            <p:strVal val="#ppt_w"/>
                                          </p:val>
                                        </p:tav>
                                      </p:tavLst>
                                    </p:anim>
                                    <p:anim calcmode="lin" valueType="num">
                                      <p:cBhvr>
                                        <p:cTn id="48" dur="1000" fill="hold"/>
                                        <p:tgtEl>
                                          <p:spTgt spid="27"/>
                                        </p:tgtEl>
                                        <p:attrNameLst>
                                          <p:attrName>ppt_h</p:attrName>
                                        </p:attrNameLst>
                                      </p:cBhvr>
                                      <p:tavLst>
                                        <p:tav tm="0">
                                          <p:val>
                                            <p:fltVal val="0"/>
                                          </p:val>
                                        </p:tav>
                                        <p:tav tm="100000">
                                          <p:val>
                                            <p:strVal val="#ppt_h"/>
                                          </p:val>
                                        </p:tav>
                                      </p:tavLst>
                                    </p:anim>
                                    <p:animEffect transition="in" filter="fade">
                                      <p:cBhvr>
                                        <p:cTn id="49" dur="1000"/>
                                        <p:tgtEl>
                                          <p:spTgt spid="27"/>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0" fill="hold" grpId="0" nodeType="click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p:cTn id="54" dur="1000" fill="hold"/>
                                        <p:tgtEl>
                                          <p:spTgt spid="21"/>
                                        </p:tgtEl>
                                        <p:attrNameLst>
                                          <p:attrName>ppt_w</p:attrName>
                                        </p:attrNameLst>
                                      </p:cBhvr>
                                      <p:tavLst>
                                        <p:tav tm="0">
                                          <p:val>
                                            <p:fltVal val="0"/>
                                          </p:val>
                                        </p:tav>
                                        <p:tav tm="100000">
                                          <p:val>
                                            <p:strVal val="#ppt_w"/>
                                          </p:val>
                                        </p:tav>
                                      </p:tavLst>
                                    </p:anim>
                                    <p:anim calcmode="lin" valueType="num">
                                      <p:cBhvr>
                                        <p:cTn id="55" dur="1000" fill="hold"/>
                                        <p:tgtEl>
                                          <p:spTgt spid="21"/>
                                        </p:tgtEl>
                                        <p:attrNameLst>
                                          <p:attrName>ppt_h</p:attrName>
                                        </p:attrNameLst>
                                      </p:cBhvr>
                                      <p:tavLst>
                                        <p:tav tm="0">
                                          <p:val>
                                            <p:fltVal val="0"/>
                                          </p:val>
                                        </p:tav>
                                        <p:tav tm="100000">
                                          <p:val>
                                            <p:strVal val="#ppt_h"/>
                                          </p:val>
                                        </p:tav>
                                      </p:tavLst>
                                    </p:anim>
                                    <p:animEffect transition="in" filter="fade">
                                      <p:cBhvr>
                                        <p:cTn id="56" dur="1000"/>
                                        <p:tgtEl>
                                          <p:spTgt spid="21"/>
                                        </p:tgtEl>
                                      </p:cBhvr>
                                    </p:animEffect>
                                  </p:childTnLst>
                                </p:cTn>
                              </p:par>
                            </p:childTnLst>
                          </p:cTn>
                        </p:par>
                      </p:childTnLst>
                    </p:cTn>
                  </p:par>
                  <p:par>
                    <p:cTn id="57" fill="hold">
                      <p:stCondLst>
                        <p:cond delay="indefinite"/>
                      </p:stCondLst>
                      <p:childTnLst>
                        <p:par>
                          <p:cTn id="58" fill="hold">
                            <p:stCondLst>
                              <p:cond delay="0"/>
                            </p:stCondLst>
                            <p:childTnLst>
                              <p:par>
                                <p:cTn id="59" presetID="8" presetClass="emph" presetSubtype="0" fill="hold" grpId="1" nodeType="clickEffect">
                                  <p:stCondLst>
                                    <p:cond delay="0"/>
                                  </p:stCondLst>
                                  <p:childTnLst>
                                    <p:animRot by="-960000">
                                      <p:cBhvr>
                                        <p:cTn id="60" dur="1000" fill="hold"/>
                                        <p:tgtEl>
                                          <p:spTgt spid="21"/>
                                        </p:tgtEl>
                                        <p:attrNameLst>
                                          <p:attrName>r</p:attrName>
                                        </p:attrNameLst>
                                      </p:cBhvr>
                                    </p:animRot>
                                  </p:childTnLst>
                                </p:cTn>
                              </p:par>
                              <p:par>
                                <p:cTn id="61" presetID="35" presetClass="path" presetSubtype="0" accel="50000" decel="50000" fill="hold" grpId="2" nodeType="withEffect">
                                  <p:stCondLst>
                                    <p:cond delay="0"/>
                                  </p:stCondLst>
                                  <p:childTnLst>
                                    <p:animMotion origin="layout" path="M 2.77778E-6 -7.40741E-7 L -0.50452 -0.19699 " pathEditMode="relative" rAng="0" ptsTypes="AA">
                                      <p:cBhvr>
                                        <p:cTn id="62" dur="1000" fill="hold"/>
                                        <p:tgtEl>
                                          <p:spTgt spid="21"/>
                                        </p:tgtEl>
                                        <p:attrNameLst>
                                          <p:attrName>ppt_x</p:attrName>
                                          <p:attrName>ppt_y</p:attrName>
                                        </p:attrNameLst>
                                      </p:cBhvr>
                                      <p:rCtr x="-252" y="-99"/>
                                    </p:animMotion>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childTnLst>
                                    <p:set>
                                      <p:cBhvr>
                                        <p:cTn id="66" dur="1" fill="hold">
                                          <p:stCondLst>
                                            <p:cond delay="0"/>
                                          </p:stCondLst>
                                        </p:cTn>
                                        <p:tgtEl>
                                          <p:spTgt spid="22">
                                            <p:bg/>
                                          </p:spTgt>
                                        </p:tgtEl>
                                        <p:attrNameLst>
                                          <p:attrName>style.visibility</p:attrName>
                                        </p:attrNameLst>
                                      </p:cBhvr>
                                      <p:to>
                                        <p:strVal val="visible"/>
                                      </p:to>
                                    </p:set>
                                    <p:animEffect transition="in" filter="wipe(up)">
                                      <p:cBhvr>
                                        <p:cTn id="67" dur="3000"/>
                                        <p:tgtEl>
                                          <p:spTgt spid="22">
                                            <p:bg/>
                                          </p:spTgt>
                                        </p:tgtEl>
                                      </p:cBhvr>
                                    </p:animEffect>
                                  </p:childTnLst>
                                </p:cTn>
                              </p:par>
                              <p:par>
                                <p:cTn id="68" presetID="22" presetClass="entr" presetSubtype="8" fill="hold" nodeType="withEffect">
                                  <p:stCondLst>
                                    <p:cond delay="500"/>
                                  </p:stCondLst>
                                  <p:childTnLst>
                                    <p:set>
                                      <p:cBhvr>
                                        <p:cTn id="69" dur="1" fill="hold">
                                          <p:stCondLst>
                                            <p:cond delay="0"/>
                                          </p:stCondLst>
                                        </p:cTn>
                                        <p:tgtEl>
                                          <p:spTgt spid="22">
                                            <p:txEl>
                                              <p:pRg st="0" end="0"/>
                                            </p:txEl>
                                          </p:spTgt>
                                        </p:tgtEl>
                                        <p:attrNameLst>
                                          <p:attrName>style.visibility</p:attrName>
                                        </p:attrNameLst>
                                      </p:cBhvr>
                                      <p:to>
                                        <p:strVal val="visible"/>
                                      </p:to>
                                    </p:set>
                                    <p:animEffect transition="in" filter="wipe(left)">
                                      <p:cBhvr>
                                        <p:cTn id="70" dur="1000"/>
                                        <p:tgtEl>
                                          <p:spTgt spid="22">
                                            <p:txEl>
                                              <p:pRg st="0" end="0"/>
                                            </p:txEl>
                                          </p:spTgt>
                                        </p:tgtEl>
                                      </p:cBhvr>
                                    </p:animEffect>
                                  </p:childTnLst>
                                </p:cTn>
                              </p:par>
                              <p:par>
                                <p:cTn id="71" presetID="22" presetClass="entr" presetSubtype="8" fill="hold" nodeType="withEffect">
                                  <p:stCondLst>
                                    <p:cond delay="1500"/>
                                  </p:stCondLst>
                                  <p:childTnLst>
                                    <p:set>
                                      <p:cBhvr>
                                        <p:cTn id="72" dur="1" fill="hold">
                                          <p:stCondLst>
                                            <p:cond delay="0"/>
                                          </p:stCondLst>
                                        </p:cTn>
                                        <p:tgtEl>
                                          <p:spTgt spid="22">
                                            <p:txEl>
                                              <p:pRg st="1" end="1"/>
                                            </p:txEl>
                                          </p:spTgt>
                                        </p:tgtEl>
                                        <p:attrNameLst>
                                          <p:attrName>style.visibility</p:attrName>
                                        </p:attrNameLst>
                                      </p:cBhvr>
                                      <p:to>
                                        <p:strVal val="visible"/>
                                      </p:to>
                                    </p:set>
                                    <p:animEffect transition="in" filter="wipe(left)">
                                      <p:cBhvr>
                                        <p:cTn id="73" dur="1000"/>
                                        <p:tgtEl>
                                          <p:spTgt spid="22">
                                            <p:txEl>
                                              <p:pRg st="1" end="1"/>
                                            </p:txEl>
                                          </p:spTgt>
                                        </p:tgtEl>
                                      </p:cBhvr>
                                    </p:animEffect>
                                  </p:childTnLst>
                                </p:cTn>
                              </p:par>
                              <p:par>
                                <p:cTn id="74" presetID="22" presetClass="entr" presetSubtype="8" fill="hold" nodeType="withEffect">
                                  <p:stCondLst>
                                    <p:cond delay="3000"/>
                                  </p:stCondLst>
                                  <p:childTnLst>
                                    <p:set>
                                      <p:cBhvr>
                                        <p:cTn id="75" dur="1" fill="hold">
                                          <p:stCondLst>
                                            <p:cond delay="0"/>
                                          </p:stCondLst>
                                        </p:cTn>
                                        <p:tgtEl>
                                          <p:spTgt spid="22">
                                            <p:txEl>
                                              <p:pRg st="2" end="2"/>
                                            </p:txEl>
                                          </p:spTgt>
                                        </p:tgtEl>
                                        <p:attrNameLst>
                                          <p:attrName>style.visibility</p:attrName>
                                        </p:attrNameLst>
                                      </p:cBhvr>
                                      <p:to>
                                        <p:strVal val="visible"/>
                                      </p:to>
                                    </p:set>
                                    <p:animEffect transition="in" filter="wipe(left)">
                                      <p:cBhvr>
                                        <p:cTn id="76" dur="1000"/>
                                        <p:tgtEl>
                                          <p:spTgt spid="22">
                                            <p:txEl>
                                              <p:pRg st="2" end="2"/>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grpId="1" nodeType="clickEffect">
                                  <p:stCondLst>
                                    <p:cond delay="0"/>
                                  </p:stCondLst>
                                  <p:childTnLst>
                                    <p:animEffect transition="out" filter="fade">
                                      <p:cBhvr>
                                        <p:cTn id="80" dur="1000"/>
                                        <p:tgtEl>
                                          <p:spTgt spid="27"/>
                                        </p:tgtEl>
                                      </p:cBhvr>
                                    </p:animEffect>
                                    <p:set>
                                      <p:cBhvr>
                                        <p:cTn id="81" dur="1" fill="hold">
                                          <p:stCondLst>
                                            <p:cond delay="999"/>
                                          </p:stCondLst>
                                        </p:cTn>
                                        <p:tgtEl>
                                          <p:spTgt spid="27"/>
                                        </p:tgtEl>
                                        <p:attrNameLst>
                                          <p:attrName>style.visibility</p:attrName>
                                        </p:attrNameLst>
                                      </p:cBhvr>
                                      <p:to>
                                        <p:strVal val="hidden"/>
                                      </p:to>
                                    </p:set>
                                  </p:childTnLst>
                                </p:cTn>
                              </p:par>
                              <p:par>
                                <p:cTn id="82" presetID="10" presetClass="exit" presetSubtype="0" fill="hold" grpId="1" nodeType="withEffect">
                                  <p:stCondLst>
                                    <p:cond delay="0"/>
                                  </p:stCondLst>
                                  <p:childTnLst>
                                    <p:animEffect transition="out" filter="fade">
                                      <p:cBhvr>
                                        <p:cTn id="83" dur="1000"/>
                                        <p:tgtEl>
                                          <p:spTgt spid="22">
                                            <p:txEl>
                                              <p:pRg st="0" end="0"/>
                                            </p:txEl>
                                          </p:spTgt>
                                        </p:tgtEl>
                                      </p:cBhvr>
                                    </p:animEffect>
                                    <p:set>
                                      <p:cBhvr>
                                        <p:cTn id="84" dur="1" fill="hold">
                                          <p:stCondLst>
                                            <p:cond delay="999"/>
                                          </p:stCondLst>
                                        </p:cTn>
                                        <p:tgtEl>
                                          <p:spTgt spid="22">
                                            <p:txEl>
                                              <p:pRg st="0" end="0"/>
                                            </p:txEl>
                                          </p:spTgt>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1000"/>
                                        <p:tgtEl>
                                          <p:spTgt spid="22">
                                            <p:txEl>
                                              <p:pRg st="1" end="1"/>
                                            </p:txEl>
                                          </p:spTgt>
                                        </p:tgtEl>
                                      </p:cBhvr>
                                    </p:animEffect>
                                    <p:set>
                                      <p:cBhvr>
                                        <p:cTn id="87" dur="1" fill="hold">
                                          <p:stCondLst>
                                            <p:cond delay="999"/>
                                          </p:stCondLst>
                                        </p:cTn>
                                        <p:tgtEl>
                                          <p:spTgt spid="22">
                                            <p:txEl>
                                              <p:pRg st="1" end="1"/>
                                            </p:txEl>
                                          </p:spTgt>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1000"/>
                                        <p:tgtEl>
                                          <p:spTgt spid="22">
                                            <p:txEl>
                                              <p:pRg st="2" end="2"/>
                                            </p:txEl>
                                          </p:spTgt>
                                        </p:tgtEl>
                                      </p:cBhvr>
                                    </p:animEffect>
                                    <p:set>
                                      <p:cBhvr>
                                        <p:cTn id="90" dur="1" fill="hold">
                                          <p:stCondLst>
                                            <p:cond delay="999"/>
                                          </p:stCondLst>
                                        </p:cTn>
                                        <p:tgtEl>
                                          <p:spTgt spid="22">
                                            <p:txEl>
                                              <p:pRg st="2" end="2"/>
                                            </p:txEl>
                                          </p:spTgt>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1000"/>
                                        <p:tgtEl>
                                          <p:spTgt spid="22">
                                            <p:bg/>
                                          </p:spTgt>
                                        </p:tgtEl>
                                      </p:cBhvr>
                                    </p:animEffect>
                                    <p:set>
                                      <p:cBhvr>
                                        <p:cTn id="93" dur="1" fill="hold">
                                          <p:stCondLst>
                                            <p:cond delay="999"/>
                                          </p:stCondLst>
                                        </p:cTn>
                                        <p:tgtEl>
                                          <p:spTgt spid="22">
                                            <p:bg/>
                                          </p:spTgt>
                                        </p:tgtEl>
                                        <p:attrNameLst>
                                          <p:attrName>style.visibility</p:attrName>
                                        </p:attrNameLst>
                                      </p:cBhvr>
                                      <p:to>
                                        <p:strVal val="hidden"/>
                                      </p:to>
                                    </p:set>
                                  </p:childTnLst>
                                </p:cTn>
                              </p:par>
                              <p:par>
                                <p:cTn id="94" presetID="10" presetClass="exit" presetSubtype="0" fill="hold" grpId="3" nodeType="withEffect">
                                  <p:stCondLst>
                                    <p:cond delay="0"/>
                                  </p:stCondLst>
                                  <p:childTnLst>
                                    <p:animEffect transition="out" filter="fade">
                                      <p:cBhvr>
                                        <p:cTn id="95" dur="1000"/>
                                        <p:tgtEl>
                                          <p:spTgt spid="21"/>
                                        </p:tgtEl>
                                      </p:cBhvr>
                                    </p:animEffect>
                                    <p:set>
                                      <p:cBhvr>
                                        <p:cTn id="96" dur="1" fill="hold">
                                          <p:stCondLst>
                                            <p:cond delay="999"/>
                                          </p:stCondLst>
                                        </p:cTn>
                                        <p:tgtEl>
                                          <p:spTgt spid="21"/>
                                        </p:tgtEl>
                                        <p:attrNameLst>
                                          <p:attrName>style.visibility</p:attrName>
                                        </p:attrNameLst>
                                      </p:cBhvr>
                                      <p:to>
                                        <p:strVal val="hidden"/>
                                      </p:to>
                                    </p:set>
                                  </p:childTnLst>
                                </p:cTn>
                              </p:par>
                              <p:par>
                                <p:cTn id="97" presetID="10" presetClass="exit" presetSubtype="0" fill="hold" nodeType="withEffect">
                                  <p:stCondLst>
                                    <p:cond delay="0"/>
                                  </p:stCondLst>
                                  <p:childTnLst>
                                    <p:animEffect transition="out" filter="fade">
                                      <p:cBhvr>
                                        <p:cTn id="98" dur="1000"/>
                                        <p:tgtEl>
                                          <p:spTgt spid="26"/>
                                        </p:tgtEl>
                                      </p:cBhvr>
                                    </p:animEffect>
                                    <p:set>
                                      <p:cBhvr>
                                        <p:cTn id="99" dur="1" fill="hold">
                                          <p:stCondLst>
                                            <p:cond delay="999"/>
                                          </p:stCondLst>
                                        </p:cTn>
                                        <p:tgtEl>
                                          <p:spTgt spid="26"/>
                                        </p:tgtEl>
                                        <p:attrNameLst>
                                          <p:attrName>style.visibility</p:attrName>
                                        </p:attrNameLst>
                                      </p:cBhvr>
                                      <p:to>
                                        <p:strVal val="hidden"/>
                                      </p:to>
                                    </p:set>
                                  </p:childTnLst>
                                </p:cTn>
                              </p:par>
                            </p:childTnLst>
                          </p:cTn>
                        </p:par>
                        <p:par>
                          <p:cTn id="100" fill="hold">
                            <p:stCondLst>
                              <p:cond delay="1000"/>
                            </p:stCondLst>
                            <p:childTnLst>
                              <p:par>
                                <p:cTn id="101" presetID="10" presetClass="entr" presetSubtype="0" fill="hold" grpId="0" nodeType="afterEffect">
                                  <p:stCondLst>
                                    <p:cond delay="0"/>
                                  </p:stCondLst>
                                  <p:childTnLst>
                                    <p:set>
                                      <p:cBhvr>
                                        <p:cTn id="102" dur="1" fill="hold">
                                          <p:stCondLst>
                                            <p:cond delay="0"/>
                                          </p:stCondLst>
                                        </p:cTn>
                                        <p:tgtEl>
                                          <p:spTgt spid="28"/>
                                        </p:tgtEl>
                                        <p:attrNameLst>
                                          <p:attrName>style.visibility</p:attrName>
                                        </p:attrNameLst>
                                      </p:cBhvr>
                                      <p:to>
                                        <p:strVal val="visible"/>
                                      </p:to>
                                    </p:set>
                                    <p:animEffect transition="in" filter="fade">
                                      <p:cBhvr>
                                        <p:cTn id="103" dur="1000"/>
                                        <p:tgtEl>
                                          <p:spTgt spid="28"/>
                                        </p:tgtEl>
                                      </p:cBhvr>
                                    </p:animEffect>
                                  </p:childTnLst>
                                </p:cTn>
                              </p:par>
                            </p:childTnLst>
                          </p:cTn>
                        </p:par>
                      </p:childTnLst>
                    </p:cTn>
                  </p:par>
                  <p:par>
                    <p:cTn id="104" fill="hold">
                      <p:stCondLst>
                        <p:cond delay="indefinite"/>
                      </p:stCondLst>
                      <p:childTnLst>
                        <p:par>
                          <p:cTn id="105" fill="hold">
                            <p:stCondLst>
                              <p:cond delay="0"/>
                            </p:stCondLst>
                            <p:childTnLst>
                              <p:par>
                                <p:cTn id="106" presetID="64" presetClass="path" presetSubtype="0" accel="50000" decel="50000" fill="hold" grpId="1" nodeType="clickEffect">
                                  <p:stCondLst>
                                    <p:cond delay="0"/>
                                  </p:stCondLst>
                                  <p:childTnLst>
                                    <p:animMotion origin="layout" path="M -3.33333E-6 0 L -0.01666 -0.77778 " pathEditMode="relative" rAng="0" ptsTypes="AA">
                                      <p:cBhvr>
                                        <p:cTn id="107" dur="5000" fill="hold"/>
                                        <p:tgtEl>
                                          <p:spTgt spid="28"/>
                                        </p:tgtEl>
                                        <p:attrNameLst>
                                          <p:attrName>ppt_x</p:attrName>
                                          <p:attrName>ppt_y</p:attrName>
                                        </p:attrNameLst>
                                      </p:cBhvr>
                                      <p:rCtr x="-8" y="-389"/>
                                    </p:animMotion>
                                  </p:childTnLst>
                                </p:cTn>
                              </p:par>
                            </p:childTnLst>
                          </p:cTn>
                        </p:par>
                      </p:childTnLst>
                    </p:cTn>
                  </p:par>
                  <p:par>
                    <p:cTn id="108" fill="hold">
                      <p:stCondLst>
                        <p:cond delay="indefinite"/>
                      </p:stCondLst>
                      <p:childTnLst>
                        <p:par>
                          <p:cTn id="109" fill="hold">
                            <p:stCondLst>
                              <p:cond delay="0"/>
                            </p:stCondLst>
                            <p:childTnLst>
                              <p:par>
                                <p:cTn id="110" presetID="10" presetClass="exit" presetSubtype="0" fill="hold" grpId="2" nodeType="clickEffect">
                                  <p:stCondLst>
                                    <p:cond delay="0"/>
                                  </p:stCondLst>
                                  <p:childTnLst>
                                    <p:animEffect transition="out" filter="fade">
                                      <p:cBhvr>
                                        <p:cTn id="111" dur="1000"/>
                                        <p:tgtEl>
                                          <p:spTgt spid="28"/>
                                        </p:tgtEl>
                                      </p:cBhvr>
                                    </p:animEffect>
                                    <p:set>
                                      <p:cBhvr>
                                        <p:cTn id="112" dur="1" fill="hold">
                                          <p:stCondLst>
                                            <p:cond delay="999"/>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p:bldP spid="17" grpId="0" animBg="1"/>
      <p:bldP spid="19" grpId="0"/>
      <p:bldP spid="21" grpId="0" animBg="1"/>
      <p:bldP spid="21" grpId="1" animBg="1"/>
      <p:bldP spid="21" grpId="2" animBg="1"/>
      <p:bldP spid="21" grpId="3" animBg="1"/>
      <p:bldP spid="22" grpId="0" uiExpand="1" build="allAtOnce" animBg="1"/>
      <p:bldP spid="22" grpId="1" build="allAtOnce" animBg="1"/>
      <p:bldP spid="13" grpId="0" animBg="1"/>
      <p:bldP spid="27" grpId="0" animBg="1"/>
      <p:bldP spid="27" grpId="1" animBg="1"/>
      <p:bldP spid="15" grpId="0" animBg="1"/>
      <p:bldP spid="28" grpId="0" animBg="1"/>
      <p:bldP spid="28" grpId="1" animBg="1"/>
      <p:bldP spid="28" grpId="2" animBg="1"/>
    </p:bldLst>
  </p:timing>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003286"/>
          </a:xfrm>
          <a:prstGeom prst="rect">
            <a:avLst/>
          </a:prstGeom>
        </p:spPr>
        <p:txBody>
          <a:bodyPr wrap="square">
            <a:spAutoFit/>
          </a:bodyPr>
          <a:lstStyle/>
          <a:p>
            <a:r>
              <a:rPr lang="en-US" b="1" dirty="0" smtClean="0">
                <a:hlinkClick r:id="rId2"/>
              </a:rPr>
              <a:t>https://en.wikipedia.org/wiki/Oregon_Trail#Statistics</a:t>
            </a:r>
            <a:endParaRPr lang="en-US" b="1" dirty="0" smtClean="0"/>
          </a:p>
          <a:p>
            <a:r>
              <a:rPr lang="en-US" b="1" dirty="0" smtClean="0"/>
              <a:t>DEATHS</a:t>
            </a:r>
          </a:p>
          <a:p>
            <a:r>
              <a:rPr lang="en-US" b="1" dirty="0" smtClean="0"/>
              <a:t>	</a:t>
            </a:r>
            <a:r>
              <a:rPr lang="en-US" dirty="0" smtClean="0"/>
              <a:t> The route west was arduous and fraught with many dangers, but the number of deaths on the trail is not known with any precision; there are only wildly varying estimates. Estimating is difficult because of the common practice of burying people in unmarked graves that were intentionally disguised to avoid their being dug up by animals or Indians. Graves were often put in the middle of a trail and then run over by the livestock to make them difficult to find. Disease was the main killer of trail travelers; cholera killed up to 3 percent of all travelers in the epidemic years from 1849 to 1855.</a:t>
            </a:r>
          </a:p>
          <a:p>
            <a:r>
              <a:rPr lang="en-US" dirty="0" smtClean="0"/>
              <a:t>	Indian attacks increased significantly after 1860, when most of the army troops were withdrawn, and miners and ranchers began fanning out all over the country, often encroaching on Indian territory. Increased attacks along the Humboldt led to most travelers' taking the Central Nevada Route. The </a:t>
            </a:r>
            <a:r>
              <a:rPr lang="en-US" dirty="0" err="1" smtClean="0"/>
              <a:t>Goodall</a:t>
            </a:r>
            <a:r>
              <a:rPr lang="en-US" dirty="0" smtClean="0"/>
              <a:t> cutoff, developed in Idaho in 1862, kept Oregon bound travelers away from much of the Indian trouble nearer the Snake River. Other trails were developed that traveled further along the South Platte to avoid local Indian hot spots.</a:t>
            </a:r>
          </a:p>
          <a:p>
            <a:r>
              <a:rPr lang="en-US" dirty="0" smtClean="0"/>
              <a:t>	Other common causes of death included hypothermia, drowning in river crossings, getting run over by wagons, and accidental gun deaths. Later, more family groups started traveling, and many more bridges and ferries were being put in, so fording a dangerous river became much less common and dangerous. Surprisingly few people were taught to swim in this era. Being run over was a major cause of death, despite the wagons' only averaging 2–3 miles per hour. The wagons could not easily be stopped, and people, particularly children, were often trying to get on and off the wagons while they were moving—not always successfully. Another hazard was a dress getting caught in the wheels and pulling the person under. Accidental shootings declined significantly after Fort Laramie, as people became more familiar with their weapons and often just left them in their wagons. Carrying around a ten-pound rifle all day soon became tedious and usually unnecessary, as the perceived Indian threat faded and hunting opportunities receded.</a:t>
            </a:r>
          </a:p>
          <a:p>
            <a:r>
              <a:rPr lang="en-US" dirty="0" smtClean="0"/>
              <a:t>	A significant number of travelers were suffering from scurvy by the end of their trips. Their typical flour and salted pork/bacon diet had very little vitamin C in it. The diet in the mining camps was also typically low in fresh vegetables and fruit, which indirectly led to early deaths of many of the inhabitants. Some believe that scurvy deaths may have rivaled cholera as a killer, with most deaths occurring after the victim reached California.</a:t>
            </a:r>
          </a:p>
          <a:p>
            <a:r>
              <a:rPr lang="en-US" dirty="0" smtClean="0"/>
              <a:t>	Miscellaneous deaths included deaths by childbirth, falling trees, flash floods, homicides, kicks by animals, lightning strikes, snake bites, and stampedes. According to an evaluation by John Unruh, a 4 percent death rate or 16,000 out of 400,000 total pioneers on all trails may have died on the trail.</a:t>
            </a:r>
          </a:p>
          <a:p>
            <a:r>
              <a:rPr lang="en-US" dirty="0" smtClean="0"/>
              <a:t>	Reaching the Sierra Nevada before the start of the winter storms was critical for a successful completion of a trip. The most famous failure in that regard was that of the Donner Party, whose members struggled to traverse what is today called Donner Pass, in November 1846. When the last survivor was rescued in April 1847, 33 men, women, and children had died at Donner Lake; with some of the 48 survivors' confessing to having resorted to cannibalism to survive.</a:t>
            </a:r>
          </a:p>
          <a:p>
            <a:endParaRPr lang="en-US" b="1" dirty="0"/>
          </a:p>
        </p:txBody>
      </p:sp>
    </p:spTree>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57939" y="-1413694"/>
            <a:ext cx="9301939" cy="9952136"/>
            <a:chOff x="-157939" y="-1413694"/>
            <a:chExt cx="9301939" cy="9952136"/>
          </a:xfrm>
        </p:grpSpPr>
        <p:pic>
          <p:nvPicPr>
            <p:cNvPr id="26" name="Picture 4"/>
            <p:cNvPicPr>
              <a:picLocks noChangeAspect="1" noChangeArrowheads="1"/>
            </p:cNvPicPr>
            <p:nvPr/>
          </p:nvPicPr>
          <p:blipFill>
            <a:blip r:embed="rId2"/>
            <a:srcRect/>
            <a:stretch>
              <a:fillRect/>
            </a:stretch>
          </p:blipFill>
          <p:spPr bwMode="auto">
            <a:xfrm>
              <a:off x="-157939" y="1447800"/>
              <a:ext cx="9301939" cy="2133600"/>
            </a:xfrm>
            <a:prstGeom prst="rect">
              <a:avLst/>
            </a:prstGeom>
            <a:noFill/>
            <a:ln w="9525">
              <a:noFill/>
              <a:miter lim="800000"/>
              <a:headEnd/>
              <a:tailEnd/>
            </a:ln>
            <a:effectLst/>
          </p:spPr>
        </p:pic>
        <p:sp>
          <p:nvSpPr>
            <p:cNvPr id="27" name="Rectangle 2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8" name="Rectangle 27"/>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cxnSp>
          <p:nvCxnSpPr>
            <p:cNvPr id="29" name="Straight Connector 28"/>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 name="Group 71"/>
            <p:cNvGrpSpPr/>
            <p:nvPr/>
          </p:nvGrpSpPr>
          <p:grpSpPr>
            <a:xfrm>
              <a:off x="381000" y="301625"/>
              <a:ext cx="1054909" cy="2898775"/>
              <a:chOff x="381000" y="301625"/>
              <a:chExt cx="1054909" cy="2898775"/>
            </a:xfrm>
          </p:grpSpPr>
          <p:cxnSp>
            <p:nvCxnSpPr>
              <p:cNvPr id="54" name="Straight Connector 53"/>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55" name="TextBox 54"/>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pic>
            <p:nvPicPr>
              <p:cNvPr id="56" name="Picture 3"/>
              <p:cNvPicPr>
                <a:picLocks noChangeAspect="1" noChangeArrowheads="1"/>
              </p:cNvPicPr>
              <p:nvPr/>
            </p:nvPicPr>
            <p:blipFill>
              <a:blip r:embed="rId3"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33" name="Group 22"/>
            <p:cNvGrpSpPr/>
            <p:nvPr/>
          </p:nvGrpSpPr>
          <p:grpSpPr>
            <a:xfrm>
              <a:off x="3447288" y="2743200"/>
              <a:ext cx="5696712" cy="461665"/>
              <a:chOff x="3447288" y="2743200"/>
              <a:chExt cx="5696712" cy="461665"/>
            </a:xfrm>
          </p:grpSpPr>
          <p:cxnSp>
            <p:nvCxnSpPr>
              <p:cNvPr id="52" name="Straight Connector 51"/>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53" name="Rectangle 52"/>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34" name="Group 27"/>
            <p:cNvGrpSpPr/>
            <p:nvPr/>
          </p:nvGrpSpPr>
          <p:grpSpPr>
            <a:xfrm>
              <a:off x="2496312" y="3046412"/>
              <a:ext cx="566928" cy="855028"/>
              <a:chOff x="2496312" y="3046412"/>
              <a:chExt cx="566928" cy="855028"/>
            </a:xfrm>
          </p:grpSpPr>
          <p:cxnSp>
            <p:nvCxnSpPr>
              <p:cNvPr id="50" name="Straight Connector 49"/>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 name="Group 69"/>
            <p:cNvGrpSpPr/>
            <p:nvPr/>
          </p:nvGrpSpPr>
          <p:grpSpPr>
            <a:xfrm>
              <a:off x="2667000" y="714390"/>
              <a:ext cx="1048306" cy="2486010"/>
              <a:chOff x="2667000" y="714390"/>
              <a:chExt cx="1048306" cy="2486010"/>
            </a:xfrm>
          </p:grpSpPr>
          <p:cxnSp>
            <p:nvCxnSpPr>
              <p:cNvPr id="47" name="Straight Connector 46"/>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48" name="TextBox 47"/>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49" name="Picture 2"/>
              <p:cNvPicPr>
                <a:picLocks noChangeAspect="1" noChangeArrowheads="1"/>
              </p:cNvPicPr>
              <p:nvPr/>
            </p:nvPicPr>
            <p:blipFill>
              <a:blip r:embed="rId4"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36" name="Straight Connector 35"/>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roup 29"/>
            <p:cNvGrpSpPr/>
            <p:nvPr/>
          </p:nvGrpSpPr>
          <p:grpSpPr>
            <a:xfrm>
              <a:off x="1524000" y="850901"/>
              <a:ext cx="1012598" cy="2273299"/>
              <a:chOff x="1524000" y="850901"/>
              <a:chExt cx="1012598" cy="2273299"/>
            </a:xfrm>
          </p:grpSpPr>
          <p:grpSp>
            <p:nvGrpSpPr>
              <p:cNvPr id="43" name="Group 70"/>
              <p:cNvGrpSpPr/>
              <p:nvPr/>
            </p:nvGrpSpPr>
            <p:grpSpPr>
              <a:xfrm>
                <a:off x="1601949" y="1981201"/>
                <a:ext cx="755335" cy="1142999"/>
                <a:chOff x="1530665" y="1981201"/>
                <a:chExt cx="755335" cy="1142999"/>
              </a:xfrm>
            </p:grpSpPr>
            <p:cxnSp>
              <p:nvCxnSpPr>
                <p:cNvPr id="45" name="Straight Connector 44"/>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46" name="TextBox 45"/>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44" name="Picture 2"/>
              <p:cNvPicPr>
                <a:picLocks noChangeAspect="1" noChangeArrowheads="1"/>
              </p:cNvPicPr>
              <p:nvPr/>
            </p:nvPicPr>
            <p:blipFill>
              <a:blip r:embed="rId5" cstate="print"/>
              <a:srcRect/>
              <a:stretch>
                <a:fillRect/>
              </a:stretch>
            </p:blipFill>
            <p:spPr bwMode="auto">
              <a:xfrm>
                <a:off x="1524000" y="850901"/>
                <a:ext cx="1012598" cy="1206499"/>
              </a:xfrm>
              <a:prstGeom prst="rect">
                <a:avLst/>
              </a:prstGeom>
              <a:noFill/>
              <a:ln w="9525">
                <a:noFill/>
                <a:miter lim="800000"/>
                <a:headEnd/>
                <a:tailEnd/>
              </a:ln>
              <a:effectLst/>
            </p:spPr>
          </p:pic>
        </p:grpSp>
        <p:cxnSp>
          <p:nvCxnSpPr>
            <p:cNvPr id="39" name="Straight Connector 38"/>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a:off x="-2362200" y="304800"/>
            <a:ext cx="11811000" cy="8305800"/>
            <a:chOff x="-631371" y="259765"/>
            <a:chExt cx="9691006" cy="7259542"/>
          </a:xfrm>
        </p:grpSpPr>
        <p:pic>
          <p:nvPicPr>
            <p:cNvPr id="22" name="Picture 2" descr="r tribe  maps of california indian tribes in california map"/>
            <p:cNvPicPr>
              <a:picLocks noChangeAspect="1" noChangeArrowheads="1"/>
            </p:cNvPicPr>
            <p:nvPr/>
          </p:nvPicPr>
          <p:blipFill>
            <a:blip r:embed="rId6"/>
            <a:srcRect/>
            <a:stretch>
              <a:fillRect/>
            </a:stretch>
          </p:blipFill>
          <p:spPr bwMode="auto">
            <a:xfrm>
              <a:off x="533400" y="777875"/>
              <a:ext cx="8055617" cy="6080125"/>
            </a:xfrm>
            <a:prstGeom prst="rect">
              <a:avLst/>
            </a:prstGeom>
            <a:noFill/>
          </p:spPr>
        </p:pic>
        <p:sp useBgFill="1">
          <p:nvSpPr>
            <p:cNvPr id="23" name="Freeform 22"/>
            <p:cNvSpPr/>
            <p:nvPr/>
          </p:nvSpPr>
          <p:spPr bwMode="white">
            <a:xfrm>
              <a:off x="-631371" y="389164"/>
              <a:ext cx="9691006" cy="7130143"/>
            </a:xfrm>
            <a:custGeom>
              <a:avLst/>
              <a:gdLst>
                <a:gd name="connsiteX0" fmla="*/ 4256314 w 10229849"/>
                <a:gd name="connsiteY0" fmla="*/ 468085 h 7154635"/>
                <a:gd name="connsiteX1" fmla="*/ 4158342 w 10229849"/>
                <a:gd name="connsiteY1" fmla="*/ 2198914 h 7154635"/>
                <a:gd name="connsiteX2" fmla="*/ 4158342 w 10229849"/>
                <a:gd name="connsiteY2" fmla="*/ 2296885 h 7154635"/>
                <a:gd name="connsiteX3" fmla="*/ 6313714 w 10229849"/>
                <a:gd name="connsiteY3" fmla="*/ 4288971 h 7154635"/>
                <a:gd name="connsiteX4" fmla="*/ 6395357 w 10229849"/>
                <a:gd name="connsiteY4" fmla="*/ 4305299 h 7154635"/>
                <a:gd name="connsiteX5" fmla="*/ 6558642 w 10229849"/>
                <a:gd name="connsiteY5" fmla="*/ 4664528 h 7154635"/>
                <a:gd name="connsiteX6" fmla="*/ 6542314 w 10229849"/>
                <a:gd name="connsiteY6" fmla="*/ 4860471 h 7154635"/>
                <a:gd name="connsiteX7" fmla="*/ 6444342 w 10229849"/>
                <a:gd name="connsiteY7" fmla="*/ 5023757 h 7154635"/>
                <a:gd name="connsiteX8" fmla="*/ 6444342 w 10229849"/>
                <a:gd name="connsiteY8" fmla="*/ 5219699 h 7154635"/>
                <a:gd name="connsiteX9" fmla="*/ 6509657 w 10229849"/>
                <a:gd name="connsiteY9" fmla="*/ 5480957 h 7154635"/>
                <a:gd name="connsiteX10" fmla="*/ 6150428 w 10229849"/>
                <a:gd name="connsiteY10" fmla="*/ 5529942 h 7154635"/>
                <a:gd name="connsiteX11" fmla="*/ 5415642 w 10229849"/>
                <a:gd name="connsiteY11" fmla="*/ 5644242 h 7154635"/>
                <a:gd name="connsiteX12" fmla="*/ 5219700 w 10229849"/>
                <a:gd name="connsiteY12" fmla="*/ 5611585 h 7154635"/>
                <a:gd name="connsiteX13" fmla="*/ 5154385 w 10229849"/>
                <a:gd name="connsiteY13" fmla="*/ 5529942 h 7154635"/>
                <a:gd name="connsiteX14" fmla="*/ 5089071 w 10229849"/>
                <a:gd name="connsiteY14" fmla="*/ 5268685 h 7154635"/>
                <a:gd name="connsiteX15" fmla="*/ 5023757 w 10229849"/>
                <a:gd name="connsiteY15" fmla="*/ 5089071 h 7154635"/>
                <a:gd name="connsiteX16" fmla="*/ 4582885 w 10229849"/>
                <a:gd name="connsiteY16" fmla="*/ 4958442 h 7154635"/>
                <a:gd name="connsiteX17" fmla="*/ 3684814 w 10229849"/>
                <a:gd name="connsiteY17" fmla="*/ 4517571 h 7154635"/>
                <a:gd name="connsiteX18" fmla="*/ 3439885 w 10229849"/>
                <a:gd name="connsiteY18" fmla="*/ 3750128 h 7154635"/>
                <a:gd name="connsiteX19" fmla="*/ 2623457 w 10229849"/>
                <a:gd name="connsiteY19" fmla="*/ 3194957 h 7154635"/>
                <a:gd name="connsiteX20" fmla="*/ 1251857 w 10229849"/>
                <a:gd name="connsiteY20" fmla="*/ 3276599 h 7154635"/>
                <a:gd name="connsiteX21" fmla="*/ 1121228 w 10229849"/>
                <a:gd name="connsiteY21" fmla="*/ 3456214 h 7154635"/>
                <a:gd name="connsiteX22" fmla="*/ 1088571 w 10229849"/>
                <a:gd name="connsiteY22" fmla="*/ 6199414 h 7154635"/>
                <a:gd name="connsiteX23" fmla="*/ 1104900 w 10229849"/>
                <a:gd name="connsiteY23" fmla="*/ 6346371 h 7154635"/>
                <a:gd name="connsiteX24" fmla="*/ 7717971 w 10229849"/>
                <a:gd name="connsiteY24" fmla="*/ 6509657 h 7154635"/>
                <a:gd name="connsiteX25" fmla="*/ 9416142 w 10229849"/>
                <a:gd name="connsiteY25" fmla="*/ 6330042 h 7154635"/>
                <a:gd name="connsiteX26" fmla="*/ 9367157 w 10229849"/>
                <a:gd name="connsiteY26" fmla="*/ 1562099 h 7154635"/>
                <a:gd name="connsiteX27" fmla="*/ 9416142 w 10229849"/>
                <a:gd name="connsiteY27" fmla="*/ 206828 h 7154635"/>
                <a:gd name="connsiteX28" fmla="*/ 4484914 w 10229849"/>
                <a:gd name="connsiteY28" fmla="*/ 321128 h 7154635"/>
                <a:gd name="connsiteX29" fmla="*/ 4256314 w 10229849"/>
                <a:gd name="connsiteY29" fmla="*/ 468085 h 7154635"/>
                <a:gd name="connsiteX0" fmla="*/ 4256314 w 10229849"/>
                <a:gd name="connsiteY0" fmla="*/ 468085 h 7154635"/>
                <a:gd name="connsiteX1" fmla="*/ 4158342 w 10229849"/>
                <a:gd name="connsiteY1" fmla="*/ 2198914 h 7154635"/>
                <a:gd name="connsiteX2" fmla="*/ 4158342 w 10229849"/>
                <a:gd name="connsiteY2" fmla="*/ 2296885 h 7154635"/>
                <a:gd name="connsiteX3" fmla="*/ 6313714 w 10229849"/>
                <a:gd name="connsiteY3" fmla="*/ 4288971 h 7154635"/>
                <a:gd name="connsiteX4" fmla="*/ 6395357 w 10229849"/>
                <a:gd name="connsiteY4" fmla="*/ 4305299 h 7154635"/>
                <a:gd name="connsiteX5" fmla="*/ 6558642 w 10229849"/>
                <a:gd name="connsiteY5" fmla="*/ 4664528 h 7154635"/>
                <a:gd name="connsiteX6" fmla="*/ 6542314 w 10229849"/>
                <a:gd name="connsiteY6" fmla="*/ 4860471 h 7154635"/>
                <a:gd name="connsiteX7" fmla="*/ 6444342 w 10229849"/>
                <a:gd name="connsiteY7" fmla="*/ 5023757 h 7154635"/>
                <a:gd name="connsiteX8" fmla="*/ 6444342 w 10229849"/>
                <a:gd name="connsiteY8" fmla="*/ 5219699 h 7154635"/>
                <a:gd name="connsiteX9" fmla="*/ 6509657 w 10229849"/>
                <a:gd name="connsiteY9" fmla="*/ 5480957 h 7154635"/>
                <a:gd name="connsiteX10" fmla="*/ 6150428 w 10229849"/>
                <a:gd name="connsiteY10" fmla="*/ 5529942 h 7154635"/>
                <a:gd name="connsiteX11" fmla="*/ 5415642 w 10229849"/>
                <a:gd name="connsiteY11" fmla="*/ 5644242 h 7154635"/>
                <a:gd name="connsiteX12" fmla="*/ 5219700 w 10229849"/>
                <a:gd name="connsiteY12" fmla="*/ 5611585 h 7154635"/>
                <a:gd name="connsiteX13" fmla="*/ 5154385 w 10229849"/>
                <a:gd name="connsiteY13" fmla="*/ 5529942 h 7154635"/>
                <a:gd name="connsiteX14" fmla="*/ 5089071 w 10229849"/>
                <a:gd name="connsiteY14" fmla="*/ 5268685 h 7154635"/>
                <a:gd name="connsiteX15" fmla="*/ 5023757 w 10229849"/>
                <a:gd name="connsiteY15" fmla="*/ 5089071 h 7154635"/>
                <a:gd name="connsiteX16" fmla="*/ 4582885 w 10229849"/>
                <a:gd name="connsiteY16" fmla="*/ 4958442 h 7154635"/>
                <a:gd name="connsiteX17" fmla="*/ 3684814 w 10229849"/>
                <a:gd name="connsiteY17" fmla="*/ 4517571 h 7154635"/>
                <a:gd name="connsiteX18" fmla="*/ 3439885 w 10229849"/>
                <a:gd name="connsiteY18" fmla="*/ 3750128 h 7154635"/>
                <a:gd name="connsiteX19" fmla="*/ 2623457 w 10229849"/>
                <a:gd name="connsiteY19" fmla="*/ 3194957 h 7154635"/>
                <a:gd name="connsiteX20" fmla="*/ 1251857 w 10229849"/>
                <a:gd name="connsiteY20" fmla="*/ 3276599 h 7154635"/>
                <a:gd name="connsiteX21" fmla="*/ 1121228 w 10229849"/>
                <a:gd name="connsiteY21" fmla="*/ 3456214 h 7154635"/>
                <a:gd name="connsiteX22" fmla="*/ 1088571 w 10229849"/>
                <a:gd name="connsiteY22" fmla="*/ 6199414 h 7154635"/>
                <a:gd name="connsiteX23" fmla="*/ 1104900 w 10229849"/>
                <a:gd name="connsiteY23" fmla="*/ 6346371 h 7154635"/>
                <a:gd name="connsiteX24" fmla="*/ 7717971 w 10229849"/>
                <a:gd name="connsiteY24" fmla="*/ 6509657 h 7154635"/>
                <a:gd name="connsiteX25" fmla="*/ 9416142 w 10229849"/>
                <a:gd name="connsiteY25" fmla="*/ 6330042 h 7154635"/>
                <a:gd name="connsiteX26" fmla="*/ 9367157 w 10229849"/>
                <a:gd name="connsiteY26" fmla="*/ 1562099 h 7154635"/>
                <a:gd name="connsiteX27" fmla="*/ 9416142 w 10229849"/>
                <a:gd name="connsiteY27" fmla="*/ 206828 h 7154635"/>
                <a:gd name="connsiteX28" fmla="*/ 4484914 w 10229849"/>
                <a:gd name="connsiteY28" fmla="*/ 321128 h 7154635"/>
                <a:gd name="connsiteX29" fmla="*/ 4256314 w 10229849"/>
                <a:gd name="connsiteY29" fmla="*/ 468085 h 7154635"/>
                <a:gd name="connsiteX0" fmla="*/ 4256314 w 10229849"/>
                <a:gd name="connsiteY0" fmla="*/ 261257 h 6947807"/>
                <a:gd name="connsiteX1" fmla="*/ 4158342 w 10229849"/>
                <a:gd name="connsiteY1" fmla="*/ 1992086 h 6947807"/>
                <a:gd name="connsiteX2" fmla="*/ 4158342 w 10229849"/>
                <a:gd name="connsiteY2" fmla="*/ 2090057 h 6947807"/>
                <a:gd name="connsiteX3" fmla="*/ 6313714 w 10229849"/>
                <a:gd name="connsiteY3" fmla="*/ 4082143 h 6947807"/>
                <a:gd name="connsiteX4" fmla="*/ 6395357 w 10229849"/>
                <a:gd name="connsiteY4" fmla="*/ 4098471 h 6947807"/>
                <a:gd name="connsiteX5" fmla="*/ 6558642 w 10229849"/>
                <a:gd name="connsiteY5" fmla="*/ 4457700 h 6947807"/>
                <a:gd name="connsiteX6" fmla="*/ 6542314 w 10229849"/>
                <a:gd name="connsiteY6" fmla="*/ 4653643 h 6947807"/>
                <a:gd name="connsiteX7" fmla="*/ 6444342 w 10229849"/>
                <a:gd name="connsiteY7" fmla="*/ 4816929 h 6947807"/>
                <a:gd name="connsiteX8" fmla="*/ 6444342 w 10229849"/>
                <a:gd name="connsiteY8" fmla="*/ 5012871 h 6947807"/>
                <a:gd name="connsiteX9" fmla="*/ 6509657 w 10229849"/>
                <a:gd name="connsiteY9" fmla="*/ 5274129 h 6947807"/>
                <a:gd name="connsiteX10" fmla="*/ 6150428 w 10229849"/>
                <a:gd name="connsiteY10" fmla="*/ 5323114 h 6947807"/>
                <a:gd name="connsiteX11" fmla="*/ 5415642 w 10229849"/>
                <a:gd name="connsiteY11" fmla="*/ 5437414 h 6947807"/>
                <a:gd name="connsiteX12" fmla="*/ 5219700 w 10229849"/>
                <a:gd name="connsiteY12" fmla="*/ 5404757 h 6947807"/>
                <a:gd name="connsiteX13" fmla="*/ 5154385 w 10229849"/>
                <a:gd name="connsiteY13" fmla="*/ 5323114 h 6947807"/>
                <a:gd name="connsiteX14" fmla="*/ 5089071 w 10229849"/>
                <a:gd name="connsiteY14" fmla="*/ 5061857 h 6947807"/>
                <a:gd name="connsiteX15" fmla="*/ 5023757 w 10229849"/>
                <a:gd name="connsiteY15" fmla="*/ 4882243 h 6947807"/>
                <a:gd name="connsiteX16" fmla="*/ 4582885 w 10229849"/>
                <a:gd name="connsiteY16" fmla="*/ 4751614 h 6947807"/>
                <a:gd name="connsiteX17" fmla="*/ 3684814 w 10229849"/>
                <a:gd name="connsiteY17" fmla="*/ 4310743 h 6947807"/>
                <a:gd name="connsiteX18" fmla="*/ 3439885 w 10229849"/>
                <a:gd name="connsiteY18" fmla="*/ 3543300 h 6947807"/>
                <a:gd name="connsiteX19" fmla="*/ 2623457 w 10229849"/>
                <a:gd name="connsiteY19" fmla="*/ 2988129 h 6947807"/>
                <a:gd name="connsiteX20" fmla="*/ 1251857 w 10229849"/>
                <a:gd name="connsiteY20" fmla="*/ 3069771 h 6947807"/>
                <a:gd name="connsiteX21" fmla="*/ 1121228 w 10229849"/>
                <a:gd name="connsiteY21" fmla="*/ 3249386 h 6947807"/>
                <a:gd name="connsiteX22" fmla="*/ 1088571 w 10229849"/>
                <a:gd name="connsiteY22" fmla="*/ 5992586 h 6947807"/>
                <a:gd name="connsiteX23" fmla="*/ 1104900 w 10229849"/>
                <a:gd name="connsiteY23" fmla="*/ 6139543 h 6947807"/>
                <a:gd name="connsiteX24" fmla="*/ 7717971 w 10229849"/>
                <a:gd name="connsiteY24" fmla="*/ 6302829 h 6947807"/>
                <a:gd name="connsiteX25" fmla="*/ 9416142 w 10229849"/>
                <a:gd name="connsiteY25" fmla="*/ 6123214 h 6947807"/>
                <a:gd name="connsiteX26" fmla="*/ 9367157 w 10229849"/>
                <a:gd name="connsiteY26" fmla="*/ 1355271 h 6947807"/>
                <a:gd name="connsiteX27" fmla="*/ 9416142 w 10229849"/>
                <a:gd name="connsiteY27" fmla="*/ 0 h 6947807"/>
                <a:gd name="connsiteX28" fmla="*/ 4484914 w 10229849"/>
                <a:gd name="connsiteY28" fmla="*/ 114300 h 6947807"/>
                <a:gd name="connsiteX29" fmla="*/ 4256314 w 10229849"/>
                <a:gd name="connsiteY29" fmla="*/ 261257 h 6947807"/>
                <a:gd name="connsiteX0" fmla="*/ 4256314 w 9691006"/>
                <a:gd name="connsiteY0" fmla="*/ 261257 h 6947807"/>
                <a:gd name="connsiteX1" fmla="*/ 4158342 w 9691006"/>
                <a:gd name="connsiteY1" fmla="*/ 1992086 h 6947807"/>
                <a:gd name="connsiteX2" fmla="*/ 4158342 w 9691006"/>
                <a:gd name="connsiteY2" fmla="*/ 2090057 h 6947807"/>
                <a:gd name="connsiteX3" fmla="*/ 6313714 w 9691006"/>
                <a:gd name="connsiteY3" fmla="*/ 4082143 h 6947807"/>
                <a:gd name="connsiteX4" fmla="*/ 6395357 w 9691006"/>
                <a:gd name="connsiteY4" fmla="*/ 4098471 h 6947807"/>
                <a:gd name="connsiteX5" fmla="*/ 6558642 w 9691006"/>
                <a:gd name="connsiteY5" fmla="*/ 4457700 h 6947807"/>
                <a:gd name="connsiteX6" fmla="*/ 6542314 w 9691006"/>
                <a:gd name="connsiteY6" fmla="*/ 4653643 h 6947807"/>
                <a:gd name="connsiteX7" fmla="*/ 6444342 w 9691006"/>
                <a:gd name="connsiteY7" fmla="*/ 4816929 h 6947807"/>
                <a:gd name="connsiteX8" fmla="*/ 6444342 w 9691006"/>
                <a:gd name="connsiteY8" fmla="*/ 5012871 h 6947807"/>
                <a:gd name="connsiteX9" fmla="*/ 6509657 w 9691006"/>
                <a:gd name="connsiteY9" fmla="*/ 5274129 h 6947807"/>
                <a:gd name="connsiteX10" fmla="*/ 6150428 w 9691006"/>
                <a:gd name="connsiteY10" fmla="*/ 5323114 h 6947807"/>
                <a:gd name="connsiteX11" fmla="*/ 5415642 w 9691006"/>
                <a:gd name="connsiteY11" fmla="*/ 5437414 h 6947807"/>
                <a:gd name="connsiteX12" fmla="*/ 5219700 w 9691006"/>
                <a:gd name="connsiteY12" fmla="*/ 5404757 h 6947807"/>
                <a:gd name="connsiteX13" fmla="*/ 5154385 w 9691006"/>
                <a:gd name="connsiteY13" fmla="*/ 5323114 h 6947807"/>
                <a:gd name="connsiteX14" fmla="*/ 5089071 w 9691006"/>
                <a:gd name="connsiteY14" fmla="*/ 5061857 h 6947807"/>
                <a:gd name="connsiteX15" fmla="*/ 5023757 w 9691006"/>
                <a:gd name="connsiteY15" fmla="*/ 4882243 h 6947807"/>
                <a:gd name="connsiteX16" fmla="*/ 4582885 w 9691006"/>
                <a:gd name="connsiteY16" fmla="*/ 4751614 h 6947807"/>
                <a:gd name="connsiteX17" fmla="*/ 3684814 w 9691006"/>
                <a:gd name="connsiteY17" fmla="*/ 4310743 h 6947807"/>
                <a:gd name="connsiteX18" fmla="*/ 3439885 w 9691006"/>
                <a:gd name="connsiteY18" fmla="*/ 3543300 h 6947807"/>
                <a:gd name="connsiteX19" fmla="*/ 2623457 w 9691006"/>
                <a:gd name="connsiteY19" fmla="*/ 2988129 h 6947807"/>
                <a:gd name="connsiteX20" fmla="*/ 1251857 w 9691006"/>
                <a:gd name="connsiteY20" fmla="*/ 3069771 h 6947807"/>
                <a:gd name="connsiteX21" fmla="*/ 1121228 w 9691006"/>
                <a:gd name="connsiteY21" fmla="*/ 3249386 h 6947807"/>
                <a:gd name="connsiteX22" fmla="*/ 1088571 w 9691006"/>
                <a:gd name="connsiteY22" fmla="*/ 5992586 h 6947807"/>
                <a:gd name="connsiteX23" fmla="*/ 1104900 w 9691006"/>
                <a:gd name="connsiteY23" fmla="*/ 6139543 h 6947807"/>
                <a:gd name="connsiteX24" fmla="*/ 7717971 w 9691006"/>
                <a:gd name="connsiteY24" fmla="*/ 6302829 h 6947807"/>
                <a:gd name="connsiteX25" fmla="*/ 9416142 w 9691006"/>
                <a:gd name="connsiteY25" fmla="*/ 6123214 h 6947807"/>
                <a:gd name="connsiteX26" fmla="*/ 9367157 w 9691006"/>
                <a:gd name="connsiteY26" fmla="*/ 1355271 h 6947807"/>
                <a:gd name="connsiteX27" fmla="*/ 9416142 w 9691006"/>
                <a:gd name="connsiteY27" fmla="*/ 0 h 6947807"/>
                <a:gd name="connsiteX28" fmla="*/ 4484914 w 9691006"/>
                <a:gd name="connsiteY28" fmla="*/ 114300 h 6947807"/>
                <a:gd name="connsiteX29" fmla="*/ 4256314 w 9691006"/>
                <a:gd name="connsiteY29" fmla="*/ 261257 h 6947807"/>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4158342 w 9691006"/>
                <a:gd name="connsiteY2" fmla="*/ 2272393 h 7130143"/>
                <a:gd name="connsiteX3" fmla="*/ 6313714 w 9691006"/>
                <a:gd name="connsiteY3" fmla="*/ 4264479 h 7130143"/>
                <a:gd name="connsiteX4" fmla="*/ 6395357 w 9691006"/>
                <a:gd name="connsiteY4" fmla="*/ 4280807 h 7130143"/>
                <a:gd name="connsiteX5" fmla="*/ 6558642 w 9691006"/>
                <a:gd name="connsiteY5" fmla="*/ 4640036 h 7130143"/>
                <a:gd name="connsiteX6" fmla="*/ 6542314 w 9691006"/>
                <a:gd name="connsiteY6" fmla="*/ 4835979 h 7130143"/>
                <a:gd name="connsiteX7" fmla="*/ 6444342 w 9691006"/>
                <a:gd name="connsiteY7" fmla="*/ 4999265 h 7130143"/>
                <a:gd name="connsiteX8" fmla="*/ 6444342 w 9691006"/>
                <a:gd name="connsiteY8" fmla="*/ 5195207 h 7130143"/>
                <a:gd name="connsiteX9" fmla="*/ 6509657 w 9691006"/>
                <a:gd name="connsiteY9" fmla="*/ 5456465 h 7130143"/>
                <a:gd name="connsiteX10" fmla="*/ 6150428 w 9691006"/>
                <a:gd name="connsiteY10" fmla="*/ 5505450 h 7130143"/>
                <a:gd name="connsiteX11" fmla="*/ 5415642 w 9691006"/>
                <a:gd name="connsiteY11" fmla="*/ 5619750 h 7130143"/>
                <a:gd name="connsiteX12" fmla="*/ 5219700 w 9691006"/>
                <a:gd name="connsiteY12" fmla="*/ 5587093 h 7130143"/>
                <a:gd name="connsiteX13" fmla="*/ 5154385 w 9691006"/>
                <a:gd name="connsiteY13" fmla="*/ 5505450 h 7130143"/>
                <a:gd name="connsiteX14" fmla="*/ 5089071 w 9691006"/>
                <a:gd name="connsiteY14" fmla="*/ 5244193 h 7130143"/>
                <a:gd name="connsiteX15" fmla="*/ 5023757 w 9691006"/>
                <a:gd name="connsiteY15" fmla="*/ 5064579 h 7130143"/>
                <a:gd name="connsiteX16" fmla="*/ 4582885 w 9691006"/>
                <a:gd name="connsiteY16" fmla="*/ 4933950 h 7130143"/>
                <a:gd name="connsiteX17" fmla="*/ 3684814 w 9691006"/>
                <a:gd name="connsiteY17" fmla="*/ 4493079 h 7130143"/>
                <a:gd name="connsiteX18" fmla="*/ 3439885 w 9691006"/>
                <a:gd name="connsiteY18" fmla="*/ 3725636 h 7130143"/>
                <a:gd name="connsiteX19" fmla="*/ 2623457 w 9691006"/>
                <a:gd name="connsiteY19" fmla="*/ 3170465 h 7130143"/>
                <a:gd name="connsiteX20" fmla="*/ 1251857 w 9691006"/>
                <a:gd name="connsiteY20" fmla="*/ 3252107 h 7130143"/>
                <a:gd name="connsiteX21" fmla="*/ 1121228 w 9691006"/>
                <a:gd name="connsiteY21" fmla="*/ 3431722 h 7130143"/>
                <a:gd name="connsiteX22" fmla="*/ 1088571 w 9691006"/>
                <a:gd name="connsiteY22" fmla="*/ 6174922 h 7130143"/>
                <a:gd name="connsiteX23" fmla="*/ 1104900 w 9691006"/>
                <a:gd name="connsiteY23" fmla="*/ 6321879 h 7130143"/>
                <a:gd name="connsiteX24" fmla="*/ 7717971 w 9691006"/>
                <a:gd name="connsiteY24" fmla="*/ 6485165 h 7130143"/>
                <a:gd name="connsiteX25" fmla="*/ 9416142 w 9691006"/>
                <a:gd name="connsiteY25" fmla="*/ 6305550 h 7130143"/>
                <a:gd name="connsiteX26" fmla="*/ 9367157 w 9691006"/>
                <a:gd name="connsiteY26" fmla="*/ 1537607 h 7130143"/>
                <a:gd name="connsiteX27" fmla="*/ 9416142 w 9691006"/>
                <a:gd name="connsiteY27" fmla="*/ 182336 h 7130143"/>
                <a:gd name="connsiteX28" fmla="*/ 4256314 w 9691006"/>
                <a:gd name="connsiteY28" fmla="*/ 443593 h 7130143"/>
                <a:gd name="connsiteX0" fmla="*/ 4256314 w 9691006"/>
                <a:gd name="connsiteY0" fmla="*/ 443593 h 7130143"/>
                <a:gd name="connsiteX1" fmla="*/ 4158342 w 9691006"/>
                <a:gd name="connsiteY1" fmla="*/ 2174422 h 7130143"/>
                <a:gd name="connsiteX2" fmla="*/ 6313714 w 9691006"/>
                <a:gd name="connsiteY2" fmla="*/ 4264479 h 7130143"/>
                <a:gd name="connsiteX3" fmla="*/ 6395357 w 9691006"/>
                <a:gd name="connsiteY3" fmla="*/ 4280807 h 7130143"/>
                <a:gd name="connsiteX4" fmla="*/ 6558642 w 9691006"/>
                <a:gd name="connsiteY4" fmla="*/ 4640036 h 7130143"/>
                <a:gd name="connsiteX5" fmla="*/ 6542314 w 9691006"/>
                <a:gd name="connsiteY5" fmla="*/ 4835979 h 7130143"/>
                <a:gd name="connsiteX6" fmla="*/ 6444342 w 9691006"/>
                <a:gd name="connsiteY6" fmla="*/ 4999265 h 7130143"/>
                <a:gd name="connsiteX7" fmla="*/ 6444342 w 9691006"/>
                <a:gd name="connsiteY7" fmla="*/ 5195207 h 7130143"/>
                <a:gd name="connsiteX8" fmla="*/ 6509657 w 9691006"/>
                <a:gd name="connsiteY8" fmla="*/ 5456465 h 7130143"/>
                <a:gd name="connsiteX9" fmla="*/ 6150428 w 9691006"/>
                <a:gd name="connsiteY9" fmla="*/ 5505450 h 7130143"/>
                <a:gd name="connsiteX10" fmla="*/ 5415642 w 9691006"/>
                <a:gd name="connsiteY10" fmla="*/ 5619750 h 7130143"/>
                <a:gd name="connsiteX11" fmla="*/ 5219700 w 9691006"/>
                <a:gd name="connsiteY11" fmla="*/ 5587093 h 7130143"/>
                <a:gd name="connsiteX12" fmla="*/ 5154385 w 9691006"/>
                <a:gd name="connsiteY12" fmla="*/ 5505450 h 7130143"/>
                <a:gd name="connsiteX13" fmla="*/ 5089071 w 9691006"/>
                <a:gd name="connsiteY13" fmla="*/ 5244193 h 7130143"/>
                <a:gd name="connsiteX14" fmla="*/ 5023757 w 9691006"/>
                <a:gd name="connsiteY14" fmla="*/ 5064579 h 7130143"/>
                <a:gd name="connsiteX15" fmla="*/ 4582885 w 9691006"/>
                <a:gd name="connsiteY15" fmla="*/ 4933950 h 7130143"/>
                <a:gd name="connsiteX16" fmla="*/ 3684814 w 9691006"/>
                <a:gd name="connsiteY16" fmla="*/ 4493079 h 7130143"/>
                <a:gd name="connsiteX17" fmla="*/ 3439885 w 9691006"/>
                <a:gd name="connsiteY17" fmla="*/ 3725636 h 7130143"/>
                <a:gd name="connsiteX18" fmla="*/ 2623457 w 9691006"/>
                <a:gd name="connsiteY18" fmla="*/ 3170465 h 7130143"/>
                <a:gd name="connsiteX19" fmla="*/ 1251857 w 9691006"/>
                <a:gd name="connsiteY19" fmla="*/ 3252107 h 7130143"/>
                <a:gd name="connsiteX20" fmla="*/ 1121228 w 9691006"/>
                <a:gd name="connsiteY20" fmla="*/ 3431722 h 7130143"/>
                <a:gd name="connsiteX21" fmla="*/ 1088571 w 9691006"/>
                <a:gd name="connsiteY21" fmla="*/ 6174922 h 7130143"/>
                <a:gd name="connsiteX22" fmla="*/ 1104900 w 9691006"/>
                <a:gd name="connsiteY22" fmla="*/ 6321879 h 7130143"/>
                <a:gd name="connsiteX23" fmla="*/ 7717971 w 9691006"/>
                <a:gd name="connsiteY23" fmla="*/ 6485165 h 7130143"/>
                <a:gd name="connsiteX24" fmla="*/ 9416142 w 9691006"/>
                <a:gd name="connsiteY24" fmla="*/ 6305550 h 7130143"/>
                <a:gd name="connsiteX25" fmla="*/ 9367157 w 9691006"/>
                <a:gd name="connsiteY25" fmla="*/ 1537607 h 7130143"/>
                <a:gd name="connsiteX26" fmla="*/ 9416142 w 9691006"/>
                <a:gd name="connsiteY26" fmla="*/ 182336 h 7130143"/>
                <a:gd name="connsiteX27" fmla="*/ 4256314 w 9691006"/>
                <a:gd name="connsiteY27" fmla="*/ 443593 h 7130143"/>
                <a:gd name="connsiteX0" fmla="*/ 4256314 w 9691006"/>
                <a:gd name="connsiteY0" fmla="*/ 443593 h 7130143"/>
                <a:gd name="connsiteX1" fmla="*/ 4158342 w 9691006"/>
                <a:gd name="connsiteY1" fmla="*/ 2174422 h 7130143"/>
                <a:gd name="connsiteX2" fmla="*/ 6313714 w 9691006"/>
                <a:gd name="connsiteY2" fmla="*/ 4264479 h 7130143"/>
                <a:gd name="connsiteX3" fmla="*/ 6395357 w 9691006"/>
                <a:gd name="connsiteY3" fmla="*/ 4280807 h 7130143"/>
                <a:gd name="connsiteX4" fmla="*/ 6558642 w 9691006"/>
                <a:gd name="connsiteY4" fmla="*/ 4640036 h 7130143"/>
                <a:gd name="connsiteX5" fmla="*/ 6542314 w 9691006"/>
                <a:gd name="connsiteY5" fmla="*/ 4835979 h 7130143"/>
                <a:gd name="connsiteX6" fmla="*/ 6444342 w 9691006"/>
                <a:gd name="connsiteY6" fmla="*/ 4999265 h 7130143"/>
                <a:gd name="connsiteX7" fmla="*/ 6444342 w 9691006"/>
                <a:gd name="connsiteY7" fmla="*/ 5195207 h 7130143"/>
                <a:gd name="connsiteX8" fmla="*/ 6509657 w 9691006"/>
                <a:gd name="connsiteY8" fmla="*/ 5456465 h 7130143"/>
                <a:gd name="connsiteX9" fmla="*/ 6150428 w 9691006"/>
                <a:gd name="connsiteY9" fmla="*/ 5505450 h 7130143"/>
                <a:gd name="connsiteX10" fmla="*/ 5415642 w 9691006"/>
                <a:gd name="connsiteY10" fmla="*/ 5619750 h 7130143"/>
                <a:gd name="connsiteX11" fmla="*/ 5219700 w 9691006"/>
                <a:gd name="connsiteY11" fmla="*/ 5587093 h 7130143"/>
                <a:gd name="connsiteX12" fmla="*/ 5154385 w 9691006"/>
                <a:gd name="connsiteY12" fmla="*/ 5505450 h 7130143"/>
                <a:gd name="connsiteX13" fmla="*/ 5089071 w 9691006"/>
                <a:gd name="connsiteY13" fmla="*/ 5244193 h 7130143"/>
                <a:gd name="connsiteX14" fmla="*/ 5023757 w 9691006"/>
                <a:gd name="connsiteY14" fmla="*/ 5064579 h 7130143"/>
                <a:gd name="connsiteX15" fmla="*/ 4582885 w 9691006"/>
                <a:gd name="connsiteY15" fmla="*/ 4933950 h 7130143"/>
                <a:gd name="connsiteX16" fmla="*/ 3684814 w 9691006"/>
                <a:gd name="connsiteY16" fmla="*/ 4493079 h 7130143"/>
                <a:gd name="connsiteX17" fmla="*/ 3439885 w 9691006"/>
                <a:gd name="connsiteY17" fmla="*/ 3725636 h 7130143"/>
                <a:gd name="connsiteX18" fmla="*/ 2623457 w 9691006"/>
                <a:gd name="connsiteY18" fmla="*/ 3170465 h 7130143"/>
                <a:gd name="connsiteX19" fmla="*/ 1251857 w 9691006"/>
                <a:gd name="connsiteY19" fmla="*/ 3252107 h 7130143"/>
                <a:gd name="connsiteX20" fmla="*/ 1121228 w 9691006"/>
                <a:gd name="connsiteY20" fmla="*/ 3431722 h 7130143"/>
                <a:gd name="connsiteX21" fmla="*/ 1088571 w 9691006"/>
                <a:gd name="connsiteY21" fmla="*/ 6174922 h 7130143"/>
                <a:gd name="connsiteX22" fmla="*/ 1104900 w 9691006"/>
                <a:gd name="connsiteY22" fmla="*/ 6321879 h 7130143"/>
                <a:gd name="connsiteX23" fmla="*/ 7717971 w 9691006"/>
                <a:gd name="connsiteY23" fmla="*/ 6485165 h 7130143"/>
                <a:gd name="connsiteX24" fmla="*/ 9416142 w 9691006"/>
                <a:gd name="connsiteY24" fmla="*/ 6305550 h 7130143"/>
                <a:gd name="connsiteX25" fmla="*/ 9367157 w 9691006"/>
                <a:gd name="connsiteY25" fmla="*/ 1537607 h 7130143"/>
                <a:gd name="connsiteX26" fmla="*/ 9416142 w 9691006"/>
                <a:gd name="connsiteY26" fmla="*/ 182336 h 7130143"/>
                <a:gd name="connsiteX27" fmla="*/ 4256314 w 9691006"/>
                <a:gd name="connsiteY27" fmla="*/ 443593 h 7130143"/>
                <a:gd name="connsiteX0" fmla="*/ 4256314 w 9691006"/>
                <a:gd name="connsiteY0" fmla="*/ 443593 h 7130143"/>
                <a:gd name="connsiteX1" fmla="*/ 4158342 w 9691006"/>
                <a:gd name="connsiteY1" fmla="*/ 2174422 h 7130143"/>
                <a:gd name="connsiteX2" fmla="*/ 6313714 w 9691006"/>
                <a:gd name="connsiteY2" fmla="*/ 4264479 h 7130143"/>
                <a:gd name="connsiteX3" fmla="*/ 6395357 w 9691006"/>
                <a:gd name="connsiteY3" fmla="*/ 4280807 h 7130143"/>
                <a:gd name="connsiteX4" fmla="*/ 6558642 w 9691006"/>
                <a:gd name="connsiteY4" fmla="*/ 4640036 h 7130143"/>
                <a:gd name="connsiteX5" fmla="*/ 6542314 w 9691006"/>
                <a:gd name="connsiteY5" fmla="*/ 4835979 h 7130143"/>
                <a:gd name="connsiteX6" fmla="*/ 6444342 w 9691006"/>
                <a:gd name="connsiteY6" fmla="*/ 4999265 h 7130143"/>
                <a:gd name="connsiteX7" fmla="*/ 6444342 w 9691006"/>
                <a:gd name="connsiteY7" fmla="*/ 5195207 h 7130143"/>
                <a:gd name="connsiteX8" fmla="*/ 6509657 w 9691006"/>
                <a:gd name="connsiteY8" fmla="*/ 5456465 h 7130143"/>
                <a:gd name="connsiteX9" fmla="*/ 6150428 w 9691006"/>
                <a:gd name="connsiteY9" fmla="*/ 5505450 h 7130143"/>
                <a:gd name="connsiteX10" fmla="*/ 5415642 w 9691006"/>
                <a:gd name="connsiteY10" fmla="*/ 5619750 h 7130143"/>
                <a:gd name="connsiteX11" fmla="*/ 5219700 w 9691006"/>
                <a:gd name="connsiteY11" fmla="*/ 5587093 h 7130143"/>
                <a:gd name="connsiteX12" fmla="*/ 5154385 w 9691006"/>
                <a:gd name="connsiteY12" fmla="*/ 5505450 h 7130143"/>
                <a:gd name="connsiteX13" fmla="*/ 5089071 w 9691006"/>
                <a:gd name="connsiteY13" fmla="*/ 5244193 h 7130143"/>
                <a:gd name="connsiteX14" fmla="*/ 5023757 w 9691006"/>
                <a:gd name="connsiteY14" fmla="*/ 5064579 h 7130143"/>
                <a:gd name="connsiteX15" fmla="*/ 4582885 w 9691006"/>
                <a:gd name="connsiteY15" fmla="*/ 4933950 h 7130143"/>
                <a:gd name="connsiteX16" fmla="*/ 3684814 w 9691006"/>
                <a:gd name="connsiteY16" fmla="*/ 4493079 h 7130143"/>
                <a:gd name="connsiteX17" fmla="*/ 3439885 w 9691006"/>
                <a:gd name="connsiteY17" fmla="*/ 3725636 h 7130143"/>
                <a:gd name="connsiteX18" fmla="*/ 2623457 w 9691006"/>
                <a:gd name="connsiteY18" fmla="*/ 3170465 h 7130143"/>
                <a:gd name="connsiteX19" fmla="*/ 1251857 w 9691006"/>
                <a:gd name="connsiteY19" fmla="*/ 3252107 h 7130143"/>
                <a:gd name="connsiteX20" fmla="*/ 1121228 w 9691006"/>
                <a:gd name="connsiteY20" fmla="*/ 3431722 h 7130143"/>
                <a:gd name="connsiteX21" fmla="*/ 1088571 w 9691006"/>
                <a:gd name="connsiteY21" fmla="*/ 6174922 h 7130143"/>
                <a:gd name="connsiteX22" fmla="*/ 1104900 w 9691006"/>
                <a:gd name="connsiteY22" fmla="*/ 6321879 h 7130143"/>
                <a:gd name="connsiteX23" fmla="*/ 7717971 w 9691006"/>
                <a:gd name="connsiteY23" fmla="*/ 6485165 h 7130143"/>
                <a:gd name="connsiteX24" fmla="*/ 9416142 w 9691006"/>
                <a:gd name="connsiteY24" fmla="*/ 6305550 h 7130143"/>
                <a:gd name="connsiteX25" fmla="*/ 9367157 w 9691006"/>
                <a:gd name="connsiteY25" fmla="*/ 1537607 h 7130143"/>
                <a:gd name="connsiteX26" fmla="*/ 9416142 w 9691006"/>
                <a:gd name="connsiteY26" fmla="*/ 182336 h 7130143"/>
                <a:gd name="connsiteX27" fmla="*/ 4256314 w 9691006"/>
                <a:gd name="connsiteY27"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 name="connsiteX0" fmla="*/ 4256314 w 9691006"/>
                <a:gd name="connsiteY0" fmla="*/ 443593 h 7130143"/>
                <a:gd name="connsiteX1" fmla="*/ 4158342 w 9691006"/>
                <a:gd name="connsiteY1" fmla="*/ 2174422 h 7130143"/>
                <a:gd name="connsiteX2" fmla="*/ 6395357 w 9691006"/>
                <a:gd name="connsiteY2" fmla="*/ 4280807 h 7130143"/>
                <a:gd name="connsiteX3" fmla="*/ 6558642 w 9691006"/>
                <a:gd name="connsiteY3" fmla="*/ 4640036 h 7130143"/>
                <a:gd name="connsiteX4" fmla="*/ 6542314 w 9691006"/>
                <a:gd name="connsiteY4" fmla="*/ 4835979 h 7130143"/>
                <a:gd name="connsiteX5" fmla="*/ 6444342 w 9691006"/>
                <a:gd name="connsiteY5" fmla="*/ 4999265 h 7130143"/>
                <a:gd name="connsiteX6" fmla="*/ 6444342 w 9691006"/>
                <a:gd name="connsiteY6" fmla="*/ 5195207 h 7130143"/>
                <a:gd name="connsiteX7" fmla="*/ 6509657 w 9691006"/>
                <a:gd name="connsiteY7" fmla="*/ 5456465 h 7130143"/>
                <a:gd name="connsiteX8" fmla="*/ 6150428 w 9691006"/>
                <a:gd name="connsiteY8" fmla="*/ 5505450 h 7130143"/>
                <a:gd name="connsiteX9" fmla="*/ 5415642 w 9691006"/>
                <a:gd name="connsiteY9" fmla="*/ 5619750 h 7130143"/>
                <a:gd name="connsiteX10" fmla="*/ 5219700 w 9691006"/>
                <a:gd name="connsiteY10" fmla="*/ 5587093 h 7130143"/>
                <a:gd name="connsiteX11" fmla="*/ 5154385 w 9691006"/>
                <a:gd name="connsiteY11" fmla="*/ 5505450 h 7130143"/>
                <a:gd name="connsiteX12" fmla="*/ 5089071 w 9691006"/>
                <a:gd name="connsiteY12" fmla="*/ 5244193 h 7130143"/>
                <a:gd name="connsiteX13" fmla="*/ 5023757 w 9691006"/>
                <a:gd name="connsiteY13" fmla="*/ 5064579 h 7130143"/>
                <a:gd name="connsiteX14" fmla="*/ 4582885 w 9691006"/>
                <a:gd name="connsiteY14" fmla="*/ 4933950 h 7130143"/>
                <a:gd name="connsiteX15" fmla="*/ 3684814 w 9691006"/>
                <a:gd name="connsiteY15" fmla="*/ 4493079 h 7130143"/>
                <a:gd name="connsiteX16" fmla="*/ 3439885 w 9691006"/>
                <a:gd name="connsiteY16" fmla="*/ 3725636 h 7130143"/>
                <a:gd name="connsiteX17" fmla="*/ 2623457 w 9691006"/>
                <a:gd name="connsiteY17" fmla="*/ 3170465 h 7130143"/>
                <a:gd name="connsiteX18" fmla="*/ 1251857 w 9691006"/>
                <a:gd name="connsiteY18" fmla="*/ 3252107 h 7130143"/>
                <a:gd name="connsiteX19" fmla="*/ 1121228 w 9691006"/>
                <a:gd name="connsiteY19" fmla="*/ 3431722 h 7130143"/>
                <a:gd name="connsiteX20" fmla="*/ 1088571 w 9691006"/>
                <a:gd name="connsiteY20" fmla="*/ 6174922 h 7130143"/>
                <a:gd name="connsiteX21" fmla="*/ 1104900 w 9691006"/>
                <a:gd name="connsiteY21" fmla="*/ 6321879 h 7130143"/>
                <a:gd name="connsiteX22" fmla="*/ 7717971 w 9691006"/>
                <a:gd name="connsiteY22" fmla="*/ 6485165 h 7130143"/>
                <a:gd name="connsiteX23" fmla="*/ 9416142 w 9691006"/>
                <a:gd name="connsiteY23" fmla="*/ 6305550 h 7130143"/>
                <a:gd name="connsiteX24" fmla="*/ 9367157 w 9691006"/>
                <a:gd name="connsiteY24" fmla="*/ 1537607 h 7130143"/>
                <a:gd name="connsiteX25" fmla="*/ 9416142 w 9691006"/>
                <a:gd name="connsiteY25" fmla="*/ 182336 h 7130143"/>
                <a:gd name="connsiteX26" fmla="*/ 4256314 w 9691006"/>
                <a:gd name="connsiteY26" fmla="*/ 443593 h 713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691006" h="7130143">
                  <a:moveTo>
                    <a:pt x="4256314" y="443593"/>
                  </a:moveTo>
                  <a:cubicBezTo>
                    <a:pt x="4305299" y="1412422"/>
                    <a:pt x="4261756" y="976994"/>
                    <a:pt x="4158342" y="2174422"/>
                  </a:cubicBezTo>
                  <a:cubicBezTo>
                    <a:pt x="4735428" y="2773853"/>
                    <a:pt x="5995307" y="3869871"/>
                    <a:pt x="6395357" y="4280807"/>
                  </a:cubicBezTo>
                  <a:cubicBezTo>
                    <a:pt x="6470554" y="4503248"/>
                    <a:pt x="6534149" y="4547507"/>
                    <a:pt x="6558642" y="4640036"/>
                  </a:cubicBezTo>
                  <a:cubicBezTo>
                    <a:pt x="6583135" y="4732565"/>
                    <a:pt x="6561364" y="4776108"/>
                    <a:pt x="6542314" y="4835979"/>
                  </a:cubicBezTo>
                  <a:cubicBezTo>
                    <a:pt x="6523264" y="4895851"/>
                    <a:pt x="6460671" y="4939394"/>
                    <a:pt x="6444342" y="4999265"/>
                  </a:cubicBezTo>
                  <a:cubicBezTo>
                    <a:pt x="6428013" y="5059136"/>
                    <a:pt x="6433456" y="5119007"/>
                    <a:pt x="6444342" y="5195207"/>
                  </a:cubicBezTo>
                  <a:cubicBezTo>
                    <a:pt x="6455228" y="5271407"/>
                    <a:pt x="6558643" y="5404758"/>
                    <a:pt x="6509657" y="5456465"/>
                  </a:cubicBezTo>
                  <a:cubicBezTo>
                    <a:pt x="6460671" y="5508172"/>
                    <a:pt x="6150428" y="5505450"/>
                    <a:pt x="6150428" y="5505450"/>
                  </a:cubicBezTo>
                  <a:cubicBezTo>
                    <a:pt x="5968092" y="5532664"/>
                    <a:pt x="5570763" y="5606143"/>
                    <a:pt x="5415642" y="5619750"/>
                  </a:cubicBezTo>
                  <a:cubicBezTo>
                    <a:pt x="5260521" y="5633357"/>
                    <a:pt x="5263243" y="5606143"/>
                    <a:pt x="5219700" y="5587093"/>
                  </a:cubicBezTo>
                  <a:cubicBezTo>
                    <a:pt x="5176157" y="5568043"/>
                    <a:pt x="5176156" y="5562600"/>
                    <a:pt x="5154385" y="5505450"/>
                  </a:cubicBezTo>
                  <a:cubicBezTo>
                    <a:pt x="5132614" y="5448300"/>
                    <a:pt x="5110842" y="5317672"/>
                    <a:pt x="5089071" y="5244193"/>
                  </a:cubicBezTo>
                  <a:cubicBezTo>
                    <a:pt x="5067300" y="5170715"/>
                    <a:pt x="5108121" y="5116286"/>
                    <a:pt x="5023757" y="5064579"/>
                  </a:cubicBezTo>
                  <a:cubicBezTo>
                    <a:pt x="4939393" y="5012872"/>
                    <a:pt x="4806042" y="5029200"/>
                    <a:pt x="4582885" y="4933950"/>
                  </a:cubicBezTo>
                  <a:cubicBezTo>
                    <a:pt x="4283528" y="4659086"/>
                    <a:pt x="4288971" y="4699908"/>
                    <a:pt x="3684814" y="4493079"/>
                  </a:cubicBezTo>
                  <a:cubicBezTo>
                    <a:pt x="3646714" y="4030436"/>
                    <a:pt x="3714749" y="4337958"/>
                    <a:pt x="3439885" y="3725636"/>
                  </a:cubicBezTo>
                  <a:cubicBezTo>
                    <a:pt x="3262992" y="3505200"/>
                    <a:pt x="2988128" y="3249386"/>
                    <a:pt x="2623457" y="3170465"/>
                  </a:cubicBezTo>
                  <a:cubicBezTo>
                    <a:pt x="2258786" y="3091544"/>
                    <a:pt x="1502228" y="3208564"/>
                    <a:pt x="1251857" y="3252107"/>
                  </a:cubicBezTo>
                  <a:cubicBezTo>
                    <a:pt x="1001486" y="3295650"/>
                    <a:pt x="1280789" y="3201260"/>
                    <a:pt x="1121228" y="3431722"/>
                  </a:cubicBezTo>
                  <a:cubicBezTo>
                    <a:pt x="1094014" y="3918858"/>
                    <a:pt x="1091292" y="5693229"/>
                    <a:pt x="1088571" y="6174922"/>
                  </a:cubicBezTo>
                  <a:cubicBezTo>
                    <a:pt x="1085850" y="6656615"/>
                    <a:pt x="0" y="6270172"/>
                    <a:pt x="1104900" y="6321879"/>
                  </a:cubicBezTo>
                  <a:cubicBezTo>
                    <a:pt x="2209800" y="6373586"/>
                    <a:pt x="6332764" y="6487887"/>
                    <a:pt x="7717971" y="6485165"/>
                  </a:cubicBezTo>
                  <a:cubicBezTo>
                    <a:pt x="9103178" y="6482444"/>
                    <a:pt x="9141278" y="7130143"/>
                    <a:pt x="9416142" y="6305550"/>
                  </a:cubicBezTo>
                  <a:cubicBezTo>
                    <a:pt x="9691006" y="5480957"/>
                    <a:pt x="9367157" y="2558143"/>
                    <a:pt x="9367157" y="1537607"/>
                  </a:cubicBezTo>
                  <a:cubicBezTo>
                    <a:pt x="9367157" y="517071"/>
                    <a:pt x="9364435" y="1134835"/>
                    <a:pt x="9416142" y="182336"/>
                  </a:cubicBezTo>
                  <a:cubicBezTo>
                    <a:pt x="8564335" y="0"/>
                    <a:pt x="6629400" y="253093"/>
                    <a:pt x="4256314" y="443593"/>
                  </a:cubicBezTo>
                  <a:close/>
                </a:path>
              </a:pathLst>
            </a:custGeom>
            <a:solidFill>
              <a:schemeClr val="accent1">
                <a:lumMod val="20000"/>
                <a:lumOff val="80000"/>
              </a:schemeClr>
            </a:solidFill>
            <a:ln>
              <a:noFill/>
            </a:ln>
          </p:spPr>
          <p:txBody>
            <a:bodyPr wrap="square" rtlCol="0" anchor="ctr">
              <a:spAutoFit/>
            </a:bodyPr>
            <a:lstStyle/>
            <a:p>
              <a:pPr algn="ctr"/>
              <a:endParaRPr lang="en-US" sz="2200" b="1" dirty="0" smtClean="0">
                <a:solidFill>
                  <a:schemeClr val="bg1"/>
                </a:solidFill>
              </a:endParaRPr>
            </a:p>
          </p:txBody>
        </p:sp>
        <p:sp useBgFill="1">
          <p:nvSpPr>
            <p:cNvPr id="24" name="Freeform 23"/>
            <p:cNvSpPr/>
            <p:nvPr/>
          </p:nvSpPr>
          <p:spPr bwMode="white">
            <a:xfrm>
              <a:off x="-201562" y="259765"/>
              <a:ext cx="5009659" cy="3938191"/>
            </a:xfrm>
            <a:custGeom>
              <a:avLst/>
              <a:gdLst>
                <a:gd name="connsiteX0" fmla="*/ 3745301 w 4571999"/>
                <a:gd name="connsiteY0" fmla="*/ 734683 h 3904890"/>
                <a:gd name="connsiteX1" fmla="*/ 2252931 w 4571999"/>
                <a:gd name="connsiteY1" fmla="*/ 665672 h 3904890"/>
                <a:gd name="connsiteX2" fmla="*/ 2054524 w 4571999"/>
                <a:gd name="connsiteY2" fmla="*/ 657045 h 3904890"/>
                <a:gd name="connsiteX3" fmla="*/ 2080403 w 4571999"/>
                <a:gd name="connsiteY3" fmla="*/ 872706 h 3904890"/>
                <a:gd name="connsiteX4" fmla="*/ 2097656 w 4571999"/>
                <a:gd name="connsiteY4" fmla="*/ 1027981 h 3904890"/>
                <a:gd name="connsiteX5" fmla="*/ 1985512 w 4571999"/>
                <a:gd name="connsiteY5" fmla="*/ 1304026 h 3904890"/>
                <a:gd name="connsiteX6" fmla="*/ 1968259 w 4571999"/>
                <a:gd name="connsiteY6" fmla="*/ 1476555 h 3904890"/>
                <a:gd name="connsiteX7" fmla="*/ 2054524 w 4571999"/>
                <a:gd name="connsiteY7" fmla="*/ 1657709 h 3904890"/>
                <a:gd name="connsiteX8" fmla="*/ 2123535 w 4571999"/>
                <a:gd name="connsiteY8" fmla="*/ 1743974 h 3904890"/>
                <a:gd name="connsiteX9" fmla="*/ 2114908 w 4571999"/>
                <a:gd name="connsiteY9" fmla="*/ 1968260 h 3904890"/>
                <a:gd name="connsiteX10" fmla="*/ 2175293 w 4571999"/>
                <a:gd name="connsiteY10" fmla="*/ 2140789 h 3904890"/>
                <a:gd name="connsiteX11" fmla="*/ 2149414 w 4571999"/>
                <a:gd name="connsiteY11" fmla="*/ 2270185 h 3904890"/>
                <a:gd name="connsiteX12" fmla="*/ 2218425 w 4571999"/>
                <a:gd name="connsiteY12" fmla="*/ 2373702 h 3904890"/>
                <a:gd name="connsiteX13" fmla="*/ 2408207 w 4571999"/>
                <a:gd name="connsiteY13" fmla="*/ 2563483 h 3904890"/>
                <a:gd name="connsiteX14" fmla="*/ 2373701 w 4571999"/>
                <a:gd name="connsiteY14" fmla="*/ 2692879 h 3904890"/>
                <a:gd name="connsiteX15" fmla="*/ 2537603 w 4571999"/>
                <a:gd name="connsiteY15" fmla="*/ 2874034 h 3904890"/>
                <a:gd name="connsiteX16" fmla="*/ 2554856 w 4571999"/>
                <a:gd name="connsiteY16" fmla="*/ 3072442 h 3904890"/>
                <a:gd name="connsiteX17" fmla="*/ 2710131 w 4571999"/>
                <a:gd name="connsiteY17" fmla="*/ 3322608 h 3904890"/>
                <a:gd name="connsiteX18" fmla="*/ 2753263 w 4571999"/>
                <a:gd name="connsiteY18" fmla="*/ 3417498 h 3904890"/>
                <a:gd name="connsiteX19" fmla="*/ 2623867 w 4571999"/>
                <a:gd name="connsiteY19" fmla="*/ 3624532 h 3904890"/>
                <a:gd name="connsiteX20" fmla="*/ 562154 w 4571999"/>
                <a:gd name="connsiteY20" fmla="*/ 3382992 h 3904890"/>
                <a:gd name="connsiteX21" fmla="*/ 579407 w 4571999"/>
                <a:gd name="connsiteY21" fmla="*/ 493143 h 3904890"/>
                <a:gd name="connsiteX22" fmla="*/ 4038599 w 4571999"/>
                <a:gd name="connsiteY22" fmla="*/ 424132 h 3904890"/>
                <a:gd name="connsiteX23" fmla="*/ 3745301 w 4571999"/>
                <a:gd name="connsiteY23" fmla="*/ 734683 h 3904890"/>
                <a:gd name="connsiteX0" fmla="*/ 3807824 w 5009657"/>
                <a:gd name="connsiteY0" fmla="*/ 734683 h 3904890"/>
                <a:gd name="connsiteX1" fmla="*/ 2315454 w 5009657"/>
                <a:gd name="connsiteY1" fmla="*/ 665672 h 3904890"/>
                <a:gd name="connsiteX2" fmla="*/ 2117047 w 5009657"/>
                <a:gd name="connsiteY2" fmla="*/ 657045 h 3904890"/>
                <a:gd name="connsiteX3" fmla="*/ 2142926 w 5009657"/>
                <a:gd name="connsiteY3" fmla="*/ 872706 h 3904890"/>
                <a:gd name="connsiteX4" fmla="*/ 2160179 w 5009657"/>
                <a:gd name="connsiteY4" fmla="*/ 1027981 h 3904890"/>
                <a:gd name="connsiteX5" fmla="*/ 2048035 w 5009657"/>
                <a:gd name="connsiteY5" fmla="*/ 1304026 h 3904890"/>
                <a:gd name="connsiteX6" fmla="*/ 2030782 w 5009657"/>
                <a:gd name="connsiteY6" fmla="*/ 1476555 h 3904890"/>
                <a:gd name="connsiteX7" fmla="*/ 2117047 w 5009657"/>
                <a:gd name="connsiteY7" fmla="*/ 1657709 h 3904890"/>
                <a:gd name="connsiteX8" fmla="*/ 2186058 w 5009657"/>
                <a:gd name="connsiteY8" fmla="*/ 1743974 h 3904890"/>
                <a:gd name="connsiteX9" fmla="*/ 2177431 w 5009657"/>
                <a:gd name="connsiteY9" fmla="*/ 1968260 h 3904890"/>
                <a:gd name="connsiteX10" fmla="*/ 2237816 w 5009657"/>
                <a:gd name="connsiteY10" fmla="*/ 2140789 h 3904890"/>
                <a:gd name="connsiteX11" fmla="*/ 2211937 w 5009657"/>
                <a:gd name="connsiteY11" fmla="*/ 2270185 h 3904890"/>
                <a:gd name="connsiteX12" fmla="*/ 2280948 w 5009657"/>
                <a:gd name="connsiteY12" fmla="*/ 2373702 h 3904890"/>
                <a:gd name="connsiteX13" fmla="*/ 2470730 w 5009657"/>
                <a:gd name="connsiteY13" fmla="*/ 2563483 h 3904890"/>
                <a:gd name="connsiteX14" fmla="*/ 2436224 w 5009657"/>
                <a:gd name="connsiteY14" fmla="*/ 2692879 h 3904890"/>
                <a:gd name="connsiteX15" fmla="*/ 2600126 w 5009657"/>
                <a:gd name="connsiteY15" fmla="*/ 2874034 h 3904890"/>
                <a:gd name="connsiteX16" fmla="*/ 2617379 w 5009657"/>
                <a:gd name="connsiteY16" fmla="*/ 3072442 h 3904890"/>
                <a:gd name="connsiteX17" fmla="*/ 2772654 w 5009657"/>
                <a:gd name="connsiteY17" fmla="*/ 3322608 h 3904890"/>
                <a:gd name="connsiteX18" fmla="*/ 2815786 w 5009657"/>
                <a:gd name="connsiteY18" fmla="*/ 3417498 h 3904890"/>
                <a:gd name="connsiteX19" fmla="*/ 2686390 w 5009657"/>
                <a:gd name="connsiteY19" fmla="*/ 3624532 h 3904890"/>
                <a:gd name="connsiteX20" fmla="*/ 624677 w 5009657"/>
                <a:gd name="connsiteY20" fmla="*/ 3382992 h 3904890"/>
                <a:gd name="connsiteX21" fmla="*/ 641930 w 5009657"/>
                <a:gd name="connsiteY21" fmla="*/ 493143 h 3904890"/>
                <a:gd name="connsiteX22" fmla="*/ 4476258 w 5009657"/>
                <a:gd name="connsiteY22" fmla="*/ 424132 h 3904890"/>
                <a:gd name="connsiteX23" fmla="*/ 3807824 w 5009657"/>
                <a:gd name="connsiteY23" fmla="*/ 734683 h 3904890"/>
                <a:gd name="connsiteX0" fmla="*/ 3807824 w 5009658"/>
                <a:gd name="connsiteY0" fmla="*/ 767984 h 3938191"/>
                <a:gd name="connsiteX1" fmla="*/ 2315454 w 5009658"/>
                <a:gd name="connsiteY1" fmla="*/ 698973 h 3938191"/>
                <a:gd name="connsiteX2" fmla="*/ 2117047 w 5009658"/>
                <a:gd name="connsiteY2" fmla="*/ 690346 h 3938191"/>
                <a:gd name="connsiteX3" fmla="*/ 2142926 w 5009658"/>
                <a:gd name="connsiteY3" fmla="*/ 906007 h 3938191"/>
                <a:gd name="connsiteX4" fmla="*/ 2160179 w 5009658"/>
                <a:gd name="connsiteY4" fmla="*/ 1061282 h 3938191"/>
                <a:gd name="connsiteX5" fmla="*/ 2048035 w 5009658"/>
                <a:gd name="connsiteY5" fmla="*/ 1337327 h 3938191"/>
                <a:gd name="connsiteX6" fmla="*/ 2030782 w 5009658"/>
                <a:gd name="connsiteY6" fmla="*/ 1509856 h 3938191"/>
                <a:gd name="connsiteX7" fmla="*/ 2117047 w 5009658"/>
                <a:gd name="connsiteY7" fmla="*/ 1691010 h 3938191"/>
                <a:gd name="connsiteX8" fmla="*/ 2186058 w 5009658"/>
                <a:gd name="connsiteY8" fmla="*/ 1777275 h 3938191"/>
                <a:gd name="connsiteX9" fmla="*/ 2177431 w 5009658"/>
                <a:gd name="connsiteY9" fmla="*/ 2001561 h 3938191"/>
                <a:gd name="connsiteX10" fmla="*/ 2237816 w 5009658"/>
                <a:gd name="connsiteY10" fmla="*/ 2174090 h 3938191"/>
                <a:gd name="connsiteX11" fmla="*/ 2211937 w 5009658"/>
                <a:gd name="connsiteY11" fmla="*/ 2303486 h 3938191"/>
                <a:gd name="connsiteX12" fmla="*/ 2280948 w 5009658"/>
                <a:gd name="connsiteY12" fmla="*/ 2407003 h 3938191"/>
                <a:gd name="connsiteX13" fmla="*/ 2470730 w 5009658"/>
                <a:gd name="connsiteY13" fmla="*/ 2596784 h 3938191"/>
                <a:gd name="connsiteX14" fmla="*/ 2436224 w 5009658"/>
                <a:gd name="connsiteY14" fmla="*/ 2726180 h 3938191"/>
                <a:gd name="connsiteX15" fmla="*/ 2600126 w 5009658"/>
                <a:gd name="connsiteY15" fmla="*/ 2907335 h 3938191"/>
                <a:gd name="connsiteX16" fmla="*/ 2617379 w 5009658"/>
                <a:gd name="connsiteY16" fmla="*/ 3105743 h 3938191"/>
                <a:gd name="connsiteX17" fmla="*/ 2772654 w 5009658"/>
                <a:gd name="connsiteY17" fmla="*/ 3355909 h 3938191"/>
                <a:gd name="connsiteX18" fmla="*/ 2815786 w 5009658"/>
                <a:gd name="connsiteY18" fmla="*/ 3450799 h 3938191"/>
                <a:gd name="connsiteX19" fmla="*/ 2686390 w 5009658"/>
                <a:gd name="connsiteY19" fmla="*/ 3657833 h 3938191"/>
                <a:gd name="connsiteX20" fmla="*/ 624677 w 5009658"/>
                <a:gd name="connsiteY20" fmla="*/ 3416293 h 3938191"/>
                <a:gd name="connsiteX21" fmla="*/ 641930 w 5009658"/>
                <a:gd name="connsiteY21" fmla="*/ 526444 h 3938191"/>
                <a:gd name="connsiteX22" fmla="*/ 4476258 w 5009658"/>
                <a:gd name="connsiteY22" fmla="*/ 257629 h 3938191"/>
                <a:gd name="connsiteX23" fmla="*/ 3807824 w 5009658"/>
                <a:gd name="connsiteY23" fmla="*/ 767984 h 393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09658" h="3938191">
                  <a:moveTo>
                    <a:pt x="3807824" y="767984"/>
                  </a:moveTo>
                  <a:cubicBezTo>
                    <a:pt x="3447690" y="841541"/>
                    <a:pt x="2315454" y="698973"/>
                    <a:pt x="2315454" y="698973"/>
                  </a:cubicBezTo>
                  <a:cubicBezTo>
                    <a:pt x="2033658" y="686033"/>
                    <a:pt x="2145802" y="655840"/>
                    <a:pt x="2117047" y="690346"/>
                  </a:cubicBezTo>
                  <a:cubicBezTo>
                    <a:pt x="2088292" y="724852"/>
                    <a:pt x="2135737" y="844184"/>
                    <a:pt x="2142926" y="906007"/>
                  </a:cubicBezTo>
                  <a:cubicBezTo>
                    <a:pt x="2150115" y="967830"/>
                    <a:pt x="2175994" y="989395"/>
                    <a:pt x="2160179" y="1061282"/>
                  </a:cubicBezTo>
                  <a:cubicBezTo>
                    <a:pt x="2144364" y="1133169"/>
                    <a:pt x="2069601" y="1262565"/>
                    <a:pt x="2048035" y="1337327"/>
                  </a:cubicBezTo>
                  <a:cubicBezTo>
                    <a:pt x="2026469" y="1412089"/>
                    <a:pt x="2019280" y="1450909"/>
                    <a:pt x="2030782" y="1509856"/>
                  </a:cubicBezTo>
                  <a:cubicBezTo>
                    <a:pt x="2042284" y="1568803"/>
                    <a:pt x="2091168" y="1646440"/>
                    <a:pt x="2117047" y="1691010"/>
                  </a:cubicBezTo>
                  <a:cubicBezTo>
                    <a:pt x="2142926" y="1735580"/>
                    <a:pt x="2175994" y="1725517"/>
                    <a:pt x="2186058" y="1777275"/>
                  </a:cubicBezTo>
                  <a:cubicBezTo>
                    <a:pt x="2196122" y="1829033"/>
                    <a:pt x="2168805" y="1935425"/>
                    <a:pt x="2177431" y="2001561"/>
                  </a:cubicBezTo>
                  <a:cubicBezTo>
                    <a:pt x="2186057" y="2067697"/>
                    <a:pt x="2232065" y="2123769"/>
                    <a:pt x="2237816" y="2174090"/>
                  </a:cubicBezTo>
                  <a:cubicBezTo>
                    <a:pt x="2243567" y="2224411"/>
                    <a:pt x="2204748" y="2264667"/>
                    <a:pt x="2211937" y="2303486"/>
                  </a:cubicBezTo>
                  <a:cubicBezTo>
                    <a:pt x="2219126" y="2342305"/>
                    <a:pt x="2237816" y="2358120"/>
                    <a:pt x="2280948" y="2407003"/>
                  </a:cubicBezTo>
                  <a:cubicBezTo>
                    <a:pt x="2324080" y="2455886"/>
                    <a:pt x="2444851" y="2543588"/>
                    <a:pt x="2470730" y="2596784"/>
                  </a:cubicBezTo>
                  <a:cubicBezTo>
                    <a:pt x="2496609" y="2649980"/>
                    <a:pt x="2414658" y="2674422"/>
                    <a:pt x="2436224" y="2726180"/>
                  </a:cubicBezTo>
                  <a:cubicBezTo>
                    <a:pt x="2457790" y="2777939"/>
                    <a:pt x="2569934" y="2844075"/>
                    <a:pt x="2600126" y="2907335"/>
                  </a:cubicBezTo>
                  <a:cubicBezTo>
                    <a:pt x="2630319" y="2970596"/>
                    <a:pt x="2588624" y="3030981"/>
                    <a:pt x="2617379" y="3105743"/>
                  </a:cubicBezTo>
                  <a:cubicBezTo>
                    <a:pt x="2646134" y="3180505"/>
                    <a:pt x="2739586" y="3298400"/>
                    <a:pt x="2772654" y="3355909"/>
                  </a:cubicBezTo>
                  <a:cubicBezTo>
                    <a:pt x="2805722" y="3413418"/>
                    <a:pt x="2830163" y="3400478"/>
                    <a:pt x="2815786" y="3450799"/>
                  </a:cubicBezTo>
                  <a:cubicBezTo>
                    <a:pt x="2801409" y="3501120"/>
                    <a:pt x="3051575" y="3663584"/>
                    <a:pt x="2686390" y="3657833"/>
                  </a:cubicBezTo>
                  <a:cubicBezTo>
                    <a:pt x="2321205" y="3652082"/>
                    <a:pt x="965420" y="3938191"/>
                    <a:pt x="624677" y="3416293"/>
                  </a:cubicBezTo>
                  <a:cubicBezTo>
                    <a:pt x="283934" y="2894395"/>
                    <a:pt x="0" y="1052888"/>
                    <a:pt x="641930" y="526444"/>
                  </a:cubicBezTo>
                  <a:cubicBezTo>
                    <a:pt x="1283860" y="0"/>
                    <a:pt x="3942858" y="218810"/>
                    <a:pt x="4476258" y="257629"/>
                  </a:cubicBezTo>
                  <a:cubicBezTo>
                    <a:pt x="5009658" y="296448"/>
                    <a:pt x="4167958" y="694427"/>
                    <a:pt x="3807824" y="767984"/>
                  </a:cubicBezTo>
                  <a:close/>
                </a:path>
              </a:pathLst>
            </a:custGeom>
            <a:solidFill>
              <a:schemeClr val="accent1">
                <a:lumMod val="20000"/>
                <a:lumOff val="80000"/>
              </a:schemeClr>
            </a:solidFill>
            <a:ln>
              <a:noFill/>
            </a:ln>
          </p:spPr>
          <p:txBody>
            <a:bodyPr wrap="square" rtlCol="0" anchor="ctr">
              <a:spAutoFit/>
            </a:bodyPr>
            <a:lstStyle/>
            <a:p>
              <a:pPr algn="ctr"/>
              <a:endParaRPr lang="en-US" sz="2200" b="1" dirty="0" smtClean="0">
                <a:solidFill>
                  <a:schemeClr val="bg1"/>
                </a:solidFill>
              </a:endParaRPr>
            </a:p>
          </p:txBody>
        </p:sp>
      </p:grpSp>
      <p:sp useBgFill="1">
        <p:nvSpPr>
          <p:cNvPr id="8" name="Rectangle 7"/>
          <p:cNvSpPr>
            <a:spLocks noChangeArrowheads="1"/>
          </p:cNvSpPr>
          <p:nvPr/>
        </p:nvSpPr>
        <p:spPr bwMode="auto">
          <a:xfrm>
            <a:off x="0" y="0"/>
            <a:ext cx="9144000" cy="769441"/>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400" b="1" dirty="0" smtClean="0">
                <a:solidFill>
                  <a:srgbClr val="FF0000"/>
                </a:solidFill>
                <a:effectLst>
                  <a:outerShdw dist="50800" dir="5400000" algn="ctr" rotWithShape="0">
                    <a:schemeClr val="tx1"/>
                  </a:outerShdw>
                </a:effectLst>
                <a:latin typeface="Tempus Sans ITC" pitchFamily="82" charset="0"/>
                <a:ea typeface="Calibri" pitchFamily="34" charset="0"/>
                <a:cs typeface="Arial" pitchFamily="34" charset="0"/>
              </a:rPr>
              <a:t> Earliest Inhabitants</a:t>
            </a:r>
            <a:endParaRPr kumimoji="0" lang="en-US" sz="4400" b="1" i="0" u="none" strike="noStrike" cap="none" normalizeH="0" baseline="0" dirty="0" smtClean="0">
              <a:ln>
                <a:noFill/>
              </a:ln>
              <a:solidFill>
                <a:srgbClr val="FF0000"/>
              </a:solidFill>
              <a:effectLst>
                <a:outerShdw dist="50800" dir="5400000" algn="ctr" rotWithShape="0">
                  <a:schemeClr val="tx1"/>
                </a:outerShdw>
              </a:effectLst>
              <a:latin typeface="Tempus Sans ITC" pitchFamily="82" charset="0"/>
              <a:cs typeface="Arial" pitchFamily="34" charset="0"/>
            </a:endParaRPr>
          </a:p>
        </p:txBody>
      </p:sp>
      <p:sp>
        <p:nvSpPr>
          <p:cNvPr id="18" name="TextBox 17"/>
          <p:cNvSpPr txBox="1"/>
          <p:nvPr/>
        </p:nvSpPr>
        <p:spPr>
          <a:xfrm>
            <a:off x="5614251" y="5029200"/>
            <a:ext cx="3529748" cy="1692771"/>
          </a:xfrm>
          <a:prstGeom prst="rect">
            <a:avLst/>
          </a:prstGeom>
          <a:noFill/>
        </p:spPr>
        <p:txBody>
          <a:bodyPr wrap="none" rtlCol="0">
            <a:spAutoFit/>
          </a:bodyPr>
          <a:lstStyle/>
          <a:p>
            <a:pPr algn="ctr"/>
            <a:r>
              <a:rPr lang="en-US" sz="4000" b="1" dirty="0" smtClean="0">
                <a:solidFill>
                  <a:srgbClr val="FF0000"/>
                </a:solidFill>
                <a:effectLst>
                  <a:outerShdw dist="50800" dir="5400000" algn="ctr" rotWithShape="0">
                    <a:schemeClr val="tx1"/>
                  </a:outerShdw>
                </a:effectLst>
              </a:rPr>
              <a:t>TODAY: 720,000</a:t>
            </a:r>
          </a:p>
          <a:p>
            <a:pPr algn="ctr"/>
            <a:r>
              <a:rPr lang="en-US" sz="3200" b="1" dirty="0" smtClean="0">
                <a:solidFill>
                  <a:srgbClr val="007A37"/>
                </a:solidFill>
                <a:effectLst>
                  <a:outerShdw dist="50800" dir="5400000" algn="ctr" rotWithShape="0">
                    <a:schemeClr val="tx1"/>
                  </a:outerShdw>
                </a:effectLst>
              </a:rPr>
              <a:t>108 tribes</a:t>
            </a:r>
          </a:p>
          <a:p>
            <a:pPr algn="ctr"/>
            <a:r>
              <a:rPr lang="en-US" sz="3200" b="1" dirty="0" smtClean="0">
                <a:solidFill>
                  <a:srgbClr val="007A37"/>
                </a:solidFill>
                <a:effectLst>
                  <a:outerShdw dist="50800" dir="5400000" algn="ctr" rotWithShape="0">
                    <a:schemeClr val="tx1"/>
                  </a:outerShdw>
                </a:effectLst>
              </a:rPr>
              <a:t>3% on reservation</a:t>
            </a:r>
            <a:endParaRPr lang="en-US" sz="3200" b="1" dirty="0">
              <a:solidFill>
                <a:srgbClr val="007A37"/>
              </a:solidFill>
              <a:effectLst>
                <a:outerShdw dist="50800" dir="5400000" algn="ctr" rotWithShape="0">
                  <a:schemeClr val="tx1"/>
                </a:outerShdw>
              </a:effectLst>
            </a:endParaRPr>
          </a:p>
        </p:txBody>
      </p:sp>
      <p:grpSp>
        <p:nvGrpSpPr>
          <p:cNvPr id="68" name="Group 6"/>
          <p:cNvGrpSpPr/>
          <p:nvPr/>
        </p:nvGrpSpPr>
        <p:grpSpPr>
          <a:xfrm>
            <a:off x="0" y="914400"/>
            <a:ext cx="5943600" cy="5943600"/>
            <a:chOff x="0" y="1600200"/>
            <a:chExt cx="5437413" cy="5257800"/>
          </a:xfrm>
        </p:grpSpPr>
        <p:grpSp>
          <p:nvGrpSpPr>
            <p:cNvPr id="69" name="Group 4"/>
            <p:cNvGrpSpPr/>
            <p:nvPr/>
          </p:nvGrpSpPr>
          <p:grpSpPr>
            <a:xfrm>
              <a:off x="0" y="1752599"/>
              <a:ext cx="5211762" cy="5105401"/>
              <a:chOff x="0" y="1752599"/>
              <a:chExt cx="5211762" cy="5105401"/>
            </a:xfrm>
          </p:grpSpPr>
          <p:pic>
            <p:nvPicPr>
              <p:cNvPr id="71" name="Picture 2" descr="Image result for california native tribes"/>
              <p:cNvPicPr>
                <a:picLocks noChangeAspect="1" noChangeArrowheads="1"/>
              </p:cNvPicPr>
              <p:nvPr/>
            </p:nvPicPr>
            <p:blipFill>
              <a:blip r:embed="rId7"/>
              <a:srcRect/>
              <a:stretch>
                <a:fillRect/>
              </a:stretch>
            </p:blipFill>
            <p:spPr bwMode="auto">
              <a:xfrm>
                <a:off x="0" y="1752599"/>
                <a:ext cx="5211762" cy="5105401"/>
              </a:xfrm>
              <a:prstGeom prst="rect">
                <a:avLst/>
              </a:prstGeom>
              <a:noFill/>
            </p:spPr>
          </p:pic>
          <p:sp>
            <p:nvSpPr>
              <p:cNvPr id="72" name="Rectangle 2"/>
              <p:cNvSpPr/>
              <p:nvPr/>
            </p:nvSpPr>
            <p:spPr>
              <a:xfrm>
                <a:off x="0" y="6629400"/>
                <a:ext cx="2286000" cy="228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73" name="Rectangle 3"/>
              <p:cNvSpPr/>
              <p:nvPr/>
            </p:nvSpPr>
            <p:spPr>
              <a:xfrm>
                <a:off x="2514600" y="1855113"/>
                <a:ext cx="1371600" cy="430887"/>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useBgFill="1">
          <p:nvSpPr>
            <p:cNvPr id="70" name="Freeform 69"/>
            <p:cNvSpPr/>
            <p:nvPr/>
          </p:nvSpPr>
          <p:spPr>
            <a:xfrm>
              <a:off x="3069770" y="1600200"/>
              <a:ext cx="2367643" cy="3214007"/>
            </a:xfrm>
            <a:custGeom>
              <a:avLst/>
              <a:gdLst>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424543 w 3056164"/>
                <a:gd name="connsiteY0" fmla="*/ 383721 h 3810000"/>
                <a:gd name="connsiteX1" fmla="*/ 342900 w 3056164"/>
                <a:gd name="connsiteY1" fmla="*/ 1885950 h 3810000"/>
                <a:gd name="connsiteX2" fmla="*/ 2481943 w 3056164"/>
                <a:gd name="connsiteY2" fmla="*/ 3584121 h 3810000"/>
                <a:gd name="connsiteX3" fmla="*/ 2710543 w 3056164"/>
                <a:gd name="connsiteY3" fmla="*/ 530678 h 3810000"/>
                <a:gd name="connsiteX4" fmla="*/ 424543 w 30561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810000"/>
                <a:gd name="connsiteX1" fmla="*/ 0 w 2713264"/>
                <a:gd name="connsiteY1" fmla="*/ 1885950 h 3810000"/>
                <a:gd name="connsiteX2" fmla="*/ 2139043 w 2713264"/>
                <a:gd name="connsiteY2" fmla="*/ 3584121 h 3810000"/>
                <a:gd name="connsiteX3" fmla="*/ 2367643 w 2713264"/>
                <a:gd name="connsiteY3" fmla="*/ 530678 h 3810000"/>
                <a:gd name="connsiteX4" fmla="*/ 81643 w 2713264"/>
                <a:gd name="connsiteY4" fmla="*/ 383721 h 3810000"/>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713264"/>
                <a:gd name="connsiteY0" fmla="*/ 383721 h 3584121"/>
                <a:gd name="connsiteX1" fmla="*/ 0 w 2713264"/>
                <a:gd name="connsiteY1" fmla="*/ 1885950 h 3584121"/>
                <a:gd name="connsiteX2" fmla="*/ 2139043 w 2713264"/>
                <a:gd name="connsiteY2" fmla="*/ 3584121 h 3584121"/>
                <a:gd name="connsiteX3" fmla="*/ 2367643 w 2713264"/>
                <a:gd name="connsiteY3" fmla="*/ 530678 h 3584121"/>
                <a:gd name="connsiteX4" fmla="*/ 81643 w 2713264"/>
                <a:gd name="connsiteY4" fmla="*/ 383721 h 3584121"/>
                <a:gd name="connsiteX0" fmla="*/ 81643 w 2367643"/>
                <a:gd name="connsiteY0" fmla="*/ 383721 h 3584121"/>
                <a:gd name="connsiteX1" fmla="*/ 0 w 2367643"/>
                <a:gd name="connsiteY1" fmla="*/ 1885950 h 3584121"/>
                <a:gd name="connsiteX2" fmla="*/ 2139043 w 2367643"/>
                <a:gd name="connsiteY2" fmla="*/ 3584121 h 3584121"/>
                <a:gd name="connsiteX3" fmla="*/ 2367643 w 2367643"/>
                <a:gd name="connsiteY3" fmla="*/ 530678 h 3584121"/>
                <a:gd name="connsiteX4" fmla="*/ 81643 w 2367643"/>
                <a:gd name="connsiteY4" fmla="*/ 383721 h 3584121"/>
                <a:gd name="connsiteX0" fmla="*/ 81643 w 2367643"/>
                <a:gd name="connsiteY0" fmla="*/ 13607 h 3214007"/>
                <a:gd name="connsiteX1" fmla="*/ 0 w 2367643"/>
                <a:gd name="connsiteY1" fmla="*/ 1515836 h 3214007"/>
                <a:gd name="connsiteX2" fmla="*/ 2139043 w 2367643"/>
                <a:gd name="connsiteY2" fmla="*/ 3214007 h 3214007"/>
                <a:gd name="connsiteX3" fmla="*/ 2367643 w 2367643"/>
                <a:gd name="connsiteY3" fmla="*/ 160564 h 3214007"/>
                <a:gd name="connsiteX4" fmla="*/ 81643 w 2367643"/>
                <a:gd name="connsiteY4" fmla="*/ 13607 h 3214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7643" h="3214007">
                  <a:moveTo>
                    <a:pt x="81643" y="13607"/>
                  </a:moveTo>
                  <a:cubicBezTo>
                    <a:pt x="46265" y="522515"/>
                    <a:pt x="32657" y="634093"/>
                    <a:pt x="0" y="1515836"/>
                  </a:cubicBezTo>
                  <a:cubicBezTo>
                    <a:pt x="604157" y="2081893"/>
                    <a:pt x="1472293" y="2803072"/>
                    <a:pt x="2139043" y="3214007"/>
                  </a:cubicBezTo>
                  <a:cubicBezTo>
                    <a:pt x="2152650" y="2536371"/>
                    <a:pt x="2337707" y="1284514"/>
                    <a:pt x="2367643" y="160564"/>
                  </a:cubicBezTo>
                  <a:cubicBezTo>
                    <a:pt x="1532165" y="0"/>
                    <a:pt x="699407" y="16328"/>
                    <a:pt x="81643" y="1360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grpSp>
        <p:nvGrpSpPr>
          <p:cNvPr id="67" name="Group 66"/>
          <p:cNvGrpSpPr/>
          <p:nvPr/>
        </p:nvGrpSpPr>
        <p:grpSpPr>
          <a:xfrm>
            <a:off x="3732271" y="1030069"/>
            <a:ext cx="5553099" cy="3961150"/>
            <a:chOff x="3732271" y="1030069"/>
            <a:chExt cx="5553099" cy="3961150"/>
          </a:xfrm>
        </p:grpSpPr>
        <p:sp useBgFill="1">
          <p:nvSpPr>
            <p:cNvPr id="59" name="TextBox 58"/>
            <p:cNvSpPr txBox="1"/>
            <p:nvPr/>
          </p:nvSpPr>
          <p:spPr>
            <a:xfrm>
              <a:off x="7408486" y="1030069"/>
              <a:ext cx="1811714" cy="646331"/>
            </a:xfrm>
            <a:prstGeom prst="rect">
              <a:avLst/>
            </a:prstGeom>
          </p:spPr>
          <p:txBody>
            <a:bodyPr wrap="none" rtlCol="0">
              <a:spAutoFit/>
            </a:bodyPr>
            <a:lstStyle/>
            <a:p>
              <a:r>
                <a:rPr lang="en-US" sz="3600" b="1" dirty="0" smtClean="0">
                  <a:solidFill>
                    <a:srgbClr val="007A37"/>
                  </a:solidFill>
                  <a:effectLst>
                    <a:outerShdw dist="50800" dir="5400000" algn="ctr" rotWithShape="0">
                      <a:schemeClr val="tx1"/>
                    </a:outerShdw>
                  </a:effectLst>
                </a:rPr>
                <a:t>300,000 </a:t>
              </a:r>
              <a:endParaRPr lang="en-US" sz="3600" b="1" dirty="0">
                <a:solidFill>
                  <a:srgbClr val="007A37"/>
                </a:solidFill>
                <a:effectLst>
                  <a:outerShdw dist="50800" dir="5400000" algn="ctr" rotWithShape="0">
                    <a:schemeClr val="tx1"/>
                  </a:outerShdw>
                </a:effectLst>
              </a:endParaRPr>
            </a:p>
          </p:txBody>
        </p:sp>
        <p:sp useBgFill="1">
          <p:nvSpPr>
            <p:cNvPr id="60" name="TextBox 59"/>
            <p:cNvSpPr txBox="1"/>
            <p:nvPr/>
          </p:nvSpPr>
          <p:spPr>
            <a:xfrm>
              <a:off x="3732271" y="1097280"/>
              <a:ext cx="350672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pre-European contact:</a:t>
              </a:r>
              <a:endParaRPr lang="en-US" sz="2800" b="1" dirty="0">
                <a:solidFill>
                  <a:srgbClr val="007A37"/>
                </a:solidFill>
                <a:effectLst>
                  <a:outerShdw dist="50800" dir="5400000" algn="ctr" rotWithShape="0">
                    <a:schemeClr val="tx1"/>
                  </a:outerShdw>
                </a:effectLst>
              </a:endParaRPr>
            </a:p>
          </p:txBody>
        </p:sp>
        <p:sp>
          <p:nvSpPr>
            <p:cNvPr id="61" name="TextBox 60"/>
            <p:cNvSpPr txBox="1"/>
            <p:nvPr/>
          </p:nvSpPr>
          <p:spPr>
            <a:xfrm>
              <a:off x="7391400" y="1981200"/>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250,000 </a:t>
              </a:r>
              <a:endParaRPr lang="en-US" sz="3600" b="1" dirty="0">
                <a:solidFill>
                  <a:srgbClr val="007A37"/>
                </a:solidFill>
                <a:effectLst>
                  <a:outerShdw dist="50800" dir="5400000" algn="ctr" rotWithShape="0">
                    <a:schemeClr val="tx1"/>
                  </a:outerShdw>
                </a:effectLst>
              </a:endParaRPr>
            </a:p>
          </p:txBody>
        </p:sp>
        <p:sp>
          <p:nvSpPr>
            <p:cNvPr id="62" name="TextBox 61"/>
            <p:cNvSpPr txBox="1"/>
            <p:nvPr/>
          </p:nvSpPr>
          <p:spPr>
            <a:xfrm>
              <a:off x="7391400" y="3085981"/>
              <a:ext cx="1811714"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150,000 </a:t>
              </a:r>
              <a:endParaRPr lang="en-US" sz="3600" b="1" dirty="0">
                <a:solidFill>
                  <a:srgbClr val="007A37"/>
                </a:solidFill>
                <a:effectLst>
                  <a:outerShdw dist="50800" dir="5400000" algn="ctr" rotWithShape="0">
                    <a:schemeClr val="tx1"/>
                  </a:outerShdw>
                </a:effectLst>
              </a:endParaRPr>
            </a:p>
          </p:txBody>
        </p:sp>
        <p:sp useBgFill="1">
          <p:nvSpPr>
            <p:cNvPr id="63" name="TextBox 62"/>
            <p:cNvSpPr txBox="1"/>
            <p:nvPr/>
          </p:nvSpPr>
          <p:spPr>
            <a:xfrm>
              <a:off x="5161691" y="3810000"/>
              <a:ext cx="3982309"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USA to 1870:     - 120,000</a:t>
              </a:r>
              <a:endParaRPr lang="en-US" sz="2800" b="1" dirty="0">
                <a:solidFill>
                  <a:srgbClr val="007A37"/>
                </a:solidFill>
                <a:effectLst>
                  <a:outerShdw dist="50800" dir="5400000" algn="ctr" rotWithShape="0">
                    <a:schemeClr val="tx1"/>
                  </a:outerShdw>
                </a:effectLst>
              </a:endParaRPr>
            </a:p>
          </p:txBody>
        </p:sp>
        <p:sp>
          <p:nvSpPr>
            <p:cNvPr id="64" name="TextBox 63"/>
            <p:cNvSpPr txBox="1"/>
            <p:nvPr/>
          </p:nvSpPr>
          <p:spPr>
            <a:xfrm>
              <a:off x="7408486" y="4191000"/>
              <a:ext cx="1786066" cy="800219"/>
            </a:xfrm>
            <a:prstGeom prst="rect">
              <a:avLst/>
            </a:prstGeom>
            <a:noFill/>
          </p:spPr>
          <p:txBody>
            <a:bodyPr wrap="none" rtlCol="0">
              <a:spAutoFit/>
            </a:bodyPr>
            <a:lstStyle/>
            <a:p>
              <a:r>
                <a:rPr lang="en-US" sz="1000" b="1" dirty="0" smtClean="0">
                  <a:solidFill>
                    <a:srgbClr val="007A37"/>
                  </a:solidFill>
                  <a:effectLst>
                    <a:outerShdw dist="50800" dir="5400000" algn="ctr" rotWithShape="0">
                      <a:schemeClr val="tx1"/>
                    </a:outerShdw>
                  </a:effectLst>
                </a:rPr>
                <a:t>________________________</a:t>
              </a:r>
            </a:p>
            <a:p>
              <a:r>
                <a:rPr lang="en-US" sz="3600" b="1" dirty="0" smtClean="0">
                  <a:solidFill>
                    <a:srgbClr val="007A37"/>
                  </a:solidFill>
                  <a:effectLst>
                    <a:outerShdw dist="50800" dir="5400000" algn="ctr" rotWithShape="0">
                      <a:schemeClr val="tx1"/>
                    </a:outerShdw>
                  </a:effectLst>
                </a:rPr>
                <a:t>  30,000 </a:t>
              </a:r>
              <a:endParaRPr lang="en-US" sz="3600" b="1" dirty="0">
                <a:solidFill>
                  <a:srgbClr val="007A37"/>
                </a:solidFill>
                <a:effectLst>
                  <a:outerShdw dist="50800" dir="5400000" algn="ctr" rotWithShape="0">
                    <a:schemeClr val="tx1"/>
                  </a:outerShdw>
                </a:effectLst>
              </a:endParaRPr>
            </a:p>
          </p:txBody>
        </p:sp>
        <p:sp useBgFill="1">
          <p:nvSpPr>
            <p:cNvPr id="65" name="TextBox 64"/>
            <p:cNvSpPr txBox="1"/>
            <p:nvPr/>
          </p:nvSpPr>
          <p:spPr>
            <a:xfrm>
              <a:off x="3962400" y="1610380"/>
              <a:ext cx="5254644"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Spanish rule to 1821:       - 50,000</a:t>
              </a:r>
              <a:endParaRPr lang="en-US" sz="2800" b="1" dirty="0">
                <a:solidFill>
                  <a:srgbClr val="007A37"/>
                </a:solidFill>
                <a:effectLst>
                  <a:outerShdw dist="50800" dir="5400000" algn="ctr" rotWithShape="0">
                    <a:schemeClr val="tx1"/>
                  </a:outerShdw>
                </a:effectLst>
              </a:endParaRPr>
            </a:p>
          </p:txBody>
        </p:sp>
        <p:sp useBgFill="1">
          <p:nvSpPr>
            <p:cNvPr id="66" name="TextBox 65"/>
            <p:cNvSpPr txBox="1"/>
            <p:nvPr/>
          </p:nvSpPr>
          <p:spPr>
            <a:xfrm>
              <a:off x="3886200" y="2743200"/>
              <a:ext cx="5399170" cy="523220"/>
            </a:xfrm>
            <a:prstGeom prst="rect">
              <a:avLst/>
            </a:prstGeom>
          </p:spPr>
          <p:txBody>
            <a:bodyPr wrap="none" rtlCol="0">
              <a:spAutoFit/>
            </a:bodyPr>
            <a:lstStyle/>
            <a:p>
              <a:r>
                <a:rPr lang="en-US" sz="2800" b="1" dirty="0" smtClean="0">
                  <a:solidFill>
                    <a:srgbClr val="007A37"/>
                  </a:solidFill>
                  <a:effectLst>
                    <a:outerShdw dist="50800" dir="5400000" algn="ctr" rotWithShape="0">
                      <a:schemeClr val="tx1"/>
                    </a:outerShdw>
                  </a:effectLst>
                </a:rPr>
                <a:t>Mexican rule to 1848:     - 100,000</a:t>
              </a:r>
              <a:endParaRPr lang="en-US" sz="2800" b="1" dirty="0">
                <a:solidFill>
                  <a:srgbClr val="007A37"/>
                </a:solidFill>
                <a:effectLst>
                  <a:outerShdw dist="50800" dir="54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p:cTn id="7" dur="10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1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8">
                                            <p:txEl>
                                              <p:pRg st="1" end="1"/>
                                            </p:txEl>
                                          </p:spTgt>
                                        </p:tgtEl>
                                        <p:attrNameLst>
                                          <p:attrName>style.visibility</p:attrName>
                                        </p:attrNameLst>
                                      </p:cBhvr>
                                      <p:to>
                                        <p:strVal val="visible"/>
                                      </p:to>
                                    </p:set>
                                    <p:animEffect transition="in" filter="wipe(left)">
                                      <p:cBhvr>
                                        <p:cTn id="14" dur="1000"/>
                                        <p:tgtEl>
                                          <p:spTgt spid="18">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8">
                                            <p:txEl>
                                              <p:pRg st="2" end="2"/>
                                            </p:txEl>
                                          </p:spTgt>
                                        </p:tgtEl>
                                        <p:attrNameLst>
                                          <p:attrName>style.visibility</p:attrName>
                                        </p:attrNameLst>
                                      </p:cBhvr>
                                      <p:to>
                                        <p:strVal val="visible"/>
                                      </p:to>
                                    </p:set>
                                    <p:animEffect transition="in" filter="wipe(left)">
                                      <p:cBhvr>
                                        <p:cTn id="19" dur="1000"/>
                                        <p:tgtEl>
                                          <p:spTgt spid="18">
                                            <p:txEl>
                                              <p:pRg st="2" end="2"/>
                                            </p:txEl>
                                          </p:spTgt>
                                        </p:tgtEl>
                                      </p:cBhvr>
                                    </p:animEffect>
                                  </p:childTnLst>
                                </p:cTn>
                              </p:par>
                            </p:childTnLst>
                          </p:cTn>
                        </p:par>
                        <p:par>
                          <p:cTn id="20" fill="hold">
                            <p:stCondLst>
                              <p:cond delay="1000"/>
                            </p:stCondLst>
                            <p:childTnLst>
                              <p:par>
                                <p:cTn id="21" presetID="10" presetClass="exit" presetSubtype="0" fill="hold" nodeType="afterEffect">
                                  <p:stCondLst>
                                    <p:cond delay="0"/>
                                  </p:stCondLst>
                                  <p:childTnLst>
                                    <p:animEffect transition="out" filter="fade">
                                      <p:cBhvr>
                                        <p:cTn id="22" dur="1000"/>
                                        <p:tgtEl>
                                          <p:spTgt spid="68"/>
                                        </p:tgtEl>
                                      </p:cBhvr>
                                    </p:animEffect>
                                    <p:set>
                                      <p:cBhvr>
                                        <p:cTn id="23" dur="1" fill="hold">
                                          <p:stCondLst>
                                            <p:cond delay="999"/>
                                          </p:stCondLst>
                                        </p:cTn>
                                        <p:tgtEl>
                                          <p:spTgt spid="68"/>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67"/>
                                        </p:tgtEl>
                                      </p:cBhvr>
                                    </p:animEffect>
                                    <p:set>
                                      <p:cBhvr>
                                        <p:cTn id="26" dur="1" fill="hold">
                                          <p:stCondLst>
                                            <p:cond delay="999"/>
                                          </p:stCondLst>
                                        </p:cTn>
                                        <p:tgtEl>
                                          <p:spTgt spid="6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childTnLst>
                                </p:cTn>
                              </p:par>
                              <p:par>
                                <p:cTn id="32" presetID="10" presetClass="exit" presetSubtype="0" fill="hold" grpId="1" nodeType="withEffect">
                                  <p:stCondLst>
                                    <p:cond delay="0"/>
                                  </p:stCondLst>
                                  <p:childTnLst>
                                    <p:animEffect transition="out" filter="fade">
                                      <p:cBhvr>
                                        <p:cTn id="33" dur="1000"/>
                                        <p:tgtEl>
                                          <p:spTgt spid="18">
                                            <p:txEl>
                                              <p:pRg st="0" end="0"/>
                                            </p:txEl>
                                          </p:spTgt>
                                        </p:tgtEl>
                                      </p:cBhvr>
                                    </p:animEffect>
                                    <p:set>
                                      <p:cBhvr>
                                        <p:cTn id="34" dur="1" fill="hold">
                                          <p:stCondLst>
                                            <p:cond delay="999"/>
                                          </p:stCondLst>
                                        </p:cTn>
                                        <p:tgtEl>
                                          <p:spTgt spid="18">
                                            <p:txEl>
                                              <p:pRg st="0" end="0"/>
                                            </p:txEl>
                                          </p:spTgt>
                                        </p:tgtEl>
                                        <p:attrNameLst>
                                          <p:attrName>style.visibility</p:attrName>
                                        </p:attrNameLst>
                                      </p:cBhvr>
                                      <p:to>
                                        <p:strVal val="hidden"/>
                                      </p:to>
                                    </p:set>
                                  </p:childTnLst>
                                </p:cTn>
                              </p:par>
                              <p:par>
                                <p:cTn id="35" presetID="10" presetClass="exit" presetSubtype="0" fill="hold" grpId="1" nodeType="withEffect">
                                  <p:stCondLst>
                                    <p:cond delay="0"/>
                                  </p:stCondLst>
                                  <p:childTnLst>
                                    <p:animEffect transition="out" filter="fade">
                                      <p:cBhvr>
                                        <p:cTn id="36" dur="1000"/>
                                        <p:tgtEl>
                                          <p:spTgt spid="18">
                                            <p:txEl>
                                              <p:pRg st="1" end="1"/>
                                            </p:txEl>
                                          </p:spTgt>
                                        </p:tgtEl>
                                      </p:cBhvr>
                                    </p:animEffect>
                                    <p:set>
                                      <p:cBhvr>
                                        <p:cTn id="37" dur="1" fill="hold">
                                          <p:stCondLst>
                                            <p:cond delay="999"/>
                                          </p:stCondLst>
                                        </p:cTn>
                                        <p:tgtEl>
                                          <p:spTgt spid="18">
                                            <p:txEl>
                                              <p:pRg st="1" end="1"/>
                                            </p:txEl>
                                          </p:spTgt>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1000"/>
                                        <p:tgtEl>
                                          <p:spTgt spid="18">
                                            <p:txEl>
                                              <p:pRg st="2" end="2"/>
                                            </p:txEl>
                                          </p:spTgt>
                                        </p:tgtEl>
                                      </p:cBhvr>
                                    </p:animEffect>
                                    <p:set>
                                      <p:cBhvr>
                                        <p:cTn id="40" dur="1" fill="hold">
                                          <p:stCondLst>
                                            <p:cond delay="999"/>
                                          </p:stCondLst>
                                        </p:cTn>
                                        <p:tgtEl>
                                          <p:spTgt spid="18">
                                            <p:txEl>
                                              <p:pRg st="2" end="2"/>
                                            </p:txEl>
                                          </p:spTgt>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21"/>
                                        </p:tgtEl>
                                      </p:cBhvr>
                                    </p:animEffect>
                                    <p:set>
                                      <p:cBhvr>
                                        <p:cTn id="43" dur="1" fill="hold">
                                          <p:stCondLst>
                                            <p:cond delay="999"/>
                                          </p:stCondLst>
                                        </p:cTn>
                                        <p:tgtEl>
                                          <p:spTgt spid="21"/>
                                        </p:tgtEl>
                                        <p:attrNameLst>
                                          <p:attrName>style.visibility</p:attrName>
                                        </p:attrNameLst>
                                      </p:cBhvr>
                                      <p:to>
                                        <p:strVal val="hidden"/>
                                      </p:to>
                                    </p:set>
                                  </p:childTnLst>
                                </p:cTn>
                              </p:par>
                              <p:par>
                                <p:cTn id="44" presetID="10" presetClass="exit" presetSubtype="0" fill="hold" grpId="0" nodeType="withEffect">
                                  <p:stCondLst>
                                    <p:cond delay="0"/>
                                  </p:stCondLst>
                                  <p:childTnLst>
                                    <p:animEffect transition="out" filter="fade">
                                      <p:cBhvr>
                                        <p:cTn id="45" dur="2000"/>
                                        <p:tgtEl>
                                          <p:spTgt spid="8"/>
                                        </p:tgtEl>
                                      </p:cBhvr>
                                    </p:animEffect>
                                    <p:set>
                                      <p:cBhvr>
                                        <p:cTn id="46" dur="1" fill="hold">
                                          <p:stCondLst>
                                            <p:cond delay="19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uiExpand="1" build="allAtOnce"/>
      <p:bldP spid="18" grpId="1" build="allAtOnce"/>
    </p:bldLst>
  </p:timing>
</p:sld>
</file>

<file path=ppt/slides/slide1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956298"/>
          </a:xfrm>
          <a:prstGeom prst="rect">
            <a:avLst/>
          </a:prstGeom>
        </p:spPr>
        <p:txBody>
          <a:bodyPr wrap="square">
            <a:spAutoFit/>
          </a:bodyPr>
          <a:lstStyle/>
          <a:p>
            <a:r>
              <a:rPr lang="en-US" dirty="0" smtClean="0">
                <a:hlinkClick r:id="rId2"/>
              </a:rPr>
              <a:t>https://en.wikipedia.org/wiki/California_Indian_Wars</a:t>
            </a:r>
            <a:endParaRPr lang="en-US" dirty="0" smtClean="0"/>
          </a:p>
          <a:p>
            <a:r>
              <a:rPr lang="en-US" dirty="0" smtClean="0"/>
              <a:t>	The </a:t>
            </a:r>
            <a:r>
              <a:rPr lang="en-US" b="1" dirty="0" smtClean="0"/>
              <a:t>California Indian Wars</a:t>
            </a:r>
            <a:r>
              <a:rPr lang="en-US" dirty="0" smtClean="0"/>
              <a:t> were a series of massacres, wars, and battles between the United States Army (or often the California State Militia, especially during the early 1850's), and the Indigenous peoples of California. The wars lasted from 1850, immediately after the acquisition of Alta California during the Mexican–American War became the state of California, to 1880 when the last minor military operation on the Colorado River that ended the Calloway Affair of 1880.</a:t>
            </a:r>
          </a:p>
          <a:p>
            <a:r>
              <a:rPr lang="en-US" dirty="0" smtClean="0"/>
              <a:t>	Following the acquisition of the Mexican Cession in the Treaty of Guadalupe Hidalgo that ended the Mexican–American War, the small Federal garrison west of the Rocky Mountains was spread out over that vast territory. Shortly afterward, the economic effects of the California Gold Rush encouraged desertions that further weakened the garrisons within the territory of California. Following statehood, California State Militia became the parties engaged in most of the early conflicts with the Indians within its boundaries before the  American</a:t>
            </a:r>
          </a:p>
          <a:p>
            <a:r>
              <a:rPr lang="en-US" dirty="0" smtClean="0"/>
              <a:t> Civil War. The state would seek compensation from the United States federal government for the cost of the operations and for the "depredations" of the Indians, that would not be settled for decades. Often the local miners or other settlers, impatient at the bureaucratic delay or political opposition involved with organizing militia companies, organized locally to operate against the Indians.</a:t>
            </a:r>
          </a:p>
          <a:p>
            <a:r>
              <a:rPr lang="en-US" dirty="0" smtClean="0"/>
              <a:t>	Later during the American Civil War, California and Oregon State Volunteers replaced Federal troops west of the Rocky Mountains and engaged in many conflicts with the Indians in that region including in California, Nevada and Utah, New Mexico and Arizona Territories. Within California they fought in the ongoing 1858-1864 Bald Hills War and in the 1862-1863 Owens Valley Indian War. Minor skirmishes occurred between local militias or Volunteers and the </a:t>
            </a:r>
            <a:r>
              <a:rPr lang="en-US" dirty="0" err="1" smtClean="0"/>
              <a:t>Yahi</a:t>
            </a:r>
            <a:r>
              <a:rPr lang="en-US" dirty="0" smtClean="0"/>
              <a:t>, Yana and Paiute in northeastern California into the 1870's. Following the Civil War, most hostilities in California were over except for a few minor skirmishes in the Owens Valley and in the Mojave Desert against the Timbisha and Chemehuevi. Federal troops replaced the Volunteers between late 1865 and early 1866 and again engaged in military actions in the remote regions of the Mohave Desert, Owens Valley and the northeast of the state against the Snakes and later the Modoc in the next two decades.</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4191238"/>
          </a:xfrm>
          <a:prstGeom prst="rect">
            <a:avLst/>
          </a:prstGeom>
        </p:spPr>
        <p:txBody>
          <a:bodyPr wrap="square">
            <a:spAutoFit/>
          </a:bodyPr>
          <a:lstStyle/>
          <a:p>
            <a:r>
              <a:rPr lang="en-US" dirty="0" smtClean="0">
                <a:hlinkClick r:id="rId2"/>
              </a:rPr>
              <a:t>https://en.wikipedia.org/wiki/California_Genocide</a:t>
            </a:r>
            <a:endParaRPr lang="en-US" dirty="0" smtClean="0"/>
          </a:p>
          <a:p>
            <a:r>
              <a:rPr lang="en-US" dirty="0" smtClean="0"/>
              <a:t>	The </a:t>
            </a:r>
            <a:r>
              <a:rPr lang="en-US" b="1" dirty="0" smtClean="0"/>
              <a:t>California Genocide</a:t>
            </a:r>
            <a:r>
              <a:rPr lang="en-US" dirty="0" smtClean="0"/>
              <a:t> refers to actions in the mid to late 19th century by the United States federal, state, and local governments that resulted in the decimation of the indigenous population of California following the U.S. occupation of California in 1846. Actions included encouragement of volunteers and militias to kill unarmed men, women and children.</a:t>
            </a:r>
          </a:p>
          <a:p>
            <a:r>
              <a:rPr lang="en-US" dirty="0" smtClean="0"/>
              <a:t>	Under Spanish rule their population was estimated to have dropped from 300,000 prior to 1769, to 250,000 in 1834. After Mexico gained independence from Spain and secularized the coastal missions in 1834, the indigenous population suffered a more drastic decrease to 150,000. </a:t>
            </a:r>
          </a:p>
          <a:p>
            <a:r>
              <a:rPr lang="en-US" dirty="0" smtClean="0"/>
              <a:t>	Under US sovereignty, after 1848, the Indigenous population plunged from perhaps 150,000 to 30,000 in 1870; it reached its nadir of 16,000 in 1900. Between 1846 and 1873, European Americans are estimated to have killed outright some 4,500 to 16,000 California Native Americans, particularly during the Gold Rush.</a:t>
            </a:r>
            <a:r>
              <a:rPr lang="en-US" baseline="30000" dirty="0" smtClean="0"/>
              <a:t>  </a:t>
            </a:r>
            <a:r>
              <a:rPr lang="en-US" dirty="0" smtClean="0"/>
              <a:t>Others died as a result of infectious diseases and the social disruption of their societies. The state of California used its institutions to favor settlers' rights over indigenous rights and was responsible for dispossession of the natives.</a:t>
            </a:r>
          </a:p>
          <a:p>
            <a:r>
              <a:rPr lang="en-US" dirty="0" smtClean="0"/>
              <a:t>	Since the late 20th century, numerous American scholars and activist organizations, </a:t>
            </a:r>
          </a:p>
          <a:p>
            <a:r>
              <a:rPr lang="en-US" dirty="0" smtClean="0"/>
              <a:t>both Native American and European American, have characterized the period immediately following the U.S. Conquest of California as one in which the state and federal governments waged genocide against the Native Americans in the territory. In the early 21st century, some scholars argue for the government to authorize tribunals so that a full accounting of responsibility for this genocide in western states can be conducted.</a:t>
            </a:r>
            <a:br>
              <a:rPr lang="en-US" dirty="0" smtClean="0"/>
            </a:br>
            <a:r>
              <a:rPr lang="en-US" dirty="0" smtClean="0"/>
              <a:t>	Prior to Spanish arrival, California was home to an indigenous population estimated at 300,000.</a:t>
            </a:r>
            <a:r>
              <a:rPr lang="en-US" baseline="30000" dirty="0" smtClean="0"/>
              <a:t> </a:t>
            </a:r>
            <a:r>
              <a:rPr lang="en-US" dirty="0" smtClean="0"/>
              <a:t>The largest group were the Chumash people, with a population around 20,000. The region was highly diverse, with numerous distinct languages spoken. While there was great diversity in the area, archeological findings show little evidence of intertribal conflicts.</a:t>
            </a:r>
          </a:p>
          <a:p>
            <a:r>
              <a:rPr lang="en-US" dirty="0" smtClean="0"/>
              <a:t>	The various groups appear to have adapted to particular areas and territories. California habitats and climate supported an abundance of wildlife, including rabbits, deer, </a:t>
            </a:r>
          </a:p>
          <a:p>
            <a:r>
              <a:rPr lang="en-US" dirty="0" smtClean="0"/>
              <a:t>varieties of fish, fruit, roots, and acorns. This resulted in a high level of food independence. The natives largely followed a hunter-gatherer lifestyle, moving around their area through the seasons as different types of food were available.</a:t>
            </a:r>
            <a:endParaRPr lang="en-US" baseline="30000" dirty="0" smtClean="0"/>
          </a:p>
          <a:p>
            <a:r>
              <a:rPr lang="en-US" dirty="0" smtClean="0"/>
              <a:t>	California was one of the last regions in the Americas to be colonized. Spanish missionaries, led by Franciscan administrator </a:t>
            </a:r>
            <a:r>
              <a:rPr lang="en-US" dirty="0" err="1" smtClean="0"/>
              <a:t>Junipero</a:t>
            </a:r>
            <a:r>
              <a:rPr lang="en-US" dirty="0" smtClean="0"/>
              <a:t> Serra and military forces under the command of Gaspar de Portola, did not reach this area until 1769. The mission was intended to spread the Christian faith among the region's indigenous peoples and establish places to develop area resources and products for the empire. The Spanish built San Diego de </a:t>
            </a:r>
            <a:r>
              <a:rPr lang="en-US" dirty="0" err="1" smtClean="0"/>
              <a:t>Alcalá</a:t>
            </a:r>
            <a:r>
              <a:rPr lang="en-US" dirty="0" smtClean="0"/>
              <a:t>, the first of 21 missions, at what developed as present-day San Diego in the southern part of the state along the Pacific. Military outposts were constructed alongside the missions to  house the soldiers sent to protect the missionaries.</a:t>
            </a:r>
          </a:p>
          <a:p>
            <a:r>
              <a:rPr lang="en-US" dirty="0" smtClean="0"/>
              <a:t>	Mexican sovereignty over Alta California was short lived after it gained independence. In 1846, the US declared war on Mexico in response to Mexican movement on the disputed border. It ended with the Treaty of Guadalupe Hidalgo, by which Mexico ceded California and its other northwestern lands.</a:t>
            </a:r>
          </a:p>
          <a:p>
            <a:r>
              <a:rPr lang="en-US" dirty="0" smtClean="0"/>
              <a:t>	In the latter half of the 19th century, both California state and Federal authorities, </a:t>
            </a:r>
          </a:p>
          <a:p>
            <a:r>
              <a:rPr lang="en-US" dirty="0" smtClean="0"/>
              <a:t>incited aided and financed miners, settlers, ranchers and people's militias to enslave, kidnap, </a:t>
            </a:r>
          </a:p>
          <a:p>
            <a:r>
              <a:rPr lang="en-US" dirty="0" smtClean="0"/>
              <a:t>murder, and exterminate a major proportion of displaced Native American Indians. The latter were sometimes contemptuously referred to as "Diggers", for their practice of digging up roots to eat. Many of the same policies of violence were used here against the indigenous population as the United States had done throughout its territory.</a:t>
            </a:r>
            <a:r>
              <a:rPr lang="en-US" baseline="30000" dirty="0" smtClean="0">
                <a:hlinkClick r:id="rId2"/>
              </a:rPr>
              <a:t>[</a:t>
            </a:r>
            <a:endParaRPr lang="en-US" dirty="0" smtClean="0"/>
          </a:p>
          <a:p>
            <a:r>
              <a:rPr lang="en-US" dirty="0" smtClean="0"/>
              <a:t>	Simultaneous to the ongoing extermination, reports of the decimation of Native Americans were made to the rest of the United States and internationally.  The California </a:t>
            </a:r>
          </a:p>
          <a:p>
            <a:r>
              <a:rPr lang="en-US" dirty="0" smtClean="0"/>
              <a:t>Act for the Government and Protection of Indians was enacted in 1850 (amended 1860, </a:t>
            </a:r>
          </a:p>
          <a:p>
            <a:r>
              <a:rPr lang="en-US" dirty="0" smtClean="0"/>
              <a:t>repealed 1863). This law provided for "apprenticing" or indenturing Indian children to Whites, and also punished "vagrant" Indians by "hiring" them out to the highest bidder at a public auction if the Indian could not provide sufficient bond or bail. This legalized a form of slavery in California.</a:t>
            </a:r>
          </a:p>
          <a:p>
            <a:r>
              <a:rPr lang="en-US" dirty="0" smtClean="0"/>
              <a:t>	A notable early eyewitness testimony and account: "The Indians of California" 1864, is from John Ross Browne, Customs official and Inspector of Indian Affairs on the Pacific Coast. He systematically described the fraud, corruption, land theft, slavery, rape and massacre perpetrated on a substantial portion of the aboriginal population. This was confirmed by a contemporary, Superintendent D.J. Spencer.</a:t>
            </a:r>
            <a:endParaRPr lang="en-US" baseline="30000" dirty="0" smtClean="0"/>
          </a:p>
          <a:p>
            <a:r>
              <a:rPr lang="en-US" dirty="0" smtClean="0"/>
              <a:t> 	By one estimate, at least 4,500 California Indians were killed between 1849 and 1870.</a:t>
            </a:r>
            <a:r>
              <a:rPr lang="en-US" baseline="30000" dirty="0" smtClean="0"/>
              <a:t> </a:t>
            </a:r>
            <a:r>
              <a:rPr lang="en-US" dirty="0" smtClean="0"/>
              <a:t>Contemporary historian Benjamin </a:t>
            </a:r>
            <a:r>
              <a:rPr lang="en-US" dirty="0" err="1" smtClean="0"/>
              <a:t>Madley</a:t>
            </a:r>
            <a:r>
              <a:rPr lang="en-US" dirty="0" smtClean="0"/>
              <a:t> has documented the numbers of California Indians killed between 1846 and 1873; he estimates that during this period at least 9,400 to 16,000 California Indians were killed by non-Indians. Most of the deaths took place in what he defined as more than 370 massacres (defined as the "intentional killing of five or more disarmed combatants or largely unarmed noncombatants, including women, children, and prisoners, </a:t>
            </a:r>
          </a:p>
          <a:p>
            <a:r>
              <a:rPr lang="en-US" dirty="0" smtClean="0"/>
              <a:t>whether in the context of a battle or otherwise").</a:t>
            </a:r>
            <a:r>
              <a:rPr lang="en-US" baseline="30000" dirty="0" smtClean="0"/>
              <a:t> </a:t>
            </a:r>
            <a:r>
              <a:rPr lang="en-US" dirty="0" smtClean="0"/>
              <a:t> Professor Ed Castillo, of Sonoma State University, estimates that more were killed: "The handiwork of these well armed death squads combined with the widespread random killing of Indians by individual miners resulted in the death of 100,000 Indians in the first two years of the gold rush."</a:t>
            </a:r>
          </a:p>
          <a:p>
            <a:r>
              <a:rPr lang="en-US" dirty="0" smtClean="0"/>
              <a:t>	Native American scholar Gerald </a:t>
            </a:r>
            <a:r>
              <a:rPr lang="en-US" dirty="0" err="1" smtClean="0"/>
              <a:t>Vizenor</a:t>
            </a:r>
            <a:r>
              <a:rPr lang="en-US" dirty="0" smtClean="0"/>
              <a:t> has argued in the early 21st century for universities to be authorized to assemble tribunals to investigate these events. He notes that United States federal law contains no statute of limitations on war crimes and crimes against humanity, including genocide. He says:</a:t>
            </a:r>
          </a:p>
          <a:p>
            <a:r>
              <a:rPr lang="en-US" dirty="0" smtClean="0"/>
              <a:t>	Genocide tribunals would provide venues of judicial reason and equity that reveal continental ethnic cleansing, mass murder, torture, and religious persecution, past and present, and would justly expose, in the context of legal competition for evidence, the inciters, falsifiers, and deniers of genocide and state crimes against Native American Indians. Genocide tribunals would surely enhance the moot court programs in law schools and provide more serious consideration of human rights and international criminal cases by substantive testimony, motivated historical depositions, documentary evidence, contentious narratives, and ethical accountability.</a:t>
            </a:r>
          </a:p>
          <a:p>
            <a:r>
              <a:rPr lang="en-US" dirty="0" smtClean="0"/>
              <a:t>	</a:t>
            </a:r>
            <a:r>
              <a:rPr lang="en-US" dirty="0" err="1" smtClean="0"/>
              <a:t>Vizenor</a:t>
            </a:r>
            <a:r>
              <a:rPr lang="en-US" dirty="0" smtClean="0"/>
              <a:t> believes that, in accordance with international law, the universities of South Dakota, Minnesota and California Berkeley ought to establish tribunals to hear evidence and adjudicate crimes against humanity alleged to have taken place in their individual states.  </a:t>
            </a:r>
            <a:r>
              <a:rPr lang="en-US" dirty="0" err="1" smtClean="0"/>
              <a:t>Lndsay</a:t>
            </a:r>
            <a:r>
              <a:rPr lang="en-US" dirty="0" smtClean="0"/>
              <a:t> </a:t>
            </a:r>
            <a:r>
              <a:rPr lang="en-US" dirty="0" err="1" smtClean="0"/>
              <a:t>Glauner</a:t>
            </a:r>
            <a:r>
              <a:rPr lang="en-US" dirty="0" smtClean="0"/>
              <a:t> has also argued for such tribunals.</a:t>
            </a:r>
          </a:p>
        </p:txBody>
      </p:sp>
    </p:spTree>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5022235"/>
          </a:xfrm>
          <a:prstGeom prst="rect">
            <a:avLst/>
          </a:prstGeom>
        </p:spPr>
        <p:txBody>
          <a:bodyPr wrap="square">
            <a:spAutoFit/>
          </a:bodyPr>
          <a:lstStyle/>
          <a:p>
            <a:r>
              <a:rPr lang="en-US" dirty="0" smtClean="0">
                <a:hlinkClick r:id="rId2"/>
              </a:rPr>
              <a:t>http://www.rosevillehistorical.org/before-1820</a:t>
            </a:r>
            <a:endParaRPr lang="en-US" dirty="0" smtClean="0"/>
          </a:p>
          <a:p>
            <a:r>
              <a:rPr lang="en-US" b="1" dirty="0" smtClean="0"/>
              <a:t>NATIVE AMERICANS BEFORE 1820</a:t>
            </a:r>
          </a:p>
          <a:p>
            <a:r>
              <a:rPr lang="en-US" dirty="0" smtClean="0"/>
              <a:t>	From the crest of the High Sierra, west to the Sacramento River and south to the </a:t>
            </a:r>
            <a:r>
              <a:rPr lang="en-US" dirty="0" err="1" smtClean="0"/>
              <a:t>Consumnes</a:t>
            </a:r>
            <a:r>
              <a:rPr lang="en-US" dirty="0" smtClean="0"/>
              <a:t> River, four groups of closely related people have inhabited the land for thousands of years. Collectively known as the </a:t>
            </a:r>
            <a:r>
              <a:rPr lang="en-US" dirty="0" err="1" smtClean="0"/>
              <a:t>Maiduan</a:t>
            </a:r>
            <a:r>
              <a:rPr lang="en-US" dirty="0" smtClean="0"/>
              <a:t>, they are the Mountain Maidu of Plumas and Lassen counties, the Mechoopda of Butte county, the </a:t>
            </a:r>
            <a:r>
              <a:rPr lang="en-US" dirty="0" err="1" smtClean="0"/>
              <a:t>Konkow</a:t>
            </a:r>
            <a:r>
              <a:rPr lang="en-US" dirty="0" smtClean="0"/>
              <a:t> of Butte and Yuba counties, and the </a:t>
            </a:r>
            <a:r>
              <a:rPr lang="en-US" dirty="0" err="1" smtClean="0"/>
              <a:t>Nisenan</a:t>
            </a:r>
            <a:r>
              <a:rPr lang="en-US" dirty="0" smtClean="0"/>
              <a:t> of Yuba, Nevada, Placer, Sacramento, and El Dorado counties.</a:t>
            </a:r>
          </a:p>
          <a:p>
            <a:r>
              <a:rPr lang="en-US" b="1" dirty="0" smtClean="0"/>
              <a:t>The Land</a:t>
            </a:r>
            <a:r>
              <a:rPr lang="en-US" dirty="0" smtClean="0"/>
              <a:t> </a:t>
            </a:r>
            <a:br>
              <a:rPr lang="en-US" dirty="0" smtClean="0"/>
            </a:br>
            <a:r>
              <a:rPr lang="en-US" dirty="0" smtClean="0"/>
              <a:t>	Long before there was a railroad or a Roseville, there was the land, encompassing mile after mile of grasslands and thick groves of valley oaks. Wild flowers blanketed the valley and foothills in profusion. Poppies, buttercups, </a:t>
            </a:r>
            <a:r>
              <a:rPr lang="en-US" dirty="0" err="1" smtClean="0"/>
              <a:t>lillies</a:t>
            </a:r>
            <a:r>
              <a:rPr lang="en-US" dirty="0" smtClean="0"/>
              <a:t> and monkey flowers joined the multicolored varieties of </a:t>
            </a:r>
            <a:r>
              <a:rPr lang="en-US" dirty="0" err="1" smtClean="0"/>
              <a:t>brodiaeas</a:t>
            </a:r>
            <a:r>
              <a:rPr lang="en-US" dirty="0" smtClean="0"/>
              <a:t>, while lupines and purple owl’s clover added their own unique scents and shapes. Many streams coursed through what would eventually become lower Placer County and were the highways and breeding grounds for numerous fish species as well as retreats for other reptiles and amphibians. Along their banks shaded by oak, black walnut, willow and alder, grew wild roses, native black berries and grapes. Wet lowlands supported vast stands of cattail and </a:t>
            </a:r>
            <a:r>
              <a:rPr lang="en-US" dirty="0" err="1" smtClean="0"/>
              <a:t>tule</a:t>
            </a:r>
            <a:r>
              <a:rPr lang="en-US" dirty="0" smtClean="0"/>
              <a:t>, making safe forage and nesting sites for the millions of seasonal and permanent waterfowl that filled the Sacramento River valley. A vast intertwined ecosystem was supported by this bountiful landscape from the smallest gnat and grass seed to the mighty apex predators of the grizzly, wolf, cougar and eagle.</a:t>
            </a:r>
          </a:p>
          <a:p>
            <a:r>
              <a:rPr lang="en-US" b="1" dirty="0" smtClean="0"/>
              <a:t>The Original Inhabitants</a:t>
            </a:r>
            <a:r>
              <a:rPr lang="en-US" dirty="0" smtClean="0"/>
              <a:t/>
            </a:r>
            <a:br>
              <a:rPr lang="en-US" dirty="0" smtClean="0"/>
            </a:br>
            <a:r>
              <a:rPr lang="en-US" dirty="0" smtClean="0"/>
              <a:t>	Approximately 9000 years ago, Roseville's first inhabitants would have seen a very different world than that of today. In addition to the familiar herds of deer, elk and antelope, packs of wolves, and black and grizzly bears that were commonly seen until 150 years ago they would have also seen Columbian mammoths, giant ground sloths, horses, camels and their contemporary predators - saber tooth cats, American cheetahs, American Lions and perhaps even the Dire wolf.</a:t>
            </a:r>
          </a:p>
          <a:p>
            <a:r>
              <a:rPr lang="en-US" b="1" dirty="0" smtClean="0"/>
              <a:t>The </a:t>
            </a:r>
            <a:r>
              <a:rPr lang="en-US" b="1" dirty="0" err="1" smtClean="0"/>
              <a:t>Nisenan</a:t>
            </a:r>
            <a:r>
              <a:rPr lang="en-US" b="1" dirty="0" smtClean="0"/>
              <a:t> Maidu Arrive</a:t>
            </a:r>
            <a:r>
              <a:rPr lang="en-US" dirty="0" smtClean="0"/>
              <a:t/>
            </a:r>
            <a:br>
              <a:rPr lang="en-US" dirty="0" smtClean="0"/>
            </a:br>
            <a:r>
              <a:rPr lang="en-US" dirty="0" smtClean="0"/>
              <a:t>	</a:t>
            </a:r>
            <a:r>
              <a:rPr lang="en-US" dirty="0" err="1" smtClean="0"/>
              <a:t>Paleo</a:t>
            </a:r>
            <a:r>
              <a:rPr lang="en-US" dirty="0" smtClean="0"/>
              <a:t> Indians freely roamed, settled and then moved on following the game and seasons. Wave after wave of new immigrants crossed the area for thousands of years. Then around 2,000 years ago a distinct language could be heard, a </a:t>
            </a:r>
            <a:r>
              <a:rPr lang="en-US" dirty="0" err="1" smtClean="0"/>
              <a:t>Maiduan</a:t>
            </a:r>
            <a:r>
              <a:rPr lang="en-US" dirty="0" smtClean="0"/>
              <a:t> dialect from the ancient </a:t>
            </a:r>
            <a:r>
              <a:rPr lang="en-US" dirty="0" err="1" smtClean="0"/>
              <a:t>Penutian</a:t>
            </a:r>
            <a:r>
              <a:rPr lang="en-US" dirty="0" smtClean="0"/>
              <a:t> family of Native American tongues. Linguistically and culturally, the </a:t>
            </a:r>
            <a:r>
              <a:rPr lang="en-US" dirty="0" err="1" smtClean="0"/>
              <a:t>Nisenan</a:t>
            </a:r>
            <a:r>
              <a:rPr lang="en-US" dirty="0" smtClean="0"/>
              <a:t> Maidu cemented their presence in the Roseville area.</a:t>
            </a:r>
          </a:p>
          <a:p>
            <a:r>
              <a:rPr lang="en-US" b="1" dirty="0" smtClean="0"/>
              <a:t>Managing The Land</a:t>
            </a:r>
            <a:r>
              <a:rPr lang="en-US" dirty="0" smtClean="0"/>
              <a:t/>
            </a:r>
            <a:br>
              <a:rPr lang="en-US" dirty="0" smtClean="0"/>
            </a:br>
            <a:r>
              <a:rPr lang="en-US" dirty="0" smtClean="0"/>
              <a:t>	For over 2,000 years the </a:t>
            </a:r>
            <a:r>
              <a:rPr lang="en-US" dirty="0" err="1" smtClean="0"/>
              <a:t>Nisenan</a:t>
            </a:r>
            <a:r>
              <a:rPr lang="en-US" dirty="0" smtClean="0"/>
              <a:t> people and culture thrived and grew until our region became one of the most densely populated areas of a hunter-gatherer culture in all of North America. What was the secret to their success? Through selective burning, gathering and pruning, the </a:t>
            </a:r>
            <a:r>
              <a:rPr lang="en-US" dirty="0" err="1" smtClean="0"/>
              <a:t>Nisenan</a:t>
            </a:r>
            <a:r>
              <a:rPr lang="en-US" dirty="0" smtClean="0"/>
              <a:t> helped the land to prosper and produce an abundance of food and material resources that in its "wild" state could not have sustained or supported their growing population.</a:t>
            </a:r>
          </a:p>
          <a:p>
            <a:r>
              <a:rPr lang="en-US" b="1" dirty="0" smtClean="0"/>
              <a:t>The Food Quest</a:t>
            </a:r>
            <a:r>
              <a:rPr lang="en-US" dirty="0" smtClean="0"/>
              <a:t/>
            </a:r>
            <a:br>
              <a:rPr lang="en-US" dirty="0" smtClean="0"/>
            </a:br>
            <a:r>
              <a:rPr lang="en-US" dirty="0" smtClean="0"/>
              <a:t>	The "Eden" reported by so many later travelers was not the "wild untamed west" of fiction but a carefully managed natural garden, based on the stewardship of Roseville's first permanent residents. If you look carefully, you can witness the remnants of this ancient horticulture in a few remaining undisturbed parcels of land in Roseville. Careful viewing will show dense stands of </a:t>
            </a:r>
            <a:r>
              <a:rPr lang="en-US" dirty="0" err="1" smtClean="0"/>
              <a:t>brodiaea</a:t>
            </a:r>
            <a:r>
              <a:rPr lang="en-US" dirty="0" smtClean="0"/>
              <a:t> and other flowering plants that supplied tasty and nutritious bulbs. Countless generations of Native women used digging sticks to gather this valuable food resource that could be eaten raw, steamed, boiled or stored for future use.</a:t>
            </a:r>
          </a:p>
          <a:p>
            <a:r>
              <a:rPr lang="en-US" dirty="0" smtClean="0"/>
              <a:t>	The staple food of the </a:t>
            </a:r>
            <a:r>
              <a:rPr lang="en-US" dirty="0" err="1" smtClean="0"/>
              <a:t>Nisenan</a:t>
            </a:r>
            <a:r>
              <a:rPr lang="en-US" dirty="0" smtClean="0"/>
              <a:t> was the nut of the oak tree, the acorn. Valley and Blue oak acorns were favorites and plentiful, but the Black oak acorns were prized and often traded down from the high foothills. Acorns were very nutritious and could be stored. Acorns stored during high yield years were especially helpful during times when the oaks failed to produce. An incredible variety of plant foods and seeds were gathered and stored.  </a:t>
            </a:r>
            <a:br>
              <a:rPr lang="en-US" dirty="0" smtClean="0"/>
            </a:br>
            <a:r>
              <a:rPr lang="en-US" dirty="0" smtClean="0"/>
              <a:t>	Fish and other aquatic resources were carefully managed to ensure all peoples along the watershed could partake of this bounty. The lower Sacramento, American, Bear and Feather rivers and their tributaries received seasonal runs of </a:t>
            </a:r>
            <a:r>
              <a:rPr lang="en-US" dirty="0" err="1" smtClean="0"/>
              <a:t>anadromous</a:t>
            </a:r>
            <a:r>
              <a:rPr lang="en-US" dirty="0" smtClean="0"/>
              <a:t> fish: King salmon in spring and fall, steelhead from fall through early spring and Pacific lamprey in spring. All could be cooked and eaten fresh, although salmon was also dried and stored for later use and trade. </a:t>
            </a:r>
            <a:br>
              <a:rPr lang="en-US" dirty="0" smtClean="0"/>
            </a:br>
            <a:r>
              <a:rPr lang="en-US" dirty="0" smtClean="0"/>
              <a:t>	Herds of large game animals afforded year-round hunting resources, supplemented by squirrels, rabbits and hares from the fertile woods and valleys of the region. Pigeons, doves and countless waterfowl provided food and feathers. Acorn, hazel and pine nuts, plant bulbs and corms provided an almost limitless supply of vegetable starch, protein and oils. Crickets, wasp larvae, seasonal greens including clover and miner’s lettuce, together with fruits such as blackberries, strawberries, wild plums and grapes rounded out the complex diet of the </a:t>
            </a:r>
            <a:r>
              <a:rPr lang="en-US" dirty="0" err="1" smtClean="0"/>
              <a:t>Nisenan</a:t>
            </a:r>
            <a:r>
              <a:rPr lang="en-US" dirty="0" smtClean="0"/>
              <a:t>. Their encyclopedic knowledge of the plant world provided myriad medicines and remedies to treat diseases, injuries and ailments.</a:t>
            </a:r>
          </a:p>
          <a:p>
            <a:r>
              <a:rPr lang="en-US" b="1" dirty="0" smtClean="0"/>
              <a:t>Landscape and Shelter</a:t>
            </a:r>
            <a:r>
              <a:rPr lang="en-US" dirty="0" smtClean="0"/>
              <a:t/>
            </a:r>
            <a:br>
              <a:rPr lang="en-US" dirty="0" smtClean="0"/>
            </a:br>
            <a:r>
              <a:rPr lang="en-US" dirty="0" smtClean="0"/>
              <a:t>	The combined valley and foothill topography of Roseville has always offered the same climactic challenges, the heat of summer and the bone-chilling, moist cold of winter. Summer time for the </a:t>
            </a:r>
            <a:r>
              <a:rPr lang="en-US" dirty="0" err="1" smtClean="0"/>
              <a:t>Nisenan</a:t>
            </a:r>
            <a:r>
              <a:rPr lang="en-US" dirty="0" smtClean="0"/>
              <a:t> meant leaving their hometowns and heading to higher elevations to follow the seasonal flora and fauna. Towns were not abandoned though as the elderly and young remained.</a:t>
            </a:r>
            <a:br>
              <a:rPr lang="en-US" dirty="0" smtClean="0"/>
            </a:br>
            <a:r>
              <a:rPr lang="en-US" dirty="0" smtClean="0"/>
              <a:t>	A more lasting way of dealing with the seasonal weather variations was the ingenious design of dwellings that changed by elevation. On the valley floor, subterranean, earthen-roofed structures were both cool in the summer and warm in the winter, while </a:t>
            </a:r>
            <a:r>
              <a:rPr lang="en-US" dirty="0" err="1" smtClean="0"/>
              <a:t>tule</a:t>
            </a:r>
            <a:r>
              <a:rPr lang="en-US" dirty="0" smtClean="0"/>
              <a:t> or grass-covered, willow-framed round huts were sufficient for the middle elevations of the lower foothills. In the higher foothills, a tripod of sturdy poles was covered with overlapping slabs of pine or cedar bark, which made them warm and structurally sound enough to support the snows of winter. </a:t>
            </a:r>
            <a:br>
              <a:rPr lang="en-US" dirty="0" smtClean="0"/>
            </a:br>
            <a:r>
              <a:rPr lang="en-US" dirty="0" smtClean="0"/>
              <a:t>	Although scant clothing was worn regardless of the season, sewed hides and skins or more often, a blanket of woven rabbit skins were used to stay warm. Hide moccasins and snowshoes were worn in the higher elevations.</a:t>
            </a:r>
            <a:br>
              <a:rPr lang="en-US" dirty="0" smtClean="0"/>
            </a:br>
            <a:r>
              <a:rPr lang="en-US" dirty="0" smtClean="0"/>
              <a:t>	The most significant structures erected by the </a:t>
            </a:r>
            <a:r>
              <a:rPr lang="en-US" dirty="0" err="1" smtClean="0"/>
              <a:t>Nisenan</a:t>
            </a:r>
            <a:r>
              <a:rPr lang="en-US" dirty="0" smtClean="0"/>
              <a:t> were ceremonial Roundhouses found in larger town sites. The Roundhouse was a combination spiritual and social center and provided a large work area during inclement weather. Other structures seen in even the smallest of villages would be acorn granaries, open-sided shelters providing shade for outside activities, a women's menstrual hut and a sweathouse for ritual healing and cleansing.</a:t>
            </a:r>
            <a:br>
              <a:rPr lang="en-US" dirty="0" smtClean="0"/>
            </a:br>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3505200"/>
            <a:ext cx="9144000" cy="2585323"/>
          </a:xfrm>
          <a:prstGeom prst="rect">
            <a:avLst/>
          </a:prstGeom>
        </p:spPr>
        <p:txBody>
          <a:bodyPr wrap="square">
            <a:spAutoFit/>
          </a:bodyPr>
          <a:lstStyle/>
          <a:p>
            <a:r>
              <a:rPr lang="en-US" dirty="0" smtClean="0">
                <a:hlinkClick r:id="rId2"/>
              </a:rPr>
              <a:t>https://en.wikipedia.org/wiki/Native_American_peoples_of_Oregon</a:t>
            </a:r>
            <a:endParaRPr lang="en-US" dirty="0" smtClean="0"/>
          </a:p>
          <a:p>
            <a:r>
              <a:rPr lang="en-US" b="1" dirty="0" smtClean="0"/>
              <a:t>CALIFORNIA NATIVES</a:t>
            </a:r>
          </a:p>
          <a:p>
            <a:r>
              <a:rPr lang="en-US" dirty="0" smtClean="0"/>
              <a:t>	There are significant populations of native peoples residing in Oregon as a result of the terrorization and attempted extermination of native peoples in California due to the settler gold rush. More than one hundred thousand Californian native people were killed in the twenty-five year period from 1845 to 1870 and thousands more were forcefully removed to reservations in Oregon and Oklahoma.</a:t>
            </a:r>
            <a:r>
              <a:rPr lang="en-US" baseline="30000" dirty="0" smtClean="0"/>
              <a:t> </a:t>
            </a:r>
            <a:endParaRPr lang="en-US" dirty="0" smtClean="0"/>
          </a:p>
          <a:p>
            <a:endParaRPr lang="en-US" dirty="0" smtClean="0"/>
          </a:p>
          <a:p>
            <a:r>
              <a:rPr lang="en-US" dirty="0" smtClean="0"/>
              <a:t>	</a:t>
            </a:r>
          </a:p>
        </p:txBody>
      </p:sp>
      <p:sp>
        <p:nvSpPr>
          <p:cNvPr id="3" name="Rectangle 2"/>
          <p:cNvSpPr/>
          <p:nvPr/>
        </p:nvSpPr>
        <p:spPr>
          <a:xfrm>
            <a:off x="0" y="0"/>
            <a:ext cx="9144000" cy="3416320"/>
          </a:xfrm>
          <a:prstGeom prst="rect">
            <a:avLst/>
          </a:prstGeom>
        </p:spPr>
        <p:txBody>
          <a:bodyPr wrap="square">
            <a:spAutoFit/>
          </a:bodyPr>
          <a:lstStyle/>
          <a:p>
            <a:r>
              <a:rPr lang="en-US" dirty="0" smtClean="0">
                <a:hlinkClick r:id="rId3"/>
              </a:rPr>
              <a:t>http://www.courts.ca.gov/3066.htm</a:t>
            </a:r>
            <a:endParaRPr lang="en-US" dirty="0" smtClean="0"/>
          </a:p>
          <a:p>
            <a:r>
              <a:rPr lang="en-US" dirty="0" smtClean="0"/>
              <a:t>	According to most recent census data, California is home to more people of Native American/ Alaska Native heritage than any other state in the Country.  There are currently 109 federally recognized Indian tribes in California and 78 entities petitioning for recognition. Tribes in California currently have nearly 100 separate reservations or Rancherias.  There are also a number of individual Indian trust allotments.  These lands constitute “Indian Country”, and a different jurisdictional applies in Indian Country.</a:t>
            </a:r>
          </a:p>
          <a:p>
            <a:r>
              <a:rPr lang="en-US" dirty="0" smtClean="0"/>
              <a:t>	 In 2010, California had the largest population of American Indian/Alaskan Native (AI/AN)  alone (362,801); the second-largest AI/AN population was in Oklahoma (321,687), followed by Arizona (296,529). California represented 12 percent of the total AI/AN-alone population in the United States. California had more than 720,000 AI/AN citizens (alone or in combination with another race) residing in both rural and urban communities.</a:t>
            </a:r>
            <a:endParaRPr lang="en-US" dirty="0"/>
          </a:p>
        </p:txBody>
      </p:sp>
    </p:spTree>
  </p:cSld>
  <p:clrMapOvr>
    <a:masterClrMapping/>
  </p:clrMapOvr>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1371600" y="0"/>
            <a:ext cx="7315200" cy="12095619"/>
          </a:xfrm>
          <a:prstGeom prst="rect">
            <a:avLst/>
          </a:prstGeom>
        </p:spPr>
        <p:txBody>
          <a:bodyPr wrap="square">
            <a:spAutoFit/>
          </a:bodyPr>
          <a:lstStyle/>
          <a:p>
            <a:r>
              <a:rPr lang="en-US" sz="2400" dirty="0" smtClean="0">
                <a:hlinkClick r:id="rId2"/>
              </a:rPr>
              <a:t>Source:  http://www.militarymuseum.org/HistoryIW.html</a:t>
            </a:r>
            <a:endParaRPr lang="en-US" sz="2400" dirty="0" smtClean="0"/>
          </a:p>
          <a:p>
            <a:endParaRPr lang="en-US" sz="2400" b="1" dirty="0" smtClean="0"/>
          </a:p>
          <a:p>
            <a:r>
              <a:rPr lang="en-US" sz="2400" b="1" dirty="0" smtClean="0"/>
              <a:t>	 HOSTILE ENGAGEMENTS:  1846-1860</a:t>
            </a:r>
            <a:r>
              <a:rPr lang="en-US" sz="2400" dirty="0" smtClean="0"/>
              <a:t>	</a:t>
            </a:r>
          </a:p>
          <a:p>
            <a:endParaRPr lang="en-US" sz="2400" b="1" dirty="0" smtClean="0"/>
          </a:p>
          <a:p>
            <a:pPr marL="407988"/>
            <a:r>
              <a:rPr lang="en-US" sz="2400" dirty="0" smtClean="0"/>
              <a:t>Walla Walla Invasion, 1846</a:t>
            </a:r>
          </a:p>
          <a:p>
            <a:pPr marL="407988" lvl="1"/>
            <a:r>
              <a:rPr lang="en-US" sz="2400" dirty="0" smtClean="0"/>
              <a:t>Yuma Indian Depredation, 1850</a:t>
            </a:r>
          </a:p>
          <a:p>
            <a:pPr marL="407988" lvl="1"/>
            <a:r>
              <a:rPr lang="en-US" sz="2400" dirty="0" err="1" smtClean="0"/>
              <a:t>Glanton</a:t>
            </a:r>
            <a:r>
              <a:rPr lang="en-US" sz="2400" dirty="0" smtClean="0"/>
              <a:t> Massacre, 1850 </a:t>
            </a:r>
          </a:p>
          <a:p>
            <a:pPr marL="407988" lvl="1"/>
            <a:r>
              <a:rPr lang="en-US" sz="2400" dirty="0" smtClean="0"/>
              <a:t>Gila Expedition, 1850 </a:t>
            </a:r>
          </a:p>
          <a:p>
            <a:pPr marL="407988"/>
            <a:r>
              <a:rPr lang="en-US" sz="2400" dirty="0" smtClean="0"/>
              <a:t>Pitt River Expeditions, 1850, 1857 &amp; 1859</a:t>
            </a:r>
          </a:p>
          <a:p>
            <a:pPr marL="407988"/>
            <a:r>
              <a:rPr lang="en-US" sz="2400" dirty="0" smtClean="0"/>
              <a:t>Bloody Island (Clear Lake) Massacre, 1850 </a:t>
            </a:r>
          </a:p>
          <a:p>
            <a:pPr marL="407988"/>
            <a:r>
              <a:rPr lang="en-US" sz="2400" dirty="0" smtClean="0"/>
              <a:t>El Dorado Expeditions, 1850-1851 </a:t>
            </a:r>
          </a:p>
          <a:p>
            <a:pPr marL="407988"/>
            <a:r>
              <a:rPr lang="en-US" sz="2400" dirty="0" smtClean="0"/>
              <a:t>Mariposa Indian War, 1850-1851</a:t>
            </a:r>
          </a:p>
          <a:p>
            <a:pPr marL="407988"/>
            <a:r>
              <a:rPr lang="en-US" sz="2400" dirty="0" err="1" smtClean="0"/>
              <a:t>Garra</a:t>
            </a:r>
            <a:r>
              <a:rPr lang="en-US" sz="2400" dirty="0" smtClean="0"/>
              <a:t> Uprising, 1851</a:t>
            </a:r>
          </a:p>
          <a:p>
            <a:pPr marL="407988"/>
            <a:r>
              <a:rPr lang="en-US" sz="2400" dirty="0" smtClean="0"/>
              <a:t>Bridge Gulch (Hayfork) Massacre, 1852</a:t>
            </a:r>
          </a:p>
          <a:p>
            <a:pPr marL="407988"/>
            <a:r>
              <a:rPr lang="en-US" sz="2400" dirty="0" err="1" smtClean="0"/>
              <a:t>Yontoket</a:t>
            </a:r>
            <a:r>
              <a:rPr lang="en-US" sz="2400" dirty="0" smtClean="0"/>
              <a:t> (Burnt Ranch) Massacre, 1853</a:t>
            </a:r>
          </a:p>
          <a:p>
            <a:pPr marL="407988"/>
            <a:r>
              <a:rPr lang="en-US" sz="2400" dirty="0" err="1" smtClean="0"/>
              <a:t>Achulet</a:t>
            </a:r>
            <a:r>
              <a:rPr lang="en-US" sz="2400" dirty="0" smtClean="0"/>
              <a:t> Massacre, 1854</a:t>
            </a:r>
          </a:p>
          <a:p>
            <a:pPr marL="407988"/>
            <a:r>
              <a:rPr lang="en-US" sz="2400" dirty="0" err="1" smtClean="0"/>
              <a:t>Asbill</a:t>
            </a:r>
            <a:r>
              <a:rPr lang="en-US" sz="2400" dirty="0" smtClean="0"/>
              <a:t> Massacre, 1854</a:t>
            </a:r>
          </a:p>
          <a:p>
            <a:pPr marL="407988"/>
            <a:r>
              <a:rPr lang="en-US" sz="2400" dirty="0" err="1" smtClean="0"/>
              <a:t>Kabyai</a:t>
            </a:r>
            <a:r>
              <a:rPr lang="en-US" sz="2400" dirty="0" smtClean="0"/>
              <a:t> (</a:t>
            </a:r>
            <a:r>
              <a:rPr lang="en-US" sz="2400" dirty="0" err="1" smtClean="0"/>
              <a:t>Kaibai</a:t>
            </a:r>
            <a:r>
              <a:rPr lang="en-US" sz="2400" dirty="0" smtClean="0"/>
              <a:t>) Massacre, 1854</a:t>
            </a:r>
          </a:p>
          <a:p>
            <a:pPr marL="407988"/>
            <a:r>
              <a:rPr lang="en-US" sz="2400" dirty="0" smtClean="0"/>
              <a:t>Klamath War (Red Cap War), 1854</a:t>
            </a:r>
          </a:p>
          <a:p>
            <a:pPr marL="407988"/>
            <a:r>
              <a:rPr lang="en-US" sz="2400" dirty="0" smtClean="0"/>
              <a:t>Tule River War, 1956</a:t>
            </a:r>
          </a:p>
          <a:p>
            <a:pPr marL="407988"/>
            <a:r>
              <a:rPr lang="en-US" sz="2400" dirty="0" smtClean="0"/>
              <a:t>Bald Hills War, 1858-1864</a:t>
            </a:r>
          </a:p>
          <a:p>
            <a:pPr marL="407988"/>
            <a:r>
              <a:rPr lang="en-US" sz="2400" dirty="0" smtClean="0"/>
              <a:t>Mohave War, 1858-1859</a:t>
            </a:r>
          </a:p>
          <a:p>
            <a:pPr marL="407988"/>
            <a:r>
              <a:rPr lang="en-US" sz="2400" dirty="0" err="1" smtClean="0"/>
              <a:t>Wintoon</a:t>
            </a:r>
            <a:r>
              <a:rPr lang="en-US" sz="2400" dirty="0" smtClean="0"/>
              <a:t> War, 1858-1859</a:t>
            </a:r>
          </a:p>
          <a:p>
            <a:pPr marL="407988"/>
            <a:r>
              <a:rPr lang="en-US" sz="2400" dirty="0" smtClean="0"/>
              <a:t>Indian Island Massacre, 1860</a:t>
            </a:r>
          </a:p>
          <a:p>
            <a:pPr marL="407988" lvl="1"/>
            <a:r>
              <a:rPr lang="en-US" sz="2400" dirty="0" err="1" smtClean="0"/>
              <a:t>Mendicino</a:t>
            </a:r>
            <a:r>
              <a:rPr lang="en-US" sz="2400" dirty="0" smtClean="0"/>
              <a:t> War, 1859-1860</a:t>
            </a:r>
          </a:p>
          <a:p>
            <a:pPr marL="407988"/>
            <a:r>
              <a:rPr lang="en-US" sz="2400" dirty="0" smtClean="0"/>
              <a:t>Paiute War, 1860</a:t>
            </a:r>
          </a:p>
          <a:p>
            <a:pPr marL="407988" lvl="1"/>
            <a:r>
              <a:rPr lang="en-US" sz="2400" dirty="0" smtClean="0"/>
              <a:t>Carleton's </a:t>
            </a:r>
            <a:r>
              <a:rPr lang="en-US" sz="2400" dirty="0" err="1" smtClean="0"/>
              <a:t>Pah</a:t>
            </a:r>
            <a:r>
              <a:rPr lang="en-US" sz="2400" dirty="0" smtClean="0"/>
              <a:t>-Ute Campaign, 1860</a:t>
            </a:r>
          </a:p>
          <a:p>
            <a:pPr marL="407988"/>
            <a:r>
              <a:rPr lang="en-US" sz="2400" dirty="0" smtClean="0"/>
              <a:t>Battle of Pyramid Lake</a:t>
            </a:r>
          </a:p>
          <a:p>
            <a:pPr marL="407988"/>
            <a:r>
              <a:rPr lang="en-US" sz="2400" dirty="0" smtClean="0"/>
              <a:t>Bitter Spring Expedition, 1860</a:t>
            </a:r>
          </a:p>
          <a:p>
            <a:pPr marL="407988"/>
            <a:endParaRPr lang="en-US" sz="2400" dirty="0" smtClean="0"/>
          </a:p>
          <a:p>
            <a:pPr marL="407988"/>
            <a:r>
              <a:rPr lang="en-US" dirty="0" smtClean="0">
                <a:hlinkClick r:id="rId2"/>
              </a:rPr>
              <a:t>Source:  http://www.militarymuseum.org/HistoryIW.html</a:t>
            </a:r>
            <a:endParaRPr lang="en-US" dirty="0" smtClean="0"/>
          </a:p>
          <a:p>
            <a:pPr marL="407988"/>
            <a:endParaRPr lang="en-US" sz="2400" dirty="0" smtClean="0"/>
          </a:p>
          <a:p>
            <a:pPr marL="407988"/>
            <a:endParaRPr lang="en-US" sz="2400" dirty="0"/>
          </a:p>
        </p:txBody>
      </p:sp>
    </p:spTree>
  </p:cSld>
  <p:clrMapOvr>
    <a:masterClrMapping/>
  </p:clrMapOvr>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37160" y="758952"/>
            <a:ext cx="9870097" cy="6327648"/>
            <a:chOff x="-137160" y="758952"/>
            <a:chExt cx="9870097" cy="6327648"/>
          </a:xfrm>
        </p:grpSpPr>
        <p:pic>
          <p:nvPicPr>
            <p:cNvPr id="44" name="Picture 2" descr="File:United States 1838-1842.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pic>
          <p:nvPicPr>
            <p:cNvPr id="45" name="Picture 44"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46"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47"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48"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nvGrpSpPr>
            <p:cNvPr id="49" name="Group 2"/>
            <p:cNvGrpSpPr/>
            <p:nvPr/>
          </p:nvGrpSpPr>
          <p:grpSpPr>
            <a:xfrm>
              <a:off x="21351" y="928596"/>
              <a:ext cx="9711586" cy="6158004"/>
              <a:chOff x="21351" y="928596"/>
              <a:chExt cx="9711586" cy="6158004"/>
            </a:xfrm>
            <a:solidFill>
              <a:schemeClr val="bg1"/>
            </a:solidFill>
          </p:grpSpPr>
          <p:sp>
            <p:nvSpPr>
              <p:cNvPr id="50" name="Freeform 49"/>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11"/>
              <p:cNvGrpSpPr/>
              <p:nvPr/>
            </p:nvGrpSpPr>
            <p:grpSpPr>
              <a:xfrm>
                <a:off x="21351" y="5294193"/>
                <a:ext cx="3435447" cy="1792407"/>
                <a:chOff x="-152400" y="5257800"/>
                <a:chExt cx="3505200" cy="1828800"/>
              </a:xfrm>
              <a:grpFill/>
            </p:grpSpPr>
            <p:sp>
              <p:nvSpPr>
                <p:cNvPr id="54" name="Rectangle 53"/>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ectangle 54"/>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51"/>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Freeform 52"/>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7" name="Rectangle 16"/>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42" name="Picture 3"/>
          <p:cNvPicPr>
            <a:picLocks noChangeAspect="1" noChangeArrowheads="1"/>
          </p:cNvPicPr>
          <p:nvPr/>
        </p:nvPicPr>
        <p:blipFill>
          <a:blip r:embed="rId4" cstate="print"/>
          <a:srcRect/>
          <a:stretch>
            <a:fillRect/>
          </a:stretch>
        </p:blipFill>
        <p:spPr bwMode="auto">
          <a:xfrm>
            <a:off x="381000" y="301625"/>
            <a:ext cx="1054909" cy="1146175"/>
          </a:xfrm>
          <a:prstGeom prst="rect">
            <a:avLst/>
          </a:prstGeom>
          <a:noFill/>
          <a:ln w="9525">
            <a:noFill/>
            <a:miter lim="800000"/>
            <a:headEnd/>
            <a:tailEnd/>
          </a:ln>
          <a:effectLst/>
        </p:spPr>
      </p:pic>
      <p:grpSp>
        <p:nvGrpSpPr>
          <p:cNvPr id="43" name="Group 42"/>
          <p:cNvGrpSpPr/>
          <p:nvPr/>
        </p:nvGrpSpPr>
        <p:grpSpPr>
          <a:xfrm>
            <a:off x="-157939" y="-1413694"/>
            <a:ext cx="9301939" cy="9952136"/>
            <a:chOff x="-157939" y="-1413694"/>
            <a:chExt cx="9301939" cy="9952136"/>
          </a:xfrm>
        </p:grpSpPr>
        <p:pic>
          <p:nvPicPr>
            <p:cNvPr id="16" name="Picture 4"/>
            <p:cNvPicPr>
              <a:picLocks noChangeAspect="1" noChangeArrowheads="1"/>
            </p:cNvPicPr>
            <p:nvPr/>
          </p:nvPicPr>
          <p:blipFill>
            <a:blip r:embed="rId5"/>
            <a:srcRect/>
            <a:stretch>
              <a:fillRect/>
            </a:stretch>
          </p:blipFill>
          <p:spPr bwMode="auto">
            <a:xfrm>
              <a:off x="-157939" y="1447800"/>
              <a:ext cx="9301939" cy="2133600"/>
            </a:xfrm>
            <a:prstGeom prst="rect">
              <a:avLst/>
            </a:prstGeom>
            <a:noFill/>
            <a:ln w="9525">
              <a:noFill/>
              <a:miter lim="800000"/>
              <a:headEnd/>
              <a:tailEnd/>
            </a:ln>
            <a:effectLst/>
          </p:spPr>
        </p:pic>
        <p:cxnSp>
          <p:nvCxnSpPr>
            <p:cNvPr id="19" name="Straight Connector 18"/>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41" name="TextBox 40"/>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grpSp>
          <p:nvGrpSpPr>
            <p:cNvPr id="4" name="Group 22"/>
            <p:cNvGrpSpPr/>
            <p:nvPr/>
          </p:nvGrpSpPr>
          <p:grpSpPr>
            <a:xfrm>
              <a:off x="3447288" y="2743200"/>
              <a:ext cx="5696712" cy="461665"/>
              <a:chOff x="3447288" y="2743200"/>
              <a:chExt cx="5696712" cy="461665"/>
            </a:xfrm>
          </p:grpSpPr>
          <p:cxnSp>
            <p:nvCxnSpPr>
              <p:cNvPr id="38" name="Straight Connector 37"/>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5" name="Group 27"/>
            <p:cNvGrpSpPr/>
            <p:nvPr/>
          </p:nvGrpSpPr>
          <p:grpSpPr>
            <a:xfrm>
              <a:off x="2496312" y="3046412"/>
              <a:ext cx="566928" cy="855028"/>
              <a:chOff x="2496312" y="3046412"/>
              <a:chExt cx="566928" cy="855028"/>
            </a:xfrm>
          </p:grpSpPr>
          <p:cxnSp>
            <p:nvCxnSpPr>
              <p:cNvPr id="36" name="Straight Connector 35"/>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 name="Group 69"/>
            <p:cNvGrpSpPr/>
            <p:nvPr/>
          </p:nvGrpSpPr>
          <p:grpSpPr>
            <a:xfrm>
              <a:off x="2667000" y="714390"/>
              <a:ext cx="1048306" cy="2486010"/>
              <a:chOff x="2667000" y="714390"/>
              <a:chExt cx="1048306" cy="2486010"/>
            </a:xfrm>
          </p:grpSpPr>
          <p:cxnSp>
            <p:nvCxnSpPr>
              <p:cNvPr id="33" name="Straight Connector 32"/>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34" name="TextBox 33"/>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35" name="Picture 2"/>
              <p:cNvPicPr>
                <a:picLocks noChangeAspect="1" noChangeArrowheads="1"/>
              </p:cNvPicPr>
              <p:nvPr/>
            </p:nvPicPr>
            <p:blipFill>
              <a:blip r:embed="rId6"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26" name="Straight Connector 25"/>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oup 29"/>
            <p:cNvGrpSpPr/>
            <p:nvPr/>
          </p:nvGrpSpPr>
          <p:grpSpPr>
            <a:xfrm>
              <a:off x="1524000" y="850901"/>
              <a:ext cx="1012598" cy="2273299"/>
              <a:chOff x="1524000" y="850901"/>
              <a:chExt cx="1012598" cy="2273299"/>
            </a:xfrm>
          </p:grpSpPr>
          <p:grpSp>
            <p:nvGrpSpPr>
              <p:cNvPr id="8" name="Group 70"/>
              <p:cNvGrpSpPr/>
              <p:nvPr/>
            </p:nvGrpSpPr>
            <p:grpSpPr>
              <a:xfrm>
                <a:off x="1601949" y="1981201"/>
                <a:ext cx="755335" cy="1142999"/>
                <a:chOff x="1530665" y="1981201"/>
                <a:chExt cx="755335" cy="1142999"/>
              </a:xfrm>
            </p:grpSpPr>
            <p:cxnSp>
              <p:nvCxnSpPr>
                <p:cNvPr id="31" name="Straight Connector 30"/>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32" name="TextBox 31"/>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pic>
            <p:nvPicPr>
              <p:cNvPr id="30" name="Picture 2"/>
              <p:cNvPicPr>
                <a:picLocks noChangeAspect="1" noChangeArrowheads="1"/>
              </p:cNvPicPr>
              <p:nvPr/>
            </p:nvPicPr>
            <p:blipFill>
              <a:blip r:embed="rId7" cstate="print"/>
              <a:srcRect/>
              <a:stretch>
                <a:fillRect/>
              </a:stretch>
            </p:blipFill>
            <p:spPr bwMode="auto">
              <a:xfrm>
                <a:off x="1524000" y="850901"/>
                <a:ext cx="1012598" cy="1206499"/>
              </a:xfrm>
              <a:prstGeom prst="rect">
                <a:avLst/>
              </a:prstGeom>
              <a:noFill/>
              <a:ln w="9525">
                <a:noFill/>
                <a:miter lim="800000"/>
                <a:headEnd/>
                <a:tailEnd/>
              </a:ln>
              <a:effectLst/>
            </p:spPr>
          </p:pic>
        </p:grpSp>
        <p:cxnSp>
          <p:nvCxnSpPr>
            <p:cNvPr id="28" name="Straight Connector 27"/>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3"/>
                                        </p:tgtEl>
                                      </p:cBhvr>
                                    </p:animEffect>
                                    <p:set>
                                      <p:cBhvr>
                                        <p:cTn id="7" dur="1" fill="hold">
                                          <p:stCondLst>
                                            <p:cond delay="999"/>
                                          </p:stCondLst>
                                        </p:cTn>
                                        <p:tgtEl>
                                          <p:spTgt spid="43"/>
                                        </p:tgtEl>
                                        <p:attrNameLst>
                                          <p:attrName>style.visibility</p:attrName>
                                        </p:attrNameLst>
                                      </p:cBhvr>
                                      <p:to>
                                        <p:strVal val="hidden"/>
                                      </p:to>
                                    </p:set>
                                  </p:childTnLst>
                                </p:cTn>
                              </p:par>
                              <p:par>
                                <p:cTn id="8" presetID="6" presetClass="emph" presetSubtype="0" fill="hold" nodeType="withEffect">
                                  <p:stCondLst>
                                    <p:cond delay="0"/>
                                  </p:stCondLst>
                                  <p:childTnLst>
                                    <p:animScale>
                                      <p:cBhvr>
                                        <p:cTn id="9" dur="1000" fill="hold"/>
                                        <p:tgtEl>
                                          <p:spTgt spid="42"/>
                                        </p:tgtEl>
                                      </p:cBhvr>
                                      <p:by x="200000" y="200000"/>
                                    </p:animScale>
                                  </p:childTnLst>
                                </p:cTn>
                              </p:par>
                              <p:par>
                                <p:cTn id="10" presetID="42" presetClass="path" presetSubtype="0" accel="50000" decel="50000" fill="hold" nodeType="withEffect">
                                  <p:stCondLst>
                                    <p:cond delay="0"/>
                                  </p:stCondLst>
                                  <p:childTnLst>
                                    <p:animMotion origin="layout" path="M 4.44444E-6 -0.00533 L 0.02569 0.06713 " pathEditMode="relative" rAng="0" ptsTypes="AA">
                                      <p:cBhvr>
                                        <p:cTn id="11" dur="1000" fill="hold"/>
                                        <p:tgtEl>
                                          <p:spTgt spid="42"/>
                                        </p:tgtEl>
                                        <p:attrNameLst>
                                          <p:attrName>ppt_x</p:attrName>
                                          <p:attrName>ppt_y</p:attrName>
                                        </p:attrNameLst>
                                      </p:cBhvr>
                                      <p:rCtr x="13" y="36"/>
                                    </p:animMotion>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1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TextBox 28"/>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pic>
        <p:nvPicPr>
          <p:cNvPr id="307202" name="Picture 2" descr="File:United States 1838-184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3" name="Picture 2" descr="File:United States 1837-03-1838.png"/>
          <p:cNvPicPr>
            <a:picLocks noChangeAspect="1" noChangeArrowheads="1"/>
          </p:cNvPicPr>
          <p:nvPr/>
        </p:nvPicPr>
        <p:blipFill>
          <a:blip r:embed="rId4"/>
          <a:srcRect l="11259" t="19316" r="78135" b="73458"/>
          <a:stretch>
            <a:fillRect/>
          </a:stretch>
        </p:blipFill>
        <p:spPr bwMode="auto">
          <a:xfrm>
            <a:off x="4114800" y="4296507"/>
            <a:ext cx="762000" cy="351693"/>
          </a:xfrm>
          <a:prstGeom prst="rect">
            <a:avLst/>
          </a:prstGeom>
          <a:noFill/>
        </p:spPr>
      </p:pic>
      <p:pic>
        <p:nvPicPr>
          <p:cNvPr id="4" name="Picture 2" descr="File:United States 1837-03-1838.png"/>
          <p:cNvPicPr>
            <a:picLocks noChangeAspect="1" noChangeArrowheads="1"/>
          </p:cNvPicPr>
          <p:nvPr/>
        </p:nvPicPr>
        <p:blipFill>
          <a:blip r:embed="rId4"/>
          <a:srcRect l="11259" t="19316" r="78135" b="73458"/>
          <a:stretch>
            <a:fillRect/>
          </a:stretch>
        </p:blipFill>
        <p:spPr bwMode="auto">
          <a:xfrm>
            <a:off x="685800" y="1752600"/>
            <a:ext cx="1524000" cy="152400"/>
          </a:xfrm>
          <a:prstGeom prst="rect">
            <a:avLst/>
          </a:prstGeom>
          <a:noFill/>
        </p:spPr>
      </p:pic>
      <p:pic>
        <p:nvPicPr>
          <p:cNvPr id="5" name="Picture 2" descr="File:United States 1837-03-1838.png"/>
          <p:cNvPicPr>
            <a:picLocks noChangeAspect="1" noChangeArrowheads="1"/>
          </p:cNvPicPr>
          <p:nvPr/>
        </p:nvPicPr>
        <p:blipFill>
          <a:blip r:embed="rId4"/>
          <a:srcRect l="11259" t="19316" r="78135" b="73458"/>
          <a:stretch>
            <a:fillRect/>
          </a:stretch>
        </p:blipFill>
        <p:spPr bwMode="auto">
          <a:xfrm>
            <a:off x="838200" y="1905000"/>
            <a:ext cx="990600" cy="99060"/>
          </a:xfrm>
          <a:prstGeom prst="rect">
            <a:avLst/>
          </a:prstGeom>
          <a:noFill/>
        </p:spPr>
      </p:pic>
      <p:pic>
        <p:nvPicPr>
          <p:cNvPr id="6" name="Picture 2" descr="File:United States 1837-03-1838.png"/>
          <p:cNvPicPr>
            <a:picLocks noChangeAspect="1" noChangeArrowheads="1"/>
          </p:cNvPicPr>
          <p:nvPr/>
        </p:nvPicPr>
        <p:blipFill>
          <a:blip r:embed="rId4"/>
          <a:srcRect l="34103" t="51830" r="57738" b="39740"/>
          <a:stretch>
            <a:fillRect/>
          </a:stretch>
        </p:blipFill>
        <p:spPr bwMode="auto">
          <a:xfrm>
            <a:off x="2819400" y="4419600"/>
            <a:ext cx="1066800" cy="533400"/>
          </a:xfrm>
          <a:prstGeom prst="rect">
            <a:avLst/>
          </a:prstGeom>
          <a:noFill/>
        </p:spPr>
      </p:pic>
      <p:grpSp>
        <p:nvGrpSpPr>
          <p:cNvPr id="2" name="Group 2"/>
          <p:cNvGrpSpPr/>
          <p:nvPr/>
        </p:nvGrpSpPr>
        <p:grpSpPr>
          <a:xfrm>
            <a:off x="21351" y="928596"/>
            <a:ext cx="9711586" cy="6158004"/>
            <a:chOff x="21351" y="928596"/>
            <a:chExt cx="9711586" cy="6158004"/>
          </a:xfrm>
          <a:solidFill>
            <a:schemeClr val="bg1"/>
          </a:solidFill>
        </p:grpSpPr>
        <p:sp>
          <p:nvSpPr>
            <p:cNvPr id="8" name="Freeform 7"/>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 name="Group 11"/>
            <p:cNvGrpSpPr/>
            <p:nvPr/>
          </p:nvGrpSpPr>
          <p:grpSpPr>
            <a:xfrm>
              <a:off x="21351" y="5294193"/>
              <a:ext cx="3435447" cy="1792407"/>
              <a:chOff x="-152400" y="5257800"/>
              <a:chExt cx="3505200" cy="1828800"/>
            </a:xfrm>
            <a:grpFill/>
          </p:grpSpPr>
          <p:sp>
            <p:nvSpPr>
              <p:cNvPr id="12" name="Rectangle 11"/>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9"/>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Rectangle 1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6" name="5-Point Star 15"/>
          <p:cNvSpPr>
            <a:spLocks noChangeAspect="1"/>
          </p:cNvSpPr>
          <p:nvPr/>
        </p:nvSpPr>
        <p:spPr>
          <a:xfrm>
            <a:off x="609600" y="39624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7" name="Freeform 16"/>
          <p:cNvSpPr/>
          <p:nvPr/>
        </p:nvSpPr>
        <p:spPr>
          <a:xfrm>
            <a:off x="-163286" y="3861707"/>
            <a:ext cx="772886" cy="176893"/>
          </a:xfrm>
          <a:custGeom>
            <a:avLst/>
            <a:gdLst>
              <a:gd name="connsiteX0" fmla="*/ 0 w 669472"/>
              <a:gd name="connsiteY0" fmla="*/ 73479 h 220436"/>
              <a:gd name="connsiteX1" fmla="*/ 244929 w 669472"/>
              <a:gd name="connsiteY1" fmla="*/ 24493 h 220436"/>
              <a:gd name="connsiteX2" fmla="*/ 669472 w 669472"/>
              <a:gd name="connsiteY2" fmla="*/ 220436 h 220436"/>
            </a:gdLst>
            <a:ahLst/>
            <a:cxnLst>
              <a:cxn ang="0">
                <a:pos x="connsiteX0" y="connsiteY0"/>
              </a:cxn>
              <a:cxn ang="0">
                <a:pos x="connsiteX1" y="connsiteY1"/>
              </a:cxn>
              <a:cxn ang="0">
                <a:pos x="connsiteX2" y="connsiteY2"/>
              </a:cxn>
            </a:cxnLst>
            <a:rect l="l" t="t" r="r" b="b"/>
            <a:pathLst>
              <a:path w="669472" h="220436">
                <a:moveTo>
                  <a:pt x="0" y="73479"/>
                </a:moveTo>
                <a:cubicBezTo>
                  <a:pt x="66675" y="36739"/>
                  <a:pt x="133350" y="0"/>
                  <a:pt x="244929" y="24493"/>
                </a:cubicBezTo>
                <a:cubicBezTo>
                  <a:pt x="356508" y="48986"/>
                  <a:pt x="512990" y="134711"/>
                  <a:pt x="669472" y="220436"/>
                </a:cubicBezTo>
              </a:path>
            </a:pathLst>
          </a:custGeom>
          <a:ln w="127000">
            <a:solidFill>
              <a:srgbClr val="004F8A"/>
            </a:solidFill>
            <a:tailEnd type="triangle" w="med" len="sm"/>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TextBox 17"/>
          <p:cNvSpPr txBox="1"/>
          <p:nvPr/>
        </p:nvSpPr>
        <p:spPr>
          <a:xfrm>
            <a:off x="2286000" y="813137"/>
            <a:ext cx="6705600" cy="553998"/>
          </a:xfrm>
          <a:prstGeom prst="rect">
            <a:avLst/>
          </a:prstGeom>
          <a:solidFill>
            <a:schemeClr val="bg1"/>
          </a:solidFill>
        </p:spPr>
        <p:txBody>
          <a:bodyPr wrap="square" rtlCol="0">
            <a:spAutoFit/>
          </a:bodyPr>
          <a:lstStyle/>
          <a:p>
            <a:r>
              <a:rPr lang="en-US" sz="2900" b="1" dirty="0" smtClean="0"/>
              <a:t>- 1839 arrived by sea, built Sutter’s Fort</a:t>
            </a:r>
          </a:p>
        </p:txBody>
      </p:sp>
      <p:sp>
        <p:nvSpPr>
          <p:cNvPr id="19" name="TextBox 18"/>
          <p:cNvSpPr txBox="1"/>
          <p:nvPr/>
        </p:nvSpPr>
        <p:spPr>
          <a:xfrm>
            <a:off x="2209800" y="1346537"/>
            <a:ext cx="6934200" cy="538609"/>
          </a:xfrm>
          <a:prstGeom prst="rect">
            <a:avLst/>
          </a:prstGeom>
          <a:solidFill>
            <a:schemeClr val="bg1"/>
          </a:solidFill>
        </p:spPr>
        <p:txBody>
          <a:bodyPr wrap="square" rtlCol="0">
            <a:spAutoFit/>
          </a:bodyPr>
          <a:lstStyle/>
          <a:p>
            <a:r>
              <a:rPr lang="en-US" sz="2900" b="1" dirty="0" smtClean="0"/>
              <a:t>- 1847 hires James Marshall to build sawmill</a:t>
            </a:r>
          </a:p>
        </p:txBody>
      </p:sp>
      <p:sp>
        <p:nvSpPr>
          <p:cNvPr id="20" name="TextBox 19"/>
          <p:cNvSpPr txBox="1"/>
          <p:nvPr/>
        </p:nvSpPr>
        <p:spPr>
          <a:xfrm>
            <a:off x="2209800" y="1879937"/>
            <a:ext cx="6934200" cy="553998"/>
          </a:xfrm>
          <a:prstGeom prst="rect">
            <a:avLst/>
          </a:prstGeom>
          <a:solidFill>
            <a:schemeClr val="bg1"/>
          </a:solidFill>
        </p:spPr>
        <p:txBody>
          <a:bodyPr wrap="square" rtlCol="0">
            <a:spAutoFit/>
          </a:bodyPr>
          <a:lstStyle/>
          <a:p>
            <a:r>
              <a:rPr lang="en-US" sz="2900" b="1" dirty="0" smtClean="0"/>
              <a:t>- 1848 Marshall finds 1</a:t>
            </a:r>
            <a:r>
              <a:rPr lang="en-US" sz="2900" b="1" baseline="30000" dirty="0" smtClean="0"/>
              <a:t>st</a:t>
            </a:r>
            <a:r>
              <a:rPr lang="en-US" sz="2900" b="1" dirty="0" smtClean="0"/>
              <a:t> gold at sawmill</a:t>
            </a:r>
          </a:p>
        </p:txBody>
      </p:sp>
      <p:pic>
        <p:nvPicPr>
          <p:cNvPr id="21" name="Picture 2"/>
          <p:cNvPicPr>
            <a:picLocks noChangeAspect="1" noChangeArrowheads="1"/>
          </p:cNvPicPr>
          <p:nvPr/>
        </p:nvPicPr>
        <p:blipFill>
          <a:blip r:embed="rId5" cstate="print"/>
          <a:srcRect/>
          <a:stretch>
            <a:fillRect/>
          </a:stretch>
        </p:blipFill>
        <p:spPr bwMode="auto">
          <a:xfrm>
            <a:off x="6858000" y="4267200"/>
            <a:ext cx="2143930" cy="2590800"/>
          </a:xfrm>
          <a:prstGeom prst="rect">
            <a:avLst/>
          </a:prstGeom>
          <a:noFill/>
          <a:ln w="9525">
            <a:noFill/>
            <a:miter lim="800000"/>
            <a:headEnd/>
            <a:tailEnd/>
          </a:ln>
          <a:effectLst/>
        </p:spPr>
      </p:pic>
      <p:sp>
        <p:nvSpPr>
          <p:cNvPr id="22" name="5-Point Star 21"/>
          <p:cNvSpPr>
            <a:spLocks noChangeAspect="1"/>
          </p:cNvSpPr>
          <p:nvPr/>
        </p:nvSpPr>
        <p:spPr>
          <a:xfrm>
            <a:off x="825500" y="379476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315394" name="Picture 2"/>
          <p:cNvPicPr>
            <a:picLocks noChangeAspect="1" noChangeArrowheads="1"/>
          </p:cNvPicPr>
          <p:nvPr/>
        </p:nvPicPr>
        <p:blipFill>
          <a:blip r:embed="rId6"/>
          <a:srcRect/>
          <a:stretch>
            <a:fillRect/>
          </a:stretch>
        </p:blipFill>
        <p:spPr bwMode="auto">
          <a:xfrm rot="20659096">
            <a:off x="1912823" y="3352184"/>
            <a:ext cx="3272864" cy="3327748"/>
          </a:xfrm>
          <a:prstGeom prst="rect">
            <a:avLst/>
          </a:prstGeom>
          <a:noFill/>
          <a:ln w="9525">
            <a:noFill/>
            <a:miter lim="800000"/>
            <a:headEnd/>
            <a:tailEnd/>
          </a:ln>
          <a:effectLst/>
        </p:spPr>
      </p:pic>
      <p:pic>
        <p:nvPicPr>
          <p:cNvPr id="15" name="Picture 3"/>
          <p:cNvPicPr>
            <a:picLocks noChangeAspect="1" noChangeArrowheads="1"/>
          </p:cNvPicPr>
          <p:nvPr/>
        </p:nvPicPr>
        <p:blipFill>
          <a:blip r:embed="rId7" cstate="print"/>
          <a:srcRect/>
          <a:stretch>
            <a:fillRect/>
          </a:stretch>
        </p:blipFill>
        <p:spPr bwMode="auto">
          <a:xfrm>
            <a:off x="82296" y="182880"/>
            <a:ext cx="2111534" cy="2294424"/>
          </a:xfrm>
          <a:prstGeom prst="rect">
            <a:avLst/>
          </a:prstGeom>
          <a:noFill/>
          <a:ln w="9525">
            <a:noFill/>
            <a:miter lim="800000"/>
            <a:headEnd/>
            <a:tailEnd/>
          </a:ln>
          <a:effectLst/>
        </p:spPr>
      </p:pic>
      <p:sp>
        <p:nvSpPr>
          <p:cNvPr id="28" name="5-Point Star 27"/>
          <p:cNvSpPr>
            <a:spLocks noChangeAspect="1"/>
          </p:cNvSpPr>
          <p:nvPr/>
        </p:nvSpPr>
        <p:spPr>
          <a:xfrm>
            <a:off x="-685800" y="26670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1000"/>
                                        <p:tgtEl>
                                          <p:spTgt spid="17"/>
                                        </p:tgtEl>
                                      </p:cBhvr>
                                    </p:animEffect>
                                  </p:childTnLst>
                                </p:cTn>
                              </p:par>
                            </p:childTnLst>
                          </p:cTn>
                        </p:par>
                        <p:par>
                          <p:cTn id="11" fill="hold">
                            <p:stCondLst>
                              <p:cond delay="1000"/>
                            </p:stCondLst>
                            <p:childTnLst>
                              <p:par>
                                <p:cTn id="12" presetID="49" presetClass="entr" presetSubtype="0" decel="100000" fill="hold" grpId="0" nodeType="afterEffect">
                                  <p:stCondLst>
                                    <p:cond delay="0"/>
                                  </p:stCondLst>
                                  <p:childTnLst>
                                    <p:set>
                                      <p:cBhvr>
                                        <p:cTn id="13" dur="1" fill="hold">
                                          <p:stCondLst>
                                            <p:cond delay="0"/>
                                          </p:stCondLst>
                                        </p:cTn>
                                        <p:tgtEl>
                                          <p:spTgt spid="16"/>
                                        </p:tgtEl>
                                        <p:attrNameLst>
                                          <p:attrName>style.visibility</p:attrName>
                                        </p:attrNameLst>
                                      </p:cBhvr>
                                      <p:to>
                                        <p:strVal val="visible"/>
                                      </p:to>
                                    </p:set>
                                    <p:anim calcmode="lin" valueType="num">
                                      <p:cBhvr>
                                        <p:cTn id="14" dur="1000" fill="hold"/>
                                        <p:tgtEl>
                                          <p:spTgt spid="16"/>
                                        </p:tgtEl>
                                        <p:attrNameLst>
                                          <p:attrName>ppt_w</p:attrName>
                                        </p:attrNameLst>
                                      </p:cBhvr>
                                      <p:tavLst>
                                        <p:tav tm="0">
                                          <p:val>
                                            <p:fltVal val="0"/>
                                          </p:val>
                                        </p:tav>
                                        <p:tav tm="100000">
                                          <p:val>
                                            <p:strVal val="#ppt_w"/>
                                          </p:val>
                                        </p:tav>
                                      </p:tavLst>
                                    </p:anim>
                                    <p:anim calcmode="lin" valueType="num">
                                      <p:cBhvr>
                                        <p:cTn id="15" dur="1000" fill="hold"/>
                                        <p:tgtEl>
                                          <p:spTgt spid="16"/>
                                        </p:tgtEl>
                                        <p:attrNameLst>
                                          <p:attrName>ppt_h</p:attrName>
                                        </p:attrNameLst>
                                      </p:cBhvr>
                                      <p:tavLst>
                                        <p:tav tm="0">
                                          <p:val>
                                            <p:fltVal val="0"/>
                                          </p:val>
                                        </p:tav>
                                        <p:tav tm="100000">
                                          <p:val>
                                            <p:strVal val="#ppt_h"/>
                                          </p:val>
                                        </p:tav>
                                      </p:tavLst>
                                    </p:anim>
                                    <p:anim calcmode="lin" valueType="num">
                                      <p:cBhvr>
                                        <p:cTn id="16" dur="1000" fill="hold"/>
                                        <p:tgtEl>
                                          <p:spTgt spid="16"/>
                                        </p:tgtEl>
                                        <p:attrNameLst>
                                          <p:attrName>style.rotation</p:attrName>
                                        </p:attrNameLst>
                                      </p:cBhvr>
                                      <p:tavLst>
                                        <p:tav tm="0">
                                          <p:val>
                                            <p:fltVal val="360"/>
                                          </p:val>
                                        </p:tav>
                                        <p:tav tm="100000">
                                          <p:val>
                                            <p:fltVal val="0"/>
                                          </p:val>
                                        </p:tav>
                                      </p:tavLst>
                                    </p:anim>
                                    <p:animEffect transition="in" filter="fade">
                                      <p:cBhvr>
                                        <p:cTn id="17" dur="10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childTnLst>
                                </p:cTn>
                              </p:par>
                              <p:par>
                                <p:cTn id="23" presetID="10" presetClass="exit" presetSubtype="0" fill="hold" grpId="1" nodeType="withEffect">
                                  <p:stCondLst>
                                    <p:cond delay="0"/>
                                  </p:stCondLst>
                                  <p:childTnLst>
                                    <p:animEffect transition="out" filter="fade">
                                      <p:cBhvr>
                                        <p:cTn id="24" dur="1000"/>
                                        <p:tgtEl>
                                          <p:spTgt spid="17"/>
                                        </p:tgtEl>
                                      </p:cBhvr>
                                    </p:animEffect>
                                    <p:set>
                                      <p:cBhvr>
                                        <p:cTn id="25" dur="1" fill="hold">
                                          <p:stCondLst>
                                            <p:cond delay="999"/>
                                          </p:stCondLst>
                                        </p:cTn>
                                        <p:tgtEl>
                                          <p:spTgt spid="17"/>
                                        </p:tgtEl>
                                        <p:attrNameLst>
                                          <p:attrName>style.visibility</p:attrName>
                                        </p:attrNameLst>
                                      </p:cBhvr>
                                      <p:to>
                                        <p:strVal val="hidden"/>
                                      </p:to>
                                    </p:set>
                                  </p:childTnLst>
                                </p:cTn>
                              </p:par>
                              <p:par>
                                <p:cTn id="26" presetID="10" presetClass="entr" presetSubtype="0"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childTnLst>
                                </p:cTn>
                              </p:par>
                            </p:childTnLst>
                          </p:cTn>
                        </p:par>
                        <p:par>
                          <p:cTn id="29" fill="hold">
                            <p:stCondLst>
                              <p:cond delay="1000"/>
                            </p:stCondLst>
                            <p:childTnLst>
                              <p:par>
                                <p:cTn id="30" presetID="49" presetClass="entr" presetSubtype="0" decel="10000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p:cTn id="32" dur="1000" fill="hold"/>
                                        <p:tgtEl>
                                          <p:spTgt spid="22"/>
                                        </p:tgtEl>
                                        <p:attrNameLst>
                                          <p:attrName>ppt_w</p:attrName>
                                        </p:attrNameLst>
                                      </p:cBhvr>
                                      <p:tavLst>
                                        <p:tav tm="0">
                                          <p:val>
                                            <p:fltVal val="0"/>
                                          </p:val>
                                        </p:tav>
                                        <p:tav tm="100000">
                                          <p:val>
                                            <p:strVal val="#ppt_w"/>
                                          </p:val>
                                        </p:tav>
                                      </p:tavLst>
                                    </p:anim>
                                    <p:anim calcmode="lin" valueType="num">
                                      <p:cBhvr>
                                        <p:cTn id="33" dur="1000" fill="hold"/>
                                        <p:tgtEl>
                                          <p:spTgt spid="22"/>
                                        </p:tgtEl>
                                        <p:attrNameLst>
                                          <p:attrName>ppt_h</p:attrName>
                                        </p:attrNameLst>
                                      </p:cBhvr>
                                      <p:tavLst>
                                        <p:tav tm="0">
                                          <p:val>
                                            <p:fltVal val="0"/>
                                          </p:val>
                                        </p:tav>
                                        <p:tav tm="100000">
                                          <p:val>
                                            <p:strVal val="#ppt_h"/>
                                          </p:val>
                                        </p:tav>
                                      </p:tavLst>
                                    </p:anim>
                                    <p:anim calcmode="lin" valueType="num">
                                      <p:cBhvr>
                                        <p:cTn id="34" dur="1000" fill="hold"/>
                                        <p:tgtEl>
                                          <p:spTgt spid="22"/>
                                        </p:tgtEl>
                                        <p:attrNameLst>
                                          <p:attrName>style.rotation</p:attrName>
                                        </p:attrNameLst>
                                      </p:cBhvr>
                                      <p:tavLst>
                                        <p:tav tm="0">
                                          <p:val>
                                            <p:fltVal val="360"/>
                                          </p:val>
                                        </p:tav>
                                        <p:tav tm="100000">
                                          <p:val>
                                            <p:fltVal val="0"/>
                                          </p:val>
                                        </p:tav>
                                      </p:tavLst>
                                    </p:anim>
                                    <p:animEffect transition="in" filter="fade">
                                      <p:cBhvr>
                                        <p:cTn id="35" dur="100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1000"/>
                                        <p:tgtEl>
                                          <p:spTgt spid="20"/>
                                        </p:tgtEl>
                                      </p:cBhvr>
                                    </p:animEffect>
                                  </p:childTnLst>
                                </p:cTn>
                              </p:par>
                              <p:par>
                                <p:cTn id="41" presetID="53" presetClass="entr" presetSubtype="0" fill="hold" nodeType="withEffect">
                                  <p:stCondLst>
                                    <p:cond delay="0"/>
                                  </p:stCondLst>
                                  <p:childTnLst>
                                    <p:set>
                                      <p:cBhvr>
                                        <p:cTn id="42" dur="1" fill="hold">
                                          <p:stCondLst>
                                            <p:cond delay="0"/>
                                          </p:stCondLst>
                                        </p:cTn>
                                        <p:tgtEl>
                                          <p:spTgt spid="315394"/>
                                        </p:tgtEl>
                                        <p:attrNameLst>
                                          <p:attrName>style.visibility</p:attrName>
                                        </p:attrNameLst>
                                      </p:cBhvr>
                                      <p:to>
                                        <p:strVal val="visible"/>
                                      </p:to>
                                    </p:set>
                                    <p:anim calcmode="lin" valueType="num">
                                      <p:cBhvr>
                                        <p:cTn id="43" dur="1000" fill="hold"/>
                                        <p:tgtEl>
                                          <p:spTgt spid="315394"/>
                                        </p:tgtEl>
                                        <p:attrNameLst>
                                          <p:attrName>ppt_w</p:attrName>
                                        </p:attrNameLst>
                                      </p:cBhvr>
                                      <p:tavLst>
                                        <p:tav tm="0">
                                          <p:val>
                                            <p:fltVal val="0"/>
                                          </p:val>
                                        </p:tav>
                                        <p:tav tm="100000">
                                          <p:val>
                                            <p:strVal val="#ppt_w"/>
                                          </p:val>
                                        </p:tav>
                                      </p:tavLst>
                                    </p:anim>
                                    <p:anim calcmode="lin" valueType="num">
                                      <p:cBhvr>
                                        <p:cTn id="44" dur="1000" fill="hold"/>
                                        <p:tgtEl>
                                          <p:spTgt spid="315394"/>
                                        </p:tgtEl>
                                        <p:attrNameLst>
                                          <p:attrName>ppt_h</p:attrName>
                                        </p:attrNameLst>
                                      </p:cBhvr>
                                      <p:tavLst>
                                        <p:tav tm="0">
                                          <p:val>
                                            <p:fltVal val="0"/>
                                          </p:val>
                                        </p:tav>
                                        <p:tav tm="100000">
                                          <p:val>
                                            <p:strVal val="#ppt_h"/>
                                          </p:val>
                                        </p:tav>
                                      </p:tavLst>
                                    </p:anim>
                                    <p:animEffect transition="in" filter="fade">
                                      <p:cBhvr>
                                        <p:cTn id="45" dur="1000"/>
                                        <p:tgtEl>
                                          <p:spTgt spid="315394"/>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nodeType="clickEffect">
                                  <p:stCondLst>
                                    <p:cond delay="0"/>
                                  </p:stCondLst>
                                  <p:childTnLst>
                                    <p:animEffect transition="out" filter="fade">
                                      <p:cBhvr>
                                        <p:cTn id="49" dur="1000"/>
                                        <p:tgtEl>
                                          <p:spTgt spid="315394"/>
                                        </p:tgtEl>
                                      </p:cBhvr>
                                    </p:animEffect>
                                    <p:set>
                                      <p:cBhvr>
                                        <p:cTn id="50" dur="1" fill="hold">
                                          <p:stCondLst>
                                            <p:cond delay="999"/>
                                          </p:stCondLst>
                                        </p:cTn>
                                        <p:tgtEl>
                                          <p:spTgt spid="315394"/>
                                        </p:tgtEl>
                                        <p:attrNameLst>
                                          <p:attrName>style.visibility</p:attrName>
                                        </p:attrNameLst>
                                      </p:cBhvr>
                                      <p:to>
                                        <p:strVal val="hidden"/>
                                      </p:to>
                                    </p:set>
                                  </p:childTnLst>
                                </p:cTn>
                              </p:par>
                              <p:par>
                                <p:cTn id="51" presetID="10" presetClass="exit" presetSubtype="0" fill="hold" nodeType="withEffect">
                                  <p:stCondLst>
                                    <p:cond delay="0"/>
                                  </p:stCondLst>
                                  <p:childTnLst>
                                    <p:animEffect transition="out" filter="fade">
                                      <p:cBhvr>
                                        <p:cTn id="52" dur="1000"/>
                                        <p:tgtEl>
                                          <p:spTgt spid="21"/>
                                        </p:tgtEl>
                                      </p:cBhvr>
                                    </p:animEffect>
                                    <p:set>
                                      <p:cBhvr>
                                        <p:cTn id="53" dur="1" fill="hold">
                                          <p:stCondLst>
                                            <p:cond delay="999"/>
                                          </p:stCondLst>
                                        </p:cTn>
                                        <p:tgtEl>
                                          <p:spTgt spid="21"/>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20"/>
                                        </p:tgtEl>
                                      </p:cBhvr>
                                    </p:animEffect>
                                    <p:set>
                                      <p:cBhvr>
                                        <p:cTn id="56" dur="1" fill="hold">
                                          <p:stCondLst>
                                            <p:cond delay="999"/>
                                          </p:stCondLst>
                                        </p:cTn>
                                        <p:tgtEl>
                                          <p:spTgt spid="20"/>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19"/>
                                        </p:tgtEl>
                                      </p:cBhvr>
                                    </p:animEffect>
                                    <p:set>
                                      <p:cBhvr>
                                        <p:cTn id="59" dur="1" fill="hold">
                                          <p:stCondLst>
                                            <p:cond delay="999"/>
                                          </p:stCondLst>
                                        </p:cTn>
                                        <p:tgtEl>
                                          <p:spTgt spid="19"/>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18"/>
                                        </p:tgtEl>
                                      </p:cBhvr>
                                    </p:animEffect>
                                    <p:set>
                                      <p:cBhvr>
                                        <p:cTn id="62" dur="1" fill="hold">
                                          <p:stCondLst>
                                            <p:cond delay="999"/>
                                          </p:stCondLst>
                                        </p:cTn>
                                        <p:tgtEl>
                                          <p:spTgt spid="18"/>
                                        </p:tgtEl>
                                        <p:attrNameLst>
                                          <p:attrName>style.visibility</p:attrName>
                                        </p:attrNameLst>
                                      </p:cBhvr>
                                      <p:to>
                                        <p:strVal val="hidden"/>
                                      </p:to>
                                    </p:set>
                                  </p:childTnLst>
                                </p:cTn>
                              </p:par>
                              <p:par>
                                <p:cTn id="63" presetID="49" presetClass="entr" presetSubtype="0" decel="100000" fill="hold" grpId="0" nodeType="withEffect">
                                  <p:stCondLst>
                                    <p:cond delay="0"/>
                                  </p:stCondLst>
                                  <p:childTnLst>
                                    <p:set>
                                      <p:cBhvr>
                                        <p:cTn id="64" dur="1" fill="hold">
                                          <p:stCondLst>
                                            <p:cond delay="0"/>
                                          </p:stCondLst>
                                        </p:cTn>
                                        <p:tgtEl>
                                          <p:spTgt spid="28"/>
                                        </p:tgtEl>
                                        <p:attrNameLst>
                                          <p:attrName>style.visibility</p:attrName>
                                        </p:attrNameLst>
                                      </p:cBhvr>
                                      <p:to>
                                        <p:strVal val="visible"/>
                                      </p:to>
                                    </p:set>
                                    <p:anim calcmode="lin" valueType="num">
                                      <p:cBhvr>
                                        <p:cTn id="65" dur="1000" fill="hold"/>
                                        <p:tgtEl>
                                          <p:spTgt spid="28"/>
                                        </p:tgtEl>
                                        <p:attrNameLst>
                                          <p:attrName>ppt_w</p:attrName>
                                        </p:attrNameLst>
                                      </p:cBhvr>
                                      <p:tavLst>
                                        <p:tav tm="0">
                                          <p:val>
                                            <p:fltVal val="0"/>
                                          </p:val>
                                        </p:tav>
                                        <p:tav tm="100000">
                                          <p:val>
                                            <p:strVal val="#ppt_w"/>
                                          </p:val>
                                        </p:tav>
                                      </p:tavLst>
                                    </p:anim>
                                    <p:anim calcmode="lin" valueType="num">
                                      <p:cBhvr>
                                        <p:cTn id="66" dur="1000" fill="hold"/>
                                        <p:tgtEl>
                                          <p:spTgt spid="28"/>
                                        </p:tgtEl>
                                        <p:attrNameLst>
                                          <p:attrName>ppt_h</p:attrName>
                                        </p:attrNameLst>
                                      </p:cBhvr>
                                      <p:tavLst>
                                        <p:tav tm="0">
                                          <p:val>
                                            <p:fltVal val="0"/>
                                          </p:val>
                                        </p:tav>
                                        <p:tav tm="100000">
                                          <p:val>
                                            <p:strVal val="#ppt_h"/>
                                          </p:val>
                                        </p:tav>
                                      </p:tavLst>
                                    </p:anim>
                                    <p:anim calcmode="lin" valueType="num">
                                      <p:cBhvr>
                                        <p:cTn id="67" dur="1000" fill="hold"/>
                                        <p:tgtEl>
                                          <p:spTgt spid="28"/>
                                        </p:tgtEl>
                                        <p:attrNameLst>
                                          <p:attrName>style.rotation</p:attrName>
                                        </p:attrNameLst>
                                      </p:cBhvr>
                                      <p:tavLst>
                                        <p:tav tm="0">
                                          <p:val>
                                            <p:fltVal val="360"/>
                                          </p:val>
                                        </p:tav>
                                        <p:tav tm="100000">
                                          <p:val>
                                            <p:fltVal val="0"/>
                                          </p:val>
                                        </p:tav>
                                      </p:tavLst>
                                    </p:anim>
                                    <p:animEffect transition="in" filter="fade">
                                      <p:cBhvr>
                                        <p:cTn id="68" dur="1000"/>
                                        <p:tgtEl>
                                          <p:spTgt spid="28"/>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1000" fill="hold"/>
                                        <p:tgtEl>
                                          <p:spTgt spid="29"/>
                                        </p:tgtEl>
                                        <p:attrNameLst>
                                          <p:attrName>ppt_w</p:attrName>
                                        </p:attrNameLst>
                                      </p:cBhvr>
                                      <p:tavLst>
                                        <p:tav tm="0">
                                          <p:val>
                                            <p:fltVal val="0"/>
                                          </p:val>
                                        </p:tav>
                                        <p:tav tm="100000">
                                          <p:val>
                                            <p:strVal val="#ppt_w"/>
                                          </p:val>
                                        </p:tav>
                                      </p:tavLst>
                                    </p:anim>
                                    <p:anim calcmode="lin" valueType="num">
                                      <p:cBhvr>
                                        <p:cTn id="72" dur="1000" fill="hold"/>
                                        <p:tgtEl>
                                          <p:spTgt spid="29"/>
                                        </p:tgtEl>
                                        <p:attrNameLst>
                                          <p:attrName>ppt_h</p:attrName>
                                        </p:attrNameLst>
                                      </p:cBhvr>
                                      <p:tavLst>
                                        <p:tav tm="0">
                                          <p:val>
                                            <p:fltVal val="0"/>
                                          </p:val>
                                        </p:tav>
                                        <p:tav tm="100000">
                                          <p:val>
                                            <p:strVal val="#ppt_h"/>
                                          </p:val>
                                        </p:tav>
                                      </p:tavLst>
                                    </p:anim>
                                    <p:anim calcmode="lin" valueType="num">
                                      <p:cBhvr>
                                        <p:cTn id="73" dur="1000" fill="hold"/>
                                        <p:tgtEl>
                                          <p:spTgt spid="29"/>
                                        </p:tgtEl>
                                        <p:attrNameLst>
                                          <p:attrName>style.rotation</p:attrName>
                                        </p:attrNameLst>
                                      </p:cBhvr>
                                      <p:tavLst>
                                        <p:tav tm="0">
                                          <p:val>
                                            <p:fltVal val="360"/>
                                          </p:val>
                                        </p:tav>
                                        <p:tav tm="100000">
                                          <p:val>
                                            <p:fltVal val="0"/>
                                          </p:val>
                                        </p:tav>
                                      </p:tavLst>
                                    </p:anim>
                                    <p:animEffect transition="in" filter="fade">
                                      <p:cBhvr>
                                        <p:cTn id="74"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6" grpId="0" animBg="1"/>
      <p:bldP spid="17" grpId="0" animBg="1"/>
      <p:bldP spid="17" grpId="1" animBg="1"/>
      <p:bldP spid="18" grpId="0" animBg="1"/>
      <p:bldP spid="18" grpId="1" animBg="1"/>
      <p:bldP spid="19" grpId="0" animBg="1"/>
      <p:bldP spid="19" grpId="1" animBg="1"/>
      <p:bldP spid="20" grpId="0" animBg="1"/>
      <p:bldP spid="20" grpId="1" animBg="1"/>
      <p:bldP spid="22" grpId="0" animBg="1"/>
      <p:bldP spid="28"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grpSp>
        <p:nvGrpSpPr>
          <p:cNvPr id="15" name="Group 14"/>
          <p:cNvGrpSpPr/>
          <p:nvPr/>
        </p:nvGrpSpPr>
        <p:grpSpPr>
          <a:xfrm>
            <a:off x="-137160" y="758952"/>
            <a:ext cx="9339702" cy="6327648"/>
            <a:chOff x="-137160" y="758952"/>
            <a:chExt cx="9339702" cy="6327648"/>
          </a:xfrm>
        </p:grpSpPr>
        <p:pic>
          <p:nvPicPr>
            <p:cNvPr id="16" name="Picture 2" descr="File:United States 1838-184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7" name="Picture 16" descr="File:United States 1837-03-1838.png"/>
            <p:cNvPicPr>
              <a:picLocks noChangeAspect="1" noChangeArrowheads="1"/>
            </p:cNvPicPr>
            <p:nvPr/>
          </p:nvPicPr>
          <p:blipFill>
            <a:blip r:embed="rId4"/>
            <a:srcRect l="11259" t="19316" r="78135" b="73458"/>
            <a:stretch>
              <a:fillRect/>
            </a:stretch>
          </p:blipFill>
          <p:spPr bwMode="auto">
            <a:xfrm>
              <a:off x="4114800" y="4296507"/>
              <a:ext cx="762000" cy="351693"/>
            </a:xfrm>
            <a:prstGeom prst="rect">
              <a:avLst/>
            </a:prstGeom>
            <a:noFill/>
          </p:spPr>
        </p:pic>
        <p:pic>
          <p:nvPicPr>
            <p:cNvPr id="18" name="Picture 2" descr="File:United States 1837-03-1838.png"/>
            <p:cNvPicPr>
              <a:picLocks noChangeAspect="1" noChangeArrowheads="1"/>
            </p:cNvPicPr>
            <p:nvPr/>
          </p:nvPicPr>
          <p:blipFill>
            <a:blip r:embed="rId4"/>
            <a:srcRect l="11259" t="19316" r="78135" b="73458"/>
            <a:stretch>
              <a:fillRect/>
            </a:stretch>
          </p:blipFill>
          <p:spPr bwMode="auto">
            <a:xfrm>
              <a:off x="685800" y="1752600"/>
              <a:ext cx="1524000" cy="152400"/>
            </a:xfrm>
            <a:prstGeom prst="rect">
              <a:avLst/>
            </a:prstGeom>
            <a:noFill/>
          </p:spPr>
        </p:pic>
        <p:pic>
          <p:nvPicPr>
            <p:cNvPr id="19" name="Picture 2" descr="File:United States 1837-03-1838.png"/>
            <p:cNvPicPr>
              <a:picLocks noChangeAspect="1" noChangeArrowheads="1"/>
            </p:cNvPicPr>
            <p:nvPr/>
          </p:nvPicPr>
          <p:blipFill>
            <a:blip r:embed="rId4"/>
            <a:srcRect l="11259" t="19316" r="78135" b="73458"/>
            <a:stretch>
              <a:fillRect/>
            </a:stretch>
          </p:blipFill>
          <p:spPr bwMode="auto">
            <a:xfrm>
              <a:off x="838200" y="1905000"/>
              <a:ext cx="990600" cy="99060"/>
            </a:xfrm>
            <a:prstGeom prst="rect">
              <a:avLst/>
            </a:prstGeom>
            <a:noFill/>
          </p:spPr>
        </p:pic>
        <p:pic>
          <p:nvPicPr>
            <p:cNvPr id="20" name="Picture 2" descr="File:United States 1837-03-1838.png"/>
            <p:cNvPicPr>
              <a:picLocks noChangeAspect="1" noChangeArrowheads="1"/>
            </p:cNvPicPr>
            <p:nvPr/>
          </p:nvPicPr>
          <p:blipFill>
            <a:blip r:embed="rId4"/>
            <a:srcRect l="34103" t="51830" r="57738" b="39740"/>
            <a:stretch>
              <a:fillRect/>
            </a:stretch>
          </p:blipFill>
          <p:spPr bwMode="auto">
            <a:xfrm>
              <a:off x="2819400" y="4419600"/>
              <a:ext cx="1066800" cy="533400"/>
            </a:xfrm>
            <a:prstGeom prst="rect">
              <a:avLst/>
            </a:prstGeom>
            <a:noFill/>
          </p:spPr>
        </p:pic>
      </p:grpSp>
      <p:pic>
        <p:nvPicPr>
          <p:cNvPr id="319490" name="Picture 2" descr="File:United States 1848-08-1849.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4" name="Group 2"/>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5-Point Star 10"/>
          <p:cNvSpPr>
            <a:spLocks noChangeAspect="1"/>
          </p:cNvSpPr>
          <p:nvPr/>
        </p:nvSpPr>
        <p:spPr>
          <a:xfrm>
            <a:off x="609600" y="39624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2" name="5-Point Star 11"/>
          <p:cNvSpPr>
            <a:spLocks noChangeAspect="1"/>
          </p:cNvSpPr>
          <p:nvPr/>
        </p:nvSpPr>
        <p:spPr>
          <a:xfrm>
            <a:off x="825500" y="379476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13" name="Picture 3"/>
          <p:cNvPicPr>
            <a:picLocks noChangeAspect="1" noChangeArrowheads="1"/>
          </p:cNvPicPr>
          <p:nvPr/>
        </p:nvPicPr>
        <p:blipFill>
          <a:blip r:embed="rId6" cstate="print"/>
          <a:srcRect/>
          <a:stretch>
            <a:fillRect/>
          </a:stretch>
        </p:blipFill>
        <p:spPr bwMode="auto">
          <a:xfrm>
            <a:off x="82296" y="182880"/>
            <a:ext cx="2111534" cy="2294424"/>
          </a:xfrm>
          <a:prstGeom prst="rect">
            <a:avLst/>
          </a:prstGeom>
          <a:noFill/>
          <a:ln w="9525">
            <a:noFill/>
            <a:miter lim="800000"/>
            <a:headEnd/>
            <a:tailEnd/>
          </a:ln>
          <a:effectLst/>
        </p:spPr>
      </p:pic>
      <p:sp>
        <p:nvSpPr>
          <p:cNvPr id="14" name="Rectangle 13"/>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1" name="TextBox 20"/>
          <p:cNvSpPr txBox="1"/>
          <p:nvPr/>
        </p:nvSpPr>
        <p:spPr>
          <a:xfrm>
            <a:off x="0" y="5385137"/>
            <a:ext cx="9144000" cy="1015663"/>
          </a:xfrm>
          <a:prstGeom prst="rect">
            <a:avLst/>
          </a:prstGeom>
          <a:solidFill>
            <a:schemeClr val="bg1"/>
          </a:solidFill>
        </p:spPr>
        <p:txBody>
          <a:bodyPr wrap="square" rtlCol="0">
            <a:spAutoFit/>
          </a:bodyPr>
          <a:lstStyle/>
          <a:p>
            <a:pPr>
              <a:buFontTx/>
              <a:buChar char="-"/>
            </a:pPr>
            <a:r>
              <a:rPr lang="en-US" sz="3000" b="1" dirty="0" smtClean="0"/>
              <a:t> 1850s with workers gone to gold fields, he loses mill &amp;  </a:t>
            </a:r>
          </a:p>
          <a:p>
            <a:r>
              <a:rPr lang="en-US" sz="3000" b="1" dirty="0" smtClean="0"/>
              <a:t>              fort;  moves to farmstead on Feather River</a:t>
            </a:r>
          </a:p>
        </p:txBody>
      </p:sp>
      <p:sp>
        <p:nvSpPr>
          <p:cNvPr id="22" name="TextBox 21"/>
          <p:cNvSpPr txBox="1"/>
          <p:nvPr/>
        </p:nvSpPr>
        <p:spPr>
          <a:xfrm>
            <a:off x="0" y="6304002"/>
            <a:ext cx="9144000" cy="553998"/>
          </a:xfrm>
          <a:prstGeom prst="rect">
            <a:avLst/>
          </a:prstGeom>
          <a:solidFill>
            <a:schemeClr val="bg1"/>
          </a:solidFill>
        </p:spPr>
        <p:txBody>
          <a:bodyPr wrap="square" rtlCol="0">
            <a:spAutoFit/>
          </a:bodyPr>
          <a:lstStyle/>
          <a:p>
            <a:r>
              <a:rPr lang="en-US" sz="3000" b="1" dirty="0" smtClean="0"/>
              <a:t>- 1865: vandalism &amp; arsonist’s fire destroy farm</a:t>
            </a:r>
          </a:p>
        </p:txBody>
      </p:sp>
      <p:pic>
        <p:nvPicPr>
          <p:cNvPr id="23" name="Picture 3"/>
          <p:cNvPicPr>
            <a:picLocks noChangeAspect="1" noChangeArrowheads="1"/>
          </p:cNvPicPr>
          <p:nvPr/>
        </p:nvPicPr>
        <p:blipFill>
          <a:blip r:embed="rId7"/>
          <a:srcRect/>
          <a:stretch>
            <a:fillRect/>
          </a:stretch>
        </p:blipFill>
        <p:spPr bwMode="auto">
          <a:xfrm>
            <a:off x="4495800" y="838200"/>
            <a:ext cx="4095536" cy="2695575"/>
          </a:xfrm>
          <a:prstGeom prst="rect">
            <a:avLst/>
          </a:prstGeom>
          <a:noFill/>
          <a:ln w="50800">
            <a:solidFill>
              <a:schemeClr val="accent6">
                <a:lumMod val="50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19490"/>
                                        </p:tgtEl>
                                        <p:attrNameLst>
                                          <p:attrName>style.visibility</p:attrName>
                                        </p:attrNameLst>
                                      </p:cBhvr>
                                      <p:to>
                                        <p:strVal val="visible"/>
                                      </p:to>
                                    </p:set>
                                    <p:animEffect transition="in" filter="dissolve">
                                      <p:cBhvr>
                                        <p:cTn id="7" dur="1000"/>
                                        <p:tgtEl>
                                          <p:spTgt spid="31949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childTnLst>
                                </p:cTn>
                              </p:par>
                              <p:par>
                                <p:cTn id="13" presetID="49" presetClass="exit" presetSubtype="0" accel="100000" fill="hold" grpId="0" nodeType="withEffect">
                                  <p:stCondLst>
                                    <p:cond delay="0"/>
                                  </p:stCondLst>
                                  <p:childTnLst>
                                    <p:anim calcmode="lin" valueType="num">
                                      <p:cBhvr>
                                        <p:cTn id="14" dur="1000"/>
                                        <p:tgtEl>
                                          <p:spTgt spid="12"/>
                                        </p:tgtEl>
                                        <p:attrNameLst>
                                          <p:attrName>ppt_w</p:attrName>
                                        </p:attrNameLst>
                                      </p:cBhvr>
                                      <p:tavLst>
                                        <p:tav tm="0">
                                          <p:val>
                                            <p:strVal val="ppt_w"/>
                                          </p:val>
                                        </p:tav>
                                        <p:tav tm="100000">
                                          <p:val>
                                            <p:fltVal val="0"/>
                                          </p:val>
                                        </p:tav>
                                      </p:tavLst>
                                    </p:anim>
                                    <p:anim calcmode="lin" valueType="num">
                                      <p:cBhvr>
                                        <p:cTn id="15" dur="1000"/>
                                        <p:tgtEl>
                                          <p:spTgt spid="12"/>
                                        </p:tgtEl>
                                        <p:attrNameLst>
                                          <p:attrName>ppt_h</p:attrName>
                                        </p:attrNameLst>
                                      </p:cBhvr>
                                      <p:tavLst>
                                        <p:tav tm="0">
                                          <p:val>
                                            <p:strVal val="ppt_h"/>
                                          </p:val>
                                        </p:tav>
                                        <p:tav tm="100000">
                                          <p:val>
                                            <p:fltVal val="0"/>
                                          </p:val>
                                        </p:tav>
                                      </p:tavLst>
                                    </p:anim>
                                    <p:anim calcmode="lin" valueType="num">
                                      <p:cBhvr>
                                        <p:cTn id="16" dur="1000"/>
                                        <p:tgtEl>
                                          <p:spTgt spid="12"/>
                                        </p:tgtEl>
                                        <p:attrNameLst>
                                          <p:attrName>style.rotation</p:attrName>
                                        </p:attrNameLst>
                                      </p:cBhvr>
                                      <p:tavLst>
                                        <p:tav tm="0">
                                          <p:val>
                                            <p:fltVal val="0"/>
                                          </p:val>
                                        </p:tav>
                                        <p:tav tm="100000">
                                          <p:val>
                                            <p:fltVal val="360"/>
                                          </p:val>
                                        </p:tav>
                                      </p:tavLst>
                                    </p:anim>
                                    <p:animEffect transition="out" filter="fade">
                                      <p:cBhvr>
                                        <p:cTn id="17" dur="1000"/>
                                        <p:tgtEl>
                                          <p:spTgt spid="12"/>
                                        </p:tgtEl>
                                      </p:cBhvr>
                                    </p:animEffect>
                                    <p:set>
                                      <p:cBhvr>
                                        <p:cTn id="18" dur="1" fill="hold">
                                          <p:stCondLst>
                                            <p:cond delay="999"/>
                                          </p:stCondLst>
                                        </p:cTn>
                                        <p:tgtEl>
                                          <p:spTgt spid="12"/>
                                        </p:tgtEl>
                                        <p:attrNameLst>
                                          <p:attrName>style.visibility</p:attrName>
                                        </p:attrNameLst>
                                      </p:cBhvr>
                                      <p:to>
                                        <p:strVal val="hidden"/>
                                      </p:to>
                                    </p:set>
                                  </p:childTnLst>
                                </p:cTn>
                              </p:par>
                              <p:par>
                                <p:cTn id="19" presetID="64" presetClass="path" presetSubtype="0" accel="50000" decel="50000" fill="hold" grpId="2" nodeType="withEffect">
                                  <p:stCondLst>
                                    <p:cond delay="0"/>
                                  </p:stCondLst>
                                  <p:childTnLst>
                                    <p:animMotion origin="layout" path="M 0.00069 -0.00116 L 2.22222E-6 -0.06898 " pathEditMode="relative" rAng="0" ptsTypes="AA">
                                      <p:cBhvr>
                                        <p:cTn id="20" dur="1000" fill="hold"/>
                                        <p:tgtEl>
                                          <p:spTgt spid="11"/>
                                        </p:tgtEl>
                                        <p:attrNameLst>
                                          <p:attrName>ppt_x</p:attrName>
                                          <p:attrName>ppt_y</p:attrName>
                                        </p:attrNameLst>
                                      </p:cBhvr>
                                      <p:rCtr x="0" y="-34"/>
                                    </p:animMotion>
                                  </p:childTnLst>
                                </p:cTn>
                              </p:par>
                              <p:par>
                                <p:cTn id="21" presetID="10" presetClass="exit" presetSubtype="0" fill="hold" grpId="0" nodeType="withEffect">
                                  <p:stCondLst>
                                    <p:cond delay="0"/>
                                  </p:stCondLst>
                                  <p:childTnLst>
                                    <p:animEffect transition="out" filter="fade">
                                      <p:cBhvr>
                                        <p:cTn id="22" dur="1000"/>
                                        <p:tgtEl>
                                          <p:spTgt spid="3"/>
                                        </p:tgtEl>
                                      </p:cBhvr>
                                    </p:animEffect>
                                    <p:set>
                                      <p:cBhvr>
                                        <p:cTn id="23" dur="1" fill="hold">
                                          <p:stCondLst>
                                            <p:cond delay="999"/>
                                          </p:stCondLst>
                                        </p:cTn>
                                        <p:tgtEl>
                                          <p:spTgt spid="3"/>
                                        </p:tgtEl>
                                        <p:attrNameLst>
                                          <p:attrName>style.visibility</p:attrName>
                                        </p:attrNameLst>
                                      </p:cBhvr>
                                      <p:to>
                                        <p:strVal val="hidden"/>
                                      </p:to>
                                    </p:se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1000"/>
                                        <p:tgtEl>
                                          <p:spTgt spid="23"/>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childTnLst>
                                </p:cTn>
                              </p:par>
                              <p:par>
                                <p:cTn id="33" presetID="49" presetClass="exit" presetSubtype="0" accel="100000" fill="hold" nodeType="withEffect">
                                  <p:stCondLst>
                                    <p:cond delay="0"/>
                                  </p:stCondLst>
                                  <p:childTnLst>
                                    <p:anim calcmode="lin" valueType="num">
                                      <p:cBhvr>
                                        <p:cTn id="34" dur="1000"/>
                                        <p:tgtEl>
                                          <p:spTgt spid="23"/>
                                        </p:tgtEl>
                                        <p:attrNameLst>
                                          <p:attrName>ppt_w</p:attrName>
                                        </p:attrNameLst>
                                      </p:cBhvr>
                                      <p:tavLst>
                                        <p:tav tm="0">
                                          <p:val>
                                            <p:strVal val="ppt_w"/>
                                          </p:val>
                                        </p:tav>
                                        <p:tav tm="100000">
                                          <p:val>
                                            <p:fltVal val="0"/>
                                          </p:val>
                                        </p:tav>
                                      </p:tavLst>
                                    </p:anim>
                                    <p:anim calcmode="lin" valueType="num">
                                      <p:cBhvr>
                                        <p:cTn id="35" dur="1000"/>
                                        <p:tgtEl>
                                          <p:spTgt spid="23"/>
                                        </p:tgtEl>
                                        <p:attrNameLst>
                                          <p:attrName>ppt_h</p:attrName>
                                        </p:attrNameLst>
                                      </p:cBhvr>
                                      <p:tavLst>
                                        <p:tav tm="0">
                                          <p:val>
                                            <p:strVal val="ppt_h"/>
                                          </p:val>
                                        </p:tav>
                                        <p:tav tm="100000">
                                          <p:val>
                                            <p:fltVal val="0"/>
                                          </p:val>
                                        </p:tav>
                                      </p:tavLst>
                                    </p:anim>
                                    <p:anim calcmode="lin" valueType="num">
                                      <p:cBhvr>
                                        <p:cTn id="36" dur="1000"/>
                                        <p:tgtEl>
                                          <p:spTgt spid="23"/>
                                        </p:tgtEl>
                                        <p:attrNameLst>
                                          <p:attrName>style.rotation</p:attrName>
                                        </p:attrNameLst>
                                      </p:cBhvr>
                                      <p:tavLst>
                                        <p:tav tm="0">
                                          <p:val>
                                            <p:fltVal val="0"/>
                                          </p:val>
                                        </p:tav>
                                        <p:tav tm="100000">
                                          <p:val>
                                            <p:fltVal val="360"/>
                                          </p:val>
                                        </p:tav>
                                      </p:tavLst>
                                    </p:anim>
                                    <p:animEffect transition="out" filter="fade">
                                      <p:cBhvr>
                                        <p:cTn id="37" dur="1000"/>
                                        <p:tgtEl>
                                          <p:spTgt spid="23"/>
                                        </p:tgtEl>
                                      </p:cBhvr>
                                    </p:animEffect>
                                    <p:set>
                                      <p:cBhvr>
                                        <p:cTn id="38" dur="1" fill="hold">
                                          <p:stCondLst>
                                            <p:cond delay="999"/>
                                          </p:stCondLst>
                                        </p:cTn>
                                        <p:tgtEl>
                                          <p:spTgt spid="23"/>
                                        </p:tgtEl>
                                        <p:attrNameLst>
                                          <p:attrName>style.visibility</p:attrName>
                                        </p:attrNameLst>
                                      </p:cBhvr>
                                      <p:to>
                                        <p:strVal val="hidden"/>
                                      </p:to>
                                    </p:set>
                                  </p:childTnLst>
                                </p:cTn>
                              </p:par>
                            </p:childTnLst>
                          </p:cTn>
                        </p:par>
                        <p:par>
                          <p:cTn id="39" fill="hold">
                            <p:stCondLst>
                              <p:cond delay="1000"/>
                            </p:stCondLst>
                            <p:childTnLst>
                              <p:par>
                                <p:cTn id="40" presetID="10" presetClass="exit" presetSubtype="0" fill="hold" nodeType="afterEffect">
                                  <p:stCondLst>
                                    <p:cond delay="0"/>
                                  </p:stCondLst>
                                  <p:childTnLst>
                                    <p:animEffect transition="out" filter="fade">
                                      <p:cBhvr>
                                        <p:cTn id="41" dur="1000"/>
                                        <p:tgtEl>
                                          <p:spTgt spid="15"/>
                                        </p:tgtEl>
                                      </p:cBhvr>
                                    </p:animEffect>
                                    <p:set>
                                      <p:cBhvr>
                                        <p:cTn id="42" dur="1" fill="hold">
                                          <p:stCondLst>
                                            <p:cond delay="9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1" grpId="2" animBg="1"/>
      <p:bldP spid="12" grpId="0" animBg="1"/>
      <p:bldP spid="22"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0" name="TextBox 39"/>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1865</a:t>
            </a:r>
            <a:endParaRPr lang="en-US" sz="4800" b="1" dirty="0">
              <a:solidFill>
                <a:srgbClr val="FF0000"/>
              </a:solidFill>
              <a:effectLst>
                <a:outerShdw dist="50800" dir="5400000" algn="ctr" rotWithShape="0">
                  <a:schemeClr val="tx1"/>
                </a:outerShdw>
              </a:effectLst>
            </a:endParaRPr>
          </a:p>
        </p:txBody>
      </p:sp>
      <p:pic>
        <p:nvPicPr>
          <p:cNvPr id="30" name="Picture 2" descr="File:United States 1848-08-1849.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325634" name="Picture 2" descr="File:United States 1865-1866.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1" name="Group 2"/>
          <p:cNvGrpSpPr/>
          <p:nvPr/>
        </p:nvGrpSpPr>
        <p:grpSpPr>
          <a:xfrm>
            <a:off x="21351" y="928596"/>
            <a:ext cx="9711586" cy="6158004"/>
            <a:chOff x="21351" y="928596"/>
            <a:chExt cx="9711586" cy="6158004"/>
          </a:xfrm>
          <a:solidFill>
            <a:schemeClr val="bg1"/>
          </a:solidFill>
        </p:grpSpPr>
        <p:sp>
          <p:nvSpPr>
            <p:cNvPr id="32" name="Freeform 31"/>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3" name="Group 11"/>
            <p:cNvGrpSpPr/>
            <p:nvPr/>
          </p:nvGrpSpPr>
          <p:grpSpPr>
            <a:xfrm>
              <a:off x="21351" y="5294193"/>
              <a:ext cx="3435447" cy="1792407"/>
              <a:chOff x="-152400" y="5257800"/>
              <a:chExt cx="3505200" cy="1828800"/>
            </a:xfrm>
            <a:grpFill/>
          </p:grpSpPr>
          <p:sp>
            <p:nvSpPr>
              <p:cNvPr id="36" name="Rectangle 3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Freeform 3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 name="Freeform 3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8" name="TextBox 37"/>
          <p:cNvSpPr txBox="1"/>
          <p:nvPr/>
        </p:nvSpPr>
        <p:spPr>
          <a:xfrm>
            <a:off x="0" y="5385137"/>
            <a:ext cx="9144000" cy="1015663"/>
          </a:xfrm>
          <a:prstGeom prst="rect">
            <a:avLst/>
          </a:prstGeom>
          <a:solidFill>
            <a:schemeClr val="bg1"/>
          </a:solidFill>
        </p:spPr>
        <p:txBody>
          <a:bodyPr wrap="square" rtlCol="0">
            <a:spAutoFit/>
          </a:bodyPr>
          <a:lstStyle/>
          <a:p>
            <a:pPr>
              <a:buFontTx/>
              <a:buChar char="-"/>
            </a:pPr>
            <a:r>
              <a:rPr lang="en-US" sz="3000" b="1" dirty="0" smtClean="0"/>
              <a:t> 1850s with workers gone to gold fields, he loses mill &amp;  </a:t>
            </a:r>
          </a:p>
          <a:p>
            <a:r>
              <a:rPr lang="en-US" sz="3000" b="1" dirty="0" smtClean="0"/>
              <a:t>              fort;  moves to farmstead on Feather River</a:t>
            </a:r>
          </a:p>
        </p:txBody>
      </p:sp>
      <p:sp>
        <p:nvSpPr>
          <p:cNvPr id="39" name="TextBox 38"/>
          <p:cNvSpPr txBox="1"/>
          <p:nvPr/>
        </p:nvSpPr>
        <p:spPr>
          <a:xfrm>
            <a:off x="0" y="6304002"/>
            <a:ext cx="9144000" cy="553998"/>
          </a:xfrm>
          <a:prstGeom prst="rect">
            <a:avLst/>
          </a:prstGeom>
          <a:solidFill>
            <a:schemeClr val="bg1"/>
          </a:solidFill>
        </p:spPr>
        <p:txBody>
          <a:bodyPr wrap="square" rtlCol="0">
            <a:spAutoFit/>
          </a:bodyPr>
          <a:lstStyle/>
          <a:p>
            <a:r>
              <a:rPr lang="en-US" sz="3000" b="1" dirty="0" smtClean="0"/>
              <a:t>- 1865: vandalism &amp; arsonist’s fire destroy farm</a:t>
            </a:r>
          </a:p>
        </p:txBody>
      </p:sp>
      <p:sp>
        <p:nvSpPr>
          <p:cNvPr id="42" name="Rectangle 4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3" name="5-Point Star 42"/>
          <p:cNvSpPr>
            <a:spLocks noChangeAspect="1"/>
          </p:cNvSpPr>
          <p:nvPr/>
        </p:nvSpPr>
        <p:spPr>
          <a:xfrm>
            <a:off x="609600" y="3505200"/>
            <a:ext cx="317500" cy="320040"/>
          </a:xfrm>
          <a:prstGeom prst="star5">
            <a:avLst/>
          </a:prstGeom>
          <a:solidFill>
            <a:srgbClr val="004F8A"/>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44" name="TextBox 43"/>
          <p:cNvSpPr txBox="1"/>
          <p:nvPr/>
        </p:nvSpPr>
        <p:spPr>
          <a:xfrm>
            <a:off x="2209800" y="889337"/>
            <a:ext cx="6934200" cy="1015663"/>
          </a:xfrm>
          <a:prstGeom prst="rect">
            <a:avLst/>
          </a:prstGeom>
          <a:solidFill>
            <a:schemeClr val="bg1"/>
          </a:solidFill>
        </p:spPr>
        <p:txBody>
          <a:bodyPr wrap="square" rtlCol="0">
            <a:spAutoFit/>
          </a:bodyPr>
          <a:lstStyle/>
          <a:p>
            <a:pPr>
              <a:buFontTx/>
              <a:buChar char="-"/>
            </a:pPr>
            <a:r>
              <a:rPr lang="en-US" sz="3000" b="1" dirty="0" smtClean="0"/>
              <a:t>1865, to DC to petition for restitution</a:t>
            </a:r>
          </a:p>
          <a:p>
            <a:r>
              <a:rPr lang="en-US" sz="3000" b="1" dirty="0" smtClean="0"/>
              <a:t>   for losses caused by gold rush</a:t>
            </a:r>
          </a:p>
        </p:txBody>
      </p:sp>
      <p:sp>
        <p:nvSpPr>
          <p:cNvPr id="45" name="TextBox 44"/>
          <p:cNvSpPr txBox="1"/>
          <p:nvPr/>
        </p:nvSpPr>
        <p:spPr>
          <a:xfrm>
            <a:off x="2209800" y="1859339"/>
            <a:ext cx="6934200" cy="553998"/>
          </a:xfrm>
          <a:prstGeom prst="rect">
            <a:avLst/>
          </a:prstGeom>
          <a:solidFill>
            <a:schemeClr val="bg1"/>
          </a:solidFill>
        </p:spPr>
        <p:txBody>
          <a:bodyPr wrap="square" rtlCol="0">
            <a:spAutoFit/>
          </a:bodyPr>
          <a:lstStyle/>
          <a:p>
            <a:r>
              <a:rPr lang="en-US" sz="3000" b="1" dirty="0" smtClean="0"/>
              <a:t>- 1871, settles in Lititz, PA </a:t>
            </a:r>
          </a:p>
        </p:txBody>
      </p:sp>
      <p:pic>
        <p:nvPicPr>
          <p:cNvPr id="46" name="Picture 2" descr="John Augustus Sutter House, National Register of Historic Places, Lititz, PA"/>
          <p:cNvPicPr>
            <a:picLocks noChangeAspect="1" noChangeArrowheads="1"/>
          </p:cNvPicPr>
          <p:nvPr/>
        </p:nvPicPr>
        <p:blipFill>
          <a:blip r:embed="rId5"/>
          <a:srcRect/>
          <a:stretch>
            <a:fillRect/>
          </a:stretch>
        </p:blipFill>
        <p:spPr bwMode="auto">
          <a:xfrm>
            <a:off x="0" y="3810000"/>
            <a:ext cx="4064000" cy="3048000"/>
          </a:xfrm>
          <a:prstGeom prst="rect">
            <a:avLst/>
          </a:prstGeom>
          <a:noFill/>
          <a:ln w="50800">
            <a:solidFill>
              <a:srgbClr val="004F8A"/>
            </a:solidFill>
          </a:ln>
        </p:spPr>
      </p:pic>
      <p:sp>
        <p:nvSpPr>
          <p:cNvPr id="47" name="TextBox 46"/>
          <p:cNvSpPr txBox="1"/>
          <p:nvPr/>
        </p:nvSpPr>
        <p:spPr>
          <a:xfrm>
            <a:off x="76200" y="2413337"/>
            <a:ext cx="9067800" cy="1015663"/>
          </a:xfrm>
          <a:prstGeom prst="rect">
            <a:avLst/>
          </a:prstGeom>
          <a:solidFill>
            <a:schemeClr val="bg1"/>
          </a:solidFill>
        </p:spPr>
        <p:txBody>
          <a:bodyPr wrap="square" rtlCol="0">
            <a:spAutoFit/>
          </a:bodyPr>
          <a:lstStyle/>
          <a:p>
            <a:pPr>
              <a:buFontTx/>
              <a:buChar char="-"/>
            </a:pPr>
            <a:r>
              <a:rPr lang="en-US" sz="3000" b="1" dirty="0" smtClean="0"/>
              <a:t> 1880, Congress adjourns w/out approving $50,000 </a:t>
            </a:r>
          </a:p>
          <a:p>
            <a:r>
              <a:rPr lang="en-US" sz="3000" b="1" dirty="0" smtClean="0"/>
              <a:t>   payment for losses;  2 days later John Sutter dies</a:t>
            </a:r>
          </a:p>
        </p:txBody>
      </p:sp>
      <p:pic>
        <p:nvPicPr>
          <p:cNvPr id="41" name="Picture 3"/>
          <p:cNvPicPr>
            <a:picLocks noChangeAspect="1" noChangeArrowheads="1"/>
          </p:cNvPicPr>
          <p:nvPr/>
        </p:nvPicPr>
        <p:blipFill>
          <a:blip r:embed="rId6" cstate="print"/>
          <a:srcRect/>
          <a:stretch>
            <a:fillRect/>
          </a:stretch>
        </p:blipFill>
        <p:spPr bwMode="auto">
          <a:xfrm>
            <a:off x="82296" y="182880"/>
            <a:ext cx="2111534" cy="2294424"/>
          </a:xfrm>
          <a:prstGeom prst="rect">
            <a:avLst/>
          </a:prstGeom>
          <a:noFill/>
          <a:ln w="9525">
            <a:noFill/>
            <a:miter lim="800000"/>
            <a:headEnd/>
            <a:tailEnd/>
          </a:ln>
          <a:effectLst/>
        </p:spPr>
      </p:pic>
      <p:pic>
        <p:nvPicPr>
          <p:cNvPr id="325638" name="Picture 6" descr="Image result for john sutter grave lititz pa"/>
          <p:cNvPicPr>
            <a:picLocks noChangeAspect="1" noChangeArrowheads="1"/>
          </p:cNvPicPr>
          <p:nvPr/>
        </p:nvPicPr>
        <p:blipFill>
          <a:blip r:embed="rId7" cstate="print"/>
          <a:srcRect l="22500" t="13333" r="19167" b="26667"/>
          <a:stretch>
            <a:fillRect/>
          </a:stretch>
        </p:blipFill>
        <p:spPr bwMode="auto">
          <a:xfrm>
            <a:off x="0" y="3810001"/>
            <a:ext cx="4038600" cy="3047999"/>
          </a:xfrm>
          <a:prstGeom prst="rect">
            <a:avLst/>
          </a:prstGeom>
          <a:noFill/>
          <a:ln w="50800">
            <a:solidFill>
              <a:srgbClr val="004F8A"/>
            </a:solidFill>
          </a:ln>
        </p:spPr>
      </p:pic>
      <p:pic>
        <p:nvPicPr>
          <p:cNvPr id="325639" name="Picture 7"/>
          <p:cNvPicPr>
            <a:picLocks noChangeAspect="1" noChangeArrowheads="1"/>
          </p:cNvPicPr>
          <p:nvPr/>
        </p:nvPicPr>
        <p:blipFill>
          <a:blip r:embed="rId8"/>
          <a:srcRect/>
          <a:stretch>
            <a:fillRect/>
          </a:stretch>
        </p:blipFill>
        <p:spPr bwMode="auto">
          <a:xfrm>
            <a:off x="76200" y="198437"/>
            <a:ext cx="2139950" cy="2316163"/>
          </a:xfrm>
          <a:prstGeom prst="rect">
            <a:avLst/>
          </a:prstGeom>
          <a:noFill/>
          <a:ln w="9525">
            <a:noFill/>
            <a:miter lim="800000"/>
            <a:headEnd/>
            <a:tailEnd/>
          </a:ln>
          <a:effectLst/>
        </p:spPr>
      </p:pic>
      <p:sp>
        <p:nvSpPr>
          <p:cNvPr id="53" name="TextBox 52"/>
          <p:cNvSpPr txBox="1"/>
          <p:nvPr/>
        </p:nvSpPr>
        <p:spPr>
          <a:xfrm>
            <a:off x="6019800" y="5334000"/>
            <a:ext cx="1976823" cy="584775"/>
          </a:xfrm>
          <a:prstGeom prst="rect">
            <a:avLst/>
          </a:prstGeom>
          <a:solidFill>
            <a:srgbClr val="004F8A"/>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1803-1880</a:t>
            </a:r>
            <a:endParaRPr lang="en-US" sz="3200" b="1" dirty="0">
              <a:solidFill>
                <a:schemeClr val="bg1"/>
              </a:solidFill>
              <a:effectLst>
                <a:outerShdw dist="50800" dir="5400000" algn="ctr" rotWithShape="0">
                  <a:schemeClr val="tx1"/>
                </a:outerShdw>
              </a:effectLst>
            </a:endParaRPr>
          </a:p>
        </p:txBody>
      </p:sp>
      <p:sp>
        <p:nvSpPr>
          <p:cNvPr id="54" name="TextBox 53"/>
          <p:cNvSpPr txBox="1"/>
          <p:nvPr/>
        </p:nvSpPr>
        <p:spPr>
          <a:xfrm>
            <a:off x="0" y="762000"/>
            <a:ext cx="9144000" cy="553998"/>
          </a:xfrm>
          <a:prstGeom prst="rect">
            <a:avLst/>
          </a:prstGeom>
          <a:noFill/>
        </p:spPr>
        <p:txBody>
          <a:bodyPr wrap="square" rtlCol="0">
            <a:spAutoFit/>
          </a:bodyPr>
          <a:lstStyle/>
          <a:p>
            <a:pPr algn="ctr"/>
            <a:r>
              <a:rPr lang="en-US" sz="3000" b="1" dirty="0" smtClean="0">
                <a:ln>
                  <a:solidFill>
                    <a:srgbClr val="007A37"/>
                  </a:solidFill>
                </a:ln>
                <a:solidFill>
                  <a:srgbClr val="007A37"/>
                </a:solidFill>
                <a:effectLst>
                  <a:outerShdw dist="50800" dir="7200000" algn="ctr" rotWithShape="0">
                    <a:schemeClr val="tx1"/>
                  </a:outerShdw>
                </a:effectLst>
                <a:latin typeface="Tempus Sans ITC" pitchFamily="82" charset="0"/>
              </a:rPr>
              <a:t>Meanwhile, what’s happening with James Marshall?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39"/>
                                        </p:tgtEl>
                                      </p:cBhvr>
                                    </p:animEffect>
                                    <p:set>
                                      <p:cBhvr>
                                        <p:cTn id="10" dur="1" fill="hold">
                                          <p:stCondLst>
                                            <p:cond delay="999"/>
                                          </p:stCondLst>
                                        </p:cTn>
                                        <p:tgtEl>
                                          <p:spTgt spid="39"/>
                                        </p:tgtEl>
                                        <p:attrNameLst>
                                          <p:attrName>style.visibility</p:attrName>
                                        </p:attrNameLst>
                                      </p:cBhvr>
                                      <p:to>
                                        <p:strVal val="hidden"/>
                                      </p:to>
                                    </p:set>
                                  </p:childTnLst>
                                </p:cTn>
                              </p:par>
                            </p:childTnLst>
                          </p:cTn>
                        </p:par>
                        <p:par>
                          <p:cTn id="11" fill="hold">
                            <p:stCondLst>
                              <p:cond delay="1000"/>
                            </p:stCondLst>
                            <p:childTnLst>
                              <p:par>
                                <p:cTn id="12" presetID="49" presetClass="entr" presetSubtype="0" decel="100000" fill="hold" grpId="0" nodeType="afterEffect">
                                  <p:stCondLst>
                                    <p:cond delay="0"/>
                                  </p:stCondLst>
                                  <p:childTnLst>
                                    <p:set>
                                      <p:cBhvr>
                                        <p:cTn id="13" dur="1" fill="hold">
                                          <p:stCondLst>
                                            <p:cond delay="0"/>
                                          </p:stCondLst>
                                        </p:cTn>
                                        <p:tgtEl>
                                          <p:spTgt spid="40"/>
                                        </p:tgtEl>
                                        <p:attrNameLst>
                                          <p:attrName>style.visibility</p:attrName>
                                        </p:attrNameLst>
                                      </p:cBhvr>
                                      <p:to>
                                        <p:strVal val="visible"/>
                                      </p:to>
                                    </p:set>
                                    <p:anim calcmode="lin" valueType="num">
                                      <p:cBhvr>
                                        <p:cTn id="14" dur="1000" fill="hold"/>
                                        <p:tgtEl>
                                          <p:spTgt spid="40"/>
                                        </p:tgtEl>
                                        <p:attrNameLst>
                                          <p:attrName>ppt_w</p:attrName>
                                        </p:attrNameLst>
                                      </p:cBhvr>
                                      <p:tavLst>
                                        <p:tav tm="0">
                                          <p:val>
                                            <p:fltVal val="0"/>
                                          </p:val>
                                        </p:tav>
                                        <p:tav tm="100000">
                                          <p:val>
                                            <p:strVal val="#ppt_w"/>
                                          </p:val>
                                        </p:tav>
                                      </p:tavLst>
                                    </p:anim>
                                    <p:anim calcmode="lin" valueType="num">
                                      <p:cBhvr>
                                        <p:cTn id="15" dur="1000" fill="hold"/>
                                        <p:tgtEl>
                                          <p:spTgt spid="40"/>
                                        </p:tgtEl>
                                        <p:attrNameLst>
                                          <p:attrName>ppt_h</p:attrName>
                                        </p:attrNameLst>
                                      </p:cBhvr>
                                      <p:tavLst>
                                        <p:tav tm="0">
                                          <p:val>
                                            <p:fltVal val="0"/>
                                          </p:val>
                                        </p:tav>
                                        <p:tav tm="100000">
                                          <p:val>
                                            <p:strVal val="#ppt_h"/>
                                          </p:val>
                                        </p:tav>
                                      </p:tavLst>
                                    </p:anim>
                                    <p:anim calcmode="lin" valueType="num">
                                      <p:cBhvr>
                                        <p:cTn id="16" dur="1000" fill="hold"/>
                                        <p:tgtEl>
                                          <p:spTgt spid="40"/>
                                        </p:tgtEl>
                                        <p:attrNameLst>
                                          <p:attrName>style.rotation</p:attrName>
                                        </p:attrNameLst>
                                      </p:cBhvr>
                                      <p:tavLst>
                                        <p:tav tm="0">
                                          <p:val>
                                            <p:fltVal val="360"/>
                                          </p:val>
                                        </p:tav>
                                        <p:tav tm="100000">
                                          <p:val>
                                            <p:fltVal val="0"/>
                                          </p:val>
                                        </p:tav>
                                      </p:tavLst>
                                    </p:anim>
                                    <p:animEffect transition="in" filter="fade">
                                      <p:cBhvr>
                                        <p:cTn id="17" dur="1000"/>
                                        <p:tgtEl>
                                          <p:spTgt spid="40"/>
                                        </p:tgtEl>
                                      </p:cBhvr>
                                    </p:animEffect>
                                  </p:childTnLst>
                                </p:cTn>
                              </p:par>
                            </p:childTnLst>
                          </p:cTn>
                        </p:par>
                        <p:par>
                          <p:cTn id="18" fill="hold">
                            <p:stCondLst>
                              <p:cond delay="2000"/>
                            </p:stCondLst>
                            <p:childTnLst>
                              <p:par>
                                <p:cTn id="19" presetID="9" presetClass="entr" presetSubtype="0" fill="hold" nodeType="afterEffect">
                                  <p:stCondLst>
                                    <p:cond delay="0"/>
                                  </p:stCondLst>
                                  <p:childTnLst>
                                    <p:set>
                                      <p:cBhvr>
                                        <p:cTn id="20" dur="1" fill="hold">
                                          <p:stCondLst>
                                            <p:cond delay="0"/>
                                          </p:stCondLst>
                                        </p:cTn>
                                        <p:tgtEl>
                                          <p:spTgt spid="325634"/>
                                        </p:tgtEl>
                                        <p:attrNameLst>
                                          <p:attrName>style.visibility</p:attrName>
                                        </p:attrNameLst>
                                      </p:cBhvr>
                                      <p:to>
                                        <p:strVal val="visible"/>
                                      </p:to>
                                    </p:set>
                                    <p:animEffect transition="in" filter="dissolve">
                                      <p:cBhvr>
                                        <p:cTn id="21" dur="1000"/>
                                        <p:tgtEl>
                                          <p:spTgt spid="325634"/>
                                        </p:tgtEl>
                                      </p:cBhvr>
                                    </p:animEffect>
                                  </p:childTnLst>
                                </p:cTn>
                              </p:par>
                            </p:childTnLst>
                          </p:cTn>
                        </p:par>
                        <p:par>
                          <p:cTn id="22" fill="hold">
                            <p:stCondLst>
                              <p:cond delay="3000"/>
                            </p:stCondLst>
                            <p:childTnLst>
                              <p:par>
                                <p:cTn id="23" presetID="10" presetClass="exit" presetSubtype="0" fill="hold" nodeType="afterEffect">
                                  <p:stCondLst>
                                    <p:cond delay="0"/>
                                  </p:stCondLst>
                                  <p:childTnLst>
                                    <p:animEffect transition="out" filter="fade">
                                      <p:cBhvr>
                                        <p:cTn id="24" dur="1000"/>
                                        <p:tgtEl>
                                          <p:spTgt spid="30"/>
                                        </p:tgtEl>
                                      </p:cBhvr>
                                    </p:animEffect>
                                    <p:set>
                                      <p:cBhvr>
                                        <p:cTn id="25" dur="1" fill="hold">
                                          <p:stCondLst>
                                            <p:cond delay="999"/>
                                          </p:stCondLst>
                                        </p:cTn>
                                        <p:tgtEl>
                                          <p:spTgt spid="30"/>
                                        </p:tgtEl>
                                        <p:attrNameLst>
                                          <p:attrName>style.visibility</p:attrName>
                                        </p:attrNameLst>
                                      </p:cBhvr>
                                      <p:to>
                                        <p:strVal val="hidden"/>
                                      </p:to>
                                    </p:set>
                                  </p:childTnLst>
                                </p:cTn>
                              </p:par>
                            </p:childTnLst>
                          </p:cTn>
                        </p:par>
                        <p:par>
                          <p:cTn id="26" fill="hold">
                            <p:stCondLst>
                              <p:cond delay="4000"/>
                            </p:stCondLst>
                            <p:childTnLst>
                              <p:par>
                                <p:cTn id="27" presetID="9" presetClass="entr" presetSubtype="0" fill="hold" nodeType="afterEffect">
                                  <p:stCondLst>
                                    <p:cond delay="0"/>
                                  </p:stCondLst>
                                  <p:childTnLst>
                                    <p:set>
                                      <p:cBhvr>
                                        <p:cTn id="28" dur="1" fill="hold">
                                          <p:stCondLst>
                                            <p:cond delay="0"/>
                                          </p:stCondLst>
                                        </p:cTn>
                                        <p:tgtEl>
                                          <p:spTgt spid="325639"/>
                                        </p:tgtEl>
                                        <p:attrNameLst>
                                          <p:attrName>style.visibility</p:attrName>
                                        </p:attrNameLst>
                                      </p:cBhvr>
                                      <p:to>
                                        <p:strVal val="visible"/>
                                      </p:to>
                                    </p:set>
                                    <p:animEffect transition="in" filter="dissolve">
                                      <p:cBhvr>
                                        <p:cTn id="29" dur="1000"/>
                                        <p:tgtEl>
                                          <p:spTgt spid="325639"/>
                                        </p:tgtEl>
                                      </p:cBhvr>
                                    </p:animEffect>
                                  </p:childTnLst>
                                </p:cTn>
                              </p:par>
                            </p:childTnLst>
                          </p:cTn>
                        </p:par>
                        <p:par>
                          <p:cTn id="30" fill="hold">
                            <p:stCondLst>
                              <p:cond delay="5000"/>
                            </p:stCondLst>
                            <p:childTnLst>
                              <p:par>
                                <p:cTn id="31" presetID="10" presetClass="exit" presetSubtype="0" fill="hold" nodeType="afterEffect">
                                  <p:stCondLst>
                                    <p:cond delay="0"/>
                                  </p:stCondLst>
                                  <p:childTnLst>
                                    <p:animEffect transition="out" filter="fade">
                                      <p:cBhvr>
                                        <p:cTn id="32" dur="1000"/>
                                        <p:tgtEl>
                                          <p:spTgt spid="41"/>
                                        </p:tgtEl>
                                      </p:cBhvr>
                                    </p:animEffect>
                                    <p:set>
                                      <p:cBhvr>
                                        <p:cTn id="33" dur="1" fill="hold">
                                          <p:stCondLst>
                                            <p:cond delay="999"/>
                                          </p:stCondLst>
                                        </p:cTn>
                                        <p:tgtEl>
                                          <p:spTgt spid="41"/>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1000"/>
                                        <p:tgtEl>
                                          <p:spTgt spid="44"/>
                                        </p:tgtEl>
                                      </p:cBhvr>
                                    </p:animEffect>
                                  </p:childTnLst>
                                </p:cTn>
                              </p:par>
                            </p:childTnLst>
                          </p:cTn>
                        </p:par>
                        <p:par>
                          <p:cTn id="39" fill="hold">
                            <p:stCondLst>
                              <p:cond delay="1000"/>
                            </p:stCondLst>
                            <p:childTnLst>
                              <p:par>
                                <p:cTn id="40" presetID="63" presetClass="path" presetSubtype="0" accel="50000" decel="50000" fill="hold" grpId="0" nodeType="afterEffect">
                                  <p:stCondLst>
                                    <p:cond delay="0"/>
                                  </p:stCondLst>
                                  <p:childTnLst>
                                    <p:animMotion origin="layout" path="M 2.22222E-6 -7.40741E-7 L 0.7743 -0.01227 " pathEditMode="relative" rAng="0" ptsTypes="AA">
                                      <p:cBhvr>
                                        <p:cTn id="41" dur="2000" fill="hold"/>
                                        <p:tgtEl>
                                          <p:spTgt spid="43"/>
                                        </p:tgtEl>
                                        <p:attrNameLst>
                                          <p:attrName>ppt_x</p:attrName>
                                          <p:attrName>ppt_y</p:attrName>
                                        </p:attrNameLst>
                                      </p:cBhvr>
                                      <p:rCtr x="387" y="-6"/>
                                    </p:animMotion>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childTnLst>
                                </p:cTn>
                              </p:par>
                              <p:par>
                                <p:cTn id="47" presetID="10" presetClass="exit" presetSubtype="0" fill="hold" grpId="1" nodeType="withEffect">
                                  <p:stCondLst>
                                    <p:cond delay="0"/>
                                  </p:stCondLst>
                                  <p:childTnLst>
                                    <p:animEffect transition="out" filter="fade">
                                      <p:cBhvr>
                                        <p:cTn id="48" dur="1000"/>
                                        <p:tgtEl>
                                          <p:spTgt spid="40"/>
                                        </p:tgtEl>
                                      </p:cBhvr>
                                    </p:animEffect>
                                    <p:set>
                                      <p:cBhvr>
                                        <p:cTn id="49" dur="1" fill="hold">
                                          <p:stCondLst>
                                            <p:cond delay="999"/>
                                          </p:stCondLst>
                                        </p:cTn>
                                        <p:tgtEl>
                                          <p:spTgt spid="40"/>
                                        </p:tgtEl>
                                        <p:attrNameLst>
                                          <p:attrName>style.visibility</p:attrName>
                                        </p:attrNameLst>
                                      </p:cBhvr>
                                      <p:to>
                                        <p:strVal val="hidden"/>
                                      </p:to>
                                    </p:set>
                                  </p:childTnLst>
                                </p:cTn>
                              </p:par>
                            </p:childTnLst>
                          </p:cTn>
                        </p:par>
                        <p:par>
                          <p:cTn id="50" fill="hold">
                            <p:stCondLst>
                              <p:cond delay="1000"/>
                            </p:stCondLst>
                            <p:childTnLst>
                              <p:par>
                                <p:cTn id="51" presetID="64" presetClass="path" presetSubtype="0" accel="50000" decel="50000" fill="hold" grpId="1" nodeType="afterEffect">
                                  <p:stCondLst>
                                    <p:cond delay="0"/>
                                  </p:stCondLst>
                                  <p:childTnLst>
                                    <p:animMotion origin="layout" path="M 0.7743 -0.01227 L 0.75764 -0.09005 " pathEditMode="relative" rAng="0" ptsTypes="AA">
                                      <p:cBhvr>
                                        <p:cTn id="52" dur="1000" fill="hold"/>
                                        <p:tgtEl>
                                          <p:spTgt spid="43"/>
                                        </p:tgtEl>
                                        <p:attrNameLst>
                                          <p:attrName>ppt_x</p:attrName>
                                          <p:attrName>ppt_y</p:attrName>
                                        </p:attrNameLst>
                                      </p:cBhvr>
                                      <p:rCtr x="-8" y="-39"/>
                                    </p:animMotion>
                                  </p:childTnLst>
                                </p:cTn>
                              </p:par>
                            </p:childTnLst>
                          </p:cTn>
                        </p:par>
                        <p:par>
                          <p:cTn id="53" fill="hold">
                            <p:stCondLst>
                              <p:cond delay="2000"/>
                            </p:stCondLst>
                            <p:childTnLst>
                              <p:par>
                                <p:cTn id="54" presetID="10" presetClass="entr" presetSubtype="0" fill="hold" nodeType="after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1000"/>
                                        <p:tgtEl>
                                          <p:spTgt spid="46"/>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fade">
                                      <p:cBhvr>
                                        <p:cTn id="61" dur="1000"/>
                                        <p:tgtEl>
                                          <p:spTgt spid="47"/>
                                        </p:tgtEl>
                                      </p:cBhvr>
                                    </p:animEffect>
                                  </p:childTnLst>
                                </p:cTn>
                              </p:par>
                            </p:childTnLst>
                          </p:cTn>
                        </p:par>
                        <p:par>
                          <p:cTn id="62" fill="hold">
                            <p:stCondLst>
                              <p:cond delay="1000"/>
                            </p:stCondLst>
                            <p:childTnLst>
                              <p:par>
                                <p:cTn id="63" presetID="10" presetClass="exit" presetSubtype="0" fill="hold" nodeType="afterEffect">
                                  <p:stCondLst>
                                    <p:cond delay="0"/>
                                  </p:stCondLst>
                                  <p:childTnLst>
                                    <p:animEffect transition="out" filter="fade">
                                      <p:cBhvr>
                                        <p:cTn id="64" dur="1000"/>
                                        <p:tgtEl>
                                          <p:spTgt spid="46"/>
                                        </p:tgtEl>
                                      </p:cBhvr>
                                    </p:animEffect>
                                    <p:set>
                                      <p:cBhvr>
                                        <p:cTn id="65" dur="1" fill="hold">
                                          <p:stCondLst>
                                            <p:cond delay="999"/>
                                          </p:stCondLst>
                                        </p:cTn>
                                        <p:tgtEl>
                                          <p:spTgt spid="46"/>
                                        </p:tgtEl>
                                        <p:attrNameLst>
                                          <p:attrName>style.visibility</p:attrName>
                                        </p:attrNameLst>
                                      </p:cBhvr>
                                      <p:to>
                                        <p:strVal val="hidden"/>
                                      </p:to>
                                    </p:set>
                                  </p:childTnLst>
                                </p:cTn>
                              </p:par>
                              <p:par>
                                <p:cTn id="66" presetID="10" presetClass="entr" presetSubtype="0" fill="hold" nodeType="withEffect">
                                  <p:stCondLst>
                                    <p:cond delay="0"/>
                                  </p:stCondLst>
                                  <p:childTnLst>
                                    <p:set>
                                      <p:cBhvr>
                                        <p:cTn id="67" dur="1" fill="hold">
                                          <p:stCondLst>
                                            <p:cond delay="0"/>
                                          </p:stCondLst>
                                        </p:cTn>
                                        <p:tgtEl>
                                          <p:spTgt spid="325638"/>
                                        </p:tgtEl>
                                        <p:attrNameLst>
                                          <p:attrName>style.visibility</p:attrName>
                                        </p:attrNameLst>
                                      </p:cBhvr>
                                      <p:to>
                                        <p:strVal val="visible"/>
                                      </p:to>
                                    </p:set>
                                    <p:animEffect transition="in" filter="fade">
                                      <p:cBhvr>
                                        <p:cTn id="68" dur="1000"/>
                                        <p:tgtEl>
                                          <p:spTgt spid="325638"/>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xit" presetSubtype="0" fill="hold" grpId="1" nodeType="clickEffect">
                                  <p:stCondLst>
                                    <p:cond delay="0"/>
                                  </p:stCondLst>
                                  <p:childTnLst>
                                    <p:animEffect transition="out" filter="fade">
                                      <p:cBhvr>
                                        <p:cTn id="72" dur="1000"/>
                                        <p:tgtEl>
                                          <p:spTgt spid="44"/>
                                        </p:tgtEl>
                                      </p:cBhvr>
                                    </p:animEffect>
                                    <p:set>
                                      <p:cBhvr>
                                        <p:cTn id="73" dur="1" fill="hold">
                                          <p:stCondLst>
                                            <p:cond delay="999"/>
                                          </p:stCondLst>
                                        </p:cTn>
                                        <p:tgtEl>
                                          <p:spTgt spid="44"/>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45"/>
                                        </p:tgtEl>
                                      </p:cBhvr>
                                    </p:animEffect>
                                    <p:set>
                                      <p:cBhvr>
                                        <p:cTn id="76" dur="1" fill="hold">
                                          <p:stCondLst>
                                            <p:cond delay="999"/>
                                          </p:stCondLst>
                                        </p:cTn>
                                        <p:tgtEl>
                                          <p:spTgt spid="45"/>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47"/>
                                        </p:tgtEl>
                                      </p:cBhvr>
                                    </p:animEffect>
                                    <p:set>
                                      <p:cBhvr>
                                        <p:cTn id="79" dur="1" fill="hold">
                                          <p:stCondLst>
                                            <p:cond delay="999"/>
                                          </p:stCondLst>
                                        </p:cTn>
                                        <p:tgtEl>
                                          <p:spTgt spid="47"/>
                                        </p:tgtEl>
                                        <p:attrNameLst>
                                          <p:attrName>style.visibility</p:attrName>
                                        </p:attrNameLst>
                                      </p:cBhvr>
                                      <p:to>
                                        <p:strVal val="hidden"/>
                                      </p:to>
                                    </p:set>
                                  </p:childTnLst>
                                </p:cTn>
                              </p:par>
                            </p:childTnLst>
                          </p:cTn>
                        </p:par>
                        <p:par>
                          <p:cTn id="80" fill="hold">
                            <p:stCondLst>
                              <p:cond delay="1000"/>
                            </p:stCondLst>
                            <p:childTnLst>
                              <p:par>
                                <p:cTn id="81" presetID="6" presetClass="emph" presetSubtype="0" fill="hold" nodeType="afterEffect">
                                  <p:stCondLst>
                                    <p:cond delay="0"/>
                                  </p:stCondLst>
                                  <p:childTnLst>
                                    <p:animScale>
                                      <p:cBhvr>
                                        <p:cTn id="82" dur="1000" fill="hold"/>
                                        <p:tgtEl>
                                          <p:spTgt spid="325639"/>
                                        </p:tgtEl>
                                      </p:cBhvr>
                                      <p:by x="150000" y="150000"/>
                                    </p:animScale>
                                  </p:childTnLst>
                                </p:cTn>
                              </p:par>
                              <p:par>
                                <p:cTn id="83" presetID="63" presetClass="path" presetSubtype="0" accel="50000" decel="50000" fill="hold" nodeType="withEffect">
                                  <p:stCondLst>
                                    <p:cond delay="0"/>
                                  </p:stCondLst>
                                  <p:childTnLst>
                                    <p:animMotion origin="layout" path="M 2.77778E-6 4.81481E-6 L 0.61632 0.33564 " pathEditMode="relative" rAng="0" ptsTypes="AA">
                                      <p:cBhvr>
                                        <p:cTn id="84" dur="1000" fill="hold"/>
                                        <p:tgtEl>
                                          <p:spTgt spid="325639"/>
                                        </p:tgtEl>
                                        <p:attrNameLst>
                                          <p:attrName>ppt_x</p:attrName>
                                          <p:attrName>ppt_y</p:attrName>
                                        </p:attrNameLst>
                                      </p:cBhvr>
                                      <p:rCtr x="308" y="168"/>
                                    </p:animMotion>
                                  </p:childTnLst>
                                </p:cTn>
                              </p:par>
                            </p:childTnLst>
                          </p:cTn>
                        </p:par>
                        <p:par>
                          <p:cTn id="85" fill="hold">
                            <p:stCondLst>
                              <p:cond delay="2000"/>
                            </p:stCondLst>
                            <p:childTnLst>
                              <p:par>
                                <p:cTn id="86" presetID="49" presetClass="entr" presetSubtype="0" decel="100000" fill="hold" grpId="0" nodeType="afterEffect">
                                  <p:stCondLst>
                                    <p:cond delay="0"/>
                                  </p:stCondLst>
                                  <p:childTnLst>
                                    <p:set>
                                      <p:cBhvr>
                                        <p:cTn id="87" dur="1" fill="hold">
                                          <p:stCondLst>
                                            <p:cond delay="0"/>
                                          </p:stCondLst>
                                        </p:cTn>
                                        <p:tgtEl>
                                          <p:spTgt spid="53"/>
                                        </p:tgtEl>
                                        <p:attrNameLst>
                                          <p:attrName>style.visibility</p:attrName>
                                        </p:attrNameLst>
                                      </p:cBhvr>
                                      <p:to>
                                        <p:strVal val="visible"/>
                                      </p:to>
                                    </p:set>
                                    <p:anim calcmode="lin" valueType="num">
                                      <p:cBhvr>
                                        <p:cTn id="88" dur="1000" fill="hold"/>
                                        <p:tgtEl>
                                          <p:spTgt spid="53"/>
                                        </p:tgtEl>
                                        <p:attrNameLst>
                                          <p:attrName>ppt_w</p:attrName>
                                        </p:attrNameLst>
                                      </p:cBhvr>
                                      <p:tavLst>
                                        <p:tav tm="0">
                                          <p:val>
                                            <p:fltVal val="0"/>
                                          </p:val>
                                        </p:tav>
                                        <p:tav tm="100000">
                                          <p:val>
                                            <p:strVal val="#ppt_w"/>
                                          </p:val>
                                        </p:tav>
                                      </p:tavLst>
                                    </p:anim>
                                    <p:anim calcmode="lin" valueType="num">
                                      <p:cBhvr>
                                        <p:cTn id="89" dur="1000" fill="hold"/>
                                        <p:tgtEl>
                                          <p:spTgt spid="53"/>
                                        </p:tgtEl>
                                        <p:attrNameLst>
                                          <p:attrName>ppt_h</p:attrName>
                                        </p:attrNameLst>
                                      </p:cBhvr>
                                      <p:tavLst>
                                        <p:tav tm="0">
                                          <p:val>
                                            <p:fltVal val="0"/>
                                          </p:val>
                                        </p:tav>
                                        <p:tav tm="100000">
                                          <p:val>
                                            <p:strVal val="#ppt_h"/>
                                          </p:val>
                                        </p:tav>
                                      </p:tavLst>
                                    </p:anim>
                                    <p:anim calcmode="lin" valueType="num">
                                      <p:cBhvr>
                                        <p:cTn id="90" dur="1000" fill="hold"/>
                                        <p:tgtEl>
                                          <p:spTgt spid="53"/>
                                        </p:tgtEl>
                                        <p:attrNameLst>
                                          <p:attrName>style.rotation</p:attrName>
                                        </p:attrNameLst>
                                      </p:cBhvr>
                                      <p:tavLst>
                                        <p:tav tm="0">
                                          <p:val>
                                            <p:fltVal val="360"/>
                                          </p:val>
                                        </p:tav>
                                        <p:tav tm="100000">
                                          <p:val>
                                            <p:fltVal val="0"/>
                                          </p:val>
                                        </p:tav>
                                      </p:tavLst>
                                    </p:anim>
                                    <p:animEffect transition="in" filter="fade">
                                      <p:cBhvr>
                                        <p:cTn id="91" dur="1000"/>
                                        <p:tgtEl>
                                          <p:spTgt spid="53"/>
                                        </p:tgtEl>
                                      </p:cBhvr>
                                    </p:animEffect>
                                  </p:childTnLst>
                                </p:cTn>
                              </p:par>
                            </p:childTnLst>
                          </p:cTn>
                        </p:par>
                      </p:childTnLst>
                    </p:cTn>
                  </p:par>
                  <p:par>
                    <p:cTn id="92" fill="hold">
                      <p:stCondLst>
                        <p:cond delay="indefinite"/>
                      </p:stCondLst>
                      <p:childTnLst>
                        <p:par>
                          <p:cTn id="93" fill="hold">
                            <p:stCondLst>
                              <p:cond delay="0"/>
                            </p:stCondLst>
                            <p:childTnLst>
                              <p:par>
                                <p:cTn id="94" presetID="10" presetClass="exit" presetSubtype="0" fill="hold" nodeType="clickEffect">
                                  <p:stCondLst>
                                    <p:cond delay="0"/>
                                  </p:stCondLst>
                                  <p:childTnLst>
                                    <p:animEffect transition="out" filter="fade">
                                      <p:cBhvr>
                                        <p:cTn id="95" dur="1000"/>
                                        <p:tgtEl>
                                          <p:spTgt spid="325639"/>
                                        </p:tgtEl>
                                      </p:cBhvr>
                                    </p:animEffect>
                                    <p:set>
                                      <p:cBhvr>
                                        <p:cTn id="96" dur="1" fill="hold">
                                          <p:stCondLst>
                                            <p:cond delay="999"/>
                                          </p:stCondLst>
                                        </p:cTn>
                                        <p:tgtEl>
                                          <p:spTgt spid="325639"/>
                                        </p:tgtEl>
                                        <p:attrNameLst>
                                          <p:attrName>style.visibility</p:attrName>
                                        </p:attrNameLst>
                                      </p:cBhvr>
                                      <p:to>
                                        <p:strVal val="hidden"/>
                                      </p:to>
                                    </p:set>
                                  </p:childTnLst>
                                </p:cTn>
                              </p:par>
                              <p:par>
                                <p:cTn id="97" presetID="10" presetClass="exit" presetSubtype="0" fill="hold" grpId="1" nodeType="withEffect">
                                  <p:stCondLst>
                                    <p:cond delay="0"/>
                                  </p:stCondLst>
                                  <p:childTnLst>
                                    <p:animEffect transition="out" filter="fade">
                                      <p:cBhvr>
                                        <p:cTn id="98" dur="1000"/>
                                        <p:tgtEl>
                                          <p:spTgt spid="53"/>
                                        </p:tgtEl>
                                      </p:cBhvr>
                                    </p:animEffect>
                                    <p:set>
                                      <p:cBhvr>
                                        <p:cTn id="99" dur="1" fill="hold">
                                          <p:stCondLst>
                                            <p:cond delay="999"/>
                                          </p:stCondLst>
                                        </p:cTn>
                                        <p:tgtEl>
                                          <p:spTgt spid="53"/>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1000"/>
                                        <p:tgtEl>
                                          <p:spTgt spid="325638"/>
                                        </p:tgtEl>
                                      </p:cBhvr>
                                    </p:animEffect>
                                    <p:set>
                                      <p:cBhvr>
                                        <p:cTn id="102" dur="1" fill="hold">
                                          <p:stCondLst>
                                            <p:cond delay="999"/>
                                          </p:stCondLst>
                                        </p:cTn>
                                        <p:tgtEl>
                                          <p:spTgt spid="325638"/>
                                        </p:tgtEl>
                                        <p:attrNameLst>
                                          <p:attrName>style.visibility</p:attrName>
                                        </p:attrNameLst>
                                      </p:cBhvr>
                                      <p:to>
                                        <p:strVal val="hidden"/>
                                      </p:to>
                                    </p:set>
                                  </p:childTnLst>
                                </p:cTn>
                              </p:par>
                              <p:par>
                                <p:cTn id="103" presetID="10" presetClass="exit" presetSubtype="0" fill="hold" grpId="2" nodeType="withEffect">
                                  <p:stCondLst>
                                    <p:cond delay="0"/>
                                  </p:stCondLst>
                                  <p:childTnLst>
                                    <p:animEffect transition="out" filter="fade">
                                      <p:cBhvr>
                                        <p:cTn id="104" dur="1000"/>
                                        <p:tgtEl>
                                          <p:spTgt spid="43"/>
                                        </p:tgtEl>
                                      </p:cBhvr>
                                    </p:animEffect>
                                    <p:set>
                                      <p:cBhvr>
                                        <p:cTn id="105" dur="1" fill="hold">
                                          <p:stCondLst>
                                            <p:cond delay="999"/>
                                          </p:stCondLst>
                                        </p:cTn>
                                        <p:tgtEl>
                                          <p:spTgt spid="43"/>
                                        </p:tgtEl>
                                        <p:attrNameLst>
                                          <p:attrName>style.visibility</p:attrName>
                                        </p:attrNameLst>
                                      </p:cBhvr>
                                      <p:to>
                                        <p:strVal val="hidden"/>
                                      </p:to>
                                    </p:set>
                                  </p:childTnLst>
                                </p:cTn>
                              </p:par>
                            </p:childTnLst>
                          </p:cTn>
                        </p:par>
                        <p:par>
                          <p:cTn id="106" fill="hold">
                            <p:stCondLst>
                              <p:cond delay="1000"/>
                            </p:stCondLst>
                            <p:childTnLst>
                              <p:par>
                                <p:cTn id="107" presetID="22" presetClass="entr" presetSubtype="8" fill="hold" grpId="0" nodeType="afterEffect">
                                  <p:stCondLst>
                                    <p:cond delay="0"/>
                                  </p:stCondLst>
                                  <p:childTnLst>
                                    <p:set>
                                      <p:cBhvr>
                                        <p:cTn id="108" dur="1" fill="hold">
                                          <p:stCondLst>
                                            <p:cond delay="0"/>
                                          </p:stCondLst>
                                        </p:cTn>
                                        <p:tgtEl>
                                          <p:spTgt spid="54"/>
                                        </p:tgtEl>
                                        <p:attrNameLst>
                                          <p:attrName>style.visibility</p:attrName>
                                        </p:attrNameLst>
                                      </p:cBhvr>
                                      <p:to>
                                        <p:strVal val="visible"/>
                                      </p:to>
                                    </p:set>
                                    <p:animEffect transition="in" filter="wipe(left)">
                                      <p:cBhvr>
                                        <p:cTn id="109"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38" grpId="0" animBg="1"/>
      <p:bldP spid="39" grpId="0" animBg="1"/>
      <p:bldP spid="43" grpId="0" animBg="1"/>
      <p:bldP spid="43" grpId="1" animBg="1"/>
      <p:bldP spid="43" grpId="2" animBg="1"/>
      <p:bldP spid="44" grpId="0" animBg="1"/>
      <p:bldP spid="44" grpId="1" animBg="1"/>
      <p:bldP spid="45" grpId="0" animBg="1"/>
      <p:bldP spid="45" grpId="1" animBg="1"/>
      <p:bldP spid="47" grpId="0" animBg="1"/>
      <p:bldP spid="47" grpId="1" animBg="1"/>
      <p:bldP spid="53" grpId="0" animBg="1"/>
      <p:bldP spid="53" grpId="1" animBg="1"/>
      <p:bldP spid="54" grpId="0"/>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477328"/>
          </a:xfrm>
          <a:prstGeom prst="rect">
            <a:avLst/>
          </a:prstGeom>
        </p:spPr>
        <p:txBody>
          <a:bodyPr wrap="square">
            <a:spAutoFit/>
          </a:bodyPr>
          <a:lstStyle/>
          <a:p>
            <a:r>
              <a:rPr lang="en-US" dirty="0" smtClean="0">
                <a:hlinkClick r:id="rId2"/>
              </a:rPr>
              <a:t>https://www.octa-trails.org/articles/life-and-death-on-the-oregon-trail/</a:t>
            </a:r>
            <a:endParaRPr lang="en-US" dirty="0" smtClean="0"/>
          </a:p>
          <a:p>
            <a:endParaRPr lang="en-US" dirty="0" smtClean="0"/>
          </a:p>
          <a:p>
            <a:r>
              <a:rPr lang="en-US" dirty="0" smtClean="0"/>
              <a:t>The Oregon Trail is this nation’s longest graveyard. Over a 25 year span, up to 65,000 deaths occurred along the western overland emigrant trails. If evenly spaced along the length of the Oregon Trail, there would be a grave every 50 yards from Missouri to Oregon City. </a:t>
            </a:r>
            <a:endParaRPr lang="en-US" dirty="0"/>
          </a:p>
        </p:txBody>
      </p:sp>
    </p:spTree>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228600"/>
            <a:ext cx="9144000" cy="9233297"/>
          </a:xfrm>
          <a:prstGeom prst="rect">
            <a:avLst/>
          </a:prstGeom>
        </p:spPr>
        <p:txBody>
          <a:bodyPr wrap="square">
            <a:spAutoFit/>
          </a:bodyPr>
          <a:lstStyle/>
          <a:p>
            <a:r>
              <a:rPr lang="en-US" dirty="0" smtClean="0">
                <a:hlinkClick r:id="rId2"/>
              </a:rPr>
              <a:t>https://en.wikipedia.org/wiki/John_Sutter</a:t>
            </a:r>
            <a:endParaRPr lang="en-US" dirty="0" smtClean="0"/>
          </a:p>
          <a:p>
            <a:r>
              <a:rPr lang="en-US" dirty="0" smtClean="0"/>
              <a:t>	Sutter's attempt at keeping the gold discovery quiet failed when merchant and newspaper publisher Samuel Brannan returned from Sutter's Mill to San Francisco with gold he had acquired there and began publicizing the find. Large crowds of people overran the land and destroyed nearly everything Sutter had worked for. To avoid losing everything, Sutter deeded his remaining land to his son John Augustus Sutter Jr. The younger Sutter, who had come from Switzerland and joined his father in September 1848, saw the commercial possibilities of the land and promptly started plans for building a new town he named Sacramento, after the </a:t>
            </a:r>
          </a:p>
          <a:p>
            <a:r>
              <a:rPr lang="en-US" dirty="0" smtClean="0"/>
              <a:t>Sacramento River. The elder Sutter deeply resented this; he had wanted the town named </a:t>
            </a:r>
            <a:r>
              <a:rPr lang="en-US" dirty="0" err="1" smtClean="0"/>
              <a:t>Sutterville</a:t>
            </a:r>
            <a:r>
              <a:rPr lang="en-US" dirty="0" smtClean="0"/>
              <a:t> (for them) and for it to be built near New Helvetia.</a:t>
            </a:r>
          </a:p>
          <a:p>
            <a:r>
              <a:rPr lang="en-US" dirty="0" smtClean="0"/>
              <a:t>	Sutter gave up New Helvetia to pay the last of his debts. He rejoined his family and lived in Hock Farm (in California along the Feather River).</a:t>
            </a:r>
          </a:p>
          <a:p>
            <a:r>
              <a:rPr lang="en-US" dirty="0" smtClean="0"/>
              <a:t>	Sutter's El </a:t>
            </a:r>
            <a:r>
              <a:rPr lang="en-US" dirty="0" err="1" smtClean="0"/>
              <a:t>Sobrante</a:t>
            </a:r>
            <a:r>
              <a:rPr lang="en-US" dirty="0" smtClean="0"/>
              <a:t> (Spanish for leftover) land grant was challenged by the Squatter's Association, and in 1858 the U.S. Supreme Court denied its validity.  Sutter got a letter  of </a:t>
            </a:r>
          </a:p>
          <a:p>
            <a:r>
              <a:rPr lang="en-US" dirty="0" smtClean="0"/>
              <a:t>introduction to the Congress of the United States from the governor of California. He moved to Washington D.C. at the end of 1865, after Hock Farm was destroyed by fire in June 1865.</a:t>
            </a:r>
          </a:p>
          <a:p>
            <a:r>
              <a:rPr lang="en-US" dirty="0" smtClean="0"/>
              <a:t>	Sutter sought reimbursement of his losses associated with the Gold Rush. He received a pension of US$250 a month as a reimbursement of taxes paid on the </a:t>
            </a:r>
            <a:r>
              <a:rPr lang="en-US" dirty="0" err="1" smtClean="0"/>
              <a:t>Sobrante</a:t>
            </a:r>
            <a:r>
              <a:rPr lang="en-US" dirty="0" smtClean="0"/>
              <a:t> grant at the time Sutter considered it his own. He and wife Annette moved to Lititz, Pennsylvania in 1871. The proximity to Washington, D.C. along with the reputed healing qualities of Lititz Springs appealed to the aging Sutter. He also wanted three of his grandchildren (he had grandchildren in Acapulco, Mexico, as well) to have the benefits of the fine private Moravian Schools. John Sutter spent the rest of his life trying to get the government to pay him for his losses, but he never had any luck. After having prospectors destroy his crops and slaughter cows leaving everything but his own gold.</a:t>
            </a:r>
          </a:p>
          <a:p>
            <a:r>
              <a:rPr lang="en-US" dirty="0" smtClean="0"/>
              <a:t>	Sutter built his home across from the Lititz Springs Hotel, the present-day General Sutter Inn. For more than fifteen years, Sutter petitioned Congress for restitution but little was done. On June 16, 1880, Congress adjourned, once again, without action on a bill which would have given Sutter US$50,000. Two days later, on June 18, 1880, Sutter died in the </a:t>
            </a:r>
            <a:r>
              <a:rPr lang="en-US" dirty="0" err="1" smtClean="0"/>
              <a:t>Made's</a:t>
            </a:r>
            <a:r>
              <a:rPr lang="en-US" dirty="0" smtClean="0"/>
              <a:t> Hotel in Washington D.C. He was returned to Lititz and is buried in God's Acre, the Moravian </a:t>
            </a:r>
          </a:p>
          <a:p>
            <a:r>
              <a:rPr lang="en-US" dirty="0" smtClean="0"/>
              <a:t>Graveyard; Anna Sutter died the following January and is buried with him.</a:t>
            </a:r>
          </a:p>
          <a:p>
            <a:endParaRPr lang="en-US" dirty="0"/>
          </a:p>
        </p:txBody>
      </p:sp>
    </p:spTree>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6858000" cy="24191238"/>
          </a:xfrm>
          <a:prstGeom prst="rect">
            <a:avLst/>
          </a:prstGeom>
        </p:spPr>
        <p:txBody>
          <a:bodyPr wrap="square">
            <a:spAutoFit/>
          </a:bodyPr>
          <a:lstStyle/>
          <a:p>
            <a:r>
              <a:rPr lang="en-US" dirty="0" smtClean="0">
                <a:hlinkClick r:id="rId2"/>
              </a:rPr>
              <a:t>https://en.wikipedia.org/wiki/John_Sutter</a:t>
            </a:r>
            <a:endParaRPr lang="en-US" dirty="0" smtClean="0"/>
          </a:p>
          <a:p>
            <a:r>
              <a:rPr lang="en-US" dirty="0" smtClean="0"/>
              <a:t>	</a:t>
            </a:r>
            <a:r>
              <a:rPr lang="en-US" b="1" dirty="0" smtClean="0"/>
              <a:t> John Augustus Sutter</a:t>
            </a:r>
            <a:r>
              <a:rPr lang="en-US" dirty="0" smtClean="0"/>
              <a:t> (February 23, 1803 – June 18, 1880), was a German-born Swiss pioneer of California, with Mexican and </a:t>
            </a:r>
          </a:p>
          <a:p>
            <a:r>
              <a:rPr lang="en-US" dirty="0" smtClean="0"/>
              <a:t>American citizenship, known for establishing Sutter's Fort in the area that would eventually become Sacramento, California, the state's </a:t>
            </a:r>
          </a:p>
          <a:p>
            <a:r>
              <a:rPr lang="en-US" dirty="0" smtClean="0"/>
              <a:t>capital.  Although he became famous following the discovery of gold by his employee James W. Marshall and the mill making team at Sutter's Mill, Sutter saw his own business ventures fail during the California Gold Rush. Those of his elder son, John Augustus Sutter Jr., were more successful.</a:t>
            </a:r>
          </a:p>
          <a:p>
            <a:r>
              <a:rPr lang="en-US" dirty="0" smtClean="0"/>
              <a:t>	 John August Sutter was born on February 23, 1803, </a:t>
            </a:r>
          </a:p>
          <a:p>
            <a:r>
              <a:rPr lang="en-US" dirty="0" smtClean="0"/>
              <a:t>in </a:t>
            </a:r>
            <a:r>
              <a:rPr lang="en-US" dirty="0" err="1" smtClean="0"/>
              <a:t>Kandern</a:t>
            </a:r>
            <a:r>
              <a:rPr lang="en-US" dirty="0" smtClean="0"/>
              <a:t>, Baden, Germany, and his father came from the nearby town of </a:t>
            </a:r>
            <a:r>
              <a:rPr lang="en-US" dirty="0" err="1" smtClean="0"/>
              <a:t>Rünenberg</a:t>
            </a:r>
            <a:r>
              <a:rPr lang="en-US" dirty="0" smtClean="0"/>
              <a:t> in Switzerland.</a:t>
            </a:r>
          </a:p>
          <a:p>
            <a:r>
              <a:rPr lang="en-US" dirty="0" smtClean="0"/>
              <a:t>	Johann went to school in Neuchâtel, Switzerland. At age 21, he married the daughter of a rich widow. He operated a store but was more interested in spending money than earning it. Because of family and mounting debts, Johann faced charges that would have him placed in jail. So he decided to dodge trial and ventured to America; he styled his name to Captain John Augustus Sutter.</a:t>
            </a:r>
          </a:p>
          <a:p>
            <a:r>
              <a:rPr lang="en-US" dirty="0" smtClean="0"/>
              <a:t>	In May 1834, he left his wife and five children behind in </a:t>
            </a:r>
            <a:r>
              <a:rPr lang="en-US" dirty="0" err="1" smtClean="0"/>
              <a:t>Burgdorf</a:t>
            </a:r>
            <a:r>
              <a:rPr lang="en-US" dirty="0" smtClean="0"/>
              <a:t>, Switzerland, and with a French passport he boarded the ship </a:t>
            </a:r>
            <a:r>
              <a:rPr lang="en-US" i="1" dirty="0" smtClean="0"/>
              <a:t>Sully</a:t>
            </a:r>
            <a:r>
              <a:rPr lang="en-US" dirty="0" smtClean="0"/>
              <a:t> which travelled from Le Havre, France, to New York City where it arrived on July 14, 1834.</a:t>
            </a:r>
          </a:p>
          <a:p>
            <a:r>
              <a:rPr lang="en-US" dirty="0" smtClean="0"/>
              <a:t>	 In North America, John August Sutter undertook extensive travels. Before he went to the U.S., he had learned Spanish and English in addition to Swiss French. Sutter headed west for Missouri where he worked as a merchant and innkeeper for several years. All the while he dreamed of establishing his own agricultural empire somewhere out west.</a:t>
            </a:r>
          </a:p>
          <a:p>
            <a:r>
              <a:rPr lang="en-US" dirty="0" smtClean="0"/>
              <a:t> 	He and 35 Germans moved from the St. Louis area to Santa Fe, New Mexico, a province of Mexico, then moved to the town of Westport, Oregon Territory. On April 1, 1838, he joined a group of missionaries, led by the fur trapper Andrew Drips, and traveled the Oregon Trail to Fort Vancouver in Oregon Territory, which they reached in October. Sutter originally planned to cross the Siskiyou Mountains during the winter, but acting chief factor James Douglas convinced him that such an attempt would be perilous. Sutter was charged £21 by Douglas to arrange transportation on the British bark </a:t>
            </a:r>
            <a:r>
              <a:rPr lang="en-US" i="1" dirty="0" smtClean="0"/>
              <a:t>Columbia</a:t>
            </a:r>
            <a:r>
              <a:rPr lang="en-US" dirty="0" smtClean="0"/>
              <a:t> for himself and his eight followers.</a:t>
            </a:r>
          </a:p>
          <a:p>
            <a:r>
              <a:rPr lang="en-US" dirty="0" smtClean="0"/>
              <a:t>	The Columbia departed Fort Vancouver on November 11 and sailed to the Kingdom of Hawaii, reaching Honolulu on December 9. Sutter had missed the only ship inbound for the Alta California, and had to remain in the Kingdom for four months. Over the months Sutter gained friendly relations with the Euro-American community, dining with the Consuls of the United States of America and the United Kingdom of Great Britain and Ireland, John Coffin Jones and Richard Charlton along with merchants such as American </a:t>
            </a:r>
            <a:r>
              <a:rPr lang="en-US" dirty="0" err="1" smtClean="0"/>
              <a:t>Faxon</a:t>
            </a:r>
            <a:r>
              <a:rPr lang="en-US" dirty="0" smtClean="0"/>
              <a:t> Atherton.</a:t>
            </a:r>
            <a:r>
              <a:rPr lang="en-US" baseline="30000" dirty="0" smtClean="0"/>
              <a:t> </a:t>
            </a:r>
            <a:r>
              <a:rPr lang="en-US" dirty="0" smtClean="0"/>
              <a:t>The brig </a:t>
            </a:r>
            <a:r>
              <a:rPr lang="en-US" i="1" dirty="0" smtClean="0"/>
              <a:t>Clementine</a:t>
            </a:r>
            <a:r>
              <a:rPr lang="en-US" dirty="0" smtClean="0"/>
              <a:t> was eventually hired by Sutter to take freight provisions and general merchandise for New Archangel (now known as Sitka), the capital of the Russian-American Company colonies in Russian America. Joining the crew as unpaid supercargo, Sutter, 10 Native Hawaiians </a:t>
            </a:r>
          </a:p>
          <a:p>
            <a:r>
              <a:rPr lang="en-US" dirty="0" smtClean="0"/>
              <a:t>laborers and several other followers embarked on April 20, 1839.</a:t>
            </a:r>
            <a:r>
              <a:rPr lang="en-US" baseline="30000" dirty="0" smtClean="0"/>
              <a:t> </a:t>
            </a:r>
            <a:r>
              <a:rPr lang="en-US" dirty="0" smtClean="0"/>
              <a:t>Staying at New Archangel for a month, Sutter joined several balls </a:t>
            </a:r>
          </a:p>
          <a:p>
            <a:r>
              <a:rPr lang="en-US" dirty="0" smtClean="0"/>
              <a:t>hosted by Governor </a:t>
            </a:r>
            <a:r>
              <a:rPr lang="en-US" dirty="0" err="1" smtClean="0"/>
              <a:t>Kupreyanov</a:t>
            </a:r>
            <a:r>
              <a:rPr lang="en-US" dirty="0" smtClean="0"/>
              <a:t>, who likely gave help in determining the course of the Sacramento River.</a:t>
            </a:r>
            <a:r>
              <a:rPr lang="en-US" baseline="30000" dirty="0" smtClean="0"/>
              <a:t> </a:t>
            </a:r>
            <a:r>
              <a:rPr lang="en-US" dirty="0" smtClean="0"/>
              <a:t>The </a:t>
            </a:r>
            <a:r>
              <a:rPr lang="en-US" i="1" dirty="0" smtClean="0"/>
              <a:t>Clementine</a:t>
            </a:r>
            <a:r>
              <a:rPr lang="en-US" dirty="0" smtClean="0"/>
              <a:t> then sailed for Alta California, arriving on July 1, 1839, at Yerba Buena (now San Francisco), which at that time was only a small seaport town.</a:t>
            </a:r>
          </a:p>
          <a:p>
            <a:r>
              <a:rPr lang="en-US" dirty="0" smtClean="0"/>
              <a:t>	At the time of Sutter's arrival in California, Alta California was a province of Mexico, and had a population of only about 1,000 Europeans and an estimated 100,000-700,000 Native Americans. Sutter had to go to the capital at Monterey to obtain permission from the governor, Juan Bautista Alvarado, to settle in the territory. Alvarado saw Sutter's plan of establishing a colony in Central Valley as useful in "buttressing the frontier which he was trying to maintain against Indians, Russians, Americans and British.”</a:t>
            </a:r>
          </a:p>
          <a:p>
            <a:r>
              <a:rPr lang="en-US" dirty="0" smtClean="0"/>
              <a:t>	The governor stipulated however that for Sutter to qualify for land ownership, he had to reside in the territory for a year and become a Mexican citizen, which he did on August 29, 1840.</a:t>
            </a:r>
            <a:r>
              <a:rPr lang="en-US" baseline="30000" dirty="0" smtClean="0"/>
              <a:t> </a:t>
            </a:r>
            <a:r>
              <a:rPr lang="en-US" dirty="0" smtClean="0"/>
              <a:t>Construction was begun in August 1839 on a fortified settlement which Sutter named New Helvetia, or "New Switzerland," after his homeland, "Helvetia" being the Latin name for Switzerland. Sutter often began to identify himself as 'Captain Sutter of the Swiss Guard'. When the settlement was completed in 1841, on June 18, he received title to 48,827 acres (197.60 km</a:t>
            </a:r>
            <a:r>
              <a:rPr lang="en-US" baseline="30000" dirty="0" smtClean="0"/>
              <a:t>2</a:t>
            </a:r>
            <a:r>
              <a:rPr lang="en-US" dirty="0" smtClean="0"/>
              <a:t>) on the Sacramento River. The site is now part of the California state capital of Sacramento.</a:t>
            </a:r>
          </a:p>
          <a:p>
            <a:r>
              <a:rPr lang="en-US" dirty="0" smtClean="0"/>
              <a:t>	A Francophile, Sutter threatened to raise the French flag over California and place New Helvetia under French protection, but in 1846 California was occupied by the United States in the Mexican–American War. Sutter at first supported the establishment of an independent </a:t>
            </a:r>
          </a:p>
          <a:p>
            <a:r>
              <a:rPr lang="en-US" dirty="0" smtClean="0"/>
              <a:t>California Republic but when United States troops under John C. Fremont briefly seized control of his fort, Sutter did not resist because he was outnumbered.</a:t>
            </a:r>
          </a:p>
          <a:p>
            <a:r>
              <a:rPr lang="en-US" dirty="0" smtClean="0"/>
              <a:t>	</a:t>
            </a:r>
          </a:p>
          <a:p>
            <a:endParaRPr lang="en-US" dirty="0" smtClean="0"/>
          </a:p>
          <a:p>
            <a:r>
              <a:rPr lang="en-US" baseline="30000" dirty="0" smtClean="0"/>
              <a:t>	 </a:t>
            </a:r>
            <a:endParaRPr lang="en-US" dirty="0" smtClean="0"/>
          </a:p>
          <a:p>
            <a:endParaRPr lang="en-US" dirty="0"/>
          </a:p>
        </p:txBody>
      </p:sp>
      <p:pic>
        <p:nvPicPr>
          <p:cNvPr id="20482" name="Picture 2" descr="http://score.rims.k12.ca.us/activity/suttersfort/images/ysutter.jpg"/>
          <p:cNvPicPr>
            <a:picLocks noChangeAspect="1" noChangeArrowheads="1"/>
          </p:cNvPicPr>
          <p:nvPr/>
        </p:nvPicPr>
        <p:blipFill>
          <a:blip r:embed="rId3"/>
          <a:srcRect/>
          <a:stretch>
            <a:fillRect/>
          </a:stretch>
        </p:blipFill>
        <p:spPr bwMode="auto">
          <a:xfrm>
            <a:off x="7086600" y="228600"/>
            <a:ext cx="2057400" cy="3838576"/>
          </a:xfrm>
          <a:prstGeom prst="rect">
            <a:avLst/>
          </a:prstGeom>
          <a:noFill/>
        </p:spPr>
      </p:pic>
      <p:pic>
        <p:nvPicPr>
          <p:cNvPr id="20484" name="Picture 4" descr="http://score.rims.k12.ca.us/activity/suttersfort/images/sosutter.jpeg"/>
          <p:cNvPicPr>
            <a:picLocks noChangeAspect="1" noChangeArrowheads="1"/>
          </p:cNvPicPr>
          <p:nvPr/>
        </p:nvPicPr>
        <p:blipFill>
          <a:blip r:embed="rId4"/>
          <a:srcRect/>
          <a:stretch>
            <a:fillRect/>
          </a:stretch>
        </p:blipFill>
        <p:spPr bwMode="auto">
          <a:xfrm>
            <a:off x="7000875" y="4124324"/>
            <a:ext cx="2143125" cy="2733676"/>
          </a:xfrm>
          <a:prstGeom prst="rect">
            <a:avLst/>
          </a:prstGeom>
          <a:noFill/>
        </p:spPr>
      </p:pic>
    </p:spTree>
  </p:cSld>
  <p:clrMapOvr>
    <a:masterClrMapping/>
  </p:clrMapOvr>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https://www.britannica.com/biography/John-Sutter</a:t>
            </a:r>
            <a:endParaRPr lang="en-US" dirty="0" smtClean="0"/>
          </a:p>
          <a:p>
            <a:pPr fontAlgn="base"/>
            <a:r>
              <a:rPr lang="en-US" dirty="0" smtClean="0"/>
              <a:t>	Discovery of gold on his land brought disaster to Sutter. In the process of building a water-powered sawmill, a carpenter named James W. Marshall found flakes of gold in a streambed (January 24, 1848). The two men tried to keep the find a secret, but the news leaked out. Workers deserted the colony. Gold seekers and squatters overran Sutter’s land, stealing and destroying his goods and livestock. When the U.S. courts denied title to his Mexican grants, his ruin was complete. By 1852 he was bankrupt.</a:t>
            </a:r>
          </a:p>
          <a:p>
            <a:pPr fontAlgn="base"/>
            <a:r>
              <a:rPr lang="en-US" dirty="0" smtClean="0"/>
              <a:t>	In the early 1850s Sutter moved to Hock Farm, his estate on the Feather River, and in 1864 he was awarded a monthly pension by the California legislature. The following year, however, arsonists destroyed his home, and by 1871 Sutter had settled in Lititz, Pennsylvania. He frequently traveled to Washington, D.C</a:t>
            </a:r>
            <a:r>
              <a:rPr lang="en-US" dirty="0" smtClean="0">
                <a:hlinkClick r:id="rId3"/>
              </a:rPr>
              <a:t>.</a:t>
            </a:r>
            <a:r>
              <a:rPr lang="en-US" dirty="0" smtClean="0"/>
              <a:t>, continuing his attempt to gain redress through the U.S. Congress. Sutter Street, in San Francisco, and Sutter County commemorate his name.</a:t>
            </a:r>
          </a:p>
          <a:p>
            <a:endParaRPr lang="en-US" dirty="0"/>
          </a:p>
        </p:txBody>
      </p:sp>
      <p:sp useBgFill="1">
        <p:nvSpPr>
          <p:cNvPr id="4" name="Rectangle 3"/>
          <p:cNvSpPr/>
          <p:nvPr/>
        </p:nvSpPr>
        <p:spPr>
          <a:xfrm>
            <a:off x="0" y="3657600"/>
            <a:ext cx="9144000" cy="5355312"/>
          </a:xfrm>
          <a:prstGeom prst="rect">
            <a:avLst/>
          </a:prstGeom>
        </p:spPr>
        <p:txBody>
          <a:bodyPr wrap="square">
            <a:spAutoFit/>
          </a:bodyPr>
          <a:lstStyle/>
          <a:p>
            <a:r>
              <a:rPr lang="en-US" dirty="0" smtClean="0">
                <a:hlinkClick r:id="rId4"/>
              </a:rPr>
              <a:t>https://en.wikipedia.org/wiki/Sutter_Hock_Farm</a:t>
            </a:r>
            <a:endParaRPr lang="en-US" dirty="0" smtClean="0"/>
          </a:p>
          <a:p>
            <a:r>
              <a:rPr lang="en-US" dirty="0" smtClean="0"/>
              <a:t>	Located on the Feather River, Hock Farm was intended</a:t>
            </a:r>
          </a:p>
          <a:p>
            <a:r>
              <a:rPr lang="en-US" dirty="0" smtClean="0"/>
              <a:t> by Sutter to be a retirement location where he would relocate </a:t>
            </a:r>
          </a:p>
          <a:p>
            <a:r>
              <a:rPr lang="en-US" dirty="0" smtClean="0"/>
              <a:t>his wife and children. By 1864-65 Sutter could no longer</a:t>
            </a:r>
          </a:p>
          <a:p>
            <a:r>
              <a:rPr lang="en-US" dirty="0" smtClean="0"/>
              <a:t> maintain the farm as the California Gold Rush had depleted </a:t>
            </a:r>
          </a:p>
          <a:p>
            <a:r>
              <a:rPr lang="en-US" dirty="0" smtClean="0"/>
              <a:t>the area of manpower and Sutter could no longer hire workers</a:t>
            </a:r>
          </a:p>
          <a:p>
            <a:r>
              <a:rPr lang="en-US" dirty="0" smtClean="0"/>
              <a:t> due to his dwindling financial situation, squatters looting </a:t>
            </a:r>
          </a:p>
          <a:p>
            <a:r>
              <a:rPr lang="en-US" dirty="0" smtClean="0"/>
              <a:t>his beloved property of its cattle and timber.</a:t>
            </a:r>
          </a:p>
          <a:p>
            <a:r>
              <a:rPr lang="en-US" dirty="0" smtClean="0"/>
              <a:t>	 The Mansion located on Hock Farm was destroyed by an arson fire on June 21, 1865 deliberately set by a vagrant ex-soldier, whom Sutter allowed to loaf around the farm, who retaliated against Sutter for having him bound and whipped after being caught stealing. The blaze destroyed all of Sutter's personal records of his pioneer life as well as works of art and priceless relics except for a few treasured medals and portraits that Sutter was able to save. 	Despite the vast land holdings given him by the Mexican government Sutter ultimately lost Hock Farm as well due to the enormous cost of litigation trying to perfect his land titles in the now United States courts. Sutter left Hock Farm and California completely five months after the fire and went to Washington DC to petition congress for redress, where he died in a Pennsylvania hotel room in 1880 never seeing the justice he fought for.</a:t>
            </a:r>
          </a:p>
          <a:p>
            <a:r>
              <a:rPr lang="en-US" dirty="0" smtClean="0"/>
              <a:t>	</a:t>
            </a:r>
            <a:endParaRPr lang="en-US" dirty="0"/>
          </a:p>
        </p:txBody>
      </p:sp>
      <p:pic>
        <p:nvPicPr>
          <p:cNvPr id="310274" name="Picture 2" descr="Sutters hock farm 1.jpg"/>
          <p:cNvPicPr>
            <a:picLocks noChangeAspect="1" noChangeArrowheads="1"/>
          </p:cNvPicPr>
          <p:nvPr/>
        </p:nvPicPr>
        <p:blipFill>
          <a:blip r:embed="rId5"/>
          <a:srcRect/>
          <a:stretch>
            <a:fillRect/>
          </a:stretch>
        </p:blipFill>
        <p:spPr bwMode="auto">
          <a:xfrm>
            <a:off x="6158953" y="3810000"/>
            <a:ext cx="2775497" cy="1676400"/>
          </a:xfrm>
          <a:prstGeom prst="rect">
            <a:avLst/>
          </a:prstGeom>
          <a:noFill/>
        </p:spPr>
      </p:pic>
    </p:spTree>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158270"/>
          </a:xfrm>
          <a:prstGeom prst="rect">
            <a:avLst/>
          </a:prstGeom>
        </p:spPr>
        <p:txBody>
          <a:bodyPr wrap="square">
            <a:spAutoFit/>
          </a:bodyPr>
          <a:lstStyle/>
          <a:p>
            <a:r>
              <a:rPr lang="en-US" dirty="0" smtClean="0">
                <a:hlinkClick r:id="rId2"/>
              </a:rPr>
              <a:t>http://www.livingplaces.com/PA/Lancaster_County/Lititz_Borough/John_Augustus_Sutter_House.html</a:t>
            </a:r>
            <a:endParaRPr lang="en-US" dirty="0" smtClean="0"/>
          </a:p>
          <a:p>
            <a:pPr fontAlgn="base"/>
            <a:r>
              <a:rPr lang="en-US" dirty="0" smtClean="0"/>
              <a:t>	The John Augustus Sutter House (17-19 East Main Street) was listed on the National Register of Historic Places in 1982. Portions of the content on this web page were adapted from a copy of the original nomination document. [1] Adaptation copyright © 2008, The </a:t>
            </a:r>
            <a:r>
              <a:rPr lang="en-US" dirty="0" err="1" smtClean="0"/>
              <a:t>Gombach</a:t>
            </a:r>
            <a:r>
              <a:rPr lang="en-US" dirty="0" smtClean="0"/>
              <a:t> Group.</a:t>
            </a:r>
          </a:p>
          <a:p>
            <a:pPr fontAlgn="base"/>
            <a:r>
              <a:rPr lang="en-US" dirty="0" smtClean="0"/>
              <a:t>Significance</a:t>
            </a:r>
          </a:p>
          <a:p>
            <a:pPr fontAlgn="base"/>
            <a:r>
              <a:rPr lang="en-US" dirty="0" smtClean="0"/>
              <a:t>	The Sutter House at 17-19 East Main Street, Lititz is one of the few remaining sites associated with this early explorer and settler.</a:t>
            </a:r>
          </a:p>
          <a:p>
            <a:pPr fontAlgn="base"/>
            <a:r>
              <a:rPr lang="en-US" dirty="0" smtClean="0"/>
              <a:t>	The General Johann (John) Augustus Sutter House is a 2 1/2 story gable roof brick house executed in the common bond style. It measures 30 feet wide (three bays) by 42 feet deep (2 bays) and has brick chimneys at each gable end.</a:t>
            </a:r>
          </a:p>
          <a:p>
            <a:pPr fontAlgn="base"/>
            <a:r>
              <a:rPr lang="en-US" dirty="0" smtClean="0"/>
              <a:t>	As built, all windows were 2 over 2 double hung sash painted white and two panel green shutters. All of the windows and the main entrance (front right bay) had ornamental hood-type heads supported by brackets. An applied foliage design appeared below the arch of all heads. The entrance was comprised of double doors each having a large round headed glass and small raised panel below. Both the window heads and a block-type sill extended beyond the vertical plane of the window frame.</a:t>
            </a:r>
          </a:p>
          <a:p>
            <a:pPr fontAlgn="base"/>
            <a:r>
              <a:rPr lang="en-US" dirty="0" smtClean="0"/>
              <a:t>	The cornice which is evident only on the front is large, has a return and has applied molding. The same molding appears on the barge boards on the gable ends. A large fascia board with 8 pairs of brackets is located beneath the cornice.</a:t>
            </a:r>
          </a:p>
          <a:p>
            <a:pPr fontAlgn="base"/>
            <a:r>
              <a:rPr lang="en-US" dirty="0" smtClean="0"/>
              <a:t>	Modifications to the structure date from the 1930's. At that time, the interior was gutted with only the stair left in place. The entire first floor front was replaced by a store front and a smaller door to the second floor. M A two story brick addition was added to the rear of the Sutter House and a concrete block addition to the rear of that.</a:t>
            </a:r>
          </a:p>
          <a:p>
            <a:pPr fontAlgn="base"/>
            <a:r>
              <a:rPr lang="en-US" dirty="0" smtClean="0"/>
              <a:t>	Johann </a:t>
            </a:r>
            <a:r>
              <a:rPr lang="en-US" dirty="0" err="1" smtClean="0"/>
              <a:t>Agustus</a:t>
            </a:r>
            <a:r>
              <a:rPr lang="en-US" dirty="0" smtClean="0"/>
              <a:t> Sutter was born in Switzerland in 1803. He studied at a military academy and entered the Swiss Army attaining a rank of captain. In 1826 he was married, the result of which was four children. In 1834 he sailed to </a:t>
            </a:r>
            <a:r>
              <a:rPr lang="en-US" dirty="0" smtClean="0">
                <a:hlinkClick r:id="rId3"/>
              </a:rPr>
              <a:t>New York</a:t>
            </a:r>
            <a:r>
              <a:rPr lang="en-US" dirty="0" smtClean="0"/>
              <a:t> and proceeded to </a:t>
            </a:r>
            <a:r>
              <a:rPr lang="en-US" dirty="0" smtClean="0">
                <a:hlinkClick r:id="rId4"/>
              </a:rPr>
              <a:t>St. Louis</a:t>
            </a:r>
            <a:r>
              <a:rPr lang="en-US" dirty="0" smtClean="0"/>
              <a:t> where he settled briefly, 1836 found him in </a:t>
            </a:r>
            <a:r>
              <a:rPr lang="en-US" dirty="0" err="1" smtClean="0"/>
              <a:t>Sante</a:t>
            </a:r>
            <a:r>
              <a:rPr lang="en-US" dirty="0" smtClean="0"/>
              <a:t> Fe and 1838 in </a:t>
            </a:r>
            <a:r>
              <a:rPr lang="en-US" dirty="0" smtClean="0">
                <a:hlinkClick r:id="rId5"/>
              </a:rPr>
              <a:t>Oregon</a:t>
            </a:r>
            <a:r>
              <a:rPr lang="en-US" dirty="0" smtClean="0"/>
              <a:t> with his quest for </a:t>
            </a:r>
            <a:r>
              <a:rPr lang="en-US" dirty="0" smtClean="0">
                <a:hlinkClick r:id="rId6"/>
              </a:rPr>
              <a:t>California</a:t>
            </a:r>
            <a:r>
              <a:rPr lang="en-US" dirty="0" smtClean="0"/>
              <a:t> yet unrealized. He finally reached </a:t>
            </a:r>
            <a:r>
              <a:rPr lang="en-US" dirty="0" smtClean="0">
                <a:hlinkClick r:id="rId7"/>
              </a:rPr>
              <a:t>San Francisco</a:t>
            </a:r>
            <a:r>
              <a:rPr lang="en-US" dirty="0" smtClean="0"/>
              <a:t> in 1839 via </a:t>
            </a:r>
            <a:r>
              <a:rPr lang="en-US" dirty="0" smtClean="0">
                <a:hlinkClick r:id="rId8"/>
              </a:rPr>
              <a:t>Honolulu</a:t>
            </a:r>
            <a:r>
              <a:rPr lang="en-US" dirty="0" smtClean="0"/>
              <a:t> and </a:t>
            </a:r>
            <a:r>
              <a:rPr lang="en-US" dirty="0" smtClean="0">
                <a:hlinkClick r:id="rId9"/>
              </a:rPr>
              <a:t>Sitka</a:t>
            </a:r>
            <a:r>
              <a:rPr lang="en-US" dirty="0" smtClean="0"/>
              <a:t>.</a:t>
            </a:r>
          </a:p>
          <a:p>
            <a:pPr fontAlgn="base"/>
            <a:r>
              <a:rPr lang="en-US" dirty="0" smtClean="0"/>
              <a:t>In the year of his arrival, he petitioned the Mexican Governor for a permit to establish a colony. Forty-nine thousand acres were provided to him on the provision that he construct a fortified post and settle the land. The land which he settled and called Nueva Helvetia was located on the south bank of the American River near its junction with the Sacramento River. With the assistance of Indians associated with the missions and some Hawaiians he began to clear the land and build his colonial estate. Irrigation ditches were dug to sustain his orchards, vineyards and </a:t>
            </a:r>
            <a:r>
              <a:rPr lang="en-US" dirty="0" err="1" smtClean="0"/>
              <a:t>grainfields</a:t>
            </a:r>
            <a:r>
              <a:rPr lang="en-US" dirty="0" smtClean="0"/>
              <a:t>. He built a mill, distillery, tannery, blanket factory and blacksmith shop. He traded furs and established a route to Sacramento using his schooner and other boats.</a:t>
            </a:r>
          </a:p>
          <a:p>
            <a:pPr fontAlgn="base"/>
            <a:r>
              <a:rPr lang="en-US" dirty="0" smtClean="0"/>
              <a:t>	In 1841 he was made a Mexican citizen. He provided military help to Governor </a:t>
            </a:r>
            <a:r>
              <a:rPr lang="en-US" dirty="0" err="1" smtClean="0"/>
              <a:t>Micheltorena</a:t>
            </a:r>
            <a:r>
              <a:rPr lang="en-US" dirty="0" smtClean="0"/>
              <a:t> for which he was amply repaid with an additional 98,000 acres. About this time, the title </a:t>
            </a:r>
            <a:r>
              <a:rPr lang="en-US" i="1" dirty="0" smtClean="0"/>
              <a:t>General</a:t>
            </a:r>
            <a:r>
              <a:rPr lang="en-US" dirty="0" smtClean="0"/>
              <a:t> was ascribed to him although no basis was provided for it. After the Bear Flag Revolt of 1846, Sutter's land was confiscated by the United States Government and its interest. It was later restored to him.</a:t>
            </a:r>
          </a:p>
          <a:p>
            <a:pPr fontAlgn="base"/>
            <a:r>
              <a:rPr lang="en-US" dirty="0" smtClean="0"/>
              <a:t>	Sutter was delegated to the convention which drafted the constitution for California and later he ran, without success, for Governor of the State.</a:t>
            </a:r>
          </a:p>
          <a:p>
            <a:pPr fontAlgn="base"/>
            <a:r>
              <a:rPr lang="en-US" dirty="0" smtClean="0"/>
              <a:t>	In 1848 while excavating the mill race for a new mill which he built, Sutter tried to conceal the discovery of gold on January 24, but was unable. Soon after the news spread, his land was inundated with prospectors, many of whom were the workmen he hired. With his workmen's attention and labor turned to gold he found it difficult to maintain the baronial estate which he had amassed. In 1852 he went bankrupt. To make matters worse, the 98,000 acres of land granted to him by Governor </a:t>
            </a:r>
            <a:r>
              <a:rPr lang="en-US" dirty="0" err="1" smtClean="0"/>
              <a:t>Micheltorena</a:t>
            </a:r>
            <a:r>
              <a:rPr lang="en-US" dirty="0" smtClean="0"/>
              <a:t> were declared invalid.</a:t>
            </a:r>
          </a:p>
          <a:p>
            <a:pPr fontAlgn="base"/>
            <a:r>
              <a:rPr lang="en-US" dirty="0" smtClean="0"/>
              <a:t>	Although his earlier land grant from the Mexicans was declared valid, he did not have sufficient funds to recover the property through litigation. Most of the financial resources which were left, were ordered by the court to be paid to those with subtitles to his land. In 1864 he was provided a pension of $250 a month by the California legislature. His house on the Feather River burned in the following year. In 1871 he came to build a house in Lititz. Johann </a:t>
            </a:r>
            <a:r>
              <a:rPr lang="en-US" dirty="0" err="1" smtClean="0"/>
              <a:t>Agustus</a:t>
            </a:r>
            <a:r>
              <a:rPr lang="en-US" dirty="0" smtClean="0"/>
              <a:t> Sutter died in June of 1880 and is buried in Lititz.</a:t>
            </a:r>
          </a:p>
          <a:p>
            <a:endParaRPr lang="en-US" dirty="0"/>
          </a:p>
        </p:txBody>
      </p:sp>
    </p:spTree>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8"/>
          <p:cNvGrpSpPr/>
          <p:nvPr/>
        </p:nvGrpSpPr>
        <p:grpSpPr>
          <a:xfrm>
            <a:off x="-157939" y="-1413694"/>
            <a:ext cx="9301939" cy="9952136"/>
            <a:chOff x="-157939" y="-1413694"/>
            <a:chExt cx="9301939" cy="9952136"/>
          </a:xfrm>
        </p:grpSpPr>
        <p:grpSp>
          <p:nvGrpSpPr>
            <p:cNvPr id="24" name="Group 27"/>
            <p:cNvGrpSpPr/>
            <p:nvPr/>
          </p:nvGrpSpPr>
          <p:grpSpPr>
            <a:xfrm>
              <a:off x="-157939" y="-1413694"/>
              <a:ext cx="9301939" cy="9952136"/>
              <a:chOff x="-157939" y="-1413694"/>
              <a:chExt cx="9301939" cy="9952136"/>
            </a:xfrm>
          </p:grpSpPr>
          <p:pic>
            <p:nvPicPr>
              <p:cNvPr id="28" name="Picture 27"/>
              <p:cNvPicPr>
                <a:picLocks noChangeAspect="1" noChangeArrowheads="1"/>
              </p:cNvPicPr>
              <p:nvPr/>
            </p:nvPicPr>
            <p:blipFill>
              <a:blip r:embed="rId2"/>
              <a:srcRect/>
              <a:stretch>
                <a:fillRect/>
              </a:stretch>
            </p:blipFill>
            <p:spPr bwMode="auto">
              <a:xfrm>
                <a:off x="-157939" y="1447800"/>
                <a:ext cx="9301939" cy="2133600"/>
              </a:xfrm>
              <a:prstGeom prst="rect">
                <a:avLst/>
              </a:prstGeom>
              <a:noFill/>
              <a:ln w="9525">
                <a:noFill/>
                <a:miter lim="800000"/>
                <a:headEnd/>
                <a:tailEnd/>
              </a:ln>
              <a:effectLst/>
            </p:spPr>
          </p:pic>
          <p:cxnSp>
            <p:nvCxnSpPr>
              <p:cNvPr id="29" name="Straight Connector 3"/>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4"/>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5"/>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6"/>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33" name="TextBox 7"/>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grpSp>
            <p:nvGrpSpPr>
              <p:cNvPr id="34" name="Group 22"/>
              <p:cNvGrpSpPr/>
              <p:nvPr/>
            </p:nvGrpSpPr>
            <p:grpSpPr>
              <a:xfrm>
                <a:off x="3447288" y="2743200"/>
                <a:ext cx="5696712" cy="461665"/>
                <a:chOff x="3447288" y="2743200"/>
                <a:chExt cx="5696712" cy="461665"/>
              </a:xfrm>
            </p:grpSpPr>
            <p:cxnSp>
              <p:nvCxnSpPr>
                <p:cNvPr id="46" name="Straight Connector 45"/>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35" name="Group 27"/>
              <p:cNvGrpSpPr/>
              <p:nvPr/>
            </p:nvGrpSpPr>
            <p:grpSpPr>
              <a:xfrm>
                <a:off x="2496312" y="3046412"/>
                <a:ext cx="566928" cy="855028"/>
                <a:chOff x="2496312" y="3046412"/>
                <a:chExt cx="566928" cy="855028"/>
              </a:xfrm>
            </p:grpSpPr>
            <p:cxnSp>
              <p:nvCxnSpPr>
                <p:cNvPr id="44" name="Straight Connector 43"/>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oup 69"/>
              <p:cNvGrpSpPr/>
              <p:nvPr/>
            </p:nvGrpSpPr>
            <p:grpSpPr>
              <a:xfrm>
                <a:off x="2667000" y="714390"/>
                <a:ext cx="1048306" cy="2486010"/>
                <a:chOff x="2667000" y="714390"/>
                <a:chExt cx="1048306" cy="2486010"/>
              </a:xfrm>
            </p:grpSpPr>
            <p:cxnSp>
              <p:nvCxnSpPr>
                <p:cNvPr id="41" name="Straight Connector 40"/>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42" name="TextBox 41"/>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43" name="Picture 2"/>
                <p:cNvPicPr>
                  <a:picLocks noChangeAspect="1" noChangeArrowheads="1"/>
                </p:cNvPicPr>
                <p:nvPr/>
              </p:nvPicPr>
              <p:blipFill>
                <a:blip r:embed="rId3"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37" name="Straight Connector 36"/>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13"/>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ctangle 14"/>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pic>
            <p:nvPicPr>
              <p:cNvPr id="40" name="Picture 3"/>
              <p:cNvPicPr>
                <a:picLocks noChangeAspect="1" noChangeArrowheads="1"/>
              </p:cNvPicPr>
              <p:nvPr/>
            </p:nvPicPr>
            <p:blipFill>
              <a:blip r:embed="rId4"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25" name="Group 70"/>
            <p:cNvGrpSpPr/>
            <p:nvPr/>
          </p:nvGrpSpPr>
          <p:grpSpPr>
            <a:xfrm>
              <a:off x="1601949" y="1981201"/>
              <a:ext cx="755335" cy="1142999"/>
              <a:chOff x="1530665" y="1981201"/>
              <a:chExt cx="755335" cy="1142999"/>
            </a:xfrm>
          </p:grpSpPr>
          <p:cxnSp>
            <p:nvCxnSpPr>
              <p:cNvPr id="26" name="Straight Connector 25"/>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27" name="TextBox 26"/>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grpSp>
      <p:pic>
        <p:nvPicPr>
          <p:cNvPr id="48" name="Picture 2"/>
          <p:cNvPicPr>
            <a:picLocks noChangeAspect="1" noChangeArrowheads="1"/>
          </p:cNvPicPr>
          <p:nvPr/>
        </p:nvPicPr>
        <p:blipFill>
          <a:blip r:embed="rId5" cstate="print"/>
          <a:srcRect/>
          <a:stretch>
            <a:fillRect/>
          </a:stretch>
        </p:blipFill>
        <p:spPr bwMode="auto">
          <a:xfrm>
            <a:off x="1524000" y="850901"/>
            <a:ext cx="1012598" cy="1206499"/>
          </a:xfrm>
          <a:prstGeom prst="rect">
            <a:avLst/>
          </a:prstGeom>
          <a:noFill/>
          <a:ln w="9525">
            <a:noFill/>
            <a:miter lim="800000"/>
            <a:headEnd/>
            <a:tailEnd/>
          </a:ln>
          <a:effectLst/>
        </p:spPr>
      </p:pic>
      <p:grpSp>
        <p:nvGrpSpPr>
          <p:cNvPr id="22" name="Group 21"/>
          <p:cNvGrpSpPr/>
          <p:nvPr/>
        </p:nvGrpSpPr>
        <p:grpSpPr>
          <a:xfrm>
            <a:off x="-137160" y="758952"/>
            <a:ext cx="9870097" cy="6327648"/>
            <a:chOff x="-137160" y="758952"/>
            <a:chExt cx="9870097" cy="6327648"/>
          </a:xfrm>
        </p:grpSpPr>
        <p:pic>
          <p:nvPicPr>
            <p:cNvPr id="2" name="Picture 2" descr="File:United States 1865-1866.png"/>
            <p:cNvPicPr>
              <a:picLocks noChangeAspect="1" noChangeArrowheads="1"/>
            </p:cNvPicPr>
            <p:nvPr/>
          </p:nvPicPr>
          <p:blipFill>
            <a:blip r:embed="rId6"/>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0" name="Rectangle 9"/>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1" name="TextBox 10"/>
          <p:cNvSpPr txBox="1"/>
          <p:nvPr/>
        </p:nvSpPr>
        <p:spPr>
          <a:xfrm>
            <a:off x="0" y="762000"/>
            <a:ext cx="9144000" cy="553998"/>
          </a:xfrm>
          <a:prstGeom prst="rect">
            <a:avLst/>
          </a:prstGeom>
          <a:noFill/>
        </p:spPr>
        <p:txBody>
          <a:bodyPr wrap="square" rtlCol="0">
            <a:spAutoFit/>
          </a:bodyPr>
          <a:lstStyle/>
          <a:p>
            <a:pPr algn="ctr"/>
            <a:r>
              <a:rPr lang="en-US" sz="3000" b="1" dirty="0" smtClean="0">
                <a:ln>
                  <a:solidFill>
                    <a:srgbClr val="007A37"/>
                  </a:solidFill>
                </a:ln>
                <a:solidFill>
                  <a:srgbClr val="007A37"/>
                </a:solidFill>
                <a:effectLst>
                  <a:outerShdw dist="50800" dir="7200000" algn="ctr" rotWithShape="0">
                    <a:schemeClr val="tx1"/>
                  </a:outerShdw>
                </a:effectLst>
                <a:latin typeface="Tempus Sans ITC" pitchFamily="82" charset="0"/>
              </a:rPr>
              <a:t>Meanwhile, what’s happening with James Marshall?</a:t>
            </a:r>
          </a:p>
        </p:txBody>
      </p:sp>
      <p:pic>
        <p:nvPicPr>
          <p:cNvPr id="328706" name="Picture 2" descr="Image result for sutters mill"/>
          <p:cNvPicPr>
            <a:picLocks noChangeAspect="1" noChangeArrowheads="1"/>
          </p:cNvPicPr>
          <p:nvPr/>
        </p:nvPicPr>
        <p:blipFill>
          <a:blip r:embed="rId7"/>
          <a:srcRect/>
          <a:stretch>
            <a:fillRect/>
          </a:stretch>
        </p:blipFill>
        <p:spPr bwMode="auto">
          <a:xfrm>
            <a:off x="304800" y="3810000"/>
            <a:ext cx="5029200" cy="2977817"/>
          </a:xfrm>
          <a:prstGeom prst="rect">
            <a:avLst/>
          </a:prstGeom>
          <a:noFill/>
          <a:ln w="50800">
            <a:solidFill>
              <a:srgbClr val="007A37"/>
            </a:solidFill>
          </a:ln>
        </p:spPr>
      </p:pic>
      <p:sp useBgFill="1">
        <p:nvSpPr>
          <p:cNvPr id="14" name="TextBox 13"/>
          <p:cNvSpPr txBox="1"/>
          <p:nvPr/>
        </p:nvSpPr>
        <p:spPr>
          <a:xfrm>
            <a:off x="0" y="1295400"/>
            <a:ext cx="6934200" cy="553998"/>
          </a:xfrm>
          <a:prstGeom prst="rect">
            <a:avLst/>
          </a:prstGeom>
        </p:spPr>
        <p:txBody>
          <a:bodyPr wrap="square" rtlCol="0">
            <a:spAutoFit/>
          </a:bodyPr>
          <a:lstStyle/>
          <a:p>
            <a:r>
              <a:rPr lang="en-US" sz="3000" b="1" dirty="0" smtClean="0"/>
              <a:t>  1849: when sawmill fails, he leaves area</a:t>
            </a:r>
          </a:p>
        </p:txBody>
      </p:sp>
      <p:sp useBgFill="1">
        <p:nvSpPr>
          <p:cNvPr id="15" name="TextBox 14"/>
          <p:cNvSpPr txBox="1"/>
          <p:nvPr/>
        </p:nvSpPr>
        <p:spPr>
          <a:xfrm>
            <a:off x="0" y="1808202"/>
            <a:ext cx="6934200" cy="553998"/>
          </a:xfrm>
          <a:prstGeom prst="rect">
            <a:avLst/>
          </a:prstGeom>
        </p:spPr>
        <p:txBody>
          <a:bodyPr wrap="square" rtlCol="0">
            <a:spAutoFit/>
          </a:bodyPr>
          <a:lstStyle/>
          <a:p>
            <a:r>
              <a:rPr lang="en-US" sz="3000" b="1" dirty="0" smtClean="0"/>
              <a:t>  1857: he returns to Coloma as a vintner</a:t>
            </a:r>
          </a:p>
        </p:txBody>
      </p:sp>
      <p:sp useBgFill="1">
        <p:nvSpPr>
          <p:cNvPr id="16" name="TextBox 15"/>
          <p:cNvSpPr txBox="1"/>
          <p:nvPr/>
        </p:nvSpPr>
        <p:spPr>
          <a:xfrm>
            <a:off x="0" y="2341602"/>
            <a:ext cx="6934200" cy="1015663"/>
          </a:xfrm>
          <a:prstGeom prst="rect">
            <a:avLst/>
          </a:prstGeom>
        </p:spPr>
        <p:txBody>
          <a:bodyPr wrap="square" rtlCol="0">
            <a:spAutoFit/>
          </a:bodyPr>
          <a:lstStyle/>
          <a:p>
            <a:r>
              <a:rPr lang="en-US" sz="3000" b="1" dirty="0" smtClean="0"/>
              <a:t>  1860: vineyard fails, he partners in a gold</a:t>
            </a:r>
          </a:p>
          <a:p>
            <a:r>
              <a:rPr lang="en-US" sz="3000" b="1" dirty="0" smtClean="0"/>
              <a:t>    mining venture in Kelsey  CA;  bankrupt!</a:t>
            </a:r>
          </a:p>
        </p:txBody>
      </p:sp>
      <p:sp useBgFill="1">
        <p:nvSpPr>
          <p:cNvPr id="17" name="TextBox 16"/>
          <p:cNvSpPr txBox="1"/>
          <p:nvPr/>
        </p:nvSpPr>
        <p:spPr>
          <a:xfrm>
            <a:off x="0" y="3276600"/>
            <a:ext cx="6934200" cy="553998"/>
          </a:xfrm>
          <a:prstGeom prst="rect">
            <a:avLst/>
          </a:prstGeom>
        </p:spPr>
        <p:txBody>
          <a:bodyPr wrap="square" rtlCol="0">
            <a:spAutoFit/>
          </a:bodyPr>
          <a:lstStyle/>
          <a:p>
            <a:r>
              <a:rPr lang="en-US" sz="3000" b="1" dirty="0" smtClean="0"/>
              <a:t>  1872: receives 6 year pension from CA </a:t>
            </a:r>
          </a:p>
        </p:txBody>
      </p:sp>
      <p:pic>
        <p:nvPicPr>
          <p:cNvPr id="18" name="Picture 2" descr="https://upload.wikimedia.org/wikipedia/commons/thumb/7/71/James_Marshall_cabin_in_Coloma_California.jpg/220px-James_Marshall_cabin_in_Coloma_California.jpg"/>
          <p:cNvPicPr>
            <a:picLocks noChangeAspect="1" noChangeArrowheads="1"/>
          </p:cNvPicPr>
          <p:nvPr/>
        </p:nvPicPr>
        <p:blipFill>
          <a:blip r:embed="rId8"/>
          <a:srcRect/>
          <a:stretch>
            <a:fillRect/>
          </a:stretch>
        </p:blipFill>
        <p:spPr bwMode="auto">
          <a:xfrm>
            <a:off x="228600" y="3886198"/>
            <a:ext cx="3962400" cy="2971802"/>
          </a:xfrm>
          <a:prstGeom prst="rect">
            <a:avLst/>
          </a:prstGeom>
          <a:noFill/>
          <a:ln w="63500">
            <a:solidFill>
              <a:srgbClr val="007A37"/>
            </a:solidFill>
          </a:ln>
        </p:spPr>
      </p:pic>
      <p:sp useBgFill="1">
        <p:nvSpPr>
          <p:cNvPr id="19" name="TextBox 18"/>
          <p:cNvSpPr txBox="1"/>
          <p:nvPr/>
        </p:nvSpPr>
        <p:spPr>
          <a:xfrm>
            <a:off x="4267200" y="4267200"/>
            <a:ext cx="4876800" cy="707886"/>
          </a:xfrm>
          <a:prstGeom prst="rect">
            <a:avLst/>
          </a:prstGeom>
        </p:spPr>
        <p:txBody>
          <a:bodyPr wrap="square" rtlCol="0">
            <a:spAutoFit/>
          </a:bodyPr>
          <a:lstStyle/>
          <a:p>
            <a:r>
              <a:rPr lang="en-US" sz="4000" b="1" dirty="0" smtClean="0"/>
              <a:t> 1885: dies penniless!</a:t>
            </a:r>
          </a:p>
        </p:txBody>
      </p:sp>
      <p:pic>
        <p:nvPicPr>
          <p:cNvPr id="12" name="Picture 2"/>
          <p:cNvPicPr>
            <a:picLocks noChangeAspect="1" noChangeArrowheads="1"/>
          </p:cNvPicPr>
          <p:nvPr/>
        </p:nvPicPr>
        <p:blipFill>
          <a:blip r:embed="rId3" cstate="print"/>
          <a:srcRect/>
          <a:stretch>
            <a:fillRect/>
          </a:stretch>
        </p:blipFill>
        <p:spPr bwMode="auto">
          <a:xfrm>
            <a:off x="6934200" y="1295400"/>
            <a:ext cx="2143930" cy="2590800"/>
          </a:xfrm>
          <a:prstGeom prst="rect">
            <a:avLst/>
          </a:prstGeom>
          <a:noFill/>
          <a:ln w="9525">
            <a:noFill/>
            <a:miter lim="800000"/>
            <a:headEnd/>
            <a:tailEnd/>
          </a:ln>
          <a:effectLst/>
        </p:spPr>
      </p:pic>
      <p:sp useBgFill="1">
        <p:nvSpPr>
          <p:cNvPr id="21" name="TextBox 20"/>
          <p:cNvSpPr txBox="1"/>
          <p:nvPr/>
        </p:nvSpPr>
        <p:spPr>
          <a:xfrm>
            <a:off x="0" y="6304002"/>
            <a:ext cx="9144000" cy="553998"/>
          </a:xfrm>
          <a:prstGeom prst="rect">
            <a:avLst/>
          </a:prstGeom>
        </p:spPr>
        <p:txBody>
          <a:bodyPr wrap="square" rtlCol="0">
            <a:spAutoFit/>
          </a:bodyPr>
          <a:lstStyle/>
          <a:p>
            <a:pPr algn="ctr"/>
            <a:r>
              <a:rPr lang="en-US" sz="3000" b="1" dirty="0" smtClean="0"/>
              <a:t>statue of the first Californian to find gold!</a:t>
            </a:r>
          </a:p>
        </p:txBody>
      </p:sp>
      <p:sp>
        <p:nvSpPr>
          <p:cNvPr id="49" name="TextBox 48"/>
          <p:cNvSpPr txBox="1"/>
          <p:nvPr/>
        </p:nvSpPr>
        <p:spPr>
          <a:xfrm>
            <a:off x="5562600" y="5511225"/>
            <a:ext cx="1976823" cy="584775"/>
          </a:xfrm>
          <a:prstGeom prst="rect">
            <a:avLst/>
          </a:prstGeom>
          <a:solidFill>
            <a:schemeClr val="accent3">
              <a:lumMod val="75000"/>
            </a:schemeClr>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1810-1885</a:t>
            </a:r>
            <a:endParaRPr lang="en-US" sz="3200" b="1" dirty="0">
              <a:solidFill>
                <a:schemeClr val="bg1"/>
              </a:solidFill>
              <a:effectLst>
                <a:outerShdw dist="50800" dir="5400000" algn="ctr" rotWithShape="0">
                  <a:schemeClr val="tx1"/>
                </a:outerShdw>
              </a:effectLst>
            </a:endParaRPr>
          </a:p>
        </p:txBody>
      </p:sp>
      <p:pic>
        <p:nvPicPr>
          <p:cNvPr id="2050" name="Picture 2"/>
          <p:cNvPicPr>
            <a:picLocks noChangeAspect="1" noChangeArrowheads="1"/>
          </p:cNvPicPr>
          <p:nvPr/>
        </p:nvPicPr>
        <p:blipFill>
          <a:blip r:embed="rId9"/>
          <a:srcRect l="29268"/>
          <a:stretch>
            <a:fillRect/>
          </a:stretch>
        </p:blipFill>
        <p:spPr bwMode="auto">
          <a:xfrm>
            <a:off x="1371600" y="1295400"/>
            <a:ext cx="2286000" cy="4966138"/>
          </a:xfrm>
          <a:prstGeom prst="rect">
            <a:avLst/>
          </a:prstGeom>
          <a:noFill/>
          <a:ln w="50800">
            <a:solidFill>
              <a:srgbClr val="008A3E"/>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2"/>
                                        </p:tgtEl>
                                      </p:cBhvr>
                                    </p:animEffect>
                                    <p:set>
                                      <p:cBhvr>
                                        <p:cTn id="7" dur="1" fill="hold">
                                          <p:stCondLst>
                                            <p:cond delay="999"/>
                                          </p:stCondLst>
                                        </p:cTn>
                                        <p:tgtEl>
                                          <p:spTgt spid="22"/>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1000"/>
                                        <p:tgtEl>
                                          <p:spTgt spid="12"/>
                                        </p:tgtEl>
                                      </p:cBhvr>
                                    </p:animEffect>
                                  </p:childTnLst>
                                </p:cTn>
                              </p:par>
                              <p:par>
                                <p:cTn id="11" presetID="10" presetClass="entr" presetSubtype="0" fill="hold" nodeType="withEffect">
                                  <p:stCondLst>
                                    <p:cond delay="0"/>
                                  </p:stCondLst>
                                  <p:childTnLst>
                                    <p:set>
                                      <p:cBhvr>
                                        <p:cTn id="12" dur="1" fill="hold">
                                          <p:stCondLst>
                                            <p:cond delay="0"/>
                                          </p:stCondLst>
                                        </p:cTn>
                                        <p:tgtEl>
                                          <p:spTgt spid="328706"/>
                                        </p:tgtEl>
                                        <p:attrNameLst>
                                          <p:attrName>style.visibility</p:attrName>
                                        </p:attrNameLst>
                                      </p:cBhvr>
                                      <p:to>
                                        <p:strVal val="visible"/>
                                      </p:to>
                                    </p:set>
                                    <p:animEffect transition="in" filter="fade">
                                      <p:cBhvr>
                                        <p:cTn id="13" dur="1000"/>
                                        <p:tgtEl>
                                          <p:spTgt spid="32870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1"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childTnLst>
                                </p:cTn>
                              </p:par>
                              <p:par>
                                <p:cTn id="19" presetID="42" presetClass="exit" presetSubtype="0" fill="hold" nodeType="withEffect">
                                  <p:stCondLst>
                                    <p:cond delay="0"/>
                                  </p:stCondLst>
                                  <p:childTnLst>
                                    <p:animEffect transition="out" filter="fade">
                                      <p:cBhvr>
                                        <p:cTn id="20" dur="1000"/>
                                        <p:tgtEl>
                                          <p:spTgt spid="328706"/>
                                        </p:tgtEl>
                                      </p:cBhvr>
                                    </p:animEffect>
                                    <p:anim calcmode="lin" valueType="num">
                                      <p:cBhvr>
                                        <p:cTn id="21" dur="1000"/>
                                        <p:tgtEl>
                                          <p:spTgt spid="328706"/>
                                        </p:tgtEl>
                                        <p:attrNameLst>
                                          <p:attrName>ppt_x</p:attrName>
                                        </p:attrNameLst>
                                      </p:cBhvr>
                                      <p:tavLst>
                                        <p:tav tm="0">
                                          <p:val>
                                            <p:strVal val="ppt_x"/>
                                          </p:val>
                                        </p:tav>
                                        <p:tav tm="100000">
                                          <p:val>
                                            <p:strVal val="ppt_x"/>
                                          </p:val>
                                        </p:tav>
                                      </p:tavLst>
                                    </p:anim>
                                    <p:anim calcmode="lin" valueType="num">
                                      <p:cBhvr>
                                        <p:cTn id="22" dur="1000"/>
                                        <p:tgtEl>
                                          <p:spTgt spid="328706"/>
                                        </p:tgtEl>
                                        <p:attrNameLst>
                                          <p:attrName>ppt_y</p:attrName>
                                        </p:attrNameLst>
                                      </p:cBhvr>
                                      <p:tavLst>
                                        <p:tav tm="0">
                                          <p:val>
                                            <p:strVal val="ppt_y"/>
                                          </p:val>
                                        </p:tav>
                                        <p:tav tm="100000">
                                          <p:val>
                                            <p:strVal val="ppt_y+.1"/>
                                          </p:val>
                                        </p:tav>
                                      </p:tavLst>
                                    </p:anim>
                                    <p:set>
                                      <p:cBhvr>
                                        <p:cTn id="23" dur="1" fill="hold">
                                          <p:stCondLst>
                                            <p:cond delay="999"/>
                                          </p:stCondLst>
                                        </p:cTn>
                                        <p:tgtEl>
                                          <p:spTgt spid="328706"/>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1"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1"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1000"/>
                                        <p:tgtEl>
                                          <p:spTgt spid="16"/>
                                        </p:tgtEl>
                                      </p:cBhvr>
                                    </p:animEffect>
                                  </p:childTnLst>
                                </p:cTn>
                              </p:par>
                              <p:par>
                                <p:cTn id="34" presetID="10" presetClass="entr" presetSubtype="0"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10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1"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10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1"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1000"/>
                                        <p:tgtEl>
                                          <p:spTgt spid="1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0" nodeType="clickEffect">
                                  <p:stCondLst>
                                    <p:cond delay="0"/>
                                  </p:stCondLst>
                                  <p:childTnLst>
                                    <p:animEffect transition="out" filter="fade">
                                      <p:cBhvr>
                                        <p:cTn id="50" dur="1000"/>
                                        <p:tgtEl>
                                          <p:spTgt spid="14"/>
                                        </p:tgtEl>
                                      </p:cBhvr>
                                    </p:animEffect>
                                    <p:set>
                                      <p:cBhvr>
                                        <p:cTn id="51" dur="1" fill="hold">
                                          <p:stCondLst>
                                            <p:cond delay="999"/>
                                          </p:stCondLst>
                                        </p:cTn>
                                        <p:tgtEl>
                                          <p:spTgt spid="14"/>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1000"/>
                                        <p:tgtEl>
                                          <p:spTgt spid="15"/>
                                        </p:tgtEl>
                                      </p:cBhvr>
                                    </p:animEffect>
                                    <p:set>
                                      <p:cBhvr>
                                        <p:cTn id="54" dur="1" fill="hold">
                                          <p:stCondLst>
                                            <p:cond delay="999"/>
                                          </p:stCondLst>
                                        </p:cTn>
                                        <p:tgtEl>
                                          <p:spTgt spid="15"/>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1000"/>
                                        <p:tgtEl>
                                          <p:spTgt spid="16"/>
                                        </p:tgtEl>
                                      </p:cBhvr>
                                    </p:animEffect>
                                    <p:set>
                                      <p:cBhvr>
                                        <p:cTn id="57" dur="1" fill="hold">
                                          <p:stCondLst>
                                            <p:cond delay="999"/>
                                          </p:stCondLst>
                                        </p:cTn>
                                        <p:tgtEl>
                                          <p:spTgt spid="16"/>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1000"/>
                                        <p:tgtEl>
                                          <p:spTgt spid="17"/>
                                        </p:tgtEl>
                                      </p:cBhvr>
                                    </p:animEffect>
                                    <p:set>
                                      <p:cBhvr>
                                        <p:cTn id="60" dur="1" fill="hold">
                                          <p:stCondLst>
                                            <p:cond delay="999"/>
                                          </p:stCondLst>
                                        </p:cTn>
                                        <p:tgtEl>
                                          <p:spTgt spid="17"/>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1000"/>
                                        <p:tgtEl>
                                          <p:spTgt spid="19"/>
                                        </p:tgtEl>
                                      </p:cBhvr>
                                    </p:animEffect>
                                    <p:set>
                                      <p:cBhvr>
                                        <p:cTn id="63" dur="1" fill="hold">
                                          <p:stCondLst>
                                            <p:cond delay="999"/>
                                          </p:stCondLst>
                                        </p:cTn>
                                        <p:tgtEl>
                                          <p:spTgt spid="19"/>
                                        </p:tgtEl>
                                        <p:attrNameLst>
                                          <p:attrName>style.visibility</p:attrName>
                                        </p:attrNameLst>
                                      </p:cBhvr>
                                      <p:to>
                                        <p:strVal val="hidden"/>
                                      </p:to>
                                    </p:set>
                                  </p:childTnLst>
                                </p:cTn>
                              </p:par>
                              <p:par>
                                <p:cTn id="64" presetID="10" presetClass="exit" presetSubtype="0" fill="hold" nodeType="withEffect">
                                  <p:stCondLst>
                                    <p:cond delay="0"/>
                                  </p:stCondLst>
                                  <p:childTnLst>
                                    <p:animEffect transition="out" filter="fade">
                                      <p:cBhvr>
                                        <p:cTn id="65" dur="1000"/>
                                        <p:tgtEl>
                                          <p:spTgt spid="18"/>
                                        </p:tgtEl>
                                      </p:cBhvr>
                                    </p:animEffect>
                                    <p:set>
                                      <p:cBhvr>
                                        <p:cTn id="66" dur="1" fill="hold">
                                          <p:stCondLst>
                                            <p:cond delay="999"/>
                                          </p:stCondLst>
                                        </p:cTn>
                                        <p:tgtEl>
                                          <p:spTgt spid="18"/>
                                        </p:tgtEl>
                                        <p:attrNameLst>
                                          <p:attrName>style.visibility</p:attrName>
                                        </p:attrNameLst>
                                      </p:cBhvr>
                                      <p:to>
                                        <p:strVal val="hidden"/>
                                      </p:to>
                                    </p:set>
                                  </p:childTnLst>
                                </p:cTn>
                              </p:par>
                            </p:childTnLst>
                          </p:cTn>
                        </p:par>
                        <p:par>
                          <p:cTn id="67" fill="hold">
                            <p:stCondLst>
                              <p:cond delay="2000"/>
                            </p:stCondLst>
                            <p:childTnLst>
                              <p:par>
                                <p:cTn id="68" presetID="6" presetClass="emph" presetSubtype="0" fill="hold" nodeType="afterEffect">
                                  <p:stCondLst>
                                    <p:cond delay="0"/>
                                  </p:stCondLst>
                                  <p:childTnLst>
                                    <p:animScale>
                                      <p:cBhvr>
                                        <p:cTn id="69" dur="1000" fill="hold"/>
                                        <p:tgtEl>
                                          <p:spTgt spid="12"/>
                                        </p:tgtEl>
                                      </p:cBhvr>
                                      <p:by x="150000" y="150000"/>
                                    </p:animScale>
                                  </p:childTnLst>
                                </p:cTn>
                              </p:par>
                              <p:par>
                                <p:cTn id="70" presetID="35" presetClass="path" presetSubtype="0" accel="50000" decel="50000" fill="hold" nodeType="withEffect">
                                  <p:stCondLst>
                                    <p:cond delay="0"/>
                                  </p:stCondLst>
                                  <p:childTnLst>
                                    <p:animMotion origin="layout" path="M -8.33333E-7 2.22222E-6 L -0.16719 0.14444 " pathEditMode="relative" rAng="0" ptsTypes="AA">
                                      <p:cBhvr>
                                        <p:cTn id="71" dur="1000" fill="hold"/>
                                        <p:tgtEl>
                                          <p:spTgt spid="12"/>
                                        </p:tgtEl>
                                        <p:attrNameLst>
                                          <p:attrName>ppt_x</p:attrName>
                                          <p:attrName>ppt_y</p:attrName>
                                        </p:attrNameLst>
                                      </p:cBhvr>
                                      <p:rCtr x="-84" y="72"/>
                                    </p:animMotion>
                                  </p:childTnLst>
                                </p:cTn>
                              </p:par>
                            </p:childTnLst>
                          </p:cTn>
                        </p:par>
                        <p:par>
                          <p:cTn id="72" fill="hold">
                            <p:stCondLst>
                              <p:cond delay="3000"/>
                            </p:stCondLst>
                            <p:childTnLst>
                              <p:par>
                                <p:cTn id="73" presetID="49" presetClass="entr" presetSubtype="0" decel="100000"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 calcmode="lin" valueType="num">
                                      <p:cBhvr>
                                        <p:cTn id="75" dur="1000" fill="hold"/>
                                        <p:tgtEl>
                                          <p:spTgt spid="49"/>
                                        </p:tgtEl>
                                        <p:attrNameLst>
                                          <p:attrName>ppt_w</p:attrName>
                                        </p:attrNameLst>
                                      </p:cBhvr>
                                      <p:tavLst>
                                        <p:tav tm="0">
                                          <p:val>
                                            <p:fltVal val="0"/>
                                          </p:val>
                                        </p:tav>
                                        <p:tav tm="100000">
                                          <p:val>
                                            <p:strVal val="#ppt_w"/>
                                          </p:val>
                                        </p:tav>
                                      </p:tavLst>
                                    </p:anim>
                                    <p:anim calcmode="lin" valueType="num">
                                      <p:cBhvr>
                                        <p:cTn id="76" dur="1000" fill="hold"/>
                                        <p:tgtEl>
                                          <p:spTgt spid="49"/>
                                        </p:tgtEl>
                                        <p:attrNameLst>
                                          <p:attrName>ppt_h</p:attrName>
                                        </p:attrNameLst>
                                      </p:cBhvr>
                                      <p:tavLst>
                                        <p:tav tm="0">
                                          <p:val>
                                            <p:fltVal val="0"/>
                                          </p:val>
                                        </p:tav>
                                        <p:tav tm="100000">
                                          <p:val>
                                            <p:strVal val="#ppt_h"/>
                                          </p:val>
                                        </p:tav>
                                      </p:tavLst>
                                    </p:anim>
                                    <p:anim calcmode="lin" valueType="num">
                                      <p:cBhvr>
                                        <p:cTn id="77" dur="1000" fill="hold"/>
                                        <p:tgtEl>
                                          <p:spTgt spid="49"/>
                                        </p:tgtEl>
                                        <p:attrNameLst>
                                          <p:attrName>style.rotation</p:attrName>
                                        </p:attrNameLst>
                                      </p:cBhvr>
                                      <p:tavLst>
                                        <p:tav tm="0">
                                          <p:val>
                                            <p:fltVal val="360"/>
                                          </p:val>
                                        </p:tav>
                                        <p:tav tm="100000">
                                          <p:val>
                                            <p:fltVal val="0"/>
                                          </p:val>
                                        </p:tav>
                                      </p:tavLst>
                                    </p:anim>
                                    <p:animEffect transition="in" filter="fade">
                                      <p:cBhvr>
                                        <p:cTn id="78" dur="1000"/>
                                        <p:tgtEl>
                                          <p:spTgt spid="49"/>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1" nodeType="clickEffect">
                                  <p:stCondLst>
                                    <p:cond delay="0"/>
                                  </p:stCondLst>
                                  <p:childTnLst>
                                    <p:set>
                                      <p:cBhvr>
                                        <p:cTn id="82" dur="1" fill="hold">
                                          <p:stCondLst>
                                            <p:cond delay="0"/>
                                          </p:stCondLst>
                                        </p:cTn>
                                        <p:tgtEl>
                                          <p:spTgt spid="21"/>
                                        </p:tgtEl>
                                        <p:attrNameLst>
                                          <p:attrName>style.visibility</p:attrName>
                                        </p:attrNameLst>
                                      </p:cBhvr>
                                      <p:to>
                                        <p:strVal val="visible"/>
                                      </p:to>
                                    </p:set>
                                    <p:animEffect transition="in" filter="fade">
                                      <p:cBhvr>
                                        <p:cTn id="83" dur="1000"/>
                                        <p:tgtEl>
                                          <p:spTgt spid="21"/>
                                        </p:tgtEl>
                                      </p:cBhvr>
                                    </p:animEffect>
                                  </p:childTnLst>
                                </p:cTn>
                              </p:par>
                            </p:childTnLst>
                          </p:cTn>
                        </p:par>
                        <p:par>
                          <p:cTn id="84" fill="hold">
                            <p:stCondLst>
                              <p:cond delay="1000"/>
                            </p:stCondLst>
                            <p:childTnLst>
                              <p:par>
                                <p:cTn id="85" presetID="10" presetClass="entr" presetSubtype="0" fill="hold" nodeType="afterEffect">
                                  <p:stCondLst>
                                    <p:cond delay="0"/>
                                  </p:stCondLst>
                                  <p:childTnLst>
                                    <p:set>
                                      <p:cBhvr>
                                        <p:cTn id="86" dur="1" fill="hold">
                                          <p:stCondLst>
                                            <p:cond delay="0"/>
                                          </p:stCondLst>
                                        </p:cTn>
                                        <p:tgtEl>
                                          <p:spTgt spid="2050"/>
                                        </p:tgtEl>
                                        <p:attrNameLst>
                                          <p:attrName>style.visibility</p:attrName>
                                        </p:attrNameLst>
                                      </p:cBhvr>
                                      <p:to>
                                        <p:strVal val="visible"/>
                                      </p:to>
                                    </p:set>
                                    <p:animEffect transition="in" filter="fade">
                                      <p:cBhvr>
                                        <p:cTn id="87" dur="1000"/>
                                        <p:tgtEl>
                                          <p:spTgt spid="2050"/>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nodeType="clickEffect">
                                  <p:stCondLst>
                                    <p:cond delay="0"/>
                                  </p:stCondLst>
                                  <p:childTnLst>
                                    <p:animEffect transition="out" filter="fade">
                                      <p:cBhvr>
                                        <p:cTn id="91" dur="1000"/>
                                        <p:tgtEl>
                                          <p:spTgt spid="2050"/>
                                        </p:tgtEl>
                                      </p:cBhvr>
                                    </p:animEffect>
                                    <p:set>
                                      <p:cBhvr>
                                        <p:cTn id="92" dur="1" fill="hold">
                                          <p:stCondLst>
                                            <p:cond delay="999"/>
                                          </p:stCondLst>
                                        </p:cTn>
                                        <p:tgtEl>
                                          <p:spTgt spid="2050"/>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1000"/>
                                        <p:tgtEl>
                                          <p:spTgt spid="12"/>
                                        </p:tgtEl>
                                      </p:cBhvr>
                                    </p:animEffect>
                                    <p:set>
                                      <p:cBhvr>
                                        <p:cTn id="95" dur="1" fill="hold">
                                          <p:stCondLst>
                                            <p:cond delay="999"/>
                                          </p:stCondLst>
                                        </p:cTn>
                                        <p:tgtEl>
                                          <p:spTgt spid="12"/>
                                        </p:tgtEl>
                                        <p:attrNameLst>
                                          <p:attrName>style.visibility</p:attrName>
                                        </p:attrNameLst>
                                      </p:cBhvr>
                                      <p:to>
                                        <p:strVal val="hidden"/>
                                      </p:to>
                                    </p:set>
                                  </p:childTnLst>
                                </p:cTn>
                              </p:par>
                              <p:par>
                                <p:cTn id="96" presetID="10" presetClass="exit" presetSubtype="0" fill="hold" grpId="2" nodeType="withEffect">
                                  <p:stCondLst>
                                    <p:cond delay="0"/>
                                  </p:stCondLst>
                                  <p:childTnLst>
                                    <p:animEffect transition="out" filter="fade">
                                      <p:cBhvr>
                                        <p:cTn id="97" dur="1000"/>
                                        <p:tgtEl>
                                          <p:spTgt spid="21"/>
                                        </p:tgtEl>
                                      </p:cBhvr>
                                    </p:animEffect>
                                    <p:set>
                                      <p:cBhvr>
                                        <p:cTn id="98" dur="1" fill="hold">
                                          <p:stCondLst>
                                            <p:cond delay="999"/>
                                          </p:stCondLst>
                                        </p:cTn>
                                        <p:tgtEl>
                                          <p:spTgt spid="21"/>
                                        </p:tgtEl>
                                        <p:attrNameLst>
                                          <p:attrName>style.visibility</p:attrName>
                                        </p:attrNameLst>
                                      </p:cBhvr>
                                      <p:to>
                                        <p:strVal val="hidden"/>
                                      </p:to>
                                    </p:set>
                                  </p:childTnLst>
                                </p:cTn>
                              </p:par>
                              <p:par>
                                <p:cTn id="99" presetID="10" presetClass="exit" presetSubtype="0" fill="hold" grpId="0" nodeType="withEffect">
                                  <p:stCondLst>
                                    <p:cond delay="0"/>
                                  </p:stCondLst>
                                  <p:childTnLst>
                                    <p:animEffect transition="out" filter="fade">
                                      <p:cBhvr>
                                        <p:cTn id="100" dur="1000"/>
                                        <p:tgtEl>
                                          <p:spTgt spid="11"/>
                                        </p:tgtEl>
                                      </p:cBhvr>
                                    </p:animEffect>
                                    <p:set>
                                      <p:cBhvr>
                                        <p:cTn id="101" dur="1" fill="hold">
                                          <p:stCondLst>
                                            <p:cond delay="999"/>
                                          </p:stCondLst>
                                        </p:cTn>
                                        <p:tgtEl>
                                          <p:spTgt spid="11"/>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9"/>
                                        </p:tgtEl>
                                      </p:cBhvr>
                                    </p:animEffect>
                                    <p:set>
                                      <p:cBhvr>
                                        <p:cTn id="104" dur="1" fill="hold">
                                          <p:stCondLst>
                                            <p:cond delay="999"/>
                                          </p:stCondLst>
                                        </p:cTn>
                                        <p:tgtEl>
                                          <p:spTgt spid="49"/>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fade">
                                      <p:cBhvr>
                                        <p:cTn id="107" dur="1000"/>
                                        <p:tgtEl>
                                          <p:spTgt spid="23"/>
                                        </p:tgtEl>
                                      </p:cBhvr>
                                    </p:animEffect>
                                  </p:childTnLst>
                                </p:cTn>
                              </p:par>
                              <p:par>
                                <p:cTn id="108" presetID="10" presetClass="entr" presetSubtype="0" fill="hold" nodeType="withEffect">
                                  <p:stCondLst>
                                    <p:cond delay="0"/>
                                  </p:stCondLst>
                                  <p:childTnLst>
                                    <p:set>
                                      <p:cBhvr>
                                        <p:cTn id="109" dur="1" fill="hold">
                                          <p:stCondLst>
                                            <p:cond delay="0"/>
                                          </p:stCondLst>
                                        </p:cTn>
                                        <p:tgtEl>
                                          <p:spTgt spid="48"/>
                                        </p:tgtEl>
                                        <p:attrNameLst>
                                          <p:attrName>style.visibility</p:attrName>
                                        </p:attrNameLst>
                                      </p:cBhvr>
                                      <p:to>
                                        <p:strVal val="visible"/>
                                      </p:to>
                                    </p:set>
                                    <p:animEffect transition="in" filter="fade">
                                      <p:cBhvr>
                                        <p:cTn id="110"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animBg="1"/>
      <p:bldP spid="14" grpId="1" animBg="1"/>
      <p:bldP spid="15" grpId="0" animBg="1"/>
      <p:bldP spid="15" grpId="1" animBg="1"/>
      <p:bldP spid="16" grpId="0" animBg="1"/>
      <p:bldP spid="16" grpId="1" animBg="1"/>
      <p:bldP spid="17" grpId="0" animBg="1"/>
      <p:bldP spid="17" grpId="1" animBg="1"/>
      <p:bldP spid="19" grpId="0" animBg="1"/>
      <p:bldP spid="19" grpId="1" animBg="1"/>
      <p:bldP spid="21" grpId="1" animBg="1"/>
      <p:bldP spid="21" grpId="2" animBg="1"/>
      <p:bldP spid="49" grpId="0" animBg="1"/>
      <p:bldP spid="49" grpId="1" animBg="1"/>
    </p:bldLst>
  </p:timing>
</p:sld>
</file>

<file path=ppt/slides/slide1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219277"/>
          </a:xfrm>
          <a:prstGeom prst="rect">
            <a:avLst/>
          </a:prstGeom>
        </p:spPr>
        <p:txBody>
          <a:bodyPr wrap="square">
            <a:spAutoFit/>
          </a:bodyPr>
          <a:lstStyle/>
          <a:p>
            <a:r>
              <a:rPr lang="en-US" dirty="0" smtClean="0">
                <a:hlinkClick r:id="rId2"/>
              </a:rPr>
              <a:t>https://en.wikipedia.org/wiki/James_W._Marshall</a:t>
            </a:r>
            <a:endParaRPr lang="en-US" dirty="0" smtClean="0"/>
          </a:p>
          <a:p>
            <a:r>
              <a:rPr lang="en-US" dirty="0" smtClean="0"/>
              <a:t>	</a:t>
            </a:r>
            <a:r>
              <a:rPr lang="en-US" b="1" dirty="0" smtClean="0"/>
              <a:t> James Wilson Marshall</a:t>
            </a:r>
            <a:r>
              <a:rPr lang="en-US" dirty="0" smtClean="0"/>
              <a:t> (October 8, 1810 – August 10,</a:t>
            </a:r>
          </a:p>
          <a:p>
            <a:r>
              <a:rPr lang="en-US" dirty="0" smtClean="0"/>
              <a:t> 1885) was an American carpenter and sawmill operator, who</a:t>
            </a:r>
          </a:p>
          <a:p>
            <a:r>
              <a:rPr lang="en-US" dirty="0" smtClean="0"/>
              <a:t> reported the finding of gold at Coloma on the American River</a:t>
            </a:r>
          </a:p>
          <a:p>
            <a:r>
              <a:rPr lang="en-US" dirty="0" smtClean="0"/>
              <a:t> in California on January 24, 1848, the impetus for the California </a:t>
            </a:r>
          </a:p>
          <a:p>
            <a:r>
              <a:rPr lang="en-US" dirty="0" smtClean="0"/>
              <a:t>Gold Rush. The mill property was owned by Johann (John) </a:t>
            </a:r>
          </a:p>
          <a:p>
            <a:r>
              <a:rPr lang="en-US" dirty="0" smtClean="0"/>
              <a:t>Sutter who employed Marshall to build his mill. The wave of </a:t>
            </a:r>
          </a:p>
          <a:p>
            <a:r>
              <a:rPr lang="en-US" dirty="0" smtClean="0"/>
              <a:t>gold seekers turned everyone's attention away from the mill</a:t>
            </a:r>
          </a:p>
          <a:p>
            <a:r>
              <a:rPr lang="en-US" dirty="0" smtClean="0"/>
              <a:t> which eventually fell into disrepair and was never used as</a:t>
            </a:r>
          </a:p>
          <a:p>
            <a:r>
              <a:rPr lang="en-US" dirty="0" smtClean="0"/>
              <a:t> intended. Neither Marshall nor Sutter ever profited from</a:t>
            </a:r>
          </a:p>
          <a:p>
            <a:r>
              <a:rPr lang="en-US" dirty="0" smtClean="0"/>
              <a:t> the gold find.</a:t>
            </a:r>
            <a:endParaRPr lang="en-US" baseline="30000" dirty="0" smtClean="0"/>
          </a:p>
          <a:p>
            <a:r>
              <a:rPr lang="en-US" baseline="30000" dirty="0" smtClean="0"/>
              <a:t>	</a:t>
            </a:r>
            <a:r>
              <a:rPr lang="en-US" dirty="0" smtClean="0"/>
              <a:t> James Wilson Marshall, of English descent, was born </a:t>
            </a:r>
          </a:p>
          <a:p>
            <a:r>
              <a:rPr lang="en-US" dirty="0" smtClean="0"/>
              <a:t>to Philip Marshall and Sarah Wilson (married 1808) at the family</a:t>
            </a:r>
          </a:p>
          <a:p>
            <a:r>
              <a:rPr lang="en-US" dirty="0" smtClean="0"/>
              <a:t> homestead in Hopewell Township, New Jersey on October 8, </a:t>
            </a:r>
          </a:p>
          <a:p>
            <a:r>
              <a:rPr lang="en-US" dirty="0" smtClean="0"/>
              <a:t>1810. The family homestead was known as the Round Mountain</a:t>
            </a:r>
          </a:p>
          <a:p>
            <a:r>
              <a:rPr lang="en-US" dirty="0" smtClean="0"/>
              <a:t> Farm and is still known as Marshall's Corner.</a:t>
            </a:r>
            <a:r>
              <a:rPr lang="en-US" baseline="30000" dirty="0" smtClean="0"/>
              <a:t> </a:t>
            </a:r>
            <a:r>
              <a:rPr lang="en-US" dirty="0" smtClean="0"/>
              <a:t> He was the oldest</a:t>
            </a:r>
          </a:p>
          <a:p>
            <a:r>
              <a:rPr lang="en-US" dirty="0" smtClean="0"/>
              <a:t> of four children, and the only male. In 1816, the Marshall</a:t>
            </a:r>
          </a:p>
          <a:p>
            <a:r>
              <a:rPr lang="en-US" dirty="0" smtClean="0"/>
              <a:t> family relocated to nearby Lambertville, where Philip constructed</a:t>
            </a:r>
          </a:p>
          <a:p>
            <a:r>
              <a:rPr lang="en-US" dirty="0" smtClean="0"/>
              <a:t> a house on approximately five acres of land.</a:t>
            </a:r>
          </a:p>
          <a:p>
            <a:r>
              <a:rPr lang="en-US" dirty="0" smtClean="0"/>
              <a:t>	James left New Jersey in 1834 and headed west. After</a:t>
            </a:r>
          </a:p>
          <a:p>
            <a:r>
              <a:rPr lang="en-US" dirty="0" smtClean="0"/>
              <a:t> spending time in Indiana and Illinois, he settled in Missouri in </a:t>
            </a:r>
          </a:p>
          <a:p>
            <a:r>
              <a:rPr lang="en-US" dirty="0" smtClean="0"/>
              <a:t>1844, and began farming along the Missouri River. It was there</a:t>
            </a:r>
          </a:p>
          <a:p>
            <a:r>
              <a:rPr lang="en-US" dirty="0" smtClean="0"/>
              <a:t> that he contracted malaria, a common affliction in the area. </a:t>
            </a:r>
          </a:p>
          <a:p>
            <a:r>
              <a:rPr lang="en-US" dirty="0" smtClean="0"/>
              <a:t>On the advice of his doctor, Marshall left Missouri in the hopes </a:t>
            </a:r>
          </a:p>
          <a:p>
            <a:r>
              <a:rPr lang="en-US" dirty="0" smtClean="0"/>
              <a:t>of improving his health. He joined an emigrant train heading </a:t>
            </a:r>
          </a:p>
          <a:p>
            <a:r>
              <a:rPr lang="en-US" dirty="0" smtClean="0"/>
              <a:t>west and arrived in Oregon's Willamette Valley in the spring of 1845. He left Oregon in June 1845 and headed south along the Siskiyou Trail into California, eventually reaching Sutter's Fort, California, an agricultural settlement, in mid-July. John Sutter, the founder of Sutter's Fort, was also the </a:t>
            </a:r>
            <a:r>
              <a:rPr lang="en-US" i="1" dirty="0" err="1" smtClean="0"/>
              <a:t>alcalde</a:t>
            </a:r>
            <a:r>
              <a:rPr lang="en-US" dirty="0" smtClean="0"/>
              <a:t> of the area, as California was still a Mexican possession in 1845. Sutter hired Marshall to assist with work at the sawmill, and around the fort (carpentry, primarily). He also helped Marshall to buy two leagues of land on the north side of Butte Creek  (a tributary of the Sacramento River) and provided him with cattle. It was here that Marshall began his second stint as a farmer.</a:t>
            </a:r>
          </a:p>
          <a:p>
            <a:r>
              <a:rPr lang="en-US" dirty="0" smtClean="0"/>
              <a:t>	Soon after this, the Mexican–American War began in May 1846. Marshall volunteered and served under Captain John C. </a:t>
            </a:r>
            <a:r>
              <a:rPr lang="en-US" dirty="0" err="1" smtClean="0"/>
              <a:t>Frémont's</a:t>
            </a:r>
            <a:r>
              <a:rPr lang="en-US" dirty="0" smtClean="0"/>
              <a:t> California Battalion during the Bear Flag Revolt. When he left the battalion and returned to his ranch in early 1847, he found that all his cattle had either strayed or been stolen. With his sole source of income gone, Marshall lost his land</a:t>
            </a:r>
          </a:p>
          <a:p>
            <a:r>
              <a:rPr lang="en-US" dirty="0" smtClean="0"/>
              <a:t>	Marshall soon entered into a partnership with Sutter for the construction of a sawmill. Marshall was to oversee the construction and operation of the mill, and would in return receive a portion of the lumber. After scouting nearby areas for a suitable location, he eventually decided upon Coloma, located roughly 40 miles (64 km) upstream of Sutter's Fort on the American River. He proposed his plan to Sutter, and construction began in late August. His crew consisted mainly of local Native Americans and veterans of the Mormon Battalion on their way to Salt Lake City, Utah.</a:t>
            </a:r>
          </a:p>
          <a:p>
            <a:r>
              <a:rPr lang="en-US" dirty="0" smtClean="0"/>
              <a:t>	Construction continued into January 1848, when it was discovered that the tailrace portion of the mill (the ditch that drained water away from the waterwheel) was too narrow and shallow for the volume of water needed to operate the saw. Marshall decided to use the natural force of the river to excavate and enlarge the tailrace. This could only be done at night, so as not to endanger the lives of the men working on the mill during the day. Every morning Marshall examined the results of the previous night's excavation.</a:t>
            </a:r>
          </a:p>
          <a:p>
            <a:r>
              <a:rPr lang="en-US" dirty="0" smtClean="0"/>
              <a:t>	</a:t>
            </a:r>
            <a:endParaRPr lang="en-US" dirty="0"/>
          </a:p>
        </p:txBody>
      </p:sp>
      <p:pic>
        <p:nvPicPr>
          <p:cNvPr id="18434" name="Picture 2" descr="James W. Marshall, the discoverer of gold in California"/>
          <p:cNvPicPr>
            <a:picLocks noChangeAspect="1" noChangeArrowheads="1"/>
          </p:cNvPicPr>
          <p:nvPr/>
        </p:nvPicPr>
        <p:blipFill>
          <a:blip r:embed="rId3"/>
          <a:srcRect/>
          <a:stretch>
            <a:fillRect/>
          </a:stretch>
        </p:blipFill>
        <p:spPr bwMode="auto">
          <a:xfrm>
            <a:off x="6182258" y="0"/>
            <a:ext cx="2961741" cy="3124200"/>
          </a:xfrm>
          <a:prstGeom prst="rect">
            <a:avLst/>
          </a:prstGeom>
          <a:noFill/>
        </p:spPr>
      </p:pic>
      <p:pic>
        <p:nvPicPr>
          <p:cNvPr id="18436" name="Picture 4" descr=" James Wilson Marshall"/>
          <p:cNvPicPr>
            <a:picLocks noChangeAspect="1" noChangeArrowheads="1"/>
          </p:cNvPicPr>
          <p:nvPr/>
        </p:nvPicPr>
        <p:blipFill>
          <a:blip r:embed="rId4"/>
          <a:srcRect/>
          <a:stretch>
            <a:fillRect/>
          </a:stretch>
        </p:blipFill>
        <p:spPr bwMode="auto">
          <a:xfrm>
            <a:off x="6248400" y="3368800"/>
            <a:ext cx="2895600" cy="3489200"/>
          </a:xfrm>
          <a:prstGeom prst="rect">
            <a:avLst/>
          </a:prstGeom>
          <a:noFill/>
        </p:spPr>
      </p:pic>
    </p:spTree>
  </p:cSld>
  <p:clrMapOvr>
    <a:masterClrMapping/>
  </p:clrMapOvr>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5" name="Rectangle 4"/>
          <p:cNvSpPr/>
          <p:nvPr/>
        </p:nvSpPr>
        <p:spPr>
          <a:xfrm>
            <a:off x="0" y="0"/>
            <a:ext cx="9144000" cy="13665279"/>
          </a:xfrm>
          <a:prstGeom prst="rect">
            <a:avLst/>
          </a:prstGeom>
        </p:spPr>
        <p:txBody>
          <a:bodyPr wrap="square">
            <a:spAutoFit/>
          </a:bodyPr>
          <a:lstStyle/>
          <a:p>
            <a:r>
              <a:rPr lang="en-US" dirty="0" smtClean="0">
                <a:hlinkClick r:id="rId2"/>
              </a:rPr>
              <a:t>https://en.wikipedia.org/wiki/James_W._Marshall</a:t>
            </a:r>
            <a:r>
              <a:rPr lang="en-US" dirty="0" smtClean="0"/>
              <a:t> (continued)</a:t>
            </a:r>
          </a:p>
          <a:p>
            <a:r>
              <a:rPr lang="en-US" dirty="0" smtClean="0"/>
              <a:t>	On the morning of January 24, 1848 Marshall was examining the channel below the mill when he noticed some shiny flecks in the channel bed. As later recounted by Marshall:</a:t>
            </a:r>
          </a:p>
          <a:p>
            <a:pPr fontAlgn="t"/>
            <a:r>
              <a:rPr lang="en-US" b="1" dirty="0" smtClean="0"/>
              <a:t>“</a:t>
            </a:r>
            <a:r>
              <a:rPr lang="en-US" dirty="0" smtClean="0"/>
              <a:t>I picked up one or two pieces and examined them attentively; and having some general knowledge of minerals, I could not call to mind more than two which in any way resembled this, iron, very bright and brittle; and gold, bright, yet malleable. I then tried it between two rocks, and found that it could be beaten into a different shape, but not broken. I then collected four or five pieces and went up to Mr. Scott (who was working at the carpenter's bench making the mill wheel) with the pieces in my hand and said, "I have found it.""What is it?" inquired Scott.</a:t>
            </a:r>
            <a:br>
              <a:rPr lang="en-US" dirty="0" smtClean="0"/>
            </a:br>
            <a:r>
              <a:rPr lang="en-US" dirty="0" smtClean="0"/>
              <a:t>"Gold," I answered.</a:t>
            </a:r>
            <a:br>
              <a:rPr lang="en-US" dirty="0" smtClean="0"/>
            </a:br>
            <a:r>
              <a:rPr lang="en-US" dirty="0" smtClean="0"/>
              <a:t>"Oh! no," replied Scott, "That can't be."</a:t>
            </a:r>
            <a:br>
              <a:rPr lang="en-US" dirty="0" smtClean="0"/>
            </a:br>
            <a:r>
              <a:rPr lang="en-US" dirty="0" smtClean="0"/>
              <a:t>I said,--"I know it to be nothing else."</a:t>
            </a:r>
          </a:p>
          <a:p>
            <a:r>
              <a:rPr lang="en-US" b="1" dirty="0" smtClean="0"/>
              <a:t>	</a:t>
            </a:r>
            <a:r>
              <a:rPr lang="en-US" dirty="0" smtClean="0"/>
              <a:t>The metal was confirmed to be gold after members </a:t>
            </a:r>
          </a:p>
          <a:p>
            <a:r>
              <a:rPr lang="en-US" dirty="0" smtClean="0"/>
              <a:t>of Marshall's crew performed tests on the metal—boiling it in </a:t>
            </a:r>
          </a:p>
          <a:p>
            <a:r>
              <a:rPr lang="en-US" dirty="0" smtClean="0"/>
              <a:t>a lye solution and hammering it to test its malleability.</a:t>
            </a:r>
          </a:p>
          <a:p>
            <a:r>
              <a:rPr lang="en-US" dirty="0" smtClean="0"/>
              <a:t> Marshall, still primarily concerned with the completion of the</a:t>
            </a:r>
          </a:p>
          <a:p>
            <a:r>
              <a:rPr lang="en-US" dirty="0" smtClean="0"/>
              <a:t> sawmill, permitted his crew to search for gold during their</a:t>
            </a:r>
          </a:p>
          <a:p>
            <a:r>
              <a:rPr lang="en-US" dirty="0" smtClean="0"/>
              <a:t> free time.</a:t>
            </a:r>
          </a:p>
          <a:p>
            <a:r>
              <a:rPr lang="en-US" dirty="0" smtClean="0"/>
              <a:t>	By the time Marshall returned to Sutter's Fort, four </a:t>
            </a:r>
          </a:p>
          <a:p>
            <a:r>
              <a:rPr lang="en-US" dirty="0" smtClean="0"/>
              <a:t>days later, the war had ended and California was about to</a:t>
            </a:r>
          </a:p>
          <a:p>
            <a:r>
              <a:rPr lang="en-US" dirty="0" smtClean="0"/>
              <a:t> become an American possession. Marshall shared his discovery with Sutter, who performed further tests on the gold and told Marshall that it was "of the finest quality, of at least 23 karat [96% pure]."</a:t>
            </a:r>
          </a:p>
          <a:p>
            <a:r>
              <a:rPr lang="en-US" dirty="0" smtClean="0"/>
              <a:t>	News of the discovery soon reached around the world. The immediate impact for Marshall was negative.  His sawmill failed when all the able-bodied men in the area abandoned everything to search for gold. Before long, arriving hordes of prospectors forced him off his land. Marshall soon left the area.</a:t>
            </a:r>
          </a:p>
          <a:p>
            <a:r>
              <a:rPr lang="en-US" dirty="0" smtClean="0"/>
              <a:t>	Marshall returned to Coloma in 1857 and found some success in the 1860s with a vineyard he started. That venture ended in failure towards the end of the decade, due mostly to higher taxes and increased competition. He returned to prospecting in the hopes of finding success.</a:t>
            </a:r>
          </a:p>
          <a:p>
            <a:r>
              <a:rPr lang="en-US" dirty="0" smtClean="0"/>
              <a:t>	He became a partner in a gold mine near Kelsey, California but the mine yielded nothing and left Marshall practically bankrupt. The California State Legislature awarded him a two-year pension in 1872 in recognition of his role in an important era in California history. It was renewed in 1874 and 1876 but lapsed in 1878. Marshall, penniless, eventually ended up in a small cabin.</a:t>
            </a:r>
          </a:p>
          <a:p>
            <a:r>
              <a:rPr lang="en-US" dirty="0" smtClean="0"/>
              <a:t>	Marshall died in Kelsey on August 10, 1885.  In 1886, the members of the Native Sons of the Golden West, Placerville Parlor #9 felt that the "Discoverer of Gold" deserved a monument to mark his final resting place. In May 1890, five years after Marshall's death, Placerville Parlor #9 of the Native Sons of the Golden West successfully advocated</a:t>
            </a:r>
            <a:r>
              <a:rPr lang="en-US" baseline="30000" dirty="0" smtClean="0"/>
              <a:t> </a:t>
            </a:r>
            <a:r>
              <a:rPr lang="en-US" dirty="0" smtClean="0"/>
              <a:t>the idea of a monument to the State Legislature, which appropriated a total of $9,000</a:t>
            </a:r>
            <a:r>
              <a:rPr lang="en-US" baseline="30000" dirty="0" smtClean="0"/>
              <a:t> </a:t>
            </a:r>
            <a:r>
              <a:rPr lang="en-US" dirty="0" smtClean="0"/>
              <a:t> for the construction of a monument and tomb which can be seen today, the first such monument erected in California. A statue of Marshall stands on top of the monument, pointing to the spot where he made his discovery in 1848. The monument was rededicated October 8, 2010 by the Native Sons of the Golden West, Georgetown Parlor #91 in honor of the 200th Anniversary of James W. Marshall's birth.</a:t>
            </a:r>
          </a:p>
          <a:p>
            <a:endParaRPr lang="en-US" dirty="0" smtClean="0"/>
          </a:p>
          <a:p>
            <a:endParaRPr lang="en-US" dirty="0" smtClean="0"/>
          </a:p>
          <a:p>
            <a:endParaRPr lang="en-US" dirty="0" smtClean="0"/>
          </a:p>
        </p:txBody>
      </p:sp>
      <p:sp>
        <p:nvSpPr>
          <p:cNvPr id="4" name="Rectangle 3"/>
          <p:cNvSpPr/>
          <p:nvPr/>
        </p:nvSpPr>
        <p:spPr>
          <a:xfrm>
            <a:off x="5981186" y="2667000"/>
            <a:ext cx="3086614" cy="369332"/>
          </a:xfrm>
          <a:prstGeom prst="rect">
            <a:avLst/>
          </a:prstGeom>
        </p:spPr>
        <p:txBody>
          <a:bodyPr wrap="none">
            <a:spAutoFit/>
          </a:bodyPr>
          <a:lstStyle/>
          <a:p>
            <a:r>
              <a:rPr lang="it-IT" dirty="0" smtClean="0"/>
              <a:t>Marshall's cabin in Coloma, Ca</a:t>
            </a:r>
            <a:endParaRPr lang="en-US" dirty="0"/>
          </a:p>
        </p:txBody>
      </p:sp>
      <p:pic>
        <p:nvPicPr>
          <p:cNvPr id="294914" name="Picture 2" descr="https://upload.wikimedia.org/wikipedia/commons/thumb/7/71/James_Marshall_cabin_in_Coloma_California.jpg/220px-James_Marshall_cabin_in_Coloma_California.jpg"/>
          <p:cNvPicPr>
            <a:picLocks noChangeAspect="1" noChangeArrowheads="1"/>
          </p:cNvPicPr>
          <p:nvPr/>
        </p:nvPicPr>
        <p:blipFill>
          <a:blip r:embed="rId3"/>
          <a:srcRect/>
          <a:stretch>
            <a:fillRect/>
          </a:stretch>
        </p:blipFill>
        <p:spPr bwMode="auto">
          <a:xfrm>
            <a:off x="6096002" y="3124200"/>
            <a:ext cx="3047998" cy="2286000"/>
          </a:xfrm>
          <a:prstGeom prst="rect">
            <a:avLst/>
          </a:prstGeom>
          <a:noFill/>
        </p:spPr>
      </p:pic>
    </p:spTree>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37160" y="758952"/>
            <a:ext cx="9870097" cy="6327648"/>
            <a:chOff x="-137160" y="758952"/>
            <a:chExt cx="9870097" cy="6327648"/>
          </a:xfrm>
        </p:grpSpPr>
        <p:pic>
          <p:nvPicPr>
            <p:cNvPr id="31" name="Picture 2" descr="File:United States 1846-12-1848-02.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32" name="Group 2"/>
            <p:cNvGrpSpPr/>
            <p:nvPr/>
          </p:nvGrpSpPr>
          <p:grpSpPr>
            <a:xfrm>
              <a:off x="21351" y="928596"/>
              <a:ext cx="9711586" cy="6158004"/>
              <a:chOff x="21351" y="928596"/>
              <a:chExt cx="9711586" cy="6158004"/>
            </a:xfrm>
            <a:solidFill>
              <a:schemeClr val="bg1"/>
            </a:solidFill>
          </p:grpSpPr>
          <p:sp>
            <p:nvSpPr>
              <p:cNvPr id="33"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11"/>
              <p:cNvGrpSpPr/>
              <p:nvPr/>
            </p:nvGrpSpPr>
            <p:grpSpPr>
              <a:xfrm>
                <a:off x="21351" y="5294193"/>
                <a:ext cx="3435447" cy="1792407"/>
                <a:chOff x="-152400" y="5257800"/>
                <a:chExt cx="3505200" cy="1828800"/>
              </a:xfrm>
              <a:grpFill/>
            </p:grpSpPr>
            <p:sp>
              <p:nvSpPr>
                <p:cNvPr id="37" name="Rectangle 3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3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Freeform 35"/>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useBgFill="1">
        <p:nvSpPr>
          <p:cNvPr id="29" name="Rectangle 28"/>
          <p:cNvSpPr/>
          <p:nvPr/>
        </p:nvSpPr>
        <p:spPr>
          <a:xfrm>
            <a:off x="0" y="838200"/>
            <a:ext cx="9144000" cy="60198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2" name="Group 28"/>
          <p:cNvGrpSpPr/>
          <p:nvPr/>
        </p:nvGrpSpPr>
        <p:grpSpPr>
          <a:xfrm>
            <a:off x="-157939" y="-1413694"/>
            <a:ext cx="9301939" cy="9952136"/>
            <a:chOff x="-157939" y="-1413694"/>
            <a:chExt cx="9301939" cy="9952136"/>
          </a:xfrm>
        </p:grpSpPr>
        <p:grpSp>
          <p:nvGrpSpPr>
            <p:cNvPr id="9" name="Group 27"/>
            <p:cNvGrpSpPr/>
            <p:nvPr/>
          </p:nvGrpSpPr>
          <p:grpSpPr>
            <a:xfrm>
              <a:off x="-157939" y="-1413694"/>
              <a:ext cx="9301939" cy="9952136"/>
              <a:chOff x="-157939" y="-1413694"/>
              <a:chExt cx="9301939" cy="9952136"/>
            </a:xfrm>
          </p:grpSpPr>
          <p:pic>
            <p:nvPicPr>
              <p:cNvPr id="3" name="Picture 4"/>
              <p:cNvPicPr>
                <a:picLocks noChangeAspect="1" noChangeArrowheads="1"/>
              </p:cNvPicPr>
              <p:nvPr/>
            </p:nvPicPr>
            <p:blipFill>
              <a:blip r:embed="rId3"/>
              <a:srcRect/>
              <a:stretch>
                <a:fillRect/>
              </a:stretch>
            </p:blipFill>
            <p:spPr bwMode="auto">
              <a:xfrm>
                <a:off x="-157939" y="1447800"/>
                <a:ext cx="9301939" cy="2133600"/>
              </a:xfrm>
              <a:prstGeom prst="rect">
                <a:avLst/>
              </a:prstGeom>
              <a:noFill/>
              <a:ln w="9525">
                <a:noFill/>
                <a:miter lim="800000"/>
                <a:headEnd/>
                <a:tailEnd/>
              </a:ln>
              <a:effectLst/>
            </p:spPr>
          </p:pic>
          <p:cxnSp>
            <p:nvCxnSpPr>
              <p:cNvPr id="4" name="Straight Connector 3"/>
              <p:cNvCxnSpPr>
                <a:cxnSpLocks/>
              </p:cNvCxnSpPr>
              <p:nvPr/>
            </p:nvCxnSpPr>
            <p:spPr>
              <a:xfrm rot="5400000">
                <a:off x="2659777" y="35886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a:cxnSpLocks/>
              </p:cNvCxnSpPr>
              <p:nvPr/>
            </p:nvCxnSpPr>
            <p:spPr>
              <a:xfrm rot="5400000">
                <a:off x="2979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a:cxnSpLocks/>
              </p:cNvCxnSpPr>
              <p:nvPr/>
            </p:nvCxnSpPr>
            <p:spPr>
              <a:xfrm rot="5400000">
                <a:off x="3117374"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16200000" flipV="1">
                <a:off x="-270031" y="2244569"/>
                <a:ext cx="1904998" cy="6664"/>
              </a:xfrm>
              <a:prstGeom prst="line">
                <a:avLst/>
              </a:prstGeom>
              <a:ln w="76200">
                <a:solidFill>
                  <a:srgbClr val="004F8A"/>
                </a:solidFill>
              </a:ln>
            </p:spPr>
            <p:style>
              <a:lnRef idx="1">
                <a:schemeClr val="accent1"/>
              </a:lnRef>
              <a:fillRef idx="0">
                <a:schemeClr val="accent1"/>
              </a:fillRef>
              <a:effectRef idx="0">
                <a:schemeClr val="accent1"/>
              </a:effectRef>
              <a:fontRef idx="minor">
                <a:schemeClr val="tx1"/>
              </a:fontRef>
            </p:style>
          </p:cxnSp>
          <p:sp useBgFill="1">
            <p:nvSpPr>
              <p:cNvPr id="8" name="TextBox 7"/>
              <p:cNvSpPr txBox="1"/>
              <p:nvPr/>
            </p:nvSpPr>
            <p:spPr>
              <a:xfrm>
                <a:off x="609600" y="1906819"/>
                <a:ext cx="755335" cy="455381"/>
              </a:xfrm>
              <a:prstGeom prst="rect">
                <a:avLst/>
              </a:prstGeom>
              <a:ln w="50800">
                <a:solidFill>
                  <a:srgbClr val="004F8A"/>
                </a:solidFill>
              </a:ln>
            </p:spPr>
            <p:txBody>
              <a:bodyPr wrap="none" rtlCol="0">
                <a:spAutoFit/>
              </a:bodyPr>
              <a:lstStyle/>
              <a:p>
                <a:pPr>
                  <a:lnSpc>
                    <a:spcPts val="3000"/>
                  </a:lnSpc>
                </a:pPr>
                <a:r>
                  <a:rPr lang="en-US" sz="2200" b="1" dirty="0" smtClean="0">
                    <a:solidFill>
                      <a:srgbClr val="004F8A"/>
                    </a:solidFill>
                    <a:effectLst>
                      <a:outerShdw dist="50800" dir="7200000" algn="ctr" rotWithShape="0">
                        <a:schemeClr val="tx1"/>
                      </a:outerShdw>
                    </a:effectLst>
                  </a:rPr>
                  <a:t>1839</a:t>
                </a:r>
                <a:endParaRPr lang="en-US" sz="2200" b="1" dirty="0">
                  <a:solidFill>
                    <a:srgbClr val="004F8A"/>
                  </a:solidFill>
                  <a:effectLst>
                    <a:outerShdw dist="50800" dir="7200000" algn="ctr" rotWithShape="0">
                      <a:schemeClr val="tx1"/>
                    </a:outerShdw>
                  </a:effectLst>
                </a:endParaRPr>
              </a:p>
            </p:txBody>
          </p:sp>
          <p:grpSp>
            <p:nvGrpSpPr>
              <p:cNvPr id="10" name="Group 22"/>
              <p:cNvGrpSpPr/>
              <p:nvPr/>
            </p:nvGrpSpPr>
            <p:grpSpPr>
              <a:xfrm>
                <a:off x="3447288" y="2743200"/>
                <a:ext cx="5696712" cy="461665"/>
                <a:chOff x="3447288" y="2743200"/>
                <a:chExt cx="5696712" cy="461665"/>
              </a:xfrm>
            </p:grpSpPr>
            <p:cxnSp>
              <p:nvCxnSpPr>
                <p:cNvPr id="25" name="Straight Connector 24"/>
                <p:cNvCxnSpPr/>
                <p:nvPr/>
              </p:nvCxnSpPr>
              <p:spPr>
                <a:xfrm flipV="1">
                  <a:off x="3447288" y="2971800"/>
                  <a:ext cx="5696712" cy="16710"/>
                </a:xfrm>
                <a:prstGeom prst="line">
                  <a:avLst/>
                </a:prstGeom>
                <a:ln w="317500">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581400" y="2743200"/>
                  <a:ext cx="5243423" cy="461665"/>
                </a:xfrm>
                <a:prstGeom prst="rect">
                  <a:avLst/>
                </a:prstGeom>
              </p:spPr>
              <p:txBody>
                <a:bodyPr wrap="none">
                  <a:spAutoFit/>
                </a:bodyPr>
                <a:lstStyle/>
                <a:p>
                  <a:r>
                    <a:rPr lang="en-US" sz="2400" b="1" dirty="0" smtClean="0">
                      <a:solidFill>
                        <a:schemeClr val="bg1"/>
                      </a:solidFill>
                    </a:rPr>
                    <a:t>1850 – California  Indian Wars ------1880</a:t>
                  </a:r>
                </a:p>
              </p:txBody>
            </p:sp>
          </p:grpSp>
          <p:grpSp>
            <p:nvGrpSpPr>
              <p:cNvPr id="11" name="Group 27"/>
              <p:cNvGrpSpPr/>
              <p:nvPr/>
            </p:nvGrpSpPr>
            <p:grpSpPr>
              <a:xfrm>
                <a:off x="2496312" y="3046412"/>
                <a:ext cx="566928" cy="855028"/>
                <a:chOff x="2496312" y="3046412"/>
                <a:chExt cx="566928" cy="855028"/>
              </a:xfrm>
            </p:grpSpPr>
            <p:cxnSp>
              <p:nvCxnSpPr>
                <p:cNvPr id="23" name="Straight Connector 22"/>
                <p:cNvCxnSpPr>
                  <a:cxnSpLocks/>
                </p:cNvCxnSpPr>
                <p:nvPr/>
              </p:nvCxnSpPr>
              <p:spPr>
                <a:xfrm rot="5400000">
                  <a:off x="21267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2496312" y="3046412"/>
                  <a:ext cx="566928" cy="1588"/>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69"/>
              <p:cNvGrpSpPr/>
              <p:nvPr/>
            </p:nvGrpSpPr>
            <p:grpSpPr>
              <a:xfrm>
                <a:off x="2667000" y="714390"/>
                <a:ext cx="1048306" cy="2486010"/>
                <a:chOff x="2667000" y="714390"/>
                <a:chExt cx="1048306" cy="2486010"/>
              </a:xfrm>
            </p:grpSpPr>
            <p:cxnSp>
              <p:nvCxnSpPr>
                <p:cNvPr id="20" name="Straight Connector 19"/>
                <p:cNvCxnSpPr/>
                <p:nvPr/>
              </p:nvCxnSpPr>
              <p:spPr>
                <a:xfrm rot="5400000" flipH="1" flipV="1">
                  <a:off x="2432529" y="2590800"/>
                  <a:ext cx="1218406" cy="794"/>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21" name="TextBox 20"/>
                <p:cNvSpPr txBox="1"/>
                <p:nvPr/>
              </p:nvSpPr>
              <p:spPr>
                <a:xfrm>
                  <a:off x="2667000" y="2211619"/>
                  <a:ext cx="755335" cy="455381"/>
                </a:xfrm>
                <a:prstGeom prst="rect">
                  <a:avLst/>
                </a:prstGeom>
                <a:ln w="50800">
                  <a:solidFill>
                    <a:schemeClr val="accent3">
                      <a:lumMod val="75000"/>
                    </a:schemeClr>
                  </a:solidFill>
                </a:ln>
              </p:spPr>
              <p:txBody>
                <a:bodyPr wrap="none" rtlCol="0">
                  <a:spAutoFit/>
                </a:bodyPr>
                <a:lstStyle/>
                <a:p>
                  <a:pPr>
                    <a:lnSpc>
                      <a:spcPts val="3000"/>
                    </a:lnSpc>
                  </a:pPr>
                  <a:r>
                    <a:rPr lang="en-US" sz="2200" b="1" dirty="0" smtClean="0">
                      <a:solidFill>
                        <a:schemeClr val="accent3">
                          <a:lumMod val="75000"/>
                        </a:schemeClr>
                      </a:solidFill>
                      <a:effectLst>
                        <a:outerShdw dist="50800" dir="7200000" algn="ctr" rotWithShape="0">
                          <a:schemeClr val="tx1"/>
                        </a:outerShdw>
                      </a:effectLst>
                    </a:rPr>
                    <a:t>1848</a:t>
                  </a:r>
                  <a:endParaRPr lang="en-US" sz="2200" b="1" dirty="0">
                    <a:solidFill>
                      <a:schemeClr val="accent3">
                        <a:lumMod val="75000"/>
                      </a:schemeClr>
                    </a:solidFill>
                    <a:effectLst>
                      <a:outerShdw dist="50800" dir="7200000" algn="ctr" rotWithShape="0">
                        <a:schemeClr val="tx1"/>
                      </a:outerShdw>
                    </a:effectLst>
                  </a:endParaRPr>
                </a:p>
              </p:txBody>
            </p:sp>
            <p:pic>
              <p:nvPicPr>
                <p:cNvPr id="22" name="Picture 2"/>
                <p:cNvPicPr>
                  <a:picLocks noChangeAspect="1" noChangeArrowheads="1"/>
                </p:cNvPicPr>
                <p:nvPr/>
              </p:nvPicPr>
              <p:blipFill>
                <a:blip r:embed="rId4" cstate="print"/>
                <a:srcRect/>
                <a:stretch>
                  <a:fillRect/>
                </a:stretch>
              </p:blipFill>
              <p:spPr bwMode="auto">
                <a:xfrm>
                  <a:off x="2667000" y="714390"/>
                  <a:ext cx="1048306" cy="1266810"/>
                </a:xfrm>
                <a:prstGeom prst="rect">
                  <a:avLst/>
                </a:prstGeom>
                <a:noFill/>
                <a:ln w="9525">
                  <a:noFill/>
                  <a:miter lim="800000"/>
                  <a:headEnd/>
                  <a:tailEnd/>
                </a:ln>
                <a:effectLst/>
              </p:spPr>
            </p:pic>
          </p:grpSp>
          <p:cxnSp>
            <p:nvCxnSpPr>
              <p:cNvPr id="12" name="Straight Connector 11"/>
              <p:cNvCxnSpPr>
                <a:cxnSpLocks/>
              </p:cNvCxnSpPr>
              <p:nvPr/>
            </p:nvCxnSpPr>
            <p:spPr>
              <a:xfrm rot="5400000">
                <a:off x="8525986" y="35882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cxnSpLocks/>
              </p:cNvCxnSpPr>
              <p:nvPr/>
            </p:nvCxnSpPr>
            <p:spPr>
              <a:xfrm rot="5400000">
                <a:off x="1896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rot="18294980">
                <a:off x="233619" y="7554"/>
                <a:ext cx="9952136" cy="7109639"/>
              </a:xfrm>
              <a:prstGeom prst="rect">
                <a:avLst/>
              </a:prstGeom>
            </p:spPr>
            <p:txBody>
              <a:bodyPr wrap="square">
                <a:spAutoFit/>
              </a:bodyPr>
              <a:lstStyle/>
              <a:p>
                <a:r>
                  <a:rPr lang="en-US" sz="2400" b="1" dirty="0" smtClean="0"/>
                  <a:t>	      1839</a:t>
                </a:r>
              </a:p>
              <a:p>
                <a:r>
                  <a:rPr lang="en-US" sz="2400" b="1" dirty="0" smtClean="0"/>
                  <a:t>       Sutter’s Fort </a:t>
                </a:r>
              </a:p>
              <a:p>
                <a:r>
                  <a:rPr lang="en-US" sz="2400" b="1" dirty="0" smtClean="0"/>
                  <a:t>  </a:t>
                </a:r>
              </a:p>
              <a:p>
                <a:r>
                  <a:rPr lang="en-US" sz="2400" b="1" dirty="0" smtClean="0"/>
                  <a:t>      Donner train- 1946</a:t>
                </a:r>
              </a:p>
              <a:p>
                <a:r>
                  <a:rPr lang="en-US" sz="2400" b="1" dirty="0" smtClean="0"/>
                  <a:t>  Mex.-Am. War 1846-48</a:t>
                </a:r>
              </a:p>
              <a:p>
                <a:r>
                  <a:rPr lang="en-US" sz="2400" b="1" dirty="0" smtClean="0"/>
                  <a:t>	          GOLD – 1848</a:t>
                </a:r>
                <a:endParaRPr lang="en-US" sz="2000" b="1" dirty="0" smtClean="0"/>
              </a:p>
              <a:p>
                <a:r>
                  <a:rPr lang="en-US" sz="2400" b="1" dirty="0" smtClean="0"/>
                  <a:t>  California statehood- 1850</a:t>
                </a:r>
              </a:p>
              <a:p>
                <a:r>
                  <a:rPr lang="en-US" sz="2400" b="1" dirty="0" smtClean="0"/>
                  <a:t>                                     </a:t>
                </a:r>
              </a:p>
              <a:p>
                <a:r>
                  <a:rPr lang="en-US" sz="2400" b="1" dirty="0" smtClean="0"/>
                  <a:t>  </a:t>
                </a:r>
              </a:p>
              <a:p>
                <a:endParaRPr lang="en-US" sz="2400" b="1" dirty="0" smtClean="0"/>
              </a:p>
              <a:p>
                <a:r>
                  <a:rPr lang="en-US" sz="2400" b="1" dirty="0" smtClean="0"/>
                  <a:t>                                                                        </a:t>
                </a:r>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endParaRPr lang="en-US" sz="2400" b="1" dirty="0" smtClean="0"/>
              </a:p>
              <a:p>
                <a:r>
                  <a:rPr lang="en-US" sz="2400" b="1" dirty="0" smtClean="0"/>
                  <a:t>                                                     	           RAILROAD - 1869</a:t>
                </a:r>
              </a:p>
            </p:txBody>
          </p:sp>
          <p:pic>
            <p:nvPicPr>
              <p:cNvPr id="27" name="Picture 3"/>
              <p:cNvPicPr>
                <a:picLocks noChangeAspect="1" noChangeArrowheads="1"/>
              </p:cNvPicPr>
              <p:nvPr/>
            </p:nvPicPr>
            <p:blipFill>
              <a:blip r:embed="rId5" cstate="print"/>
              <a:srcRect/>
              <a:stretch>
                <a:fillRect/>
              </a:stretch>
            </p:blipFill>
            <p:spPr bwMode="auto">
              <a:xfrm>
                <a:off x="381000" y="301625"/>
                <a:ext cx="1054909" cy="1146175"/>
              </a:xfrm>
              <a:prstGeom prst="rect">
                <a:avLst/>
              </a:prstGeom>
              <a:noFill/>
              <a:ln w="9525">
                <a:noFill/>
                <a:miter lim="800000"/>
                <a:headEnd/>
                <a:tailEnd/>
              </a:ln>
              <a:effectLst/>
            </p:spPr>
          </p:pic>
        </p:grpSp>
        <p:grpSp>
          <p:nvGrpSpPr>
            <p:cNvPr id="16" name="Group 70"/>
            <p:cNvGrpSpPr/>
            <p:nvPr/>
          </p:nvGrpSpPr>
          <p:grpSpPr>
            <a:xfrm>
              <a:off x="1601949" y="1981201"/>
              <a:ext cx="755335" cy="1142999"/>
              <a:chOff x="1530665" y="1981201"/>
              <a:chExt cx="755335" cy="1142999"/>
            </a:xfrm>
          </p:grpSpPr>
          <p:cxnSp>
            <p:nvCxnSpPr>
              <p:cNvPr id="18" name="Straight Connector 17"/>
              <p:cNvCxnSpPr/>
              <p:nvPr/>
            </p:nvCxnSpPr>
            <p:spPr>
              <a:xfrm rot="16200000" flipV="1">
                <a:off x="1638302" y="2552699"/>
                <a:ext cx="1142999" cy="3"/>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 useBgFill="1">
            <p:nvSpPr>
              <p:cNvPr id="19" name="TextBox 18"/>
              <p:cNvSpPr txBox="1"/>
              <p:nvPr/>
            </p:nvSpPr>
            <p:spPr>
              <a:xfrm>
                <a:off x="1530665" y="2209800"/>
                <a:ext cx="755335" cy="455381"/>
              </a:xfrm>
              <a:prstGeom prst="rect">
                <a:avLst/>
              </a:prstGeom>
              <a:ln w="50800">
                <a:solidFill>
                  <a:srgbClr val="FF0000"/>
                </a:solidFill>
              </a:ln>
            </p:spPr>
            <p:txBody>
              <a:bodyPr wrap="none" rtlCol="0">
                <a:spAutoFit/>
              </a:bodyPr>
              <a:lstStyle/>
              <a:p>
                <a:pPr>
                  <a:lnSpc>
                    <a:spcPts val="3000"/>
                  </a:lnSpc>
                </a:pPr>
                <a:r>
                  <a:rPr lang="en-US" sz="2200" b="1" dirty="0" smtClean="0">
                    <a:solidFill>
                      <a:srgbClr val="FF0000"/>
                    </a:solidFill>
                    <a:effectLst>
                      <a:outerShdw dist="50800" dir="7200000" algn="ctr" rotWithShape="0">
                        <a:schemeClr val="tx1"/>
                      </a:outerShdw>
                    </a:effectLst>
                  </a:rPr>
                  <a:t>1846</a:t>
                </a:r>
                <a:endParaRPr lang="en-US" sz="2200" b="1" dirty="0">
                  <a:solidFill>
                    <a:srgbClr val="FF0000"/>
                  </a:solidFill>
                  <a:effectLst>
                    <a:outerShdw dist="50800" dir="7200000" algn="ctr" rotWithShape="0">
                      <a:schemeClr val="tx1"/>
                    </a:outerShdw>
                  </a:effectLst>
                </a:endParaRPr>
              </a:p>
            </p:txBody>
          </p:sp>
        </p:grpSp>
      </p:grpSp>
      <p:pic>
        <p:nvPicPr>
          <p:cNvPr id="17" name="Picture 2"/>
          <p:cNvPicPr>
            <a:picLocks noChangeAspect="1" noChangeArrowheads="1"/>
          </p:cNvPicPr>
          <p:nvPr/>
        </p:nvPicPr>
        <p:blipFill>
          <a:blip r:embed="rId6" cstate="print"/>
          <a:srcRect/>
          <a:stretch>
            <a:fillRect/>
          </a:stretch>
        </p:blipFill>
        <p:spPr bwMode="auto">
          <a:xfrm>
            <a:off x="1524000" y="850901"/>
            <a:ext cx="1012598" cy="1206499"/>
          </a:xfrm>
          <a:prstGeom prst="rect">
            <a:avLst/>
          </a:prstGeom>
          <a:noFill/>
          <a:ln w="9525">
            <a:noFill/>
            <a:miter lim="800000"/>
            <a:headEnd/>
            <a:tailEnd/>
          </a:ln>
          <a:effectLst/>
        </p:spPr>
      </p:pic>
      <p:sp>
        <p:nvSpPr>
          <p:cNvPr id="28" name="Rectangle 2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17"/>
                                        </p:tgtEl>
                                      </p:cBhvr>
                                      <p:by x="150000" y="150000"/>
                                    </p:animScale>
                                  </p:childTnLst>
                                </p:cTn>
                              </p:par>
                              <p:par>
                                <p:cTn id="7" presetID="35" presetClass="path" presetSubtype="0" accel="50000" decel="50000" fill="hold" nodeType="withEffect">
                                  <p:stCondLst>
                                    <p:cond delay="0"/>
                                  </p:stCondLst>
                                  <p:childTnLst>
                                    <p:animMotion origin="layout" path="M 1.38889E-6 2.96296E-6 L -0.12205 -0.0676 " pathEditMode="relative" rAng="0" ptsTypes="AA">
                                      <p:cBhvr>
                                        <p:cTn id="8" dur="1000" fill="hold"/>
                                        <p:tgtEl>
                                          <p:spTgt spid="17"/>
                                        </p:tgtEl>
                                        <p:attrNameLst>
                                          <p:attrName>ppt_x</p:attrName>
                                          <p:attrName>ppt_y</p:attrName>
                                        </p:attrNameLst>
                                      </p:cBhvr>
                                      <p:rCtr x="-61" y="-34"/>
                                    </p:animMotion>
                                  </p:childTnLst>
                                </p:cTn>
                              </p:par>
                              <p:par>
                                <p:cTn id="9" presetID="10" presetClass="exit" presetSubtype="0" fill="hold" nodeType="withEffect">
                                  <p:stCondLst>
                                    <p:cond delay="0"/>
                                  </p:stCondLst>
                                  <p:childTnLst>
                                    <p:animEffect transition="out" filter="fade">
                                      <p:cBhvr>
                                        <p:cTn id="10" dur="1000"/>
                                        <p:tgtEl>
                                          <p:spTgt spid="2"/>
                                        </p:tgtEl>
                                      </p:cBhvr>
                                    </p:animEffect>
                                    <p:set>
                                      <p:cBhvr>
                                        <p:cTn id="11" dur="1" fill="hold">
                                          <p:stCondLst>
                                            <p:cond delay="999"/>
                                          </p:stCondLst>
                                        </p:cTn>
                                        <p:tgtEl>
                                          <p:spTgt spid="2"/>
                                        </p:tgtEl>
                                        <p:attrNameLst>
                                          <p:attrName>style.visibility</p:attrName>
                                        </p:attrNameLst>
                                      </p:cBhvr>
                                      <p:to>
                                        <p:strVal val="hidden"/>
                                      </p:to>
                                    </p:set>
                                  </p:childTnLst>
                                </p:cTn>
                              </p:par>
                              <p:par>
                                <p:cTn id="12" presetID="10" presetClass="exit" presetSubtype="0" fill="hold" grpId="0" nodeType="withEffect">
                                  <p:stCondLst>
                                    <p:cond delay="0"/>
                                  </p:stCondLst>
                                  <p:childTnLst>
                                    <p:animEffect transition="out" filter="fade">
                                      <p:cBhvr>
                                        <p:cTn id="13" dur="1000"/>
                                        <p:tgtEl>
                                          <p:spTgt spid="29"/>
                                        </p:tgtEl>
                                      </p:cBhvr>
                                    </p:animEffect>
                                    <p:set>
                                      <p:cBhvr>
                                        <p:cTn id="14" dur="1" fill="hold">
                                          <p:stCondLst>
                                            <p:cond delay="999"/>
                                          </p:stCondLst>
                                        </p:cTn>
                                        <p:tgtEl>
                                          <p:spTgt spid="29"/>
                                        </p:tgtEl>
                                        <p:attrNameLst>
                                          <p:attrName>style.visibility</p:attrName>
                                        </p:attrNameLst>
                                      </p:cBhvr>
                                      <p:to>
                                        <p:strVal val="hidden"/>
                                      </p:to>
                                    </p:set>
                                  </p:childTnLst>
                                </p:cTn>
                              </p:par>
                              <p:par>
                                <p:cTn id="15" presetID="10" presetClass="entr" presetSubtype="0"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 name="TextBox 12"/>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sp useBgFill="1">
        <p:nvSpPr>
          <p:cNvPr id="22" name="TextBox 21"/>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grpSp>
        <p:nvGrpSpPr>
          <p:cNvPr id="10" name="Group 9"/>
          <p:cNvGrpSpPr/>
          <p:nvPr/>
        </p:nvGrpSpPr>
        <p:grpSpPr>
          <a:xfrm>
            <a:off x="-137160" y="758952"/>
            <a:ext cx="9870097" cy="6327648"/>
            <a:chOff x="-137160" y="758952"/>
            <a:chExt cx="9870097" cy="6327648"/>
          </a:xfrm>
        </p:grpSpPr>
        <p:pic>
          <p:nvPicPr>
            <p:cNvPr id="329730"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3" descr="Wpdms nasa topo oregon trail.jpg">
            <a:hlinkClick r:id="rId4"/>
          </p:cNvPr>
          <p:cNvPicPr>
            <a:picLocks noChangeAspect="1" noChangeArrowheads="1"/>
          </p:cNvPicPr>
          <p:nvPr/>
        </p:nvPicPr>
        <p:blipFill>
          <a:blip r:embed="rId5"/>
          <a:srcRect/>
          <a:stretch>
            <a:fillRect/>
          </a:stretch>
        </p:blipFill>
        <p:spPr bwMode="auto">
          <a:xfrm rot="548484">
            <a:off x="1717" y="1080263"/>
            <a:ext cx="5246231" cy="3507789"/>
          </a:xfrm>
          <a:prstGeom prst="rect">
            <a:avLst/>
          </a:prstGeom>
          <a:noFill/>
          <a:ln>
            <a:noFill/>
          </a:ln>
        </p:spPr>
      </p:pic>
      <p:sp>
        <p:nvSpPr>
          <p:cNvPr id="12" name="Rectangle 1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TextBox 13"/>
          <p:cNvSpPr txBox="1"/>
          <p:nvPr/>
        </p:nvSpPr>
        <p:spPr>
          <a:xfrm>
            <a:off x="0" y="4724400"/>
            <a:ext cx="9144000" cy="553998"/>
          </a:xfrm>
          <a:prstGeom prst="rect">
            <a:avLst/>
          </a:prstGeom>
          <a:solidFill>
            <a:schemeClr val="bg1"/>
          </a:solidFill>
        </p:spPr>
        <p:txBody>
          <a:bodyPr wrap="square" rtlCol="0">
            <a:spAutoFit/>
          </a:bodyPr>
          <a:lstStyle/>
          <a:p>
            <a:pPr>
              <a:buFontTx/>
              <a:buChar char="-"/>
            </a:pPr>
            <a:r>
              <a:rPr lang="en-US" sz="3000" b="1" dirty="0" smtClean="0"/>
              <a:t> Donner-Reed Wagon Train leaves for California</a:t>
            </a:r>
          </a:p>
        </p:txBody>
      </p:sp>
      <p:sp>
        <p:nvSpPr>
          <p:cNvPr id="15" name="Freeform 14"/>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51653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52196 w 3983064"/>
              <a:gd name="connsiteY7" fmla="*/ 152434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52196 w 3983064"/>
              <a:gd name="connsiteY6" fmla="*/ 1524342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52535" y="1796978"/>
                  <a:pt x="3572359" y="1746142"/>
                </a:cubicBezTo>
                <a:cubicBezTo>
                  <a:pt x="3492184" y="1695306"/>
                  <a:pt x="3256659" y="1571085"/>
                  <a:pt x="3153299" y="1534118"/>
                </a:cubicBezTo>
                <a:cubicBezTo>
                  <a:pt x="3049939" y="1497151"/>
                  <a:pt x="3030878" y="1558747"/>
                  <a:pt x="2952196" y="1524342"/>
                </a:cubicBezTo>
                <a:cubicBezTo>
                  <a:pt x="2873514" y="1489937"/>
                  <a:pt x="2756076" y="1388877"/>
                  <a:pt x="2681206" y="1327688"/>
                </a:cubicBezTo>
                <a:cubicBezTo>
                  <a:pt x="2606336" y="1266499"/>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rgbClr val="004F8A"/>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Freeform 15"/>
          <p:cNvSpPr/>
          <p:nvPr/>
        </p:nvSpPr>
        <p:spPr>
          <a:xfrm>
            <a:off x="629920" y="2661920"/>
            <a:ext cx="1574800" cy="509693"/>
          </a:xfrm>
          <a:custGeom>
            <a:avLst/>
            <a:gdLst>
              <a:gd name="connsiteX0" fmla="*/ 1574800 w 1574800"/>
              <a:gd name="connsiteY0" fmla="*/ 0 h 509693"/>
              <a:gd name="connsiteX1" fmla="*/ 1503680 w 1574800"/>
              <a:gd name="connsiteY1" fmla="*/ 203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 name="connsiteX0" fmla="*/ 1574800 w 1574800"/>
              <a:gd name="connsiteY0" fmla="*/ 0 h 509693"/>
              <a:gd name="connsiteX1" fmla="*/ 1503680 w 1574800"/>
              <a:gd name="connsiteY1" fmla="*/ 2489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4800" h="509693">
                <a:moveTo>
                  <a:pt x="1574800" y="0"/>
                </a:moveTo>
                <a:cubicBezTo>
                  <a:pt x="1557866" y="1693"/>
                  <a:pt x="1540933" y="231987"/>
                  <a:pt x="1503680" y="248920"/>
                </a:cubicBezTo>
                <a:cubicBezTo>
                  <a:pt x="1466427" y="265853"/>
                  <a:pt x="1393613" y="107527"/>
                  <a:pt x="1351280" y="101600"/>
                </a:cubicBezTo>
                <a:cubicBezTo>
                  <a:pt x="1308947" y="95673"/>
                  <a:pt x="1293707" y="182880"/>
                  <a:pt x="1249680" y="213360"/>
                </a:cubicBezTo>
                <a:cubicBezTo>
                  <a:pt x="1205653" y="243840"/>
                  <a:pt x="1131147" y="260773"/>
                  <a:pt x="1087120" y="284480"/>
                </a:cubicBezTo>
                <a:cubicBezTo>
                  <a:pt x="1043093" y="308187"/>
                  <a:pt x="1012613" y="355600"/>
                  <a:pt x="985520" y="355600"/>
                </a:cubicBezTo>
                <a:cubicBezTo>
                  <a:pt x="958427" y="355600"/>
                  <a:pt x="949960" y="291253"/>
                  <a:pt x="924560" y="284480"/>
                </a:cubicBezTo>
                <a:cubicBezTo>
                  <a:pt x="899160" y="277707"/>
                  <a:pt x="861907" y="320040"/>
                  <a:pt x="833120" y="314960"/>
                </a:cubicBezTo>
                <a:cubicBezTo>
                  <a:pt x="804333" y="309880"/>
                  <a:pt x="778933" y="277707"/>
                  <a:pt x="751840" y="254000"/>
                </a:cubicBezTo>
                <a:cubicBezTo>
                  <a:pt x="724747" y="230293"/>
                  <a:pt x="701040" y="174413"/>
                  <a:pt x="670560" y="172720"/>
                </a:cubicBezTo>
                <a:cubicBezTo>
                  <a:pt x="640080" y="171027"/>
                  <a:pt x="602827" y="223520"/>
                  <a:pt x="568960" y="243840"/>
                </a:cubicBezTo>
                <a:cubicBezTo>
                  <a:pt x="535093" y="264160"/>
                  <a:pt x="491067" y="274320"/>
                  <a:pt x="467360" y="294640"/>
                </a:cubicBezTo>
                <a:cubicBezTo>
                  <a:pt x="443653" y="314960"/>
                  <a:pt x="448733" y="342053"/>
                  <a:pt x="426720" y="365760"/>
                </a:cubicBezTo>
                <a:cubicBezTo>
                  <a:pt x="404707" y="389467"/>
                  <a:pt x="357293" y="425027"/>
                  <a:pt x="335280" y="436880"/>
                </a:cubicBezTo>
                <a:cubicBezTo>
                  <a:pt x="313267" y="448733"/>
                  <a:pt x="294640" y="436880"/>
                  <a:pt x="294640" y="436880"/>
                </a:cubicBezTo>
                <a:cubicBezTo>
                  <a:pt x="274320" y="436880"/>
                  <a:pt x="245533" y="430107"/>
                  <a:pt x="213360" y="436880"/>
                </a:cubicBezTo>
                <a:cubicBezTo>
                  <a:pt x="181187" y="443653"/>
                  <a:pt x="137160" y="465667"/>
                  <a:pt x="101600" y="477520"/>
                </a:cubicBezTo>
                <a:cubicBezTo>
                  <a:pt x="66040" y="489373"/>
                  <a:pt x="18627" y="509693"/>
                  <a:pt x="0" y="508000"/>
                </a:cubicBezTo>
              </a:path>
            </a:pathLst>
          </a:custGeom>
          <a:ln w="63500" cap="sq">
            <a:solidFill>
              <a:srgbClr val="FF0000"/>
            </a:solidFill>
            <a:prstDash val="solid"/>
          </a:ln>
          <a:effectLst>
            <a:outerShdw dist="50800" dir="54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11" name="Picture 2"/>
          <p:cNvPicPr preferRelativeResize="0">
            <a:picLocks noChangeAspect="1" noChangeArrowheads="1"/>
          </p:cNvPicPr>
          <p:nvPr/>
        </p:nvPicPr>
        <p:blipFill>
          <a:blip r:embed="rId6"/>
          <a:srcRect/>
          <a:stretch>
            <a:fillRect/>
          </a:stretch>
        </p:blipFill>
        <p:spPr bwMode="auto">
          <a:xfrm>
            <a:off x="155448" y="82296"/>
            <a:ext cx="1518897" cy="1809749"/>
          </a:xfrm>
          <a:prstGeom prst="rect">
            <a:avLst/>
          </a:prstGeom>
          <a:noFill/>
          <a:ln w="9525">
            <a:noFill/>
            <a:miter lim="800000"/>
            <a:headEnd/>
            <a:tailEnd/>
          </a:ln>
          <a:effectLst/>
        </p:spPr>
      </p:pic>
      <p:sp>
        <p:nvSpPr>
          <p:cNvPr id="17" name="Oval 16"/>
          <p:cNvSpPr/>
          <p:nvPr/>
        </p:nvSpPr>
        <p:spPr>
          <a:xfrm>
            <a:off x="4724400" y="3810000"/>
            <a:ext cx="381000" cy="3048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8" name="TextBox 17"/>
          <p:cNvSpPr txBox="1"/>
          <p:nvPr/>
        </p:nvSpPr>
        <p:spPr>
          <a:xfrm>
            <a:off x="0" y="5257800"/>
            <a:ext cx="9144000" cy="553998"/>
          </a:xfrm>
          <a:prstGeom prst="rect">
            <a:avLst/>
          </a:prstGeom>
          <a:solidFill>
            <a:schemeClr val="bg1"/>
          </a:solidFill>
        </p:spPr>
        <p:txBody>
          <a:bodyPr wrap="square" rtlCol="0">
            <a:spAutoFit/>
          </a:bodyPr>
          <a:lstStyle/>
          <a:p>
            <a:r>
              <a:rPr lang="en-US" sz="3000" b="1" dirty="0" smtClean="0"/>
              <a:t>- Virginia, age 13, travels with her family &amp; step-siblings </a:t>
            </a:r>
          </a:p>
        </p:txBody>
      </p:sp>
      <p:sp>
        <p:nvSpPr>
          <p:cNvPr id="19" name="TextBox 18"/>
          <p:cNvSpPr txBox="1"/>
          <p:nvPr/>
        </p:nvSpPr>
        <p:spPr>
          <a:xfrm>
            <a:off x="0" y="5791200"/>
            <a:ext cx="9144000" cy="553998"/>
          </a:xfrm>
          <a:prstGeom prst="rect">
            <a:avLst/>
          </a:prstGeom>
          <a:solidFill>
            <a:schemeClr val="bg1"/>
          </a:solidFill>
        </p:spPr>
        <p:txBody>
          <a:bodyPr wrap="square" rtlCol="0">
            <a:spAutoFit/>
          </a:bodyPr>
          <a:lstStyle/>
          <a:p>
            <a:r>
              <a:rPr lang="en-US" sz="3000" b="1" dirty="0" smtClean="0"/>
              <a:t>- from Fort Bridger, they continue on Hastings Cut-off </a:t>
            </a:r>
          </a:p>
        </p:txBody>
      </p:sp>
      <p:sp>
        <p:nvSpPr>
          <p:cNvPr id="20" name="TextBox 19"/>
          <p:cNvSpPr txBox="1"/>
          <p:nvPr/>
        </p:nvSpPr>
        <p:spPr>
          <a:xfrm>
            <a:off x="0" y="6304002"/>
            <a:ext cx="9144000" cy="553998"/>
          </a:xfrm>
          <a:prstGeom prst="rect">
            <a:avLst/>
          </a:prstGeom>
          <a:solidFill>
            <a:schemeClr val="bg1"/>
          </a:solidFill>
        </p:spPr>
        <p:txBody>
          <a:bodyPr wrap="square" rtlCol="0">
            <a:spAutoFit/>
          </a:bodyPr>
          <a:lstStyle/>
          <a:p>
            <a:r>
              <a:rPr lang="en-US" sz="3000" b="1" dirty="0" smtClean="0"/>
              <a:t>- delays leave them snow-bound in Sierra Nevada </a:t>
            </a:r>
            <a:r>
              <a:rPr lang="en-US" sz="3000" b="1" dirty="0" err="1" smtClean="0"/>
              <a:t>Mts</a:t>
            </a:r>
            <a:r>
              <a:rPr lang="en-US" sz="3000" b="1" dirty="0" smtClean="0"/>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360"/>
                                          </p:val>
                                        </p:tav>
                                        <p:tav tm="100000">
                                          <p:val>
                                            <p:fltVal val="0"/>
                                          </p:val>
                                        </p:tav>
                                      </p:tavLst>
                                    </p:anim>
                                    <p:animEffect transition="in" filter="fade">
                                      <p:cBhvr>
                                        <p:cTn id="10" dur="10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1000"/>
                                        <p:tgtEl>
                                          <p:spTgt spid="1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childTnLst>
                                </p:cTn>
                              </p:par>
                              <p:par>
                                <p:cTn id="28" presetID="0" presetClass="path" presetSubtype="0" accel="50000" decel="50000" fill="hold" grpId="1" nodeType="withEffect">
                                  <p:stCondLst>
                                    <p:cond delay="0"/>
                                  </p:stCondLst>
                                  <p:childTnLst>
                                    <p:animMotion origin="layout" path="M 0 0 C -0.00104 -0.00833 -0.00035 -0.02593 -0.00903 -0.02871 C -0.01475 -0.03056 -0.02083 -0.03033 -0.02673 -0.03102 C -0.0342 -0.05903 -0.02222 -0.01551 -0.03212 -0.04537 C -0.0368 -0.05949 -0.03767 -0.06713 -0.04826 -0.07616 C -0.05 -0.0794 -0.05104 -0.0838 -0.05364 -0.08588 C -0.05781 -0.08935 -0.06354 -0.0875 -0.06788 -0.09051 C -0.08576 -0.10255 -0.09531 -0.10509 -0.11614 -0.10949 C -0.1191 -0.11181 -0.12222 -0.11389 -0.125 -0.11667 C -0.12708 -0.11875 -0.12812 -0.12222 -0.13038 -0.12384 C -0.13368 -0.12639 -0.14114 -0.12871 -0.14114 -0.12871 C -0.14357 -0.13102 -0.14566 -0.13403 -0.14826 -0.13588 C -0.15989 -0.14375 -0.15191 -0.13125 -0.15903 -0.14537 C -0.16371 -0.1706 -0.15729 -0.14074 -0.16423 -0.16204 C -0.16528 -0.16505 -0.16423 -0.16945 -0.16614 -0.17153 C -0.16892 -0.17477 -0.17326 -0.17454 -0.17673 -0.17616 C -0.19132 -0.18241 -0.20694 -0.17894 -0.22153 -0.18588 C -0.225 -0.18496 -0.22899 -0.18565 -0.23212 -0.18333 C -0.24236 -0.17546 -0.24392 -0.16482 -0.25538 -0.15949 C -0.25712 -0.16042 -0.25937 -0.16042 -0.26076 -0.16204 C -0.26232 -0.16389 -0.26371 -0.16644 -0.26423 -0.16921 C -0.26562 -0.17616 -0.26232 -0.18542 -0.26614 -0.19051 C -0.26944 -0.19491 -0.27569 -0.19051 -0.28038 -0.19051 " pathEditMode="relative" ptsTypes="ffffffffffffffffffffffA">
                                      <p:cBhvr>
                                        <p:cTn id="29" dur="5000" fill="hold"/>
                                        <p:tgtEl>
                                          <p:spTgt spid="17"/>
                                        </p:tgtEl>
                                        <p:attrNameLst>
                                          <p:attrName>ppt_x</p:attrName>
                                          <p:attrName>ppt_y</p:attrName>
                                        </p:attrNameLst>
                                      </p:cBhvr>
                                    </p:animMotion>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childTnLst>
                                </p:cTn>
                              </p:par>
                            </p:childTnLst>
                          </p:cTn>
                        </p:par>
                        <p:par>
                          <p:cTn id="38" fill="hold">
                            <p:stCondLst>
                              <p:cond delay="1000"/>
                            </p:stCondLst>
                            <p:childTnLst>
                              <p:par>
                                <p:cTn id="39" presetID="0" presetClass="path" presetSubtype="0" accel="50000" decel="50000" fill="hold" grpId="2" nodeType="afterEffect">
                                  <p:stCondLst>
                                    <p:cond delay="0"/>
                                  </p:stCondLst>
                                  <p:childTnLst>
                                    <p:animMotion origin="layout" path="M -0.28038 -0.19051 C -0.29375 -0.20833 -0.29167 -0.20509 -0.31423 -0.20255 C -0.31337 -0.18102 -0.31007 -0.16111 -0.3125 -0.14051 C -0.3158 -0.15856 -0.32309 -0.15694 -0.33403 -0.16435 C -0.33698 -0.16366 -0.3408 -0.16481 -0.34288 -0.16204 C -0.3467 -0.15694 -0.34618 -0.14769 -0.35 -0.14282 C -0.35173 -0.14051 -0.35364 -0.13819 -0.35538 -0.13588 C -0.36319 -0.13819 -0.37153 -0.13843 -0.37864 -0.14282 C -0.38107 -0.14444 -0.38055 -0.14977 -0.38212 -0.15255 C -0.38646 -0.16042 -0.38923 -0.16204 -0.39462 -0.16667 C -0.39878 -0.16597 -0.40712 -0.16435 -0.40712 -0.16412 " pathEditMode="relative" rAng="0" ptsTypes="ffffffffffA">
                                      <p:cBhvr>
                                        <p:cTn id="40" dur="5000" fill="hold"/>
                                        <p:tgtEl>
                                          <p:spTgt spid="17"/>
                                        </p:tgtEl>
                                        <p:attrNameLst>
                                          <p:attrName>ppt_x</p:attrName>
                                          <p:attrName>ppt_y</p:attrName>
                                        </p:attrNameLst>
                                      </p:cBhvr>
                                      <p:rCtr x="-63" y="18"/>
                                    </p:animMotion>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10" presetClass="exit" presetSubtype="0" fill="hold" grpId="1" nodeType="withEffect">
                                  <p:stCondLst>
                                    <p:cond delay="0"/>
                                  </p:stCondLst>
                                  <p:childTnLst>
                                    <p:animEffect transition="out" filter="fade">
                                      <p:cBhvr>
                                        <p:cTn id="56" dur="1000"/>
                                        <p:tgtEl>
                                          <p:spTgt spid="18"/>
                                        </p:tgtEl>
                                      </p:cBhvr>
                                    </p:animEffect>
                                    <p:set>
                                      <p:cBhvr>
                                        <p:cTn id="57" dur="1" fill="hold">
                                          <p:stCondLst>
                                            <p:cond delay="999"/>
                                          </p:stCondLst>
                                        </p:cTn>
                                        <p:tgtEl>
                                          <p:spTgt spid="18"/>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19"/>
                                        </p:tgtEl>
                                      </p:cBhvr>
                                    </p:animEffect>
                                    <p:set>
                                      <p:cBhvr>
                                        <p:cTn id="60" dur="1" fill="hold">
                                          <p:stCondLst>
                                            <p:cond delay="999"/>
                                          </p:stCondLst>
                                        </p:cTn>
                                        <p:tgtEl>
                                          <p:spTgt spid="1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20"/>
                                        </p:tgtEl>
                                      </p:cBhvr>
                                    </p:animEffect>
                                    <p:set>
                                      <p:cBhvr>
                                        <p:cTn id="63" dur="1" fill="hold">
                                          <p:stCondLst>
                                            <p:cond delay="999"/>
                                          </p:stCondLst>
                                        </p:cTn>
                                        <p:tgtEl>
                                          <p:spTgt spid="20"/>
                                        </p:tgtEl>
                                        <p:attrNameLst>
                                          <p:attrName>style.visibility</p:attrName>
                                        </p:attrNameLst>
                                      </p:cBhvr>
                                      <p:to>
                                        <p:strVal val="hidden"/>
                                      </p:to>
                                    </p:set>
                                  </p:childTnLst>
                                </p:cTn>
                              </p:par>
                            </p:childTnLst>
                          </p:cTn>
                        </p:par>
                        <p:par>
                          <p:cTn id="64" fill="hold">
                            <p:stCondLst>
                              <p:cond delay="1000"/>
                            </p:stCondLst>
                            <p:childTnLst>
                              <p:par>
                                <p:cTn id="65" presetID="10" presetClass="exit" presetSubtype="0" fill="hold" grpId="1" nodeType="afterEffect">
                                  <p:stCondLst>
                                    <p:cond delay="0"/>
                                  </p:stCondLst>
                                  <p:childTnLst>
                                    <p:animEffect transition="out" filter="fade">
                                      <p:cBhvr>
                                        <p:cTn id="66" dur="1000"/>
                                        <p:tgtEl>
                                          <p:spTgt spid="13"/>
                                        </p:tgtEl>
                                      </p:cBhvr>
                                    </p:animEffect>
                                    <p:set>
                                      <p:cBhvr>
                                        <p:cTn id="67" dur="1" fill="hold">
                                          <p:stCondLst>
                                            <p:cond delay="999"/>
                                          </p:stCondLst>
                                        </p:cTn>
                                        <p:tgtEl>
                                          <p:spTgt spid="13"/>
                                        </p:tgtEl>
                                        <p:attrNameLst>
                                          <p:attrName>style.visibility</p:attrName>
                                        </p:attrNameLst>
                                      </p:cBhvr>
                                      <p:to>
                                        <p:strVal val="hidden"/>
                                      </p:to>
                                    </p:set>
                                  </p:childTnLst>
                                </p:cTn>
                              </p:par>
                              <p:par>
                                <p:cTn id="68" presetID="49" presetClass="entr" presetSubtype="0" decel="100000" fill="hold" grpId="0" nodeType="withEffect">
                                  <p:stCondLst>
                                    <p:cond delay="0"/>
                                  </p:stCondLst>
                                  <p:childTnLst>
                                    <p:set>
                                      <p:cBhvr>
                                        <p:cTn id="69" dur="1" fill="hold">
                                          <p:stCondLst>
                                            <p:cond delay="0"/>
                                          </p:stCondLst>
                                        </p:cTn>
                                        <p:tgtEl>
                                          <p:spTgt spid="22"/>
                                        </p:tgtEl>
                                        <p:attrNameLst>
                                          <p:attrName>style.visibility</p:attrName>
                                        </p:attrNameLst>
                                      </p:cBhvr>
                                      <p:to>
                                        <p:strVal val="visible"/>
                                      </p:to>
                                    </p:set>
                                    <p:anim calcmode="lin" valueType="num">
                                      <p:cBhvr>
                                        <p:cTn id="70" dur="1000" fill="hold"/>
                                        <p:tgtEl>
                                          <p:spTgt spid="22"/>
                                        </p:tgtEl>
                                        <p:attrNameLst>
                                          <p:attrName>ppt_w</p:attrName>
                                        </p:attrNameLst>
                                      </p:cBhvr>
                                      <p:tavLst>
                                        <p:tav tm="0">
                                          <p:val>
                                            <p:fltVal val="0"/>
                                          </p:val>
                                        </p:tav>
                                        <p:tav tm="100000">
                                          <p:val>
                                            <p:strVal val="#ppt_w"/>
                                          </p:val>
                                        </p:tav>
                                      </p:tavLst>
                                    </p:anim>
                                    <p:anim calcmode="lin" valueType="num">
                                      <p:cBhvr>
                                        <p:cTn id="71" dur="1000" fill="hold"/>
                                        <p:tgtEl>
                                          <p:spTgt spid="22"/>
                                        </p:tgtEl>
                                        <p:attrNameLst>
                                          <p:attrName>ppt_h</p:attrName>
                                        </p:attrNameLst>
                                      </p:cBhvr>
                                      <p:tavLst>
                                        <p:tav tm="0">
                                          <p:val>
                                            <p:fltVal val="0"/>
                                          </p:val>
                                        </p:tav>
                                        <p:tav tm="100000">
                                          <p:val>
                                            <p:strVal val="#ppt_h"/>
                                          </p:val>
                                        </p:tav>
                                      </p:tavLst>
                                    </p:anim>
                                    <p:anim calcmode="lin" valueType="num">
                                      <p:cBhvr>
                                        <p:cTn id="72" dur="1000" fill="hold"/>
                                        <p:tgtEl>
                                          <p:spTgt spid="22"/>
                                        </p:tgtEl>
                                        <p:attrNameLst>
                                          <p:attrName>style.rotation</p:attrName>
                                        </p:attrNameLst>
                                      </p:cBhvr>
                                      <p:tavLst>
                                        <p:tav tm="0">
                                          <p:val>
                                            <p:fltVal val="360"/>
                                          </p:val>
                                        </p:tav>
                                        <p:tav tm="100000">
                                          <p:val>
                                            <p:fltVal val="0"/>
                                          </p:val>
                                        </p:tav>
                                      </p:tavLst>
                                    </p:anim>
                                    <p:animEffect transition="in" filter="fade">
                                      <p:cBhvr>
                                        <p:cTn id="73"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2" grpId="0" animBg="1"/>
      <p:bldP spid="14" grpId="0" animBg="1"/>
      <p:bldP spid="14" grpId="1" animBg="1"/>
      <p:bldP spid="15" grpId="0" animBg="1"/>
      <p:bldP spid="16" grpId="0" animBg="1"/>
      <p:bldP spid="17" grpId="0" animBg="1"/>
      <p:bldP spid="17" grpId="1" animBg="1"/>
      <p:bldP spid="17" grpId="2" animBg="1"/>
      <p:bldP spid="18" grpId="0" animBg="1"/>
      <p:bldP spid="18" grpId="1" animBg="1"/>
      <p:bldP spid="19" grpId="0" animBg="1"/>
      <p:bldP spid="19" grpId="1" animBg="1"/>
      <p:bldP spid="20" grpId="0" animBg="1"/>
      <p:bldP spid="20" grpId="1"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2" name="TextBox 21"/>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grpSp>
        <p:nvGrpSpPr>
          <p:cNvPr id="2" name="Group 9"/>
          <p:cNvGrpSpPr/>
          <p:nvPr/>
        </p:nvGrpSpPr>
        <p:grpSpPr>
          <a:xfrm>
            <a:off x="-137160" y="758952"/>
            <a:ext cx="9870097" cy="6327648"/>
            <a:chOff x="-137160" y="758952"/>
            <a:chExt cx="9870097" cy="6327648"/>
          </a:xfrm>
        </p:grpSpPr>
        <p:pic>
          <p:nvPicPr>
            <p:cNvPr id="329730"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21" name="Picture 3" descr="Wpdms nasa topo oregon trail.jpg">
            <a:hlinkClick r:id="rId4"/>
          </p:cNvPr>
          <p:cNvPicPr>
            <a:picLocks noChangeAspect="1" noChangeArrowheads="1"/>
          </p:cNvPicPr>
          <p:nvPr/>
        </p:nvPicPr>
        <p:blipFill>
          <a:blip r:embed="rId5"/>
          <a:srcRect/>
          <a:stretch>
            <a:fillRect/>
          </a:stretch>
        </p:blipFill>
        <p:spPr bwMode="auto">
          <a:xfrm rot="548484">
            <a:off x="1717" y="1080263"/>
            <a:ext cx="5246231" cy="3507789"/>
          </a:xfrm>
          <a:prstGeom prst="rect">
            <a:avLst/>
          </a:prstGeom>
          <a:noFill/>
          <a:ln>
            <a:noFill/>
          </a:ln>
        </p:spPr>
      </p:pic>
      <p:sp>
        <p:nvSpPr>
          <p:cNvPr id="12" name="Rectangle 1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5" name="Freeform 14"/>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44445 w 3983064"/>
              <a:gd name="connsiteY7" fmla="*/ 151653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75674 w 3983064"/>
              <a:gd name="connsiteY6" fmla="*/ 1382688 h 2172345"/>
              <a:gd name="connsiteX7" fmla="*/ 2952196 w 3983064"/>
              <a:gd name="connsiteY7" fmla="*/ 1524342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153299 w 3983064"/>
              <a:gd name="connsiteY5" fmla="*/ 1534118 h 2172345"/>
              <a:gd name="connsiteX6" fmla="*/ 2952196 w 3983064"/>
              <a:gd name="connsiteY6" fmla="*/ 1524342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52535" y="1796978"/>
                  <a:pt x="3572359" y="1746142"/>
                </a:cubicBezTo>
                <a:cubicBezTo>
                  <a:pt x="3492184" y="1695306"/>
                  <a:pt x="3256659" y="1571085"/>
                  <a:pt x="3153299" y="1534118"/>
                </a:cubicBezTo>
                <a:cubicBezTo>
                  <a:pt x="3049939" y="1497151"/>
                  <a:pt x="3030878" y="1558747"/>
                  <a:pt x="2952196" y="1524342"/>
                </a:cubicBezTo>
                <a:cubicBezTo>
                  <a:pt x="2873514" y="1489937"/>
                  <a:pt x="2756076" y="1388877"/>
                  <a:pt x="2681206" y="1327688"/>
                </a:cubicBezTo>
                <a:cubicBezTo>
                  <a:pt x="2606336" y="1266499"/>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rgbClr val="004F8A"/>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Freeform 15"/>
          <p:cNvSpPr/>
          <p:nvPr/>
        </p:nvSpPr>
        <p:spPr>
          <a:xfrm>
            <a:off x="629920" y="2661920"/>
            <a:ext cx="1574800" cy="509693"/>
          </a:xfrm>
          <a:custGeom>
            <a:avLst/>
            <a:gdLst>
              <a:gd name="connsiteX0" fmla="*/ 1574800 w 1574800"/>
              <a:gd name="connsiteY0" fmla="*/ 0 h 509693"/>
              <a:gd name="connsiteX1" fmla="*/ 1503680 w 1574800"/>
              <a:gd name="connsiteY1" fmla="*/ 203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 name="connsiteX0" fmla="*/ 1574800 w 1574800"/>
              <a:gd name="connsiteY0" fmla="*/ 0 h 509693"/>
              <a:gd name="connsiteX1" fmla="*/ 1503680 w 1574800"/>
              <a:gd name="connsiteY1" fmla="*/ 248920 h 509693"/>
              <a:gd name="connsiteX2" fmla="*/ 1351280 w 1574800"/>
              <a:gd name="connsiteY2" fmla="*/ 101600 h 509693"/>
              <a:gd name="connsiteX3" fmla="*/ 1249680 w 1574800"/>
              <a:gd name="connsiteY3" fmla="*/ 213360 h 509693"/>
              <a:gd name="connsiteX4" fmla="*/ 1087120 w 1574800"/>
              <a:gd name="connsiteY4" fmla="*/ 284480 h 509693"/>
              <a:gd name="connsiteX5" fmla="*/ 985520 w 1574800"/>
              <a:gd name="connsiteY5" fmla="*/ 355600 h 509693"/>
              <a:gd name="connsiteX6" fmla="*/ 924560 w 1574800"/>
              <a:gd name="connsiteY6" fmla="*/ 284480 h 509693"/>
              <a:gd name="connsiteX7" fmla="*/ 833120 w 1574800"/>
              <a:gd name="connsiteY7" fmla="*/ 314960 h 509693"/>
              <a:gd name="connsiteX8" fmla="*/ 751840 w 1574800"/>
              <a:gd name="connsiteY8" fmla="*/ 254000 h 509693"/>
              <a:gd name="connsiteX9" fmla="*/ 670560 w 1574800"/>
              <a:gd name="connsiteY9" fmla="*/ 172720 h 509693"/>
              <a:gd name="connsiteX10" fmla="*/ 568960 w 1574800"/>
              <a:gd name="connsiteY10" fmla="*/ 243840 h 509693"/>
              <a:gd name="connsiteX11" fmla="*/ 467360 w 1574800"/>
              <a:gd name="connsiteY11" fmla="*/ 294640 h 509693"/>
              <a:gd name="connsiteX12" fmla="*/ 426720 w 1574800"/>
              <a:gd name="connsiteY12" fmla="*/ 365760 h 509693"/>
              <a:gd name="connsiteX13" fmla="*/ 335280 w 1574800"/>
              <a:gd name="connsiteY13" fmla="*/ 436880 h 509693"/>
              <a:gd name="connsiteX14" fmla="*/ 294640 w 1574800"/>
              <a:gd name="connsiteY14" fmla="*/ 436880 h 509693"/>
              <a:gd name="connsiteX15" fmla="*/ 213360 w 1574800"/>
              <a:gd name="connsiteY15" fmla="*/ 436880 h 509693"/>
              <a:gd name="connsiteX16" fmla="*/ 101600 w 1574800"/>
              <a:gd name="connsiteY16" fmla="*/ 477520 h 509693"/>
              <a:gd name="connsiteX17" fmla="*/ 0 w 1574800"/>
              <a:gd name="connsiteY17" fmla="*/ 508000 h 50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4800" h="509693">
                <a:moveTo>
                  <a:pt x="1574800" y="0"/>
                </a:moveTo>
                <a:cubicBezTo>
                  <a:pt x="1557866" y="1693"/>
                  <a:pt x="1540933" y="231987"/>
                  <a:pt x="1503680" y="248920"/>
                </a:cubicBezTo>
                <a:cubicBezTo>
                  <a:pt x="1466427" y="265853"/>
                  <a:pt x="1393613" y="107527"/>
                  <a:pt x="1351280" y="101600"/>
                </a:cubicBezTo>
                <a:cubicBezTo>
                  <a:pt x="1308947" y="95673"/>
                  <a:pt x="1293707" y="182880"/>
                  <a:pt x="1249680" y="213360"/>
                </a:cubicBezTo>
                <a:cubicBezTo>
                  <a:pt x="1205653" y="243840"/>
                  <a:pt x="1131147" y="260773"/>
                  <a:pt x="1087120" y="284480"/>
                </a:cubicBezTo>
                <a:cubicBezTo>
                  <a:pt x="1043093" y="308187"/>
                  <a:pt x="1012613" y="355600"/>
                  <a:pt x="985520" y="355600"/>
                </a:cubicBezTo>
                <a:cubicBezTo>
                  <a:pt x="958427" y="355600"/>
                  <a:pt x="949960" y="291253"/>
                  <a:pt x="924560" y="284480"/>
                </a:cubicBezTo>
                <a:cubicBezTo>
                  <a:pt x="899160" y="277707"/>
                  <a:pt x="861907" y="320040"/>
                  <a:pt x="833120" y="314960"/>
                </a:cubicBezTo>
                <a:cubicBezTo>
                  <a:pt x="804333" y="309880"/>
                  <a:pt x="778933" y="277707"/>
                  <a:pt x="751840" y="254000"/>
                </a:cubicBezTo>
                <a:cubicBezTo>
                  <a:pt x="724747" y="230293"/>
                  <a:pt x="701040" y="174413"/>
                  <a:pt x="670560" y="172720"/>
                </a:cubicBezTo>
                <a:cubicBezTo>
                  <a:pt x="640080" y="171027"/>
                  <a:pt x="602827" y="223520"/>
                  <a:pt x="568960" y="243840"/>
                </a:cubicBezTo>
                <a:cubicBezTo>
                  <a:pt x="535093" y="264160"/>
                  <a:pt x="491067" y="274320"/>
                  <a:pt x="467360" y="294640"/>
                </a:cubicBezTo>
                <a:cubicBezTo>
                  <a:pt x="443653" y="314960"/>
                  <a:pt x="448733" y="342053"/>
                  <a:pt x="426720" y="365760"/>
                </a:cubicBezTo>
                <a:cubicBezTo>
                  <a:pt x="404707" y="389467"/>
                  <a:pt x="357293" y="425027"/>
                  <a:pt x="335280" y="436880"/>
                </a:cubicBezTo>
                <a:cubicBezTo>
                  <a:pt x="313267" y="448733"/>
                  <a:pt x="294640" y="436880"/>
                  <a:pt x="294640" y="436880"/>
                </a:cubicBezTo>
                <a:cubicBezTo>
                  <a:pt x="274320" y="436880"/>
                  <a:pt x="245533" y="430107"/>
                  <a:pt x="213360" y="436880"/>
                </a:cubicBezTo>
                <a:cubicBezTo>
                  <a:pt x="181187" y="443653"/>
                  <a:pt x="137160" y="465667"/>
                  <a:pt x="101600" y="477520"/>
                </a:cubicBezTo>
                <a:cubicBezTo>
                  <a:pt x="66040" y="489373"/>
                  <a:pt x="18627" y="509693"/>
                  <a:pt x="0" y="508000"/>
                </a:cubicBezTo>
              </a:path>
            </a:pathLst>
          </a:custGeom>
          <a:ln w="63500" cap="sq">
            <a:solidFill>
              <a:srgbClr val="FF0000"/>
            </a:solidFill>
            <a:prstDash val="solid"/>
          </a:ln>
          <a:effectLst>
            <a:outerShdw dist="50800" dir="54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990600" y="2743200"/>
            <a:ext cx="381000" cy="304800"/>
          </a:xfrm>
          <a:prstGeom prst="ellipse">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3" name="TextBox 22"/>
          <p:cNvSpPr txBox="1"/>
          <p:nvPr/>
        </p:nvSpPr>
        <p:spPr>
          <a:xfrm>
            <a:off x="0" y="4648200"/>
            <a:ext cx="9144000" cy="2400657"/>
          </a:xfrm>
          <a:prstGeom prst="rect">
            <a:avLst/>
          </a:prstGeom>
          <a:solidFill>
            <a:schemeClr val="bg1"/>
          </a:solidFill>
        </p:spPr>
        <p:txBody>
          <a:bodyPr wrap="square" rtlCol="0">
            <a:spAutoFit/>
          </a:bodyPr>
          <a:lstStyle/>
          <a:p>
            <a:pPr>
              <a:buFontTx/>
              <a:buChar char="-"/>
            </a:pPr>
            <a:r>
              <a:rPr lang="en-US" sz="3000" b="1" dirty="0" smtClean="0"/>
              <a:t> Virginia prays: if they survive, she will become Catholic</a:t>
            </a:r>
          </a:p>
          <a:p>
            <a:pPr>
              <a:buFontTx/>
              <a:buChar char="-"/>
            </a:pPr>
            <a:endParaRPr lang="en-US" sz="3000" b="1" dirty="0" smtClean="0"/>
          </a:p>
          <a:p>
            <a:pPr>
              <a:buFontTx/>
              <a:buChar char="-"/>
            </a:pPr>
            <a:endParaRPr lang="en-US" sz="3000" b="1" dirty="0" smtClean="0"/>
          </a:p>
          <a:p>
            <a:pPr>
              <a:buFontTx/>
              <a:buChar char="-"/>
            </a:pPr>
            <a:endParaRPr lang="en-US" sz="3000" b="1" dirty="0" smtClean="0"/>
          </a:p>
          <a:p>
            <a:endParaRPr lang="en-US" sz="3000" b="1" dirty="0" smtClean="0"/>
          </a:p>
        </p:txBody>
      </p:sp>
      <p:sp>
        <p:nvSpPr>
          <p:cNvPr id="24" name="TextBox 23"/>
          <p:cNvSpPr txBox="1"/>
          <p:nvPr/>
        </p:nvSpPr>
        <p:spPr>
          <a:xfrm>
            <a:off x="0" y="5161002"/>
            <a:ext cx="9144000" cy="553998"/>
          </a:xfrm>
          <a:prstGeom prst="rect">
            <a:avLst/>
          </a:prstGeom>
          <a:solidFill>
            <a:schemeClr val="bg1"/>
          </a:solidFill>
        </p:spPr>
        <p:txBody>
          <a:bodyPr wrap="square" rtlCol="0">
            <a:spAutoFit/>
          </a:bodyPr>
          <a:lstStyle/>
          <a:p>
            <a:pPr>
              <a:buFontTx/>
              <a:buChar char="-"/>
            </a:pPr>
            <a:r>
              <a:rPr lang="en-US" sz="3000" b="1" dirty="0" smtClean="0"/>
              <a:t> after a horrific winter, the survivors are rescued</a:t>
            </a:r>
          </a:p>
        </p:txBody>
      </p:sp>
      <p:pic>
        <p:nvPicPr>
          <p:cNvPr id="333826" name="Picture 2" descr="Image result for donner rescue images"/>
          <p:cNvPicPr>
            <a:picLocks noChangeAspect="1" noChangeArrowheads="1"/>
          </p:cNvPicPr>
          <p:nvPr/>
        </p:nvPicPr>
        <p:blipFill>
          <a:blip r:embed="rId6"/>
          <a:srcRect/>
          <a:stretch>
            <a:fillRect/>
          </a:stretch>
        </p:blipFill>
        <p:spPr bwMode="auto">
          <a:xfrm>
            <a:off x="4209220" y="762000"/>
            <a:ext cx="4858580" cy="3810000"/>
          </a:xfrm>
          <a:prstGeom prst="rect">
            <a:avLst/>
          </a:prstGeom>
          <a:noFill/>
          <a:ln w="50800">
            <a:solidFill>
              <a:srgbClr val="FF0000"/>
            </a:solidFill>
          </a:ln>
        </p:spPr>
      </p:pic>
      <p:sp>
        <p:nvSpPr>
          <p:cNvPr id="28" name="TextBox 27"/>
          <p:cNvSpPr txBox="1"/>
          <p:nvPr/>
        </p:nvSpPr>
        <p:spPr>
          <a:xfrm>
            <a:off x="0" y="5694402"/>
            <a:ext cx="9144000" cy="553998"/>
          </a:xfrm>
          <a:prstGeom prst="rect">
            <a:avLst/>
          </a:prstGeom>
          <a:solidFill>
            <a:schemeClr val="bg1"/>
          </a:solidFill>
        </p:spPr>
        <p:txBody>
          <a:bodyPr wrap="square" rtlCol="0">
            <a:spAutoFit/>
          </a:bodyPr>
          <a:lstStyle/>
          <a:p>
            <a:pPr>
              <a:buFontTx/>
              <a:buChar char="-"/>
            </a:pPr>
            <a:r>
              <a:rPr lang="en-US" sz="3000" b="1" dirty="0" smtClean="0"/>
              <a:t> Virginia’s parents &amp; all siblings survive the ordeal</a:t>
            </a:r>
          </a:p>
        </p:txBody>
      </p:sp>
      <p:pic>
        <p:nvPicPr>
          <p:cNvPr id="333829" name="Picture 5" descr="C:\Users\Sandra\AppData\Local\Microsoft\Windows\INetCache\IE\XTNHX9F4\Anonymous_praying_hands[1].png"/>
          <p:cNvPicPr>
            <a:picLocks noChangeAspect="1" noChangeArrowheads="1"/>
          </p:cNvPicPr>
          <p:nvPr/>
        </p:nvPicPr>
        <p:blipFill>
          <a:blip r:embed="rId7"/>
          <a:srcRect/>
          <a:stretch>
            <a:fillRect/>
          </a:stretch>
        </p:blipFill>
        <p:spPr bwMode="auto">
          <a:xfrm rot="653784">
            <a:off x="7595902" y="5288651"/>
            <a:ext cx="1424094" cy="1447800"/>
          </a:xfrm>
          <a:prstGeom prst="rect">
            <a:avLst/>
          </a:prstGeom>
          <a:noFill/>
        </p:spPr>
      </p:pic>
      <p:pic>
        <p:nvPicPr>
          <p:cNvPr id="333830" name="Picture 6"/>
          <p:cNvPicPr>
            <a:picLocks noChangeAspect="1" noChangeArrowheads="1"/>
          </p:cNvPicPr>
          <p:nvPr/>
        </p:nvPicPr>
        <p:blipFill>
          <a:blip r:embed="rId8"/>
          <a:srcRect/>
          <a:stretch>
            <a:fillRect/>
          </a:stretch>
        </p:blipFill>
        <p:spPr bwMode="auto">
          <a:xfrm>
            <a:off x="4011910" y="838200"/>
            <a:ext cx="5041603" cy="3733800"/>
          </a:xfrm>
          <a:prstGeom prst="rect">
            <a:avLst/>
          </a:prstGeom>
          <a:noFill/>
          <a:ln w="50800">
            <a:solidFill>
              <a:srgbClr val="FF0000"/>
            </a:solidFill>
            <a:miter lim="800000"/>
            <a:headEnd/>
            <a:tailEnd/>
          </a:ln>
          <a:effectLst/>
        </p:spPr>
      </p:pic>
      <p:sp>
        <p:nvSpPr>
          <p:cNvPr id="30" name="TextBox 29"/>
          <p:cNvSpPr txBox="1"/>
          <p:nvPr/>
        </p:nvSpPr>
        <p:spPr>
          <a:xfrm>
            <a:off x="1600200" y="6211669"/>
            <a:ext cx="5791200" cy="646331"/>
          </a:xfrm>
          <a:prstGeom prst="rect">
            <a:avLst/>
          </a:prstGeom>
          <a:noFill/>
        </p:spPr>
        <p:txBody>
          <a:bodyPr wrap="square" rtlCol="0">
            <a:spAutoFit/>
          </a:bodyPr>
          <a:lstStyle/>
          <a:p>
            <a:pPr algn="ctr"/>
            <a:r>
              <a:rPr lang="en-US" sz="3600" b="1" dirty="0" smtClean="0">
                <a:solidFill>
                  <a:srgbClr val="FF0000"/>
                </a:solidFill>
                <a:effectLst>
                  <a:outerShdw dist="50800" dir="5400000" algn="ctr" rotWithShape="0">
                    <a:schemeClr val="tx1"/>
                  </a:outerShdw>
                </a:effectLst>
              </a:rPr>
              <a:t>What becomes of Virginia?</a:t>
            </a:r>
          </a:p>
        </p:txBody>
      </p:sp>
      <p:pic>
        <p:nvPicPr>
          <p:cNvPr id="31" name="Picture 2"/>
          <p:cNvPicPr preferRelativeResize="0">
            <a:picLocks noChangeAspect="1" noChangeArrowheads="1"/>
          </p:cNvPicPr>
          <p:nvPr/>
        </p:nvPicPr>
        <p:blipFill>
          <a:blip r:embed="rId9"/>
          <a:srcRect/>
          <a:stretch>
            <a:fillRect/>
          </a:stretch>
        </p:blipFill>
        <p:spPr bwMode="auto">
          <a:xfrm>
            <a:off x="155448" y="82296"/>
            <a:ext cx="1518897" cy="1809749"/>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31" presetClass="entr" presetSubtype="0" fill="hold" nodeType="withEffect">
                                  <p:stCondLst>
                                    <p:cond delay="0"/>
                                  </p:stCondLst>
                                  <p:iterate type="lt">
                                    <p:tmPct val="5000"/>
                                  </p:iterate>
                                  <p:childTnLst>
                                    <p:set>
                                      <p:cBhvr>
                                        <p:cTn id="9" dur="1" fill="hold">
                                          <p:stCondLst>
                                            <p:cond delay="0"/>
                                          </p:stCondLst>
                                        </p:cTn>
                                        <p:tgtEl>
                                          <p:spTgt spid="333829"/>
                                        </p:tgtEl>
                                        <p:attrNameLst>
                                          <p:attrName>style.visibility</p:attrName>
                                        </p:attrNameLst>
                                      </p:cBhvr>
                                      <p:to>
                                        <p:strVal val="visible"/>
                                      </p:to>
                                    </p:set>
                                    <p:anim calcmode="lin" valueType="num">
                                      <p:cBhvr>
                                        <p:cTn id="10" dur="1000" fill="hold"/>
                                        <p:tgtEl>
                                          <p:spTgt spid="333829"/>
                                        </p:tgtEl>
                                        <p:attrNameLst>
                                          <p:attrName>ppt_w</p:attrName>
                                        </p:attrNameLst>
                                      </p:cBhvr>
                                      <p:tavLst>
                                        <p:tav tm="0">
                                          <p:val>
                                            <p:fltVal val="0"/>
                                          </p:val>
                                        </p:tav>
                                        <p:tav tm="100000">
                                          <p:val>
                                            <p:strVal val="#ppt_w"/>
                                          </p:val>
                                        </p:tav>
                                      </p:tavLst>
                                    </p:anim>
                                    <p:anim calcmode="lin" valueType="num">
                                      <p:cBhvr>
                                        <p:cTn id="11" dur="1000" fill="hold"/>
                                        <p:tgtEl>
                                          <p:spTgt spid="333829"/>
                                        </p:tgtEl>
                                        <p:attrNameLst>
                                          <p:attrName>ppt_h</p:attrName>
                                        </p:attrNameLst>
                                      </p:cBhvr>
                                      <p:tavLst>
                                        <p:tav tm="0">
                                          <p:val>
                                            <p:fltVal val="0"/>
                                          </p:val>
                                        </p:tav>
                                        <p:tav tm="100000">
                                          <p:val>
                                            <p:strVal val="#ppt_h"/>
                                          </p:val>
                                        </p:tav>
                                      </p:tavLst>
                                    </p:anim>
                                    <p:anim calcmode="lin" valueType="num">
                                      <p:cBhvr>
                                        <p:cTn id="12" dur="1000" fill="hold"/>
                                        <p:tgtEl>
                                          <p:spTgt spid="333829"/>
                                        </p:tgtEl>
                                        <p:attrNameLst>
                                          <p:attrName>style.rotation</p:attrName>
                                        </p:attrNameLst>
                                      </p:cBhvr>
                                      <p:tavLst>
                                        <p:tav tm="0">
                                          <p:val>
                                            <p:fltVal val="90"/>
                                          </p:val>
                                        </p:tav>
                                        <p:tav tm="100000">
                                          <p:val>
                                            <p:fltVal val="0"/>
                                          </p:val>
                                        </p:tav>
                                      </p:tavLst>
                                    </p:anim>
                                    <p:animEffect transition="in" filter="fade">
                                      <p:cBhvr>
                                        <p:cTn id="13" dur="1000"/>
                                        <p:tgtEl>
                                          <p:spTgt spid="33382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childTnLst>
                                </p:cTn>
                              </p:par>
                              <p:par>
                                <p:cTn id="19" presetID="10" presetClass="exit" presetSubtype="0" fill="hold" nodeType="withEffect">
                                  <p:stCondLst>
                                    <p:cond delay="0"/>
                                  </p:stCondLst>
                                  <p:iterate type="lt">
                                    <p:tmPct val="0"/>
                                  </p:iterate>
                                  <p:childTnLst>
                                    <p:animEffect transition="out" filter="fade">
                                      <p:cBhvr>
                                        <p:cTn id="20" dur="1000"/>
                                        <p:tgtEl>
                                          <p:spTgt spid="333829"/>
                                        </p:tgtEl>
                                      </p:cBhvr>
                                    </p:animEffect>
                                    <p:set>
                                      <p:cBhvr>
                                        <p:cTn id="21" dur="1" fill="hold">
                                          <p:stCondLst>
                                            <p:cond delay="999"/>
                                          </p:stCondLst>
                                        </p:cTn>
                                        <p:tgtEl>
                                          <p:spTgt spid="333829"/>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333826"/>
                                        </p:tgtEl>
                                        <p:attrNameLst>
                                          <p:attrName>style.visibility</p:attrName>
                                        </p:attrNameLst>
                                      </p:cBhvr>
                                      <p:to>
                                        <p:strVal val="visible"/>
                                      </p:to>
                                    </p:set>
                                    <p:animEffect transition="in" filter="fade">
                                      <p:cBhvr>
                                        <p:cTn id="25" dur="1000"/>
                                        <p:tgtEl>
                                          <p:spTgt spid="333826"/>
                                        </p:tgtEl>
                                      </p:cBhvr>
                                    </p:animEffect>
                                  </p:childTnLst>
                                </p:cTn>
                              </p:par>
                            </p:childTnLst>
                          </p:cTn>
                        </p:par>
                        <p:par>
                          <p:cTn id="26" fill="hold">
                            <p:stCondLst>
                              <p:cond delay="2000"/>
                            </p:stCondLst>
                            <p:childTnLst>
                              <p:par>
                                <p:cTn id="27" presetID="0" presetClass="path" presetSubtype="0" accel="50000" decel="50000" fill="hold" grpId="0" nodeType="afterEffect">
                                  <p:stCondLst>
                                    <p:cond delay="0"/>
                                  </p:stCondLst>
                                  <p:childTnLst>
                                    <p:animMotion origin="layout" path="M -7.22222E-6 2.96296E-6 L -0.06442 0.03796 " pathEditMode="relative" ptsTypes="AA">
                                      <p:cBhvr>
                                        <p:cTn id="28" dur="2000" fill="hold"/>
                                        <p:tgtEl>
                                          <p:spTgt spid="17"/>
                                        </p:tgtEl>
                                        <p:attrNameLst>
                                          <p:attrName>ppt_x</p:attrName>
                                          <p:attrName>ppt_y</p:attrName>
                                        </p:attrNameLst>
                                      </p:cBhvr>
                                    </p:animMotion>
                                  </p:childTnLst>
                                </p:cTn>
                              </p:par>
                            </p:childTnLst>
                          </p:cTn>
                        </p:par>
                        <p:par>
                          <p:cTn id="29" fill="hold">
                            <p:stCondLst>
                              <p:cond delay="4000"/>
                            </p:stCondLst>
                            <p:childTnLst>
                              <p:par>
                                <p:cTn id="30" presetID="10" presetClass="entr" presetSubtype="0" fill="hold" nodeType="afterEffect">
                                  <p:stCondLst>
                                    <p:cond delay="0"/>
                                  </p:stCondLst>
                                  <p:childTnLst>
                                    <p:set>
                                      <p:cBhvr>
                                        <p:cTn id="31" dur="1" fill="hold">
                                          <p:stCondLst>
                                            <p:cond delay="0"/>
                                          </p:stCondLst>
                                        </p:cTn>
                                        <p:tgtEl>
                                          <p:spTgt spid="333830"/>
                                        </p:tgtEl>
                                        <p:attrNameLst>
                                          <p:attrName>style.visibility</p:attrName>
                                        </p:attrNameLst>
                                      </p:cBhvr>
                                      <p:to>
                                        <p:strVal val="visible"/>
                                      </p:to>
                                    </p:set>
                                    <p:animEffect transition="in" filter="fade">
                                      <p:cBhvr>
                                        <p:cTn id="32" dur="1000"/>
                                        <p:tgtEl>
                                          <p:spTgt spid="333830"/>
                                        </p:tgtEl>
                                      </p:cBhvr>
                                    </p:animEffect>
                                  </p:childTnLst>
                                </p:cTn>
                              </p:par>
                              <p:par>
                                <p:cTn id="33" presetID="10" presetClass="exit" presetSubtype="0" fill="hold" nodeType="withEffect">
                                  <p:stCondLst>
                                    <p:cond delay="500"/>
                                  </p:stCondLst>
                                  <p:childTnLst>
                                    <p:animEffect transition="out" filter="fade">
                                      <p:cBhvr>
                                        <p:cTn id="34" dur="1000"/>
                                        <p:tgtEl>
                                          <p:spTgt spid="333826"/>
                                        </p:tgtEl>
                                      </p:cBhvr>
                                    </p:animEffect>
                                    <p:set>
                                      <p:cBhvr>
                                        <p:cTn id="35" dur="1" fill="hold">
                                          <p:stCondLst>
                                            <p:cond delay="999"/>
                                          </p:stCondLst>
                                        </p:cTn>
                                        <p:tgtEl>
                                          <p:spTgt spid="333826"/>
                                        </p:tgtEl>
                                        <p:attrNameLst>
                                          <p:attrName>style.visibility</p:attrName>
                                        </p:attrNameLst>
                                      </p:cBhvr>
                                      <p:to>
                                        <p:strVal val="hidden"/>
                                      </p:to>
                                    </p:set>
                                  </p:childTnLst>
                                </p:cTn>
                              </p:par>
                              <p:par>
                                <p:cTn id="36" presetID="10" presetClass="exit" presetSubtype="0" fill="hold" nodeType="withEffect">
                                  <p:stCondLst>
                                    <p:cond delay="500"/>
                                  </p:stCondLst>
                                  <p:childTnLst>
                                    <p:animEffect transition="out" filter="fade">
                                      <p:cBhvr>
                                        <p:cTn id="37" dur="1000"/>
                                        <p:tgtEl>
                                          <p:spTgt spid="21"/>
                                        </p:tgtEl>
                                      </p:cBhvr>
                                    </p:animEffect>
                                    <p:set>
                                      <p:cBhvr>
                                        <p:cTn id="38" dur="1" fill="hold">
                                          <p:stCondLst>
                                            <p:cond delay="999"/>
                                          </p:stCondLst>
                                        </p:cTn>
                                        <p:tgtEl>
                                          <p:spTgt spid="21"/>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1000"/>
                                        <p:tgtEl>
                                          <p:spTgt spid="30"/>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1000"/>
                                        <p:tgtEl>
                                          <p:spTgt spid="28"/>
                                        </p:tgtEl>
                                      </p:cBhvr>
                                    </p:animEffect>
                                    <p:set>
                                      <p:cBhvr>
                                        <p:cTn id="53" dur="1" fill="hold">
                                          <p:stCondLst>
                                            <p:cond delay="999"/>
                                          </p:stCondLst>
                                        </p:cTn>
                                        <p:tgtEl>
                                          <p:spTgt spid="28"/>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1000"/>
                                        <p:tgtEl>
                                          <p:spTgt spid="24"/>
                                        </p:tgtEl>
                                      </p:cBhvr>
                                    </p:animEffect>
                                    <p:set>
                                      <p:cBhvr>
                                        <p:cTn id="56" dur="1" fill="hold">
                                          <p:stCondLst>
                                            <p:cond delay="999"/>
                                          </p:stCondLst>
                                        </p:cTn>
                                        <p:tgtEl>
                                          <p:spTgt spid="24"/>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333830"/>
                                        </p:tgtEl>
                                      </p:cBhvr>
                                    </p:animEffect>
                                    <p:set>
                                      <p:cBhvr>
                                        <p:cTn id="62" dur="1" fill="hold">
                                          <p:stCondLst>
                                            <p:cond delay="999"/>
                                          </p:stCondLst>
                                        </p:cTn>
                                        <p:tgtEl>
                                          <p:spTgt spid="333830"/>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17"/>
                                        </p:tgtEl>
                                      </p:cBhvr>
                                    </p:animEffect>
                                    <p:set>
                                      <p:cBhvr>
                                        <p:cTn id="65" dur="1" fill="hold">
                                          <p:stCondLst>
                                            <p:cond delay="999"/>
                                          </p:stCondLst>
                                        </p:cTn>
                                        <p:tgtEl>
                                          <p:spTgt spid="17"/>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16"/>
                                        </p:tgtEl>
                                      </p:cBhvr>
                                    </p:animEffect>
                                    <p:set>
                                      <p:cBhvr>
                                        <p:cTn id="68" dur="1" fill="hold">
                                          <p:stCondLst>
                                            <p:cond delay="999"/>
                                          </p:stCondLst>
                                        </p:cTn>
                                        <p:tgtEl>
                                          <p:spTgt spid="16"/>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15"/>
                                        </p:tgtEl>
                                      </p:cBhvr>
                                    </p:animEffect>
                                    <p:set>
                                      <p:cBhvr>
                                        <p:cTn id="71" dur="1" fill="hold">
                                          <p:stCondLst>
                                            <p:cond delay="999"/>
                                          </p:stCondLst>
                                        </p:cTn>
                                        <p:tgtEl>
                                          <p:spTgt spid="15"/>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1000"/>
                                        <p:tgtEl>
                                          <p:spTgt spid="22"/>
                                        </p:tgtEl>
                                      </p:cBhvr>
                                    </p:animEffect>
                                    <p:set>
                                      <p:cBhvr>
                                        <p:cTn id="74" dur="1" fill="hold">
                                          <p:stCondLst>
                                            <p:cond delay="999"/>
                                          </p:stCondLst>
                                        </p:cTn>
                                        <p:tgtEl>
                                          <p:spTgt spid="22"/>
                                        </p:tgtEl>
                                        <p:attrNameLst>
                                          <p:attrName>style.visibility</p:attrName>
                                        </p:attrNameLst>
                                      </p:cBhvr>
                                      <p:to>
                                        <p:strVal val="hidden"/>
                                      </p:to>
                                    </p:set>
                                  </p:childTnLst>
                                </p:cTn>
                              </p:par>
                            </p:childTnLst>
                          </p:cTn>
                        </p:par>
                        <p:par>
                          <p:cTn id="75" fill="hold">
                            <p:stCondLst>
                              <p:cond delay="1000"/>
                            </p:stCondLst>
                            <p:childTnLst>
                              <p:par>
                                <p:cTn id="76" presetID="64" presetClass="path" presetSubtype="0" accel="50000" decel="50000" fill="hold" grpId="1" nodeType="afterEffect">
                                  <p:stCondLst>
                                    <p:cond delay="0"/>
                                  </p:stCondLst>
                                  <p:childTnLst>
                                    <p:animMotion origin="layout" path="M 3.33333E-6 2.22222E-6 L 0.06666 -0.79722 " pathEditMode="relative" rAng="0" ptsTypes="AA">
                                      <p:cBhvr>
                                        <p:cTn id="77" dur="1000" fill="hold"/>
                                        <p:tgtEl>
                                          <p:spTgt spid="30"/>
                                        </p:tgtEl>
                                        <p:attrNameLst>
                                          <p:attrName>ppt_x</p:attrName>
                                          <p:attrName>ppt_y</p:attrName>
                                        </p:attrNameLst>
                                      </p:cBhvr>
                                      <p:rCtr x="33" y="-399"/>
                                    </p:animMotion>
                                  </p:childTnLst>
                                </p:cTn>
                              </p:par>
                              <p:par>
                                <p:cTn id="78" presetID="6" presetClass="emph" presetSubtype="0" fill="hold" nodeType="withEffect">
                                  <p:stCondLst>
                                    <p:cond delay="0"/>
                                  </p:stCondLst>
                                  <p:childTnLst>
                                    <p:animScale>
                                      <p:cBhvr>
                                        <p:cTn id="79" dur="1000" fill="hold"/>
                                        <p:tgtEl>
                                          <p:spTgt spid="31"/>
                                        </p:tgtEl>
                                      </p:cBhvr>
                                      <p:by x="200000" y="200000"/>
                                    </p:animScale>
                                  </p:childTnLst>
                                </p:cTn>
                              </p:par>
                              <p:par>
                                <p:cTn id="80" presetID="42" presetClass="path" presetSubtype="0" accel="50000" decel="50000" fill="hold" nodeType="withEffect">
                                  <p:stCondLst>
                                    <p:cond delay="0"/>
                                  </p:stCondLst>
                                  <p:childTnLst>
                                    <p:animMotion origin="layout" path="M 0 -1.48148E-6 L 0.71667 0.51158 " pathEditMode="relative" rAng="0" ptsTypes="AA">
                                      <p:cBhvr>
                                        <p:cTn id="81" dur="1000" fill="hold"/>
                                        <p:tgtEl>
                                          <p:spTgt spid="31"/>
                                        </p:tgtEl>
                                        <p:attrNameLst>
                                          <p:attrName>ppt_x</p:attrName>
                                          <p:attrName>ppt_y</p:attrName>
                                        </p:attrNameLst>
                                      </p:cBhvr>
                                      <p:rCtr x="358" y="256"/>
                                    </p:animMotion>
                                  </p:childTnLst>
                                </p:cTn>
                              </p:par>
                            </p:childTnLst>
                          </p:cTn>
                        </p:par>
                        <p:par>
                          <p:cTn id="82" fill="hold">
                            <p:stCondLst>
                              <p:cond delay="2000"/>
                            </p:stCondLst>
                            <p:childTnLst>
                              <p:par>
                                <p:cTn id="83" presetID="49" presetClass="entr" presetSubtype="0" decel="100000" fill="hold" grpId="1" nodeType="after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1000" fill="hold"/>
                                        <p:tgtEl>
                                          <p:spTgt spid="22"/>
                                        </p:tgtEl>
                                        <p:attrNameLst>
                                          <p:attrName>ppt_w</p:attrName>
                                        </p:attrNameLst>
                                      </p:cBhvr>
                                      <p:tavLst>
                                        <p:tav tm="0">
                                          <p:val>
                                            <p:fltVal val="0"/>
                                          </p:val>
                                        </p:tav>
                                        <p:tav tm="100000">
                                          <p:val>
                                            <p:strVal val="#ppt_w"/>
                                          </p:val>
                                        </p:tav>
                                      </p:tavLst>
                                    </p:anim>
                                    <p:anim calcmode="lin" valueType="num">
                                      <p:cBhvr>
                                        <p:cTn id="86" dur="1000" fill="hold"/>
                                        <p:tgtEl>
                                          <p:spTgt spid="22"/>
                                        </p:tgtEl>
                                        <p:attrNameLst>
                                          <p:attrName>ppt_h</p:attrName>
                                        </p:attrNameLst>
                                      </p:cBhvr>
                                      <p:tavLst>
                                        <p:tav tm="0">
                                          <p:val>
                                            <p:fltVal val="0"/>
                                          </p:val>
                                        </p:tav>
                                        <p:tav tm="100000">
                                          <p:val>
                                            <p:strVal val="#ppt_h"/>
                                          </p:val>
                                        </p:tav>
                                      </p:tavLst>
                                    </p:anim>
                                    <p:anim calcmode="lin" valueType="num">
                                      <p:cBhvr>
                                        <p:cTn id="87" dur="1000" fill="hold"/>
                                        <p:tgtEl>
                                          <p:spTgt spid="22"/>
                                        </p:tgtEl>
                                        <p:attrNameLst>
                                          <p:attrName>style.rotation</p:attrName>
                                        </p:attrNameLst>
                                      </p:cBhvr>
                                      <p:tavLst>
                                        <p:tav tm="0">
                                          <p:val>
                                            <p:fltVal val="360"/>
                                          </p:val>
                                        </p:tav>
                                        <p:tav tm="100000">
                                          <p:val>
                                            <p:fltVal val="0"/>
                                          </p:val>
                                        </p:tav>
                                      </p:tavLst>
                                    </p:anim>
                                    <p:animEffect transition="in" filter="fade">
                                      <p:cBhvr>
                                        <p:cTn id="88"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15" grpId="0" animBg="1"/>
      <p:bldP spid="16" grpId="0" animBg="1"/>
      <p:bldP spid="17" grpId="0" animBg="1"/>
      <p:bldP spid="17" grpId="1" animBg="1"/>
      <p:bldP spid="23" grpId="0" animBg="1"/>
      <p:bldP spid="23" grpId="1" animBg="1"/>
      <p:bldP spid="24" grpId="0" animBg="1"/>
      <p:bldP spid="24" grpId="1" animBg="1"/>
      <p:bldP spid="28" grpId="0" animBg="1"/>
      <p:bldP spid="28" grpId="1" animBg="1"/>
      <p:bldP spid="30" grpId="0"/>
      <p:bldP spid="30" grpId="1"/>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0"/>
            <a:ext cx="9144000" cy="2862322"/>
          </a:xfrm>
          <a:prstGeom prst="rect">
            <a:avLst/>
          </a:prstGeom>
        </p:spPr>
        <p:txBody>
          <a:bodyPr wrap="square">
            <a:spAutoFit/>
          </a:bodyPr>
          <a:lstStyle/>
          <a:p>
            <a:r>
              <a:rPr lang="en-US" dirty="0" smtClean="0">
                <a:hlinkClick r:id="rId2"/>
              </a:rPr>
              <a:t>https://www.octa-trails.org/articles/life-and-death-on-the-oregon-trail/</a:t>
            </a:r>
            <a:endParaRPr lang="en-US" dirty="0" smtClean="0"/>
          </a:p>
          <a:p>
            <a:r>
              <a:rPr lang="en-US" dirty="0" smtClean="0"/>
              <a:t>	 Nearly one in ten who set off on the Oregon Trail did not survive. The two biggest causes of death were disease and accidents. The disease with the worst reputation was Asiatic cholera, known as the “unseen destroyer.” Cholera crept silently, caused by unsanitary conditions: people camped amid garbage left by previous parties, picked up the disease, and then went about spreading it, themselves. People in good spirits in the morning could be in agony by noon and dead by evening. Symptoms started with a stomach ache that grew to intense pain within minutes. Then came diarrhea and vomiting that quickly dehydrated the victim. Within hours the skin was wrinkling and turning blue. If death did not occur within the first 12 to 24 hours, the victim usually recovered. </a:t>
            </a:r>
            <a:endParaRPr lang="en-US" dirty="0"/>
          </a:p>
        </p:txBody>
      </p:sp>
      <p:sp useBgFill="1">
        <p:nvSpPr>
          <p:cNvPr id="5" name="Rectangle 4"/>
          <p:cNvSpPr/>
          <p:nvPr/>
        </p:nvSpPr>
        <p:spPr>
          <a:xfrm>
            <a:off x="0" y="2971800"/>
            <a:ext cx="9144000" cy="11449288"/>
          </a:xfrm>
          <a:prstGeom prst="rect">
            <a:avLst/>
          </a:prstGeom>
        </p:spPr>
        <p:txBody>
          <a:bodyPr wrap="square">
            <a:spAutoFit/>
          </a:bodyPr>
          <a:lstStyle/>
          <a:p>
            <a:r>
              <a:rPr lang="en-US" dirty="0" smtClean="0">
                <a:hlinkClick r:id="rId3"/>
              </a:rPr>
              <a:t>https://en.wikipedia.org/wiki/Oregon_Trail#Deaths</a:t>
            </a:r>
            <a:endParaRPr lang="en-US" dirty="0" smtClean="0"/>
          </a:p>
          <a:p>
            <a:r>
              <a:rPr lang="en-US" dirty="0" smtClean="0"/>
              <a:t>	The number of deaths on the trail is not known with</a:t>
            </a:r>
          </a:p>
          <a:p>
            <a:r>
              <a:rPr lang="en-US" dirty="0" smtClean="0"/>
              <a:t> any precision; there are only wildly varying estimates.</a:t>
            </a:r>
          </a:p>
          <a:p>
            <a:r>
              <a:rPr lang="en-US" dirty="0" smtClean="0"/>
              <a:t> Estimating is difficult because of the common practice of</a:t>
            </a:r>
          </a:p>
          <a:p>
            <a:r>
              <a:rPr lang="en-US" dirty="0" smtClean="0"/>
              <a:t> burying people in unmarked graves that were intentionally </a:t>
            </a:r>
          </a:p>
          <a:p>
            <a:r>
              <a:rPr lang="en-US" dirty="0" smtClean="0"/>
              <a:t>disguised to avoid being dug up by animals or Indians. Graves </a:t>
            </a:r>
          </a:p>
          <a:p>
            <a:r>
              <a:rPr lang="en-US" dirty="0" smtClean="0"/>
              <a:t>were often put in the middle of a trail and then run over by </a:t>
            </a:r>
          </a:p>
          <a:p>
            <a:r>
              <a:rPr lang="en-US" dirty="0" smtClean="0"/>
              <a:t>the livestock to make them difficult to find. Disease was the </a:t>
            </a:r>
          </a:p>
          <a:p>
            <a:r>
              <a:rPr lang="en-US" dirty="0" smtClean="0"/>
              <a:t>main killer of trail travelers; cholera killed up to 3 percent of</a:t>
            </a:r>
          </a:p>
          <a:p>
            <a:r>
              <a:rPr lang="en-US" dirty="0" smtClean="0"/>
              <a:t> all travelers in the epidemic years from 1849 to 1855.</a:t>
            </a:r>
          </a:p>
          <a:p>
            <a:r>
              <a:rPr lang="en-US" dirty="0" smtClean="0"/>
              <a:t>	Indian attacks increased significantly after 1860, </a:t>
            </a:r>
          </a:p>
          <a:p>
            <a:r>
              <a:rPr lang="en-US" dirty="0" smtClean="0"/>
              <a:t>when most of the army troops were withdrawn, and miners</a:t>
            </a:r>
          </a:p>
          <a:p>
            <a:r>
              <a:rPr lang="en-US" dirty="0" smtClean="0"/>
              <a:t> and ranchers began fanning out all over the country, often encroaching on Indian territory. Increased attacks along the Humboldt led to most travelers' taking the Central Nevada Route. The </a:t>
            </a:r>
            <a:r>
              <a:rPr lang="en-US" dirty="0" err="1" smtClean="0"/>
              <a:t>Goodall</a:t>
            </a:r>
            <a:r>
              <a:rPr lang="en-US" dirty="0" smtClean="0"/>
              <a:t> cutoff, developed in Idaho in 1862, kept Oregon bound travelers away from much of the Indian trouble nearer the Snake River. Other trails were developed that traveled further along the South Platte to avoid local Indian hot spots.</a:t>
            </a:r>
          </a:p>
          <a:p>
            <a:r>
              <a:rPr lang="en-US" dirty="0" smtClean="0"/>
              <a:t>	Other common causes of death included hypothermia, drowning in river crossings, getting run over by wagons, and accidental gun deaths. Later, more family groups started traveling, and many more bridges and ferries were being put in, so fording a dangerous river became much less common and dangerous. Surprisingly few people were taught to swim in this era. Being run over was a major cause of death, despite the wagons' only averaging 2–3 miles per hour. The wagons could not easily be stopped, and people, particularly children, were often trying to get on and off the wagons while they were moving—not always successfully. Another hazard was a dress getting caught in the wheels and pulling the person under. Accidental shootings declined significantly after Fort Laramie, as people became more familiar with their weapons and often just left them in their wagons. Carrying around a ten-pound rifle all day soon became tedious and usually unnecessary, as the perceived Indian threat faded and hunting opportunities receded.</a:t>
            </a:r>
          </a:p>
          <a:p>
            <a:r>
              <a:rPr lang="en-US" dirty="0" smtClean="0"/>
              <a:t>	A significant number of travelers were suffering from scurvy by the end of their trips. Their typical flour and salted pork/bacon diet had very little vitamin C in it. The diet in the mining camps was also typically low in fresh vegetables and fruit, which indirectly led to early deaths of many of the inhabitants. Some believe that scurvy deaths may have rivaled cholera as a killer, with most deaths occurring after the victim reached California.</a:t>
            </a:r>
          </a:p>
          <a:p>
            <a:r>
              <a:rPr lang="en-US" dirty="0" smtClean="0"/>
              <a:t>Miscellaneous deaths included deaths by childbirth, falling trees, flash floods, homicides, kicks by animals, lightning strikes, snake bites, and stampedes. According to an evaluation by John Unruh,</a:t>
            </a:r>
            <a:r>
              <a:rPr lang="en-US" baseline="30000" dirty="0" smtClean="0"/>
              <a:t> </a:t>
            </a:r>
            <a:r>
              <a:rPr lang="en-US" dirty="0" smtClean="0"/>
              <a:t> a 4 percent death rate or 16,000 out of 400,000 total pioneers on all trails may have died on the trail.</a:t>
            </a:r>
          </a:p>
          <a:p>
            <a:r>
              <a:rPr lang="en-US" dirty="0" smtClean="0"/>
              <a:t/>
            </a:r>
            <a:br>
              <a:rPr lang="en-US" dirty="0" smtClean="0"/>
            </a:br>
            <a:r>
              <a:rPr lang="en-US" dirty="0" smtClean="0"/>
              <a:t>	</a:t>
            </a:r>
            <a:endParaRPr lang="en-US" dirty="0"/>
          </a:p>
        </p:txBody>
      </p:sp>
      <p:pic>
        <p:nvPicPr>
          <p:cNvPr id="2051" name="Picture 3"/>
          <p:cNvPicPr>
            <a:picLocks noChangeAspect="1" noChangeArrowheads="1"/>
          </p:cNvPicPr>
          <p:nvPr/>
        </p:nvPicPr>
        <p:blipFill>
          <a:blip r:embed="rId4"/>
          <a:srcRect l="64056" t="21875" r="2562" b="10938"/>
          <a:stretch>
            <a:fillRect/>
          </a:stretch>
        </p:blipFill>
        <p:spPr bwMode="auto">
          <a:xfrm>
            <a:off x="6019800" y="2895600"/>
            <a:ext cx="2895600" cy="3276600"/>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TextBox 24"/>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sp useBgFill="1">
        <p:nvSpPr>
          <p:cNvPr id="26" name="TextBox 25"/>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1850</a:t>
            </a:r>
            <a:endParaRPr lang="en-US" sz="4800" b="1" dirty="0">
              <a:solidFill>
                <a:srgbClr val="FF0000"/>
              </a:solidFill>
              <a:effectLst>
                <a:outerShdw dist="50800" dir="5400000" algn="ctr" rotWithShape="0">
                  <a:schemeClr val="tx1"/>
                </a:outerShdw>
              </a:effectLst>
            </a:endParaRPr>
          </a:p>
        </p:txBody>
      </p:sp>
      <p:sp useBgFill="1">
        <p:nvSpPr>
          <p:cNvPr id="39" name="TextBox 38"/>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1921</a:t>
            </a:r>
            <a:endParaRPr lang="en-US" sz="4800" b="1" dirty="0">
              <a:solidFill>
                <a:srgbClr val="FF0000"/>
              </a:solidFill>
              <a:effectLst>
                <a:outerShdw dist="50800" dir="5400000" algn="ctr" rotWithShape="0">
                  <a:schemeClr val="tx1"/>
                </a:outerShdw>
              </a:effectLst>
            </a:endParaRPr>
          </a:p>
        </p:txBody>
      </p:sp>
      <p:pic>
        <p:nvPicPr>
          <p:cNvPr id="6"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24" name="Picture 2" descr="File:United States 1850-1853-03.png"/>
          <p:cNvPicPr>
            <a:picLocks noChangeAspect="1" noChangeArrowheads="1"/>
          </p:cNvPicPr>
          <p:nvPr/>
        </p:nvPicPr>
        <p:blipFill>
          <a:blip r:embed="rId4"/>
          <a:srcRect/>
          <a:stretch>
            <a:fillRect/>
          </a:stretch>
        </p:blipFill>
        <p:spPr bwMode="auto">
          <a:xfrm>
            <a:off x="-137160" y="762000"/>
            <a:ext cx="9335203" cy="6324600"/>
          </a:xfrm>
          <a:prstGeom prst="rect">
            <a:avLst/>
          </a:prstGeom>
          <a:noFill/>
        </p:spPr>
      </p:pic>
      <p:grpSp>
        <p:nvGrpSpPr>
          <p:cNvPr id="7" name="Group 2"/>
          <p:cNvGrpSpPr/>
          <p:nvPr/>
        </p:nvGrpSpPr>
        <p:grpSpPr>
          <a:xfrm>
            <a:off x="21351" y="928596"/>
            <a:ext cx="9711586" cy="6158004"/>
            <a:chOff x="21351" y="928596"/>
            <a:chExt cx="9711586" cy="6158004"/>
          </a:xfrm>
          <a:solidFill>
            <a:schemeClr val="bg1"/>
          </a:solidFill>
        </p:grpSpPr>
        <p:sp>
          <p:nvSpPr>
            <p:cNvPr id="8"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21351" y="5294193"/>
              <a:ext cx="3435447" cy="1792407"/>
              <a:chOff x="-152400" y="5257800"/>
              <a:chExt cx="3505200" cy="1828800"/>
            </a:xfrm>
            <a:grpFill/>
          </p:grpSpPr>
          <p:sp>
            <p:nvSpPr>
              <p:cNvPr id="12" name="Rectangle 11"/>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Freeform 10"/>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Rectangle 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 name="TextBox 3"/>
          <p:cNvSpPr txBox="1"/>
          <p:nvPr/>
        </p:nvSpPr>
        <p:spPr>
          <a:xfrm>
            <a:off x="2209800" y="731520"/>
            <a:ext cx="5791200" cy="646331"/>
          </a:xfrm>
          <a:prstGeom prst="rect">
            <a:avLst/>
          </a:prstGeom>
          <a:noFill/>
        </p:spPr>
        <p:txBody>
          <a:bodyPr wrap="square" rtlCol="0">
            <a:spAutoFit/>
          </a:bodyPr>
          <a:lstStyle/>
          <a:p>
            <a:pPr algn="ctr"/>
            <a:r>
              <a:rPr lang="en-US" sz="3600" b="1" dirty="0" smtClean="0">
                <a:solidFill>
                  <a:srgbClr val="FF0000"/>
                </a:solidFill>
                <a:effectLst>
                  <a:outerShdw dist="50800" dir="5400000" algn="ctr" rotWithShape="0">
                    <a:schemeClr val="tx1"/>
                  </a:outerShdw>
                </a:effectLst>
              </a:rPr>
              <a:t>What becomes of Virginia?</a:t>
            </a:r>
          </a:p>
        </p:txBody>
      </p:sp>
      <p:sp>
        <p:nvSpPr>
          <p:cNvPr id="27" name="TextBox 26"/>
          <p:cNvSpPr txBox="1"/>
          <p:nvPr/>
        </p:nvSpPr>
        <p:spPr>
          <a:xfrm>
            <a:off x="0" y="1295400"/>
            <a:ext cx="9144000" cy="553998"/>
          </a:xfrm>
          <a:prstGeom prst="rect">
            <a:avLst/>
          </a:prstGeom>
          <a:solidFill>
            <a:schemeClr val="bg1"/>
          </a:solidFill>
        </p:spPr>
        <p:txBody>
          <a:bodyPr wrap="square" rtlCol="0">
            <a:spAutoFit/>
          </a:bodyPr>
          <a:lstStyle/>
          <a:p>
            <a:pPr>
              <a:buFontTx/>
              <a:buChar char="-"/>
            </a:pPr>
            <a:r>
              <a:rPr lang="en-US" sz="3000" b="1" dirty="0" smtClean="0"/>
              <a:t> Virginia’s family settles in San Jose </a:t>
            </a:r>
          </a:p>
        </p:txBody>
      </p:sp>
      <p:sp>
        <p:nvSpPr>
          <p:cNvPr id="28" name="5-Point Star 27"/>
          <p:cNvSpPr>
            <a:spLocks noChangeAspect="1"/>
          </p:cNvSpPr>
          <p:nvPr/>
        </p:nvSpPr>
        <p:spPr>
          <a:xfrm>
            <a:off x="228600" y="3200400"/>
            <a:ext cx="317500" cy="320040"/>
          </a:xfrm>
          <a:prstGeom prst="star5">
            <a:avLst/>
          </a:prstGeom>
          <a:solidFill>
            <a:srgbClr val="FF0000"/>
          </a:solidFill>
          <a:ln w="12700">
            <a:solidFill>
              <a:schemeClr val="tx1"/>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a:off x="0" y="1752600"/>
            <a:ext cx="9144000" cy="553998"/>
          </a:xfrm>
          <a:prstGeom prst="rect">
            <a:avLst/>
          </a:prstGeom>
          <a:solidFill>
            <a:schemeClr val="bg1"/>
          </a:solidFill>
        </p:spPr>
        <p:txBody>
          <a:bodyPr wrap="square" rtlCol="0">
            <a:spAutoFit/>
          </a:bodyPr>
          <a:lstStyle/>
          <a:p>
            <a:pPr>
              <a:buFontTx/>
              <a:buChar char="-"/>
            </a:pPr>
            <a:r>
              <a:rPr lang="en-US" sz="3000" b="1" dirty="0" smtClean="0"/>
              <a:t> her step-father becomes a farmer &amp; civic leader</a:t>
            </a:r>
          </a:p>
        </p:txBody>
      </p:sp>
      <p:sp>
        <p:nvSpPr>
          <p:cNvPr id="30" name="TextBox 29"/>
          <p:cNvSpPr txBox="1"/>
          <p:nvPr/>
        </p:nvSpPr>
        <p:spPr>
          <a:xfrm>
            <a:off x="0" y="2209800"/>
            <a:ext cx="9144000" cy="553998"/>
          </a:xfrm>
          <a:prstGeom prst="rect">
            <a:avLst/>
          </a:prstGeom>
          <a:solidFill>
            <a:schemeClr val="bg1"/>
          </a:solidFill>
        </p:spPr>
        <p:txBody>
          <a:bodyPr wrap="square" rtlCol="0">
            <a:spAutoFit/>
          </a:bodyPr>
          <a:lstStyle/>
          <a:p>
            <a:pPr>
              <a:buFontTx/>
              <a:buChar char="-"/>
            </a:pPr>
            <a:r>
              <a:rPr lang="en-US" sz="3000" b="1" dirty="0" smtClean="0"/>
              <a:t> 1850 at age 17, Virginia marries John Murphy </a:t>
            </a:r>
          </a:p>
        </p:txBody>
      </p:sp>
      <p:sp>
        <p:nvSpPr>
          <p:cNvPr id="32" name="TextBox 31"/>
          <p:cNvSpPr txBox="1"/>
          <p:nvPr/>
        </p:nvSpPr>
        <p:spPr>
          <a:xfrm>
            <a:off x="0" y="5181600"/>
            <a:ext cx="6248400" cy="553998"/>
          </a:xfrm>
          <a:prstGeom prst="rect">
            <a:avLst/>
          </a:prstGeom>
          <a:solidFill>
            <a:schemeClr val="bg1"/>
          </a:solidFill>
        </p:spPr>
        <p:txBody>
          <a:bodyPr wrap="square" rtlCol="0">
            <a:spAutoFit/>
          </a:bodyPr>
          <a:lstStyle/>
          <a:p>
            <a:pPr>
              <a:buFontTx/>
              <a:buChar char="-"/>
            </a:pPr>
            <a:r>
              <a:rPr lang="en-US" sz="3000" b="1" dirty="0" smtClean="0"/>
              <a:t> they have nine children</a:t>
            </a:r>
          </a:p>
        </p:txBody>
      </p:sp>
      <p:pic>
        <p:nvPicPr>
          <p:cNvPr id="37" name="Picture 2"/>
          <p:cNvPicPr preferRelativeResize="0">
            <a:picLocks noChangeAspect="1" noChangeArrowheads="1"/>
          </p:cNvPicPr>
          <p:nvPr/>
        </p:nvPicPr>
        <p:blipFill>
          <a:blip r:embed="rId5"/>
          <a:srcRect/>
          <a:stretch>
            <a:fillRect/>
          </a:stretch>
        </p:blipFill>
        <p:spPr bwMode="auto">
          <a:xfrm>
            <a:off x="5953806" y="2667000"/>
            <a:ext cx="3037794" cy="3619498"/>
          </a:xfrm>
          <a:prstGeom prst="rect">
            <a:avLst/>
          </a:prstGeom>
          <a:noFill/>
          <a:ln w="9525">
            <a:noFill/>
            <a:miter lim="800000"/>
            <a:headEnd/>
            <a:tailEnd/>
          </a:ln>
          <a:effectLst/>
        </p:spPr>
      </p:pic>
      <p:pic>
        <p:nvPicPr>
          <p:cNvPr id="35" name="Picture 2" descr="Virginia Backenstoe Reed">
            <a:hlinkClick r:id="rId6"/>
          </p:cNvPr>
          <p:cNvPicPr>
            <a:picLocks noChangeAspect="1" noChangeArrowheads="1"/>
          </p:cNvPicPr>
          <p:nvPr/>
        </p:nvPicPr>
        <p:blipFill>
          <a:blip r:embed="rId7"/>
          <a:srcRect b="4225"/>
          <a:stretch>
            <a:fillRect/>
          </a:stretch>
        </p:blipFill>
        <p:spPr bwMode="auto">
          <a:xfrm>
            <a:off x="6324600" y="2743200"/>
            <a:ext cx="2286000" cy="3429000"/>
          </a:xfrm>
          <a:prstGeom prst="rect">
            <a:avLst/>
          </a:prstGeom>
          <a:noFill/>
          <a:ln w="63500">
            <a:solidFill>
              <a:srgbClr val="FF0000"/>
            </a:solidFill>
          </a:ln>
        </p:spPr>
      </p:pic>
      <p:pic>
        <p:nvPicPr>
          <p:cNvPr id="38" name="Picture 1"/>
          <p:cNvPicPr>
            <a:picLocks noChangeAspect="1" noChangeArrowheads="1"/>
          </p:cNvPicPr>
          <p:nvPr/>
        </p:nvPicPr>
        <p:blipFill>
          <a:blip r:embed="rId8"/>
          <a:srcRect/>
          <a:stretch>
            <a:fillRect/>
          </a:stretch>
        </p:blipFill>
        <p:spPr bwMode="auto">
          <a:xfrm>
            <a:off x="6019800" y="2833687"/>
            <a:ext cx="2932368" cy="3338513"/>
          </a:xfrm>
          <a:prstGeom prst="rect">
            <a:avLst/>
          </a:prstGeom>
          <a:noFill/>
          <a:ln w="50800">
            <a:solidFill>
              <a:srgbClr val="FF0000"/>
            </a:solidFill>
            <a:miter lim="800000"/>
            <a:headEnd/>
            <a:tailEnd/>
          </a:ln>
          <a:effectLst/>
        </p:spPr>
      </p:pic>
      <p:sp>
        <p:nvSpPr>
          <p:cNvPr id="40" name="TextBox 39"/>
          <p:cNvSpPr txBox="1"/>
          <p:nvPr/>
        </p:nvSpPr>
        <p:spPr>
          <a:xfrm>
            <a:off x="0" y="5715000"/>
            <a:ext cx="5943600" cy="553998"/>
          </a:xfrm>
          <a:prstGeom prst="rect">
            <a:avLst/>
          </a:prstGeom>
          <a:solidFill>
            <a:schemeClr val="bg1"/>
          </a:solidFill>
        </p:spPr>
        <p:txBody>
          <a:bodyPr wrap="square" rtlCol="0">
            <a:spAutoFit/>
          </a:bodyPr>
          <a:lstStyle/>
          <a:p>
            <a:pPr>
              <a:buFontTx/>
              <a:buChar char="-"/>
            </a:pPr>
            <a:r>
              <a:rPr lang="en-US" sz="3000" b="1" dirty="0" smtClean="0"/>
              <a:t> she converts to Catholicism</a:t>
            </a:r>
          </a:p>
        </p:txBody>
      </p:sp>
      <p:pic>
        <p:nvPicPr>
          <p:cNvPr id="42" name="Picture 5" descr="C:\Users\Sandra\AppData\Local\Microsoft\Windows\INetCache\IE\XTNHX9F4\Anonymous_praying_hands[1].png"/>
          <p:cNvPicPr>
            <a:picLocks noChangeAspect="1" noChangeArrowheads="1"/>
          </p:cNvPicPr>
          <p:nvPr/>
        </p:nvPicPr>
        <p:blipFill>
          <a:blip r:embed="rId9"/>
          <a:srcRect/>
          <a:stretch>
            <a:fillRect/>
          </a:stretch>
        </p:blipFill>
        <p:spPr bwMode="auto">
          <a:xfrm rot="653784">
            <a:off x="4696004" y="5288650"/>
            <a:ext cx="1424094" cy="1447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childTnLst>
                                </p:cTn>
                              </p:par>
                              <p:par>
                                <p:cTn id="8" presetID="30" presetClass="entr" presetSubtype="0" fill="hold" grpId="1" nodeType="withEffect">
                                  <p:stCondLst>
                                    <p:cond delay="10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800" decel="100000"/>
                                        <p:tgtEl>
                                          <p:spTgt spid="28"/>
                                        </p:tgtEl>
                                      </p:cBhvr>
                                    </p:animEffect>
                                    <p:anim calcmode="lin" valueType="num">
                                      <p:cBhvr>
                                        <p:cTn id="11" dur="800" decel="100000" fill="hold"/>
                                        <p:tgtEl>
                                          <p:spTgt spid="28"/>
                                        </p:tgtEl>
                                        <p:attrNameLst>
                                          <p:attrName>style.rotation</p:attrName>
                                        </p:attrNameLst>
                                      </p:cBhvr>
                                      <p:tavLst>
                                        <p:tav tm="0">
                                          <p:val>
                                            <p:fltVal val="-90"/>
                                          </p:val>
                                        </p:tav>
                                        <p:tav tm="100000">
                                          <p:val>
                                            <p:fltVal val="0"/>
                                          </p:val>
                                        </p:tav>
                                      </p:tavLst>
                                    </p:anim>
                                    <p:anim calcmode="lin" valueType="num">
                                      <p:cBhvr>
                                        <p:cTn id="12" dur="800" decel="100000" fill="hold"/>
                                        <p:tgtEl>
                                          <p:spTgt spid="28"/>
                                        </p:tgtEl>
                                        <p:attrNameLst>
                                          <p:attrName>ppt_x</p:attrName>
                                        </p:attrNameLst>
                                      </p:cBhvr>
                                      <p:tavLst>
                                        <p:tav tm="0">
                                          <p:val>
                                            <p:strVal val="#ppt_x+0.4"/>
                                          </p:val>
                                        </p:tav>
                                        <p:tav tm="100000">
                                          <p:val>
                                            <p:strVal val="#ppt_x-0.05"/>
                                          </p:val>
                                        </p:tav>
                                      </p:tavLst>
                                    </p:anim>
                                    <p:anim calcmode="lin" valueType="num">
                                      <p:cBhvr>
                                        <p:cTn id="13" dur="800" decel="100000" fill="hold"/>
                                        <p:tgtEl>
                                          <p:spTgt spid="28"/>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28"/>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28"/>
                                        </p:tgtEl>
                                        <p:attrNameLst>
                                          <p:attrName>ppt_y</p:attrName>
                                        </p:attrNameLst>
                                      </p:cBhvr>
                                      <p:tavLst>
                                        <p:tav tm="0">
                                          <p:val>
                                            <p:strVal val="#ppt_y+0.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1000"/>
                                        <p:tgtEl>
                                          <p:spTgt spid="2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0" nodeType="clickEffect">
                                  <p:stCondLst>
                                    <p:cond delay="0"/>
                                  </p:stCondLst>
                                  <p:childTnLst>
                                    <p:animEffect transition="out" filter="fade">
                                      <p:cBhvr>
                                        <p:cTn id="24" dur="1000"/>
                                        <p:tgtEl>
                                          <p:spTgt spid="25"/>
                                        </p:tgtEl>
                                      </p:cBhvr>
                                    </p:animEffect>
                                    <p:set>
                                      <p:cBhvr>
                                        <p:cTn id="25" dur="1" fill="hold">
                                          <p:stCondLst>
                                            <p:cond delay="999"/>
                                          </p:stCondLst>
                                        </p:cTn>
                                        <p:tgtEl>
                                          <p:spTgt spid="25"/>
                                        </p:tgtEl>
                                        <p:attrNameLst>
                                          <p:attrName>style.visibility</p:attrName>
                                        </p:attrNameLst>
                                      </p:cBhvr>
                                      <p:to>
                                        <p:strVal val="hidden"/>
                                      </p:to>
                                    </p:set>
                                  </p:childTnLst>
                                </p:cTn>
                              </p:par>
                              <p:par>
                                <p:cTn id="26" presetID="49" presetClass="entr" presetSubtype="0" decel="10000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1000" fill="hold"/>
                                        <p:tgtEl>
                                          <p:spTgt spid="26"/>
                                        </p:tgtEl>
                                        <p:attrNameLst>
                                          <p:attrName>ppt_w</p:attrName>
                                        </p:attrNameLst>
                                      </p:cBhvr>
                                      <p:tavLst>
                                        <p:tav tm="0">
                                          <p:val>
                                            <p:fltVal val="0"/>
                                          </p:val>
                                        </p:tav>
                                        <p:tav tm="100000">
                                          <p:val>
                                            <p:strVal val="#ppt_w"/>
                                          </p:val>
                                        </p:tav>
                                      </p:tavLst>
                                    </p:anim>
                                    <p:anim calcmode="lin" valueType="num">
                                      <p:cBhvr>
                                        <p:cTn id="29" dur="1000" fill="hold"/>
                                        <p:tgtEl>
                                          <p:spTgt spid="26"/>
                                        </p:tgtEl>
                                        <p:attrNameLst>
                                          <p:attrName>ppt_h</p:attrName>
                                        </p:attrNameLst>
                                      </p:cBhvr>
                                      <p:tavLst>
                                        <p:tav tm="0">
                                          <p:val>
                                            <p:fltVal val="0"/>
                                          </p:val>
                                        </p:tav>
                                        <p:tav tm="100000">
                                          <p:val>
                                            <p:strVal val="#ppt_h"/>
                                          </p:val>
                                        </p:tav>
                                      </p:tavLst>
                                    </p:anim>
                                    <p:anim calcmode="lin" valueType="num">
                                      <p:cBhvr>
                                        <p:cTn id="30" dur="1000" fill="hold"/>
                                        <p:tgtEl>
                                          <p:spTgt spid="26"/>
                                        </p:tgtEl>
                                        <p:attrNameLst>
                                          <p:attrName>style.rotation</p:attrName>
                                        </p:attrNameLst>
                                      </p:cBhvr>
                                      <p:tavLst>
                                        <p:tav tm="0">
                                          <p:val>
                                            <p:fltVal val="360"/>
                                          </p:val>
                                        </p:tav>
                                        <p:tav tm="100000">
                                          <p:val>
                                            <p:fltVal val="0"/>
                                          </p:val>
                                        </p:tav>
                                      </p:tavLst>
                                    </p:anim>
                                    <p:animEffect transition="in" filter="fade">
                                      <p:cBhvr>
                                        <p:cTn id="31" dur="1000"/>
                                        <p:tgtEl>
                                          <p:spTgt spid="26"/>
                                        </p:tgtEl>
                                      </p:cBhvr>
                                    </p:animEffect>
                                  </p:childTnLst>
                                </p:cTn>
                              </p:par>
                            </p:childTnLst>
                          </p:cTn>
                        </p:par>
                        <p:par>
                          <p:cTn id="32" fill="hold">
                            <p:stCondLst>
                              <p:cond delay="1000"/>
                            </p:stCondLst>
                            <p:childTnLst>
                              <p:par>
                                <p:cTn id="33" presetID="9"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dissolve">
                                      <p:cBhvr>
                                        <p:cTn id="35" dur="2000"/>
                                        <p:tgtEl>
                                          <p:spTgt spid="24"/>
                                        </p:tgtEl>
                                      </p:cBhvr>
                                    </p:animEffect>
                                  </p:childTnLst>
                                </p:cTn>
                              </p:par>
                            </p:childTnLst>
                          </p:cTn>
                        </p:par>
                        <p:par>
                          <p:cTn id="36" fill="hold">
                            <p:stCondLst>
                              <p:cond delay="3000"/>
                            </p:stCondLst>
                            <p:childTnLst>
                              <p:par>
                                <p:cTn id="37" presetID="10" presetClass="exit" presetSubtype="0" fill="hold" nodeType="afterEffect">
                                  <p:stCondLst>
                                    <p:cond delay="0"/>
                                  </p:stCondLst>
                                  <p:childTnLst>
                                    <p:animEffect transition="out" filter="fade">
                                      <p:cBhvr>
                                        <p:cTn id="38" dur="2000"/>
                                        <p:tgtEl>
                                          <p:spTgt spid="6"/>
                                        </p:tgtEl>
                                      </p:cBhvr>
                                    </p:animEffect>
                                    <p:set>
                                      <p:cBhvr>
                                        <p:cTn id="39" dur="1" fill="hold">
                                          <p:stCondLst>
                                            <p:cond delay="1999"/>
                                          </p:stCondLst>
                                        </p:cTn>
                                        <p:tgtEl>
                                          <p:spTgt spid="6"/>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1000"/>
                                        <p:tgtEl>
                                          <p:spTgt spid="30"/>
                                        </p:tgtEl>
                                      </p:cBhvr>
                                    </p:animEffect>
                                  </p:childTnLst>
                                </p:cTn>
                              </p:par>
                            </p:childTnLst>
                          </p:cTn>
                        </p:par>
                        <p:par>
                          <p:cTn id="45" fill="hold">
                            <p:stCondLst>
                              <p:cond delay="1000"/>
                            </p:stCondLst>
                            <p:childTnLst>
                              <p:par>
                                <p:cTn id="46" presetID="10" presetClass="entr" presetSubtype="0" fill="hold"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1000"/>
                                        <p:tgtEl>
                                          <p:spTgt spid="35"/>
                                        </p:tgtEl>
                                      </p:cBhvr>
                                    </p:animEffect>
                                  </p:childTnLst>
                                </p:cTn>
                              </p:par>
                              <p:par>
                                <p:cTn id="49" presetID="17" presetClass="exit" presetSubtype="10" fill="hold" nodeType="withEffect">
                                  <p:stCondLst>
                                    <p:cond delay="0"/>
                                  </p:stCondLst>
                                  <p:childTnLst>
                                    <p:anim calcmode="lin" valueType="num">
                                      <p:cBhvr>
                                        <p:cTn id="50" dur="500"/>
                                        <p:tgtEl>
                                          <p:spTgt spid="37"/>
                                        </p:tgtEl>
                                        <p:attrNameLst>
                                          <p:attrName>ppt_w</p:attrName>
                                        </p:attrNameLst>
                                      </p:cBhvr>
                                      <p:tavLst>
                                        <p:tav tm="0">
                                          <p:val>
                                            <p:strVal val="ppt_w"/>
                                          </p:val>
                                        </p:tav>
                                        <p:tav tm="100000">
                                          <p:val>
                                            <p:fltVal val="0"/>
                                          </p:val>
                                        </p:tav>
                                      </p:tavLst>
                                    </p:anim>
                                    <p:anim calcmode="lin" valueType="num">
                                      <p:cBhvr>
                                        <p:cTn id="51" dur="500"/>
                                        <p:tgtEl>
                                          <p:spTgt spid="37"/>
                                        </p:tgtEl>
                                        <p:attrNameLst>
                                          <p:attrName>ppt_h</p:attrName>
                                        </p:attrNameLst>
                                      </p:cBhvr>
                                      <p:tavLst>
                                        <p:tav tm="0">
                                          <p:val>
                                            <p:strVal val="ppt_h"/>
                                          </p:val>
                                        </p:tav>
                                        <p:tav tm="100000">
                                          <p:val>
                                            <p:strVal val="ppt_h"/>
                                          </p:val>
                                        </p:tav>
                                      </p:tavLst>
                                    </p:anim>
                                    <p:set>
                                      <p:cBhvr>
                                        <p:cTn id="52" dur="1" fill="hold">
                                          <p:stCondLst>
                                            <p:cond delay="499"/>
                                          </p:stCondLst>
                                        </p:cTn>
                                        <p:tgtEl>
                                          <p:spTgt spid="37"/>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childTnLst>
                                </p:cTn>
                              </p:par>
                              <p:par>
                                <p:cTn id="58" presetID="10" presetClass="entr" presetSubtype="0" fill="hold"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1000"/>
                                        <p:tgtEl>
                                          <p:spTgt spid="38"/>
                                        </p:tgtEl>
                                      </p:cBhvr>
                                    </p:animEffect>
                                  </p:childTnLst>
                                </p:cTn>
                              </p:par>
                              <p:par>
                                <p:cTn id="61" presetID="17" presetClass="exit" presetSubtype="10" fill="hold" nodeType="withEffect">
                                  <p:stCondLst>
                                    <p:cond delay="0"/>
                                  </p:stCondLst>
                                  <p:childTnLst>
                                    <p:anim calcmode="lin" valueType="num">
                                      <p:cBhvr>
                                        <p:cTn id="62" dur="500"/>
                                        <p:tgtEl>
                                          <p:spTgt spid="35"/>
                                        </p:tgtEl>
                                        <p:attrNameLst>
                                          <p:attrName>ppt_w</p:attrName>
                                        </p:attrNameLst>
                                      </p:cBhvr>
                                      <p:tavLst>
                                        <p:tav tm="0">
                                          <p:val>
                                            <p:strVal val="ppt_w"/>
                                          </p:val>
                                        </p:tav>
                                        <p:tav tm="100000">
                                          <p:val>
                                            <p:fltVal val="0"/>
                                          </p:val>
                                        </p:tav>
                                      </p:tavLst>
                                    </p:anim>
                                    <p:anim calcmode="lin" valueType="num">
                                      <p:cBhvr>
                                        <p:cTn id="63" dur="500"/>
                                        <p:tgtEl>
                                          <p:spTgt spid="35"/>
                                        </p:tgtEl>
                                        <p:attrNameLst>
                                          <p:attrName>ppt_h</p:attrName>
                                        </p:attrNameLst>
                                      </p:cBhvr>
                                      <p:tavLst>
                                        <p:tav tm="0">
                                          <p:val>
                                            <p:strVal val="ppt_h"/>
                                          </p:val>
                                        </p:tav>
                                        <p:tav tm="100000">
                                          <p:val>
                                            <p:strVal val="ppt_h"/>
                                          </p:val>
                                        </p:tav>
                                      </p:tavLst>
                                    </p:anim>
                                    <p:set>
                                      <p:cBhvr>
                                        <p:cTn id="64" dur="1" fill="hold">
                                          <p:stCondLst>
                                            <p:cond delay="499"/>
                                          </p:stCondLst>
                                        </p:cTn>
                                        <p:tgtEl>
                                          <p:spTgt spid="35"/>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childTnLst>
                                </p:cTn>
                              </p:par>
                              <p:par>
                                <p:cTn id="70" presetID="31" presetClass="entr" presetSubtype="0" fill="hold" nodeType="withEffect">
                                  <p:stCondLst>
                                    <p:cond delay="0"/>
                                  </p:stCondLst>
                                  <p:iterate type="lt">
                                    <p:tmPct val="5000"/>
                                  </p:iterate>
                                  <p:childTnLst>
                                    <p:set>
                                      <p:cBhvr>
                                        <p:cTn id="71" dur="1" fill="hold">
                                          <p:stCondLst>
                                            <p:cond delay="0"/>
                                          </p:stCondLst>
                                        </p:cTn>
                                        <p:tgtEl>
                                          <p:spTgt spid="42"/>
                                        </p:tgtEl>
                                        <p:attrNameLst>
                                          <p:attrName>style.visibility</p:attrName>
                                        </p:attrNameLst>
                                      </p:cBhvr>
                                      <p:to>
                                        <p:strVal val="visible"/>
                                      </p:to>
                                    </p:set>
                                    <p:anim calcmode="lin" valueType="num">
                                      <p:cBhvr>
                                        <p:cTn id="72" dur="1000" fill="hold"/>
                                        <p:tgtEl>
                                          <p:spTgt spid="42"/>
                                        </p:tgtEl>
                                        <p:attrNameLst>
                                          <p:attrName>ppt_w</p:attrName>
                                        </p:attrNameLst>
                                      </p:cBhvr>
                                      <p:tavLst>
                                        <p:tav tm="0">
                                          <p:val>
                                            <p:fltVal val="0"/>
                                          </p:val>
                                        </p:tav>
                                        <p:tav tm="100000">
                                          <p:val>
                                            <p:strVal val="#ppt_w"/>
                                          </p:val>
                                        </p:tav>
                                      </p:tavLst>
                                    </p:anim>
                                    <p:anim calcmode="lin" valueType="num">
                                      <p:cBhvr>
                                        <p:cTn id="73" dur="1000" fill="hold"/>
                                        <p:tgtEl>
                                          <p:spTgt spid="42"/>
                                        </p:tgtEl>
                                        <p:attrNameLst>
                                          <p:attrName>ppt_h</p:attrName>
                                        </p:attrNameLst>
                                      </p:cBhvr>
                                      <p:tavLst>
                                        <p:tav tm="0">
                                          <p:val>
                                            <p:fltVal val="0"/>
                                          </p:val>
                                        </p:tav>
                                        <p:tav tm="100000">
                                          <p:val>
                                            <p:strVal val="#ppt_h"/>
                                          </p:val>
                                        </p:tav>
                                      </p:tavLst>
                                    </p:anim>
                                    <p:anim calcmode="lin" valueType="num">
                                      <p:cBhvr>
                                        <p:cTn id="74" dur="1000" fill="hold"/>
                                        <p:tgtEl>
                                          <p:spTgt spid="42"/>
                                        </p:tgtEl>
                                        <p:attrNameLst>
                                          <p:attrName>style.rotation</p:attrName>
                                        </p:attrNameLst>
                                      </p:cBhvr>
                                      <p:tavLst>
                                        <p:tav tm="0">
                                          <p:val>
                                            <p:fltVal val="90"/>
                                          </p:val>
                                        </p:tav>
                                        <p:tav tm="100000">
                                          <p:val>
                                            <p:fltVal val="0"/>
                                          </p:val>
                                        </p:tav>
                                      </p:tavLst>
                                    </p:anim>
                                    <p:animEffect transition="in" filter="fade">
                                      <p:cBhvr>
                                        <p:cTn id="75" dur="1000"/>
                                        <p:tgtEl>
                                          <p:spTgt spid="4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1000"/>
                                        <p:tgtEl>
                                          <p:spTgt spid="27"/>
                                        </p:tgtEl>
                                      </p:cBhvr>
                                    </p:animEffect>
                                    <p:set>
                                      <p:cBhvr>
                                        <p:cTn id="80" dur="1" fill="hold">
                                          <p:stCondLst>
                                            <p:cond delay="999"/>
                                          </p:stCondLst>
                                        </p:cTn>
                                        <p:tgtEl>
                                          <p:spTgt spid="27"/>
                                        </p:tgtEl>
                                        <p:attrNameLst>
                                          <p:attrName>style.visibility</p:attrName>
                                        </p:attrNameLst>
                                      </p:cBhvr>
                                      <p:to>
                                        <p:strVal val="hidden"/>
                                      </p:to>
                                    </p:set>
                                  </p:childTnLst>
                                </p:cTn>
                              </p:par>
                              <p:par>
                                <p:cTn id="81" presetID="49" presetClass="exit" presetSubtype="0" accel="100000" fill="hold" grpId="0" nodeType="withEffect">
                                  <p:stCondLst>
                                    <p:cond delay="0"/>
                                  </p:stCondLst>
                                  <p:childTnLst>
                                    <p:anim calcmode="lin" valueType="num">
                                      <p:cBhvr>
                                        <p:cTn id="82" dur="1000"/>
                                        <p:tgtEl>
                                          <p:spTgt spid="28"/>
                                        </p:tgtEl>
                                        <p:attrNameLst>
                                          <p:attrName>ppt_w</p:attrName>
                                        </p:attrNameLst>
                                      </p:cBhvr>
                                      <p:tavLst>
                                        <p:tav tm="0">
                                          <p:val>
                                            <p:strVal val="ppt_w"/>
                                          </p:val>
                                        </p:tav>
                                        <p:tav tm="100000">
                                          <p:val>
                                            <p:fltVal val="0"/>
                                          </p:val>
                                        </p:tav>
                                      </p:tavLst>
                                    </p:anim>
                                    <p:anim calcmode="lin" valueType="num">
                                      <p:cBhvr>
                                        <p:cTn id="83" dur="1000"/>
                                        <p:tgtEl>
                                          <p:spTgt spid="28"/>
                                        </p:tgtEl>
                                        <p:attrNameLst>
                                          <p:attrName>ppt_h</p:attrName>
                                        </p:attrNameLst>
                                      </p:cBhvr>
                                      <p:tavLst>
                                        <p:tav tm="0">
                                          <p:val>
                                            <p:strVal val="ppt_h"/>
                                          </p:val>
                                        </p:tav>
                                        <p:tav tm="100000">
                                          <p:val>
                                            <p:fltVal val="0"/>
                                          </p:val>
                                        </p:tav>
                                      </p:tavLst>
                                    </p:anim>
                                    <p:anim calcmode="lin" valueType="num">
                                      <p:cBhvr>
                                        <p:cTn id="84" dur="1000"/>
                                        <p:tgtEl>
                                          <p:spTgt spid="28"/>
                                        </p:tgtEl>
                                        <p:attrNameLst>
                                          <p:attrName>style.rotation</p:attrName>
                                        </p:attrNameLst>
                                      </p:cBhvr>
                                      <p:tavLst>
                                        <p:tav tm="0">
                                          <p:val>
                                            <p:fltVal val="0"/>
                                          </p:val>
                                        </p:tav>
                                        <p:tav tm="100000">
                                          <p:val>
                                            <p:fltVal val="360"/>
                                          </p:val>
                                        </p:tav>
                                      </p:tavLst>
                                    </p:anim>
                                    <p:animEffect transition="out" filter="fade">
                                      <p:cBhvr>
                                        <p:cTn id="85" dur="1000"/>
                                        <p:tgtEl>
                                          <p:spTgt spid="28"/>
                                        </p:tgtEl>
                                      </p:cBhvr>
                                    </p:animEffect>
                                    <p:set>
                                      <p:cBhvr>
                                        <p:cTn id="86" dur="1" fill="hold">
                                          <p:stCondLst>
                                            <p:cond delay="999"/>
                                          </p:stCondLst>
                                        </p:cTn>
                                        <p:tgtEl>
                                          <p:spTgt spid="28"/>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29"/>
                                        </p:tgtEl>
                                      </p:cBhvr>
                                    </p:animEffect>
                                    <p:set>
                                      <p:cBhvr>
                                        <p:cTn id="89" dur="1" fill="hold">
                                          <p:stCondLst>
                                            <p:cond delay="999"/>
                                          </p:stCondLst>
                                        </p:cTn>
                                        <p:tgtEl>
                                          <p:spTgt spid="29"/>
                                        </p:tgtEl>
                                        <p:attrNameLst>
                                          <p:attrName>style.visibility</p:attrName>
                                        </p:attrNameLst>
                                      </p:cBhvr>
                                      <p:to>
                                        <p:strVal val="hidden"/>
                                      </p:to>
                                    </p:set>
                                  </p:childTnLst>
                                </p:cTn>
                              </p:par>
                              <p:par>
                                <p:cTn id="90" presetID="10" presetClass="exit" presetSubtype="0" fill="hold" grpId="1" nodeType="withEffect">
                                  <p:stCondLst>
                                    <p:cond delay="0"/>
                                  </p:stCondLst>
                                  <p:childTnLst>
                                    <p:animEffect transition="out" filter="fade">
                                      <p:cBhvr>
                                        <p:cTn id="91" dur="1000"/>
                                        <p:tgtEl>
                                          <p:spTgt spid="30"/>
                                        </p:tgtEl>
                                      </p:cBhvr>
                                    </p:animEffect>
                                    <p:set>
                                      <p:cBhvr>
                                        <p:cTn id="92" dur="1" fill="hold">
                                          <p:stCondLst>
                                            <p:cond delay="999"/>
                                          </p:stCondLst>
                                        </p:cTn>
                                        <p:tgtEl>
                                          <p:spTgt spid="30"/>
                                        </p:tgtEl>
                                        <p:attrNameLst>
                                          <p:attrName>style.visibility</p:attrName>
                                        </p:attrNameLst>
                                      </p:cBhvr>
                                      <p:to>
                                        <p:strVal val="hidden"/>
                                      </p:to>
                                    </p:set>
                                  </p:childTnLst>
                                </p:cTn>
                              </p:par>
                              <p:par>
                                <p:cTn id="93" presetID="10" presetClass="exit" presetSubtype="0" fill="hold" grpId="1" nodeType="withEffect">
                                  <p:stCondLst>
                                    <p:cond delay="0"/>
                                  </p:stCondLst>
                                  <p:childTnLst>
                                    <p:animEffect transition="out" filter="fade">
                                      <p:cBhvr>
                                        <p:cTn id="94" dur="1000"/>
                                        <p:tgtEl>
                                          <p:spTgt spid="32"/>
                                        </p:tgtEl>
                                      </p:cBhvr>
                                    </p:animEffect>
                                    <p:set>
                                      <p:cBhvr>
                                        <p:cTn id="95" dur="1" fill="hold">
                                          <p:stCondLst>
                                            <p:cond delay="999"/>
                                          </p:stCondLst>
                                        </p:cTn>
                                        <p:tgtEl>
                                          <p:spTgt spid="32"/>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40"/>
                                        </p:tgtEl>
                                      </p:cBhvr>
                                    </p:animEffect>
                                    <p:set>
                                      <p:cBhvr>
                                        <p:cTn id="98" dur="1" fill="hold">
                                          <p:stCondLst>
                                            <p:cond delay="999"/>
                                          </p:stCondLst>
                                        </p:cTn>
                                        <p:tgtEl>
                                          <p:spTgt spid="40"/>
                                        </p:tgtEl>
                                        <p:attrNameLst>
                                          <p:attrName>style.visibility</p:attrName>
                                        </p:attrNameLst>
                                      </p:cBhvr>
                                      <p:to>
                                        <p:strVal val="hidden"/>
                                      </p:to>
                                    </p:set>
                                  </p:childTnLst>
                                </p:cTn>
                              </p:par>
                              <p:par>
                                <p:cTn id="99" presetID="10" presetClass="exit" presetSubtype="0" fill="hold" nodeType="withEffect">
                                  <p:stCondLst>
                                    <p:cond delay="0"/>
                                  </p:stCondLst>
                                  <p:iterate type="lt">
                                    <p:tmPct val="0"/>
                                  </p:iterate>
                                  <p:childTnLst>
                                    <p:animEffect transition="out" filter="fade">
                                      <p:cBhvr>
                                        <p:cTn id="100" dur="1000"/>
                                        <p:tgtEl>
                                          <p:spTgt spid="42"/>
                                        </p:tgtEl>
                                      </p:cBhvr>
                                    </p:animEffect>
                                    <p:set>
                                      <p:cBhvr>
                                        <p:cTn id="101" dur="1" fill="hold">
                                          <p:stCondLst>
                                            <p:cond delay="999"/>
                                          </p:stCondLst>
                                        </p:cTn>
                                        <p:tgtEl>
                                          <p:spTgt spid="42"/>
                                        </p:tgtEl>
                                        <p:attrNameLst>
                                          <p:attrName>style.visibility</p:attrName>
                                        </p:attrNameLst>
                                      </p:cBhvr>
                                      <p:to>
                                        <p:strVal val="hidden"/>
                                      </p:to>
                                    </p:set>
                                  </p:childTnLst>
                                </p:cTn>
                              </p:par>
                            </p:childTnLst>
                          </p:cTn>
                        </p:par>
                      </p:childTnLst>
                    </p:cTn>
                  </p:par>
                  <p:par>
                    <p:cTn id="102" fill="hold">
                      <p:stCondLst>
                        <p:cond delay="indefinite"/>
                      </p:stCondLst>
                      <p:childTnLst>
                        <p:par>
                          <p:cTn id="103" fill="hold">
                            <p:stCondLst>
                              <p:cond delay="0"/>
                            </p:stCondLst>
                            <p:childTnLst>
                              <p:par>
                                <p:cTn id="104" presetID="49" presetClass="exit" presetSubtype="0" accel="100000" fill="hold" grpId="1" nodeType="clickEffect">
                                  <p:stCondLst>
                                    <p:cond delay="0"/>
                                  </p:stCondLst>
                                  <p:childTnLst>
                                    <p:anim calcmode="lin" valueType="num">
                                      <p:cBhvr>
                                        <p:cTn id="105" dur="1000"/>
                                        <p:tgtEl>
                                          <p:spTgt spid="26"/>
                                        </p:tgtEl>
                                        <p:attrNameLst>
                                          <p:attrName>ppt_w</p:attrName>
                                        </p:attrNameLst>
                                      </p:cBhvr>
                                      <p:tavLst>
                                        <p:tav tm="0">
                                          <p:val>
                                            <p:strVal val="ppt_w"/>
                                          </p:val>
                                        </p:tav>
                                        <p:tav tm="100000">
                                          <p:val>
                                            <p:fltVal val="0"/>
                                          </p:val>
                                        </p:tav>
                                      </p:tavLst>
                                    </p:anim>
                                    <p:anim calcmode="lin" valueType="num">
                                      <p:cBhvr>
                                        <p:cTn id="106" dur="1000"/>
                                        <p:tgtEl>
                                          <p:spTgt spid="26"/>
                                        </p:tgtEl>
                                        <p:attrNameLst>
                                          <p:attrName>ppt_h</p:attrName>
                                        </p:attrNameLst>
                                      </p:cBhvr>
                                      <p:tavLst>
                                        <p:tav tm="0">
                                          <p:val>
                                            <p:strVal val="ppt_h"/>
                                          </p:val>
                                        </p:tav>
                                        <p:tav tm="100000">
                                          <p:val>
                                            <p:fltVal val="0"/>
                                          </p:val>
                                        </p:tav>
                                      </p:tavLst>
                                    </p:anim>
                                    <p:anim calcmode="lin" valueType="num">
                                      <p:cBhvr>
                                        <p:cTn id="107" dur="1000"/>
                                        <p:tgtEl>
                                          <p:spTgt spid="26"/>
                                        </p:tgtEl>
                                        <p:attrNameLst>
                                          <p:attrName>style.rotation</p:attrName>
                                        </p:attrNameLst>
                                      </p:cBhvr>
                                      <p:tavLst>
                                        <p:tav tm="0">
                                          <p:val>
                                            <p:fltVal val="0"/>
                                          </p:val>
                                        </p:tav>
                                        <p:tav tm="100000">
                                          <p:val>
                                            <p:fltVal val="360"/>
                                          </p:val>
                                        </p:tav>
                                      </p:tavLst>
                                    </p:anim>
                                    <p:animEffect transition="out" filter="fade">
                                      <p:cBhvr>
                                        <p:cTn id="108" dur="1000"/>
                                        <p:tgtEl>
                                          <p:spTgt spid="26"/>
                                        </p:tgtEl>
                                      </p:cBhvr>
                                    </p:animEffect>
                                    <p:set>
                                      <p:cBhvr>
                                        <p:cTn id="109" dur="1" fill="hold">
                                          <p:stCondLst>
                                            <p:cond delay="999"/>
                                          </p:stCondLst>
                                        </p:cTn>
                                        <p:tgtEl>
                                          <p:spTgt spid="26"/>
                                        </p:tgtEl>
                                        <p:attrNameLst>
                                          <p:attrName>style.visibility</p:attrName>
                                        </p:attrNameLst>
                                      </p:cBhvr>
                                      <p:to>
                                        <p:strVal val="hidden"/>
                                      </p:to>
                                    </p:set>
                                  </p:childTnLst>
                                </p:cTn>
                              </p:par>
                              <p:par>
                                <p:cTn id="110" presetID="49" presetClass="entr" presetSubtype="0" decel="100000" fill="hold" grpId="0" nodeType="withEffect">
                                  <p:stCondLst>
                                    <p:cond delay="0"/>
                                  </p:stCondLst>
                                  <p:childTnLst>
                                    <p:set>
                                      <p:cBhvr>
                                        <p:cTn id="111" dur="1" fill="hold">
                                          <p:stCondLst>
                                            <p:cond delay="0"/>
                                          </p:stCondLst>
                                        </p:cTn>
                                        <p:tgtEl>
                                          <p:spTgt spid="39"/>
                                        </p:tgtEl>
                                        <p:attrNameLst>
                                          <p:attrName>style.visibility</p:attrName>
                                        </p:attrNameLst>
                                      </p:cBhvr>
                                      <p:to>
                                        <p:strVal val="visible"/>
                                      </p:to>
                                    </p:set>
                                    <p:anim calcmode="lin" valueType="num">
                                      <p:cBhvr>
                                        <p:cTn id="112" dur="1000" fill="hold"/>
                                        <p:tgtEl>
                                          <p:spTgt spid="39"/>
                                        </p:tgtEl>
                                        <p:attrNameLst>
                                          <p:attrName>ppt_w</p:attrName>
                                        </p:attrNameLst>
                                      </p:cBhvr>
                                      <p:tavLst>
                                        <p:tav tm="0">
                                          <p:val>
                                            <p:fltVal val="0"/>
                                          </p:val>
                                        </p:tav>
                                        <p:tav tm="100000">
                                          <p:val>
                                            <p:strVal val="#ppt_w"/>
                                          </p:val>
                                        </p:tav>
                                      </p:tavLst>
                                    </p:anim>
                                    <p:anim calcmode="lin" valueType="num">
                                      <p:cBhvr>
                                        <p:cTn id="113" dur="1000" fill="hold"/>
                                        <p:tgtEl>
                                          <p:spTgt spid="39"/>
                                        </p:tgtEl>
                                        <p:attrNameLst>
                                          <p:attrName>ppt_h</p:attrName>
                                        </p:attrNameLst>
                                      </p:cBhvr>
                                      <p:tavLst>
                                        <p:tav tm="0">
                                          <p:val>
                                            <p:fltVal val="0"/>
                                          </p:val>
                                        </p:tav>
                                        <p:tav tm="100000">
                                          <p:val>
                                            <p:strVal val="#ppt_h"/>
                                          </p:val>
                                        </p:tav>
                                      </p:tavLst>
                                    </p:anim>
                                    <p:anim calcmode="lin" valueType="num">
                                      <p:cBhvr>
                                        <p:cTn id="114" dur="1000" fill="hold"/>
                                        <p:tgtEl>
                                          <p:spTgt spid="39"/>
                                        </p:tgtEl>
                                        <p:attrNameLst>
                                          <p:attrName>style.rotation</p:attrName>
                                        </p:attrNameLst>
                                      </p:cBhvr>
                                      <p:tavLst>
                                        <p:tav tm="0">
                                          <p:val>
                                            <p:fltVal val="360"/>
                                          </p:val>
                                        </p:tav>
                                        <p:tav tm="100000">
                                          <p:val>
                                            <p:fltVal val="0"/>
                                          </p:val>
                                        </p:tav>
                                      </p:tavLst>
                                    </p:anim>
                                    <p:animEffect transition="in" filter="fade">
                                      <p:cBhvr>
                                        <p:cTn id="115" dur="1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6" grpId="1" animBg="1"/>
      <p:bldP spid="39" grpId="0" animBg="1"/>
      <p:bldP spid="27" grpId="0" animBg="1"/>
      <p:bldP spid="27" grpId="1" animBg="1"/>
      <p:bldP spid="28" grpId="0" animBg="1"/>
      <p:bldP spid="28" grpId="1" animBg="1"/>
      <p:bldP spid="29" grpId="0" animBg="1"/>
      <p:bldP spid="29" grpId="1" animBg="1"/>
      <p:bldP spid="30" grpId="0" animBg="1"/>
      <p:bldP spid="30" grpId="1" animBg="1"/>
      <p:bldP spid="32" grpId="0" animBg="1"/>
      <p:bldP spid="32" grpId="1" animBg="1"/>
      <p:bldP spid="40" grpId="0" animBg="1"/>
      <p:bldP spid="40" grpId="1"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1" name="TextBox 10"/>
          <p:cNvSpPr txBox="1"/>
          <p:nvPr/>
        </p:nvSpPr>
        <p:spPr>
          <a:xfrm>
            <a:off x="73279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1921</a:t>
            </a:r>
          </a:p>
        </p:txBody>
      </p:sp>
      <p:pic>
        <p:nvPicPr>
          <p:cNvPr id="12" name="Picture 2" descr="File:United States 1850-1853-03.png"/>
          <p:cNvPicPr>
            <a:picLocks noChangeAspect="1" noChangeArrowheads="1"/>
          </p:cNvPicPr>
          <p:nvPr/>
        </p:nvPicPr>
        <p:blipFill>
          <a:blip r:embed="rId3"/>
          <a:srcRect/>
          <a:stretch>
            <a:fillRect/>
          </a:stretch>
        </p:blipFill>
        <p:spPr bwMode="auto">
          <a:xfrm>
            <a:off x="-137160" y="762000"/>
            <a:ext cx="9335203" cy="6324600"/>
          </a:xfrm>
          <a:prstGeom prst="rect">
            <a:avLst/>
          </a:prstGeom>
          <a:noFill/>
        </p:spPr>
      </p:pic>
      <p:pic>
        <p:nvPicPr>
          <p:cNvPr id="256002" name="Picture 2" descr="File:United States 1912-02-1912-08.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2"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p:cNvSpPr txBox="1"/>
          <p:nvPr/>
        </p:nvSpPr>
        <p:spPr>
          <a:xfrm>
            <a:off x="2209800" y="731520"/>
            <a:ext cx="5791200" cy="646331"/>
          </a:xfrm>
          <a:prstGeom prst="rect">
            <a:avLst/>
          </a:prstGeom>
          <a:noFill/>
        </p:spPr>
        <p:txBody>
          <a:bodyPr wrap="square" rtlCol="0">
            <a:spAutoFit/>
          </a:bodyPr>
          <a:lstStyle/>
          <a:p>
            <a:pPr algn="ctr"/>
            <a:r>
              <a:rPr lang="en-US" sz="3600" b="1" dirty="0" smtClean="0">
                <a:solidFill>
                  <a:srgbClr val="FF0000"/>
                </a:solidFill>
                <a:effectLst>
                  <a:outerShdw dist="50800" dir="5400000" algn="ctr" rotWithShape="0">
                    <a:schemeClr val="tx1"/>
                  </a:outerShdw>
                </a:effectLst>
              </a:rPr>
              <a:t>What becomes of Virginia?</a:t>
            </a:r>
          </a:p>
        </p:txBody>
      </p:sp>
      <p:sp>
        <p:nvSpPr>
          <p:cNvPr id="14" name="TextBox 13"/>
          <p:cNvSpPr txBox="1"/>
          <p:nvPr/>
        </p:nvSpPr>
        <p:spPr>
          <a:xfrm>
            <a:off x="6400800" y="6172200"/>
            <a:ext cx="1976823" cy="584775"/>
          </a:xfrm>
          <a:prstGeom prst="rect">
            <a:avLst/>
          </a:prstGeom>
          <a:solidFill>
            <a:srgbClr val="FF0000"/>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1833-1921</a:t>
            </a:r>
            <a:endParaRPr lang="en-US" sz="3200" b="1" dirty="0">
              <a:solidFill>
                <a:schemeClr val="bg1"/>
              </a:solidFill>
              <a:effectLst>
                <a:outerShdw dist="50800" dir="5400000" algn="ctr" rotWithShape="0">
                  <a:schemeClr val="tx1"/>
                </a:outerShdw>
              </a:effectLst>
            </a:endParaRPr>
          </a:p>
        </p:txBody>
      </p:sp>
      <p:pic>
        <p:nvPicPr>
          <p:cNvPr id="15" name="Picture 1"/>
          <p:cNvPicPr>
            <a:picLocks noChangeAspect="1" noChangeArrowheads="1"/>
          </p:cNvPicPr>
          <p:nvPr/>
        </p:nvPicPr>
        <p:blipFill>
          <a:blip r:embed="rId5"/>
          <a:srcRect/>
          <a:stretch>
            <a:fillRect/>
          </a:stretch>
        </p:blipFill>
        <p:spPr bwMode="auto">
          <a:xfrm>
            <a:off x="6019800" y="2833687"/>
            <a:ext cx="2932368" cy="3338513"/>
          </a:xfrm>
          <a:prstGeom prst="rect">
            <a:avLst/>
          </a:prstGeom>
          <a:noFill/>
          <a:ln w="50800">
            <a:solidFill>
              <a:srgbClr val="FF0000"/>
            </a:solidFill>
            <a:miter lim="800000"/>
            <a:headEnd/>
            <a:tailEnd/>
          </a:ln>
          <a:effectLst/>
        </p:spPr>
      </p:pic>
      <p:sp>
        <p:nvSpPr>
          <p:cNvPr id="16" name="TextBox 15"/>
          <p:cNvSpPr txBox="1"/>
          <p:nvPr/>
        </p:nvSpPr>
        <p:spPr>
          <a:xfrm>
            <a:off x="762000" y="1905000"/>
            <a:ext cx="5943600" cy="646331"/>
          </a:xfrm>
          <a:prstGeom prst="rect">
            <a:avLst/>
          </a:prstGeom>
          <a:solidFill>
            <a:schemeClr val="bg1"/>
          </a:solidFill>
        </p:spPr>
        <p:txBody>
          <a:bodyPr wrap="square" rtlCol="0">
            <a:spAutoFit/>
          </a:bodyPr>
          <a:lstStyle/>
          <a:p>
            <a:pPr algn="ctr"/>
            <a:r>
              <a:rPr lang="en-US" sz="3600" b="1" dirty="0" smtClean="0">
                <a:solidFill>
                  <a:srgbClr val="FF0000"/>
                </a:solidFill>
                <a:effectLst>
                  <a:outerShdw dist="50800" dir="7200000" algn="ctr" rotWithShape="0">
                    <a:schemeClr val="tx1"/>
                  </a:outerShdw>
                </a:effectLst>
              </a:rPr>
              <a:t>Virginia dies in 1921 at age 88</a:t>
            </a:r>
          </a:p>
        </p:txBody>
      </p:sp>
      <p:grpSp>
        <p:nvGrpSpPr>
          <p:cNvPr id="21" name="Group 20"/>
          <p:cNvGrpSpPr/>
          <p:nvPr/>
        </p:nvGrpSpPr>
        <p:grpSpPr>
          <a:xfrm>
            <a:off x="3216213" y="2819400"/>
            <a:ext cx="2651187" cy="3937575"/>
            <a:chOff x="3216213" y="2819400"/>
            <a:chExt cx="2651187" cy="3937575"/>
          </a:xfrm>
        </p:grpSpPr>
        <p:pic>
          <p:nvPicPr>
            <p:cNvPr id="17" name="Picture 2"/>
            <p:cNvPicPr>
              <a:picLocks noChangeAspect="1" noChangeArrowheads="1"/>
            </p:cNvPicPr>
            <p:nvPr/>
          </p:nvPicPr>
          <p:blipFill>
            <a:blip r:embed="rId6" cstate="print"/>
            <a:srcRect/>
            <a:stretch>
              <a:fillRect/>
            </a:stretch>
          </p:blipFill>
          <p:spPr bwMode="auto">
            <a:xfrm>
              <a:off x="3216213" y="2819400"/>
              <a:ext cx="2651187" cy="3352800"/>
            </a:xfrm>
            <a:prstGeom prst="rect">
              <a:avLst/>
            </a:prstGeom>
            <a:noFill/>
            <a:ln w="9525">
              <a:noFill/>
              <a:miter lim="800000"/>
              <a:headEnd/>
              <a:tailEnd/>
            </a:ln>
            <a:effectLst/>
          </p:spPr>
        </p:pic>
        <p:sp>
          <p:nvSpPr>
            <p:cNvPr id="18" name="TextBox 17"/>
            <p:cNvSpPr txBox="1"/>
            <p:nvPr/>
          </p:nvSpPr>
          <p:spPr>
            <a:xfrm>
              <a:off x="3581400" y="6172200"/>
              <a:ext cx="1976823" cy="584775"/>
            </a:xfrm>
            <a:prstGeom prst="rect">
              <a:avLst/>
            </a:prstGeom>
            <a:solidFill>
              <a:schemeClr val="accent3">
                <a:lumMod val="75000"/>
              </a:schemeClr>
            </a:solidFill>
          </p:spPr>
          <p:txBody>
            <a:bodyPr wrap="none" rtlCol="0">
              <a:spAutoFit/>
            </a:bodyPr>
            <a:lstStyle/>
            <a:p>
              <a:r>
                <a:rPr lang="en-US" sz="3200" b="1" dirty="0" smtClean="0">
                  <a:solidFill>
                    <a:schemeClr val="bg1"/>
                  </a:solidFill>
                  <a:effectLst>
                    <a:outerShdw dist="50800" dir="5400000" algn="ctr" rotWithShape="0">
                      <a:schemeClr val="tx1"/>
                    </a:outerShdw>
                  </a:effectLst>
                </a:rPr>
                <a:t>1810-1885</a:t>
              </a:r>
              <a:endParaRPr lang="en-US" sz="3200" b="1" dirty="0">
                <a:solidFill>
                  <a:schemeClr val="bg1"/>
                </a:solidFill>
                <a:effectLst>
                  <a:outerShdw dist="50800" dir="5400000" algn="ctr" rotWithShape="0">
                    <a:schemeClr val="tx1"/>
                  </a:outerShdw>
                </a:effectLst>
              </a:endParaRPr>
            </a:p>
          </p:txBody>
        </p:sp>
      </p:grpSp>
      <p:grpSp>
        <p:nvGrpSpPr>
          <p:cNvPr id="22" name="Group 21"/>
          <p:cNvGrpSpPr/>
          <p:nvPr/>
        </p:nvGrpSpPr>
        <p:grpSpPr>
          <a:xfrm>
            <a:off x="155959" y="2819400"/>
            <a:ext cx="2857809" cy="3901729"/>
            <a:chOff x="-568665" y="2186764"/>
            <a:chExt cx="3582434" cy="4627631"/>
          </a:xfrm>
        </p:grpSpPr>
        <p:pic>
          <p:nvPicPr>
            <p:cNvPr id="19" name="Picture 7"/>
            <p:cNvPicPr>
              <a:picLocks noChangeAspect="1" noChangeArrowheads="1"/>
            </p:cNvPicPr>
            <p:nvPr/>
          </p:nvPicPr>
          <p:blipFill>
            <a:blip r:embed="rId7"/>
            <a:srcRect/>
            <a:stretch>
              <a:fillRect/>
            </a:stretch>
          </p:blipFill>
          <p:spPr bwMode="auto">
            <a:xfrm>
              <a:off x="-568665" y="2186764"/>
              <a:ext cx="3582434" cy="3985437"/>
            </a:xfrm>
            <a:prstGeom prst="rect">
              <a:avLst/>
            </a:prstGeom>
            <a:noFill/>
            <a:ln w="9525">
              <a:noFill/>
              <a:miter lim="800000"/>
              <a:headEnd/>
              <a:tailEnd/>
            </a:ln>
            <a:effectLst/>
          </p:spPr>
        </p:pic>
        <p:sp>
          <p:nvSpPr>
            <p:cNvPr id="20" name="TextBox 19"/>
            <p:cNvSpPr txBox="1"/>
            <p:nvPr/>
          </p:nvSpPr>
          <p:spPr>
            <a:xfrm>
              <a:off x="191044" y="6120825"/>
              <a:ext cx="2483552" cy="693570"/>
            </a:xfrm>
            <a:prstGeom prst="rect">
              <a:avLst/>
            </a:prstGeom>
            <a:solidFill>
              <a:srgbClr val="004F8A"/>
            </a:solidFill>
          </p:spPr>
          <p:txBody>
            <a:bodyPr wrap="square" rtlCol="0">
              <a:spAutoFit/>
            </a:bodyPr>
            <a:lstStyle/>
            <a:p>
              <a:r>
                <a:rPr lang="en-US" sz="3200" b="1" dirty="0" smtClean="0">
                  <a:solidFill>
                    <a:schemeClr val="bg1"/>
                  </a:solidFill>
                  <a:effectLst>
                    <a:outerShdw dist="50800" dir="5400000" algn="ctr" rotWithShape="0">
                      <a:schemeClr val="tx1"/>
                    </a:outerShdw>
                  </a:effectLst>
                </a:rPr>
                <a:t>1803-1880</a:t>
              </a:r>
              <a:endParaRPr lang="en-US" sz="3200" b="1" dirty="0">
                <a:solidFill>
                  <a:schemeClr val="bg1"/>
                </a:solidFill>
                <a:effectLst>
                  <a:outerShdw dist="50800" dir="5400000" algn="ctr" rotWithShape="0">
                    <a:schemeClr val="tx1"/>
                  </a:outerShdw>
                </a:effectLst>
              </a:endParaRPr>
            </a:p>
          </p:txBody>
        </p:sp>
      </p:grpSp>
      <p:sp>
        <p:nvSpPr>
          <p:cNvPr id="23" name="Rectangle 2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California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6" name="Rectangle 25"/>
          <p:cNvSpPr/>
          <p:nvPr/>
        </p:nvSpPr>
        <p:spPr>
          <a:xfrm>
            <a:off x="0" y="0"/>
            <a:ext cx="9144000" cy="800219"/>
          </a:xfrm>
          <a:prstGeom prst="rect">
            <a:avLst/>
          </a:prstGeom>
          <a:solidFill>
            <a:schemeClr val="bg1"/>
          </a:solidFill>
        </p:spPr>
        <p:txBody>
          <a:bodyPr wrap="square">
            <a:spAutoFit/>
          </a:bodyPr>
          <a:lstStyle/>
          <a:p>
            <a:pPr algn="ctr"/>
            <a:r>
              <a:rPr lang="en-US" sz="3600" dirty="0" smtClean="0">
                <a:solidFill>
                  <a:srgbClr val="0051A2"/>
                </a:solidFill>
                <a:effectLst>
                  <a:outerShdw dist="38100" dir="7200000" algn="ctr" rotWithShape="0">
                    <a:schemeClr val="tx1"/>
                  </a:outerShdw>
                </a:effectLst>
                <a:latin typeface="Comic Sans MS" pitchFamily="66" charset="0"/>
              </a:rPr>
              <a:t>Settlers Expanded Across North America</a:t>
            </a:r>
          </a:p>
          <a:p>
            <a:pPr algn="ctr"/>
            <a:endParaRPr lang="en-US" sz="1000" dirty="0" smtClean="0">
              <a:solidFill>
                <a:srgbClr val="0051A2"/>
              </a:solidFill>
              <a:effectLst>
                <a:outerShdw dist="38100" dir="7200000" algn="ctr" rotWithShape="0">
                  <a:schemeClr val="tx1"/>
                </a:outerShdw>
              </a:effectLst>
              <a:latin typeface="Comic Sans MS" pitchFamily="66" charset="0"/>
            </a:endParaRPr>
          </a:p>
        </p:txBody>
      </p:sp>
      <p:pic>
        <p:nvPicPr>
          <p:cNvPr id="27" name="Picture 2" descr=" Virginia Elizabeth &lt;I&gt;Backenstoe&lt;/I&gt; Murphy"/>
          <p:cNvPicPr>
            <a:picLocks noChangeAspect="1" noChangeArrowheads="1"/>
          </p:cNvPicPr>
          <p:nvPr/>
        </p:nvPicPr>
        <p:blipFill>
          <a:blip r:embed="rId8"/>
          <a:srcRect l="19200" b="29756"/>
          <a:stretch>
            <a:fillRect/>
          </a:stretch>
        </p:blipFill>
        <p:spPr bwMode="auto">
          <a:xfrm>
            <a:off x="2133600" y="2514600"/>
            <a:ext cx="3206750" cy="2286000"/>
          </a:xfrm>
          <a:prstGeom prst="rect">
            <a:avLst/>
          </a:prstGeom>
          <a:noFill/>
          <a:ln w="76200">
            <a:solidFill>
              <a:schemeClr val="bg1"/>
            </a:solidFill>
          </a:ln>
        </p:spPr>
      </p:pic>
      <p:pic>
        <p:nvPicPr>
          <p:cNvPr id="28" name="Picture 3"/>
          <p:cNvPicPr>
            <a:picLocks noChangeAspect="1" noChangeArrowheads="1"/>
          </p:cNvPicPr>
          <p:nvPr/>
        </p:nvPicPr>
        <p:blipFill>
          <a:blip r:embed="rId9"/>
          <a:srcRect/>
          <a:stretch>
            <a:fillRect/>
          </a:stretch>
        </p:blipFill>
        <p:spPr bwMode="auto">
          <a:xfrm rot="11716176">
            <a:off x="149515" y="3730226"/>
            <a:ext cx="1305875" cy="131048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256002"/>
                                        </p:tgtEl>
                                        <p:attrNameLst>
                                          <p:attrName>style.visibility</p:attrName>
                                        </p:attrNameLst>
                                      </p:cBhvr>
                                      <p:to>
                                        <p:strVal val="visible"/>
                                      </p:to>
                                    </p:set>
                                    <p:animEffect transition="in" filter="dissolve">
                                      <p:cBhvr>
                                        <p:cTn id="7" dur="2000"/>
                                        <p:tgtEl>
                                          <p:spTgt spid="256002"/>
                                        </p:tgtEl>
                                      </p:cBhvr>
                                    </p:animEffect>
                                  </p:childTnLst>
                                </p:cTn>
                              </p:par>
                              <p:par>
                                <p:cTn id="8" presetID="10" presetClass="exit" presetSubtype="0" fill="hold" nodeType="withEffect">
                                  <p:stCondLst>
                                    <p:cond delay="1500"/>
                                  </p:stCondLst>
                                  <p:childTnLst>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1000" fill="hold"/>
                                        <p:tgtEl>
                                          <p:spTgt spid="16"/>
                                        </p:tgtEl>
                                        <p:attrNameLst>
                                          <p:attrName>ppt_w</p:attrName>
                                        </p:attrNameLst>
                                      </p:cBhvr>
                                      <p:tavLst>
                                        <p:tav tm="0">
                                          <p:val>
                                            <p:fltVal val="0"/>
                                          </p:val>
                                        </p:tav>
                                        <p:tav tm="100000">
                                          <p:val>
                                            <p:strVal val="#ppt_w"/>
                                          </p:val>
                                        </p:tav>
                                      </p:tavLst>
                                    </p:anim>
                                    <p:anim calcmode="lin" valueType="num">
                                      <p:cBhvr>
                                        <p:cTn id="16" dur="1000" fill="hold"/>
                                        <p:tgtEl>
                                          <p:spTgt spid="16"/>
                                        </p:tgtEl>
                                        <p:attrNameLst>
                                          <p:attrName>ppt_h</p:attrName>
                                        </p:attrNameLst>
                                      </p:cBhvr>
                                      <p:tavLst>
                                        <p:tav tm="0">
                                          <p:val>
                                            <p:fltVal val="0"/>
                                          </p:val>
                                        </p:tav>
                                        <p:tav tm="100000">
                                          <p:val>
                                            <p:strVal val="#ppt_h"/>
                                          </p:val>
                                        </p:tav>
                                      </p:tavLst>
                                    </p:anim>
                                    <p:animEffect transition="in" filter="fade">
                                      <p:cBhvr>
                                        <p:cTn id="17" dur="1000"/>
                                        <p:tgtEl>
                                          <p:spTgt spid="16"/>
                                        </p:tgtEl>
                                      </p:cBhvr>
                                    </p:animEffect>
                                  </p:childTnLst>
                                </p:cTn>
                              </p:par>
                              <p:par>
                                <p:cTn id="18" presetID="10" presetClass="entr" presetSubtype="0" fill="hold"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1000"/>
                                        <p:tgtEl>
                                          <p:spTgt spid="2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xit" presetSubtype="0" fill="hold" grpId="1" nodeType="clickEffect">
                                  <p:stCondLst>
                                    <p:cond delay="0"/>
                                  </p:stCondLst>
                                  <p:childTnLst>
                                    <p:animEffect transition="out" filter="fade">
                                      <p:cBhvr>
                                        <p:cTn id="24" dur="1000"/>
                                        <p:tgtEl>
                                          <p:spTgt spid="16"/>
                                        </p:tgtEl>
                                      </p:cBhvr>
                                    </p:animEffect>
                                    <p:set>
                                      <p:cBhvr>
                                        <p:cTn id="25" dur="1" fill="hold">
                                          <p:stCondLst>
                                            <p:cond delay="999"/>
                                          </p:stCondLst>
                                        </p:cTn>
                                        <p:tgtEl>
                                          <p:spTgt spid="16"/>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27"/>
                                        </p:tgtEl>
                                      </p:cBhvr>
                                    </p:animEffect>
                                    <p:set>
                                      <p:cBhvr>
                                        <p:cTn id="28" dur="1" fill="hold">
                                          <p:stCondLst>
                                            <p:cond delay="999"/>
                                          </p:stCondLst>
                                        </p:cTn>
                                        <p:tgtEl>
                                          <p:spTgt spid="27"/>
                                        </p:tgtEl>
                                        <p:attrNameLst>
                                          <p:attrName>style.visibility</p:attrName>
                                        </p:attrNameLst>
                                      </p:cBhvr>
                                      <p:to>
                                        <p:strVal val="hidden"/>
                                      </p:to>
                                    </p:set>
                                  </p:childTnLst>
                                </p:cTn>
                              </p:par>
                              <p:par>
                                <p:cTn id="29" presetID="10" presetClass="exit" presetSubtype="0" fill="hold" grpId="0" nodeType="withEffect">
                                  <p:stCondLst>
                                    <p:cond delay="0"/>
                                  </p:stCondLst>
                                  <p:childTnLst>
                                    <p:animEffect transition="out" filter="fade">
                                      <p:cBhvr>
                                        <p:cTn id="30" dur="1000"/>
                                        <p:tgtEl>
                                          <p:spTgt spid="13"/>
                                        </p:tgtEl>
                                      </p:cBhvr>
                                    </p:animEffect>
                                    <p:set>
                                      <p:cBhvr>
                                        <p:cTn id="31" dur="1" fill="hold">
                                          <p:stCondLst>
                                            <p:cond delay="999"/>
                                          </p:stCondLst>
                                        </p:cTn>
                                        <p:tgtEl>
                                          <p:spTgt spid="13"/>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11"/>
                                        </p:tgtEl>
                                      </p:cBhvr>
                                    </p:animEffect>
                                    <p:set>
                                      <p:cBhvr>
                                        <p:cTn id="34" dur="1" fill="hold">
                                          <p:stCondLst>
                                            <p:cond delay="999"/>
                                          </p:stCondLst>
                                        </p:cTn>
                                        <p:tgtEl>
                                          <p:spTgt spid="11"/>
                                        </p:tgtEl>
                                        <p:attrNameLst>
                                          <p:attrName>style.visibility</p:attrName>
                                        </p:attrNameLst>
                                      </p:cBhvr>
                                      <p:to>
                                        <p:strVal val="hidden"/>
                                      </p:to>
                                    </p:set>
                                  </p:childTnLst>
                                </p:cTn>
                              </p:par>
                            </p:childTnLst>
                          </p:cTn>
                        </p:par>
                        <p:par>
                          <p:cTn id="35" fill="hold">
                            <p:stCondLst>
                              <p:cond delay="1000"/>
                            </p:stCondLst>
                            <p:childTnLst>
                              <p:par>
                                <p:cTn id="36" presetID="49" presetClass="entr" presetSubtype="0" decel="10000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p:cTn id="38" dur="1000" fill="hold"/>
                                        <p:tgtEl>
                                          <p:spTgt spid="14"/>
                                        </p:tgtEl>
                                        <p:attrNameLst>
                                          <p:attrName>ppt_w</p:attrName>
                                        </p:attrNameLst>
                                      </p:cBhvr>
                                      <p:tavLst>
                                        <p:tav tm="0">
                                          <p:val>
                                            <p:fltVal val="0"/>
                                          </p:val>
                                        </p:tav>
                                        <p:tav tm="100000">
                                          <p:val>
                                            <p:strVal val="#ppt_w"/>
                                          </p:val>
                                        </p:tav>
                                      </p:tavLst>
                                    </p:anim>
                                    <p:anim calcmode="lin" valueType="num">
                                      <p:cBhvr>
                                        <p:cTn id="39" dur="1000" fill="hold"/>
                                        <p:tgtEl>
                                          <p:spTgt spid="14"/>
                                        </p:tgtEl>
                                        <p:attrNameLst>
                                          <p:attrName>ppt_h</p:attrName>
                                        </p:attrNameLst>
                                      </p:cBhvr>
                                      <p:tavLst>
                                        <p:tav tm="0">
                                          <p:val>
                                            <p:fltVal val="0"/>
                                          </p:val>
                                        </p:tav>
                                        <p:tav tm="100000">
                                          <p:val>
                                            <p:strVal val="#ppt_h"/>
                                          </p:val>
                                        </p:tav>
                                      </p:tavLst>
                                    </p:anim>
                                    <p:anim calcmode="lin" valueType="num">
                                      <p:cBhvr>
                                        <p:cTn id="40" dur="1000" fill="hold"/>
                                        <p:tgtEl>
                                          <p:spTgt spid="14"/>
                                        </p:tgtEl>
                                        <p:attrNameLst>
                                          <p:attrName>style.rotation</p:attrName>
                                        </p:attrNameLst>
                                      </p:cBhvr>
                                      <p:tavLst>
                                        <p:tav tm="0">
                                          <p:val>
                                            <p:fltVal val="360"/>
                                          </p:val>
                                        </p:tav>
                                        <p:tav tm="100000">
                                          <p:val>
                                            <p:fltVal val="0"/>
                                          </p:val>
                                        </p:tav>
                                      </p:tavLst>
                                    </p:anim>
                                    <p:animEffect transition="in" filter="fade">
                                      <p:cBhvr>
                                        <p:cTn id="41" dur="1000"/>
                                        <p:tgtEl>
                                          <p:spTgt spid="14"/>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0" fill="hold" nodeType="click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1000" fill="hold"/>
                                        <p:tgtEl>
                                          <p:spTgt spid="22"/>
                                        </p:tgtEl>
                                        <p:attrNameLst>
                                          <p:attrName>ppt_w</p:attrName>
                                        </p:attrNameLst>
                                      </p:cBhvr>
                                      <p:tavLst>
                                        <p:tav tm="0">
                                          <p:val>
                                            <p:fltVal val="0"/>
                                          </p:val>
                                        </p:tav>
                                        <p:tav tm="100000">
                                          <p:val>
                                            <p:strVal val="#ppt_w"/>
                                          </p:val>
                                        </p:tav>
                                      </p:tavLst>
                                    </p:anim>
                                    <p:anim calcmode="lin" valueType="num">
                                      <p:cBhvr>
                                        <p:cTn id="47" dur="1000" fill="hold"/>
                                        <p:tgtEl>
                                          <p:spTgt spid="22"/>
                                        </p:tgtEl>
                                        <p:attrNameLst>
                                          <p:attrName>ppt_h</p:attrName>
                                        </p:attrNameLst>
                                      </p:cBhvr>
                                      <p:tavLst>
                                        <p:tav tm="0">
                                          <p:val>
                                            <p:fltVal val="0"/>
                                          </p:val>
                                        </p:tav>
                                        <p:tav tm="100000">
                                          <p:val>
                                            <p:strVal val="#ppt_h"/>
                                          </p:val>
                                        </p:tav>
                                      </p:tavLst>
                                    </p:anim>
                                    <p:animEffect transition="in" filter="fade">
                                      <p:cBhvr>
                                        <p:cTn id="48" dur="1000"/>
                                        <p:tgtEl>
                                          <p:spTgt spid="22"/>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0" fill="hold" nodeType="click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1000" fill="hold"/>
                                        <p:tgtEl>
                                          <p:spTgt spid="21"/>
                                        </p:tgtEl>
                                        <p:attrNameLst>
                                          <p:attrName>ppt_w</p:attrName>
                                        </p:attrNameLst>
                                      </p:cBhvr>
                                      <p:tavLst>
                                        <p:tav tm="0">
                                          <p:val>
                                            <p:fltVal val="0"/>
                                          </p:val>
                                        </p:tav>
                                        <p:tav tm="100000">
                                          <p:val>
                                            <p:strVal val="#ppt_w"/>
                                          </p:val>
                                        </p:tav>
                                      </p:tavLst>
                                    </p:anim>
                                    <p:anim calcmode="lin" valueType="num">
                                      <p:cBhvr>
                                        <p:cTn id="54" dur="1000" fill="hold"/>
                                        <p:tgtEl>
                                          <p:spTgt spid="21"/>
                                        </p:tgtEl>
                                        <p:attrNameLst>
                                          <p:attrName>ppt_h</p:attrName>
                                        </p:attrNameLst>
                                      </p:cBhvr>
                                      <p:tavLst>
                                        <p:tav tm="0">
                                          <p:val>
                                            <p:fltVal val="0"/>
                                          </p:val>
                                        </p:tav>
                                        <p:tav tm="100000">
                                          <p:val>
                                            <p:strVal val="#ppt_h"/>
                                          </p:val>
                                        </p:tav>
                                      </p:tavLst>
                                    </p:anim>
                                    <p:animEffect transition="in" filter="fade">
                                      <p:cBhvr>
                                        <p:cTn id="55" dur="10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49" presetClass="exit" presetSubtype="0" accel="100000" fill="hold" nodeType="clickEffect">
                                  <p:stCondLst>
                                    <p:cond delay="0"/>
                                  </p:stCondLst>
                                  <p:childTnLst>
                                    <p:anim calcmode="lin" valueType="num">
                                      <p:cBhvr>
                                        <p:cTn id="59" dur="1000"/>
                                        <p:tgtEl>
                                          <p:spTgt spid="22"/>
                                        </p:tgtEl>
                                        <p:attrNameLst>
                                          <p:attrName>ppt_w</p:attrName>
                                        </p:attrNameLst>
                                      </p:cBhvr>
                                      <p:tavLst>
                                        <p:tav tm="0">
                                          <p:val>
                                            <p:strVal val="ppt_w"/>
                                          </p:val>
                                        </p:tav>
                                        <p:tav tm="100000">
                                          <p:val>
                                            <p:fltVal val="0"/>
                                          </p:val>
                                        </p:tav>
                                      </p:tavLst>
                                    </p:anim>
                                    <p:anim calcmode="lin" valueType="num">
                                      <p:cBhvr>
                                        <p:cTn id="60" dur="1000"/>
                                        <p:tgtEl>
                                          <p:spTgt spid="22"/>
                                        </p:tgtEl>
                                        <p:attrNameLst>
                                          <p:attrName>ppt_h</p:attrName>
                                        </p:attrNameLst>
                                      </p:cBhvr>
                                      <p:tavLst>
                                        <p:tav tm="0">
                                          <p:val>
                                            <p:strVal val="ppt_h"/>
                                          </p:val>
                                        </p:tav>
                                        <p:tav tm="100000">
                                          <p:val>
                                            <p:fltVal val="0"/>
                                          </p:val>
                                        </p:tav>
                                      </p:tavLst>
                                    </p:anim>
                                    <p:anim calcmode="lin" valueType="num">
                                      <p:cBhvr>
                                        <p:cTn id="61" dur="1000"/>
                                        <p:tgtEl>
                                          <p:spTgt spid="22"/>
                                        </p:tgtEl>
                                        <p:attrNameLst>
                                          <p:attrName>style.rotation</p:attrName>
                                        </p:attrNameLst>
                                      </p:cBhvr>
                                      <p:tavLst>
                                        <p:tav tm="0">
                                          <p:val>
                                            <p:fltVal val="0"/>
                                          </p:val>
                                        </p:tav>
                                        <p:tav tm="100000">
                                          <p:val>
                                            <p:fltVal val="360"/>
                                          </p:val>
                                        </p:tav>
                                      </p:tavLst>
                                    </p:anim>
                                    <p:animEffect transition="out" filter="fade">
                                      <p:cBhvr>
                                        <p:cTn id="62" dur="1000"/>
                                        <p:tgtEl>
                                          <p:spTgt spid="22"/>
                                        </p:tgtEl>
                                      </p:cBhvr>
                                    </p:animEffect>
                                    <p:set>
                                      <p:cBhvr>
                                        <p:cTn id="63" dur="1" fill="hold">
                                          <p:stCondLst>
                                            <p:cond delay="999"/>
                                          </p:stCondLst>
                                        </p:cTn>
                                        <p:tgtEl>
                                          <p:spTgt spid="22"/>
                                        </p:tgtEl>
                                        <p:attrNameLst>
                                          <p:attrName>style.visibility</p:attrName>
                                        </p:attrNameLst>
                                      </p:cBhvr>
                                      <p:to>
                                        <p:strVal val="hidden"/>
                                      </p:to>
                                    </p:set>
                                  </p:childTnLst>
                                </p:cTn>
                              </p:par>
                              <p:par>
                                <p:cTn id="64" presetID="49" presetClass="exit" presetSubtype="0" accel="100000" fill="hold" nodeType="withEffect">
                                  <p:stCondLst>
                                    <p:cond delay="0"/>
                                  </p:stCondLst>
                                  <p:childTnLst>
                                    <p:anim calcmode="lin" valueType="num">
                                      <p:cBhvr>
                                        <p:cTn id="65" dur="1000"/>
                                        <p:tgtEl>
                                          <p:spTgt spid="21"/>
                                        </p:tgtEl>
                                        <p:attrNameLst>
                                          <p:attrName>ppt_w</p:attrName>
                                        </p:attrNameLst>
                                      </p:cBhvr>
                                      <p:tavLst>
                                        <p:tav tm="0">
                                          <p:val>
                                            <p:strVal val="ppt_w"/>
                                          </p:val>
                                        </p:tav>
                                        <p:tav tm="100000">
                                          <p:val>
                                            <p:fltVal val="0"/>
                                          </p:val>
                                        </p:tav>
                                      </p:tavLst>
                                    </p:anim>
                                    <p:anim calcmode="lin" valueType="num">
                                      <p:cBhvr>
                                        <p:cTn id="66" dur="1000"/>
                                        <p:tgtEl>
                                          <p:spTgt spid="21"/>
                                        </p:tgtEl>
                                        <p:attrNameLst>
                                          <p:attrName>ppt_h</p:attrName>
                                        </p:attrNameLst>
                                      </p:cBhvr>
                                      <p:tavLst>
                                        <p:tav tm="0">
                                          <p:val>
                                            <p:strVal val="ppt_h"/>
                                          </p:val>
                                        </p:tav>
                                        <p:tav tm="100000">
                                          <p:val>
                                            <p:fltVal val="0"/>
                                          </p:val>
                                        </p:tav>
                                      </p:tavLst>
                                    </p:anim>
                                    <p:anim calcmode="lin" valueType="num">
                                      <p:cBhvr>
                                        <p:cTn id="67" dur="1000"/>
                                        <p:tgtEl>
                                          <p:spTgt spid="21"/>
                                        </p:tgtEl>
                                        <p:attrNameLst>
                                          <p:attrName>style.rotation</p:attrName>
                                        </p:attrNameLst>
                                      </p:cBhvr>
                                      <p:tavLst>
                                        <p:tav tm="0">
                                          <p:val>
                                            <p:fltVal val="0"/>
                                          </p:val>
                                        </p:tav>
                                        <p:tav tm="100000">
                                          <p:val>
                                            <p:fltVal val="360"/>
                                          </p:val>
                                        </p:tav>
                                      </p:tavLst>
                                    </p:anim>
                                    <p:animEffect transition="out" filter="fade">
                                      <p:cBhvr>
                                        <p:cTn id="68" dur="1000"/>
                                        <p:tgtEl>
                                          <p:spTgt spid="21"/>
                                        </p:tgtEl>
                                      </p:cBhvr>
                                    </p:animEffect>
                                    <p:set>
                                      <p:cBhvr>
                                        <p:cTn id="69" dur="1" fill="hold">
                                          <p:stCondLst>
                                            <p:cond delay="999"/>
                                          </p:stCondLst>
                                        </p:cTn>
                                        <p:tgtEl>
                                          <p:spTgt spid="21"/>
                                        </p:tgtEl>
                                        <p:attrNameLst>
                                          <p:attrName>style.visibility</p:attrName>
                                        </p:attrNameLst>
                                      </p:cBhvr>
                                      <p:to>
                                        <p:strVal val="hidden"/>
                                      </p:to>
                                    </p:set>
                                  </p:childTnLst>
                                </p:cTn>
                              </p:par>
                              <p:par>
                                <p:cTn id="70" presetID="49" presetClass="exit" presetSubtype="0" accel="100000" fill="hold" nodeType="withEffect">
                                  <p:stCondLst>
                                    <p:cond delay="0"/>
                                  </p:stCondLst>
                                  <p:childTnLst>
                                    <p:anim calcmode="lin" valueType="num">
                                      <p:cBhvr>
                                        <p:cTn id="71" dur="1000"/>
                                        <p:tgtEl>
                                          <p:spTgt spid="15"/>
                                        </p:tgtEl>
                                        <p:attrNameLst>
                                          <p:attrName>ppt_w</p:attrName>
                                        </p:attrNameLst>
                                      </p:cBhvr>
                                      <p:tavLst>
                                        <p:tav tm="0">
                                          <p:val>
                                            <p:strVal val="ppt_w"/>
                                          </p:val>
                                        </p:tav>
                                        <p:tav tm="100000">
                                          <p:val>
                                            <p:fltVal val="0"/>
                                          </p:val>
                                        </p:tav>
                                      </p:tavLst>
                                    </p:anim>
                                    <p:anim calcmode="lin" valueType="num">
                                      <p:cBhvr>
                                        <p:cTn id="72" dur="1000"/>
                                        <p:tgtEl>
                                          <p:spTgt spid="15"/>
                                        </p:tgtEl>
                                        <p:attrNameLst>
                                          <p:attrName>ppt_h</p:attrName>
                                        </p:attrNameLst>
                                      </p:cBhvr>
                                      <p:tavLst>
                                        <p:tav tm="0">
                                          <p:val>
                                            <p:strVal val="ppt_h"/>
                                          </p:val>
                                        </p:tav>
                                        <p:tav tm="100000">
                                          <p:val>
                                            <p:fltVal val="0"/>
                                          </p:val>
                                        </p:tav>
                                      </p:tavLst>
                                    </p:anim>
                                    <p:anim calcmode="lin" valueType="num">
                                      <p:cBhvr>
                                        <p:cTn id="73" dur="1000"/>
                                        <p:tgtEl>
                                          <p:spTgt spid="15"/>
                                        </p:tgtEl>
                                        <p:attrNameLst>
                                          <p:attrName>style.rotation</p:attrName>
                                        </p:attrNameLst>
                                      </p:cBhvr>
                                      <p:tavLst>
                                        <p:tav tm="0">
                                          <p:val>
                                            <p:fltVal val="0"/>
                                          </p:val>
                                        </p:tav>
                                        <p:tav tm="100000">
                                          <p:val>
                                            <p:fltVal val="360"/>
                                          </p:val>
                                        </p:tav>
                                      </p:tavLst>
                                    </p:anim>
                                    <p:animEffect transition="out" filter="fade">
                                      <p:cBhvr>
                                        <p:cTn id="74" dur="1000"/>
                                        <p:tgtEl>
                                          <p:spTgt spid="15"/>
                                        </p:tgtEl>
                                      </p:cBhvr>
                                    </p:animEffect>
                                    <p:set>
                                      <p:cBhvr>
                                        <p:cTn id="75" dur="1" fill="hold">
                                          <p:stCondLst>
                                            <p:cond delay="999"/>
                                          </p:stCondLst>
                                        </p:cTn>
                                        <p:tgtEl>
                                          <p:spTgt spid="15"/>
                                        </p:tgtEl>
                                        <p:attrNameLst>
                                          <p:attrName>style.visibility</p:attrName>
                                        </p:attrNameLst>
                                      </p:cBhvr>
                                      <p:to>
                                        <p:strVal val="hidden"/>
                                      </p:to>
                                    </p:set>
                                  </p:childTnLst>
                                </p:cTn>
                              </p:par>
                              <p:par>
                                <p:cTn id="76" presetID="35" presetClass="path" presetSubtype="0" accel="50000" decel="50000" fill="hold" nodeType="withEffect">
                                  <p:stCondLst>
                                    <p:cond delay="0"/>
                                  </p:stCondLst>
                                  <p:childTnLst>
                                    <p:animMotion origin="layout" path="M -2.77778E-7 -1.48148E-6 L -0.05642 -0.0787 " pathEditMode="relative" rAng="0" ptsTypes="AA">
                                      <p:cBhvr>
                                        <p:cTn id="77" dur="1000" fill="hold"/>
                                        <p:tgtEl>
                                          <p:spTgt spid="22"/>
                                        </p:tgtEl>
                                        <p:attrNameLst>
                                          <p:attrName>ppt_x</p:attrName>
                                          <p:attrName>ppt_y</p:attrName>
                                        </p:attrNameLst>
                                      </p:cBhvr>
                                      <p:rCtr x="-28" y="-39"/>
                                    </p:animMotion>
                                  </p:childTnLst>
                                </p:cTn>
                              </p:par>
                              <p:par>
                                <p:cTn id="78" presetID="35" presetClass="path" presetSubtype="0" accel="50000" decel="50000" fill="hold" nodeType="withEffect">
                                  <p:stCondLst>
                                    <p:cond delay="0"/>
                                  </p:stCondLst>
                                  <p:childTnLst>
                                    <p:animMotion origin="layout" path="M -4.72222E-6 -2.59259E-6 L -0.43003 -0.08703 " pathEditMode="relative" rAng="0" ptsTypes="AA">
                                      <p:cBhvr>
                                        <p:cTn id="79" dur="1000" fill="hold"/>
                                        <p:tgtEl>
                                          <p:spTgt spid="21"/>
                                        </p:tgtEl>
                                        <p:attrNameLst>
                                          <p:attrName>ppt_x</p:attrName>
                                          <p:attrName>ppt_y</p:attrName>
                                        </p:attrNameLst>
                                      </p:cBhvr>
                                      <p:rCtr x="-215" y="-44"/>
                                    </p:animMotion>
                                  </p:childTnLst>
                                </p:cTn>
                              </p:par>
                              <p:par>
                                <p:cTn id="80" presetID="35" presetClass="path" presetSubtype="0" accel="50000" decel="50000" fill="hold" nodeType="withEffect">
                                  <p:stCondLst>
                                    <p:cond delay="0"/>
                                  </p:stCondLst>
                                  <p:childTnLst>
                                    <p:animMotion origin="layout" path="M 3.61111E-6 4.07407E-6 L -0.67691 -0.04537 " pathEditMode="relative" rAng="0" ptsTypes="AA">
                                      <p:cBhvr>
                                        <p:cTn id="81" dur="1000" fill="hold"/>
                                        <p:tgtEl>
                                          <p:spTgt spid="15"/>
                                        </p:tgtEl>
                                        <p:attrNameLst>
                                          <p:attrName>ppt_x</p:attrName>
                                          <p:attrName>ppt_y</p:attrName>
                                        </p:attrNameLst>
                                      </p:cBhvr>
                                      <p:rCtr x="-339" y="-23"/>
                                    </p:animMotion>
                                  </p:childTnLst>
                                </p:cTn>
                              </p:par>
                              <p:par>
                                <p:cTn id="82" presetID="1" presetClass="exit" presetSubtype="0" fill="hold" grpId="1" nodeType="withEffect">
                                  <p:stCondLst>
                                    <p:cond delay="0"/>
                                  </p:stCondLst>
                                  <p:childTnLst>
                                    <p:set>
                                      <p:cBhvr>
                                        <p:cTn id="83" dur="1" fill="hold">
                                          <p:stCondLst>
                                            <p:cond delay="0"/>
                                          </p:stCondLst>
                                        </p:cTn>
                                        <p:tgtEl>
                                          <p:spTgt spid="14"/>
                                        </p:tgtEl>
                                        <p:attrNameLst>
                                          <p:attrName>style.visibility</p:attrName>
                                        </p:attrNameLst>
                                      </p:cBhvr>
                                      <p:to>
                                        <p:strVal val="hidden"/>
                                      </p:to>
                                    </p:set>
                                  </p:childTnLst>
                                </p:cTn>
                              </p:par>
                              <p:par>
                                <p:cTn id="84" presetID="10" presetClass="exit" presetSubtype="0" fill="hold" grpId="0" nodeType="withEffect">
                                  <p:stCondLst>
                                    <p:cond delay="0"/>
                                  </p:stCondLst>
                                  <p:childTnLst>
                                    <p:animEffect transition="out" filter="fade">
                                      <p:cBhvr>
                                        <p:cTn id="85" dur="1000"/>
                                        <p:tgtEl>
                                          <p:spTgt spid="23"/>
                                        </p:tgtEl>
                                      </p:cBhvr>
                                    </p:animEffect>
                                    <p:set>
                                      <p:cBhvr>
                                        <p:cTn id="86" dur="1" fill="hold">
                                          <p:stCondLst>
                                            <p:cond delay="999"/>
                                          </p:stCondLst>
                                        </p:cTn>
                                        <p:tgtEl>
                                          <p:spTgt spid="23"/>
                                        </p:tgtEl>
                                        <p:attrNameLst>
                                          <p:attrName>style.visibility</p:attrName>
                                        </p:attrNameLst>
                                      </p:cBhvr>
                                      <p:to>
                                        <p:strVal val="hidden"/>
                                      </p:to>
                                    </p:set>
                                  </p:childTnLst>
                                </p:cTn>
                              </p:par>
                            </p:childTnLst>
                          </p:cTn>
                        </p:par>
                        <p:par>
                          <p:cTn id="87" fill="hold">
                            <p:stCondLst>
                              <p:cond delay="1000"/>
                            </p:stCondLst>
                            <p:childTnLst>
                              <p:par>
                                <p:cTn id="88" presetID="10" presetClass="entr" presetSubtype="0" fill="hold" nodeType="afterEffect">
                                  <p:stCondLst>
                                    <p:cond delay="0"/>
                                  </p:stCondLst>
                                  <p:childTnLst>
                                    <p:set>
                                      <p:cBhvr>
                                        <p:cTn id="89" dur="1" fill="hold">
                                          <p:stCondLst>
                                            <p:cond delay="0"/>
                                          </p:stCondLst>
                                        </p:cTn>
                                        <p:tgtEl>
                                          <p:spTgt spid="28"/>
                                        </p:tgtEl>
                                        <p:attrNameLst>
                                          <p:attrName>style.visibility</p:attrName>
                                        </p:attrNameLst>
                                      </p:cBhvr>
                                      <p:to>
                                        <p:strVal val="visible"/>
                                      </p:to>
                                    </p:set>
                                    <p:animEffect transition="in" filter="fade">
                                      <p:cBhvr>
                                        <p:cTn id="90" dur="1000"/>
                                        <p:tgtEl>
                                          <p:spTgt spid="2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animBg="1"/>
      <p:bldP spid="14" grpId="1" animBg="1"/>
      <p:bldP spid="16" grpId="0" animBg="1"/>
      <p:bldP spid="16" grpId="1" animBg="1"/>
      <p:bldP spid="23" grpId="0"/>
      <p:bldP spid="26" grpId="0" animBg="1"/>
    </p:bldLst>
  </p:timing>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https://www.findagrave.com/memorial/10951646/virginia-elizabeth-murphy</a:t>
            </a:r>
            <a:endParaRPr lang="en-US" dirty="0" smtClean="0"/>
          </a:p>
          <a:p>
            <a:r>
              <a:rPr lang="en-US" dirty="0" smtClean="0"/>
              <a:t>	Virginia </a:t>
            </a:r>
            <a:r>
              <a:rPr lang="en-US" dirty="0" err="1" smtClean="0"/>
              <a:t>Backenstoe</a:t>
            </a:r>
            <a:r>
              <a:rPr lang="en-US" dirty="0" smtClean="0"/>
              <a:t> Reed, as she was known, was 13 when her step-father James Frazier Reed and mother Margret Wilson Keyes left Springfield, Illinois as members of the ill-fated Donner Party.  At Donner Lake, impressed with the Breen family, Virginia vowed that if God would spare her family's lives, she would become a Catholic. All the Reeds survived, and Virginia kept her promise. She was rescued with her mother and half-brother James Jr. by the First Relief on February 21, 1847. In May of 1847, Virginia wrote a first-hand account of the Donner Party in a letter that was published by the Illinois Journal in December of 1847 and in 1891 she wrote "Across the Plains in the Donner Party" for Century Magazine. </a:t>
            </a:r>
          </a:p>
          <a:p>
            <a:r>
              <a:rPr lang="en-US" dirty="0" smtClean="0"/>
              <a:t>	Virginia was a noted equestrian who won prizes for horsemanship. She married John Murphy on January 26, 1850 in San Jose, California and they had nine children; Mary M., Lloyd M., Mattie H., John Marion Jr., Virginia B., Julia </a:t>
            </a:r>
            <a:r>
              <a:rPr lang="en-US" dirty="0" err="1" smtClean="0"/>
              <a:t>Ada</a:t>
            </a:r>
            <a:r>
              <a:rPr lang="en-US" dirty="0" smtClean="0"/>
              <a:t>, Daniel James, Annie Mabel, and Thaddeus Stanley. After he became ill, Virginia assisted him in his business and continued it after his death in 1892 becoming the first woman on the Pacific Coast to engage in the fire insurance business. </a:t>
            </a:r>
          </a:p>
        </p:txBody>
      </p:sp>
      <p:pic>
        <p:nvPicPr>
          <p:cNvPr id="17410" name="Picture 2" descr="Virginia Backenstoe Reed">
            <a:hlinkClick r:id="rId3"/>
          </p:cNvPr>
          <p:cNvPicPr>
            <a:picLocks noChangeAspect="1" noChangeArrowheads="1"/>
          </p:cNvPicPr>
          <p:nvPr/>
        </p:nvPicPr>
        <p:blipFill>
          <a:blip r:embed="rId4"/>
          <a:srcRect/>
          <a:stretch>
            <a:fillRect/>
          </a:stretch>
        </p:blipFill>
        <p:spPr bwMode="auto">
          <a:xfrm>
            <a:off x="7343775" y="3943350"/>
            <a:ext cx="1724025" cy="2914650"/>
          </a:xfrm>
          <a:prstGeom prst="rect">
            <a:avLst/>
          </a:prstGeom>
          <a:noFill/>
        </p:spPr>
      </p:pic>
      <p:sp useBgFill="1">
        <p:nvSpPr>
          <p:cNvPr id="4" name="Rectangle 3"/>
          <p:cNvSpPr/>
          <p:nvPr/>
        </p:nvSpPr>
        <p:spPr>
          <a:xfrm>
            <a:off x="1828800" y="3995678"/>
            <a:ext cx="5486400" cy="3416320"/>
          </a:xfrm>
          <a:prstGeom prst="rect">
            <a:avLst/>
          </a:prstGeom>
        </p:spPr>
        <p:txBody>
          <a:bodyPr wrap="square">
            <a:spAutoFit/>
          </a:bodyPr>
          <a:lstStyle/>
          <a:p>
            <a:r>
              <a:rPr lang="en-US" dirty="0" smtClean="0">
                <a:hlinkClick r:id="rId5"/>
              </a:rPr>
              <a:t>https://www.wikitree.com/wiki/Backenstoe-3</a:t>
            </a:r>
            <a:endParaRPr lang="en-US" dirty="0" smtClean="0"/>
          </a:p>
          <a:p>
            <a:r>
              <a:rPr lang="en-US" dirty="0" smtClean="0"/>
              <a:t>	 Virginia Elizabeth </a:t>
            </a:r>
            <a:r>
              <a:rPr lang="en-US" dirty="0" err="1" smtClean="0"/>
              <a:t>Backenstoe</a:t>
            </a:r>
            <a:r>
              <a:rPr lang="en-US" dirty="0" smtClean="0"/>
              <a:t> was born June 28, 1833 in Springfield, Sangamon County, Illinois, the daughter of </a:t>
            </a:r>
            <a:r>
              <a:rPr lang="en-US" u="sng" dirty="0" smtClean="0"/>
              <a:t>Lloyd </a:t>
            </a:r>
            <a:r>
              <a:rPr lang="en-US" u="sng" dirty="0" err="1" smtClean="0"/>
              <a:t>Backenstoe</a:t>
            </a:r>
            <a:r>
              <a:rPr lang="en-US" dirty="0" smtClean="0"/>
              <a:t> and Margaret Keyes.</a:t>
            </a:r>
          </a:p>
          <a:p>
            <a:r>
              <a:rPr lang="en-US" dirty="0" smtClean="0"/>
              <a:t>	 </a:t>
            </a:r>
            <a:r>
              <a:rPr lang="en-US" dirty="0" err="1" smtClean="0"/>
              <a:t>Virgina's</a:t>
            </a:r>
            <a:r>
              <a:rPr lang="en-US" dirty="0" smtClean="0"/>
              <a:t> family was part of the ill-fated Donner Party which was trapped in the Sierra Nevada Mountains during a snow storm in 1846 while emigrating to California. They suffered extreme hardship. The survivors resorted to consuming human flesh to stay alive. Virginia's father was banished from the wagon train after killing a teamster in the </a:t>
            </a:r>
            <a:r>
              <a:rPr lang="en-US" dirty="0" err="1" smtClean="0"/>
              <a:t>Wattach</a:t>
            </a:r>
            <a:r>
              <a:rPr lang="en-US" dirty="0" smtClean="0"/>
              <a:t> Mountains during a dispute.</a:t>
            </a:r>
          </a:p>
        </p:txBody>
      </p:sp>
      <p:pic>
        <p:nvPicPr>
          <p:cNvPr id="17412" name="Picture 4" descr="Image result for virginia BACKENSTOE reed"/>
          <p:cNvPicPr>
            <a:picLocks noChangeAspect="1" noChangeArrowheads="1"/>
          </p:cNvPicPr>
          <p:nvPr/>
        </p:nvPicPr>
        <p:blipFill>
          <a:blip r:embed="rId6"/>
          <a:srcRect l="27735" t="5667" r="24191" b="6494"/>
          <a:stretch>
            <a:fillRect/>
          </a:stretch>
        </p:blipFill>
        <p:spPr bwMode="auto">
          <a:xfrm>
            <a:off x="1" y="4495800"/>
            <a:ext cx="1814052" cy="2162908"/>
          </a:xfrm>
          <a:prstGeom prst="rect">
            <a:avLst/>
          </a:prstGeom>
          <a:noFill/>
        </p:spPr>
      </p:pic>
    </p:spTree>
  </p:cSld>
  <p:clrMapOvr>
    <a:masterClrMapping/>
  </p:clrMapOvr>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049" name="Rectangle 1"/>
          <p:cNvSpPr>
            <a:spLocks noChangeArrowheads="1"/>
          </p:cNvSpPr>
          <p:nvPr/>
        </p:nvSpPr>
        <p:spPr bwMode="auto">
          <a:xfrm>
            <a:off x="0" y="0"/>
            <a:ext cx="9144000" cy="9233297"/>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b="1" i="0" u="none" strike="noStrike" cap="none" normalizeH="0" baseline="0" dirty="0" smtClean="0">
                <a:ln>
                  <a:noFill/>
                </a:ln>
                <a:solidFill>
                  <a:srgbClr val="000000"/>
                </a:solidFill>
                <a:effectLst/>
                <a:cs typeface="Times New Roman" pitchFamily="18" charset="0"/>
              </a:rPr>
              <a:t>James Reed Party</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smtClean="0">
                <a:ln>
                  <a:noFill/>
                </a:ln>
                <a:solidFill>
                  <a:srgbClr val="000000"/>
                </a:solidFill>
                <a:effectLst/>
                <a:cs typeface="Times New Roman" pitchFamily="18" charset="0"/>
              </a:rPr>
              <a:t>	James Reed, who was the leader of the Donner Party in fact if not in name, arrived in California ahead of the Party, and mounted two rescue attempts. His wife and children remained with the Party, many of whom blamed Reed for their predicament. Yet, the Reeds were one of only two families to survive without loss.</a:t>
            </a:r>
            <a:endParaRPr kumimoji="0" lang="en-US"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James Frazier Reed, 46, was banished after killing the Graves’ teamster John Snyder on October 5, 1846, at </a:t>
            </a:r>
            <a:r>
              <a:rPr kumimoji="0" lang="en-US" b="0" i="0" u="none" strike="noStrike" cap="none" normalizeH="0" baseline="0" dirty="0" err="1" smtClean="0">
                <a:ln>
                  <a:noFill/>
                </a:ln>
                <a:solidFill>
                  <a:srgbClr val="000000"/>
                </a:solidFill>
                <a:effectLst/>
                <a:cs typeface="Times New Roman" pitchFamily="18" charset="0"/>
              </a:rPr>
              <a:t>Pauta</a:t>
            </a:r>
            <a:r>
              <a:rPr kumimoji="0" lang="en-US" b="0" i="0" u="none" strike="noStrike" cap="none" normalizeH="0" baseline="0" dirty="0" smtClean="0">
                <a:ln>
                  <a:noFill/>
                </a:ln>
                <a:solidFill>
                  <a:srgbClr val="000000"/>
                </a:solidFill>
                <a:effectLst/>
                <a:cs typeface="Times New Roman" pitchFamily="18" charset="0"/>
              </a:rPr>
              <a:t> Pass (now </a:t>
            </a:r>
            <a:r>
              <a:rPr kumimoji="0" lang="en-US" b="0" i="0" u="none" strike="noStrike" cap="none" normalizeH="0" baseline="0" dirty="0" err="1" smtClean="0">
                <a:ln>
                  <a:noFill/>
                </a:ln>
                <a:solidFill>
                  <a:srgbClr val="000000"/>
                </a:solidFill>
                <a:effectLst/>
                <a:cs typeface="Times New Roman" pitchFamily="18" charset="0"/>
              </a:rPr>
              <a:t>Goldconda</a:t>
            </a:r>
            <a:r>
              <a:rPr kumimoji="0" lang="en-US" b="0" i="0" u="none" strike="noStrike" cap="none" normalizeH="0" baseline="0" dirty="0" smtClean="0">
                <a:ln>
                  <a:noFill/>
                </a:ln>
                <a:solidFill>
                  <a:srgbClr val="000000"/>
                </a:solidFill>
                <a:effectLst/>
                <a:cs typeface="Times New Roman" pitchFamily="18" charset="0"/>
              </a:rPr>
              <a:t> Summit, Nevada). He arrived safely at Sutter’s Fort, and attempted a rescue in November, 1846. After raising funds for, and leading the Second Relief, </a:t>
            </a:r>
          </a:p>
          <a:p>
            <a:pPr marL="0" marR="0" lvl="0" indent="0" algn="l" defTabSz="914400" rtl="0" eaLnBrk="0" fontAlgn="base" latinLnBrk="0" hangingPunct="0">
              <a:lnSpc>
                <a:spcPct val="100000"/>
              </a:lnSpc>
              <a:spcBef>
                <a:spcPct val="0"/>
              </a:spcBef>
              <a:spcAft>
                <a:spcPct val="0"/>
              </a:spcAft>
              <a:buClrTx/>
              <a:buSzTx/>
              <a:tabLst/>
            </a:pPr>
            <a:r>
              <a:rPr lang="en-US" dirty="0" smtClean="0">
                <a:solidFill>
                  <a:srgbClr val="000000"/>
                </a:solidFill>
                <a:cs typeface="Times New Roman" pitchFamily="18" charset="0"/>
              </a:rPr>
              <a:t>	</a:t>
            </a:r>
            <a:r>
              <a:rPr kumimoji="0" lang="en-US" b="0" i="0" u="none" strike="noStrike" cap="none" normalizeH="0" baseline="0" dirty="0" smtClean="0">
                <a:ln>
                  <a:noFill/>
                </a:ln>
                <a:solidFill>
                  <a:srgbClr val="000000"/>
                </a:solidFill>
                <a:effectLst/>
                <a:cs typeface="Times New Roman" pitchFamily="18" charset="0"/>
              </a:rPr>
              <a:t>Reed settled his family in San Jose, where he farmed and was active in San Jose civic affairs. (Reed, Margaret, Virginia and Martha streets in downtown San Jose are named for the Reed family.) The Reeds had two more children. James Reed was the only adult survivor of the Donner Party to publish an extensive account, beginning with J. </a:t>
            </a:r>
            <a:r>
              <a:rPr kumimoji="0" lang="en-US" b="0" i="0" u="none" strike="noStrike" cap="none" normalizeH="0" baseline="0" dirty="0" err="1" smtClean="0">
                <a:ln>
                  <a:noFill/>
                </a:ln>
                <a:solidFill>
                  <a:srgbClr val="000000"/>
                </a:solidFill>
                <a:effectLst/>
                <a:cs typeface="Times New Roman" pitchFamily="18" charset="0"/>
              </a:rPr>
              <a:t>Merryman’s</a:t>
            </a:r>
            <a:r>
              <a:rPr kumimoji="0" lang="en-US" b="0" i="0" u="none" strike="noStrike" cap="none" normalizeH="0" baseline="0" dirty="0" smtClean="0">
                <a:ln>
                  <a:noFill/>
                </a:ln>
                <a:solidFill>
                  <a:srgbClr val="000000"/>
                </a:solidFill>
                <a:effectLst/>
                <a:cs typeface="Times New Roman" pitchFamily="18" charset="0"/>
              </a:rPr>
              <a:t> newspaper article based on Reed’s notes in the December 9, 1847 </a:t>
            </a:r>
            <a:r>
              <a:rPr kumimoji="0" lang="en-US" b="0" i="1" u="none" strike="noStrike" cap="none" normalizeH="0" baseline="0" dirty="0" smtClean="0">
                <a:ln>
                  <a:noFill/>
                </a:ln>
                <a:solidFill>
                  <a:srgbClr val="000000"/>
                </a:solidFill>
                <a:effectLst/>
                <a:cs typeface="Times New Roman" pitchFamily="18" charset="0"/>
              </a:rPr>
              <a:t>Illinois Journal,</a:t>
            </a:r>
            <a:r>
              <a:rPr kumimoji="0" lang="en-US" b="0" i="0" u="none" strike="noStrike" cap="none" normalizeH="0" baseline="0" dirty="0" smtClean="0">
                <a:ln>
                  <a:noFill/>
                </a:ln>
                <a:solidFill>
                  <a:srgbClr val="000000"/>
                </a:solidFill>
                <a:effectLst/>
                <a:cs typeface="Times New Roman" pitchFamily="18" charset="0"/>
              </a:rPr>
              <a:t> and Reed’s own article </a:t>
            </a:r>
            <a:r>
              <a:rPr kumimoji="0" lang="en-US" b="0" i="0" u="sng" strike="noStrike" cap="none" normalizeH="0" baseline="0" dirty="0" smtClean="0">
                <a:ln>
                  <a:noFill/>
                </a:ln>
                <a:solidFill>
                  <a:srgbClr val="000000"/>
                </a:solidFill>
                <a:effectLst/>
                <a:cs typeface="Times New Roman" pitchFamily="18" charset="0"/>
              </a:rPr>
              <a:t>The Snow-Bound, Starved Emigrants of 1846</a:t>
            </a:r>
            <a:r>
              <a:rPr kumimoji="0" lang="en-US" b="0" i="0" u="none" strike="noStrike" cap="none" normalizeH="0" baseline="0" dirty="0" smtClean="0">
                <a:ln>
                  <a:noFill/>
                </a:ln>
                <a:solidFill>
                  <a:srgbClr val="000000"/>
                </a:solidFill>
                <a:effectLst/>
                <a:cs typeface="Times New Roman" pitchFamily="18" charset="0"/>
              </a:rPr>
              <a:t> published in the </a:t>
            </a:r>
            <a:r>
              <a:rPr kumimoji="0" lang="en-US" b="0" i="1" u="none" strike="noStrike" cap="none" normalizeH="0" baseline="0" dirty="0" smtClean="0">
                <a:ln>
                  <a:noFill/>
                </a:ln>
                <a:solidFill>
                  <a:srgbClr val="000000"/>
                </a:solidFill>
                <a:effectLst/>
                <a:cs typeface="Times New Roman" pitchFamily="18" charset="0"/>
              </a:rPr>
              <a:t>Pacific Rural Press</a:t>
            </a:r>
            <a:r>
              <a:rPr kumimoji="0" lang="en-US" b="0" i="0" u="none" strike="noStrike" cap="none" normalizeH="0" baseline="0" dirty="0" smtClean="0">
                <a:ln>
                  <a:noFill/>
                </a:ln>
                <a:solidFill>
                  <a:srgbClr val="000000"/>
                </a:solidFill>
                <a:effectLst/>
                <a:cs typeface="Times New Roman" pitchFamily="18" charset="0"/>
              </a:rPr>
              <a:t> in 1871. Reed died in 1874.</a:t>
            </a:r>
          </a:p>
          <a:p>
            <a:pPr eaLnBrk="0" fontAlgn="base" hangingPunct="0">
              <a:spcBef>
                <a:spcPct val="0"/>
              </a:spcBef>
              <a:spcAft>
                <a:spcPct val="0"/>
              </a:spcAft>
            </a:pPr>
            <a:r>
              <a:rPr kumimoji="0" lang="en-US" b="0" i="0" u="none" strike="noStrike" cap="none" normalizeH="0" baseline="0" dirty="0" smtClean="0">
                <a:ln>
                  <a:noFill/>
                </a:ln>
                <a:solidFill>
                  <a:srgbClr val="000000"/>
                </a:solidFill>
                <a:effectLst/>
                <a:cs typeface="Times New Roman" pitchFamily="18" charset="0"/>
              </a:rPr>
              <a:t>	His wife Margaret W. Reed, 32, was rescued by the First Relief. She died in 1861</a:t>
            </a:r>
            <a:r>
              <a:rPr lang="en-US" dirty="0" smtClean="0">
                <a:solidFill>
                  <a:srgbClr val="000000"/>
                </a:solidFill>
                <a:cs typeface="Times New Roman" pitchFamily="18" charset="0"/>
              </a:rPr>
              <a:t>. </a:t>
            </a:r>
          </a:p>
          <a:p>
            <a:pPr eaLnBrk="0" fontAlgn="base" hangingPunct="0">
              <a:spcBef>
                <a:spcPct val="0"/>
              </a:spcBef>
              <a:spcAft>
                <a:spcPct val="0"/>
              </a:spcAft>
            </a:pPr>
            <a:r>
              <a:rPr lang="en-US" dirty="0" smtClean="0">
                <a:solidFill>
                  <a:srgbClr val="000000"/>
                </a:solidFill>
                <a:cs typeface="Times New Roman" pitchFamily="18" charset="0"/>
              </a:rPr>
              <a:t>	Their daughter </a:t>
            </a:r>
            <a:r>
              <a:rPr kumimoji="0" lang="en-US" b="0" i="0" u="none" strike="noStrike" cap="none" normalizeH="0" baseline="0" dirty="0" smtClean="0">
                <a:ln>
                  <a:noFill/>
                </a:ln>
                <a:solidFill>
                  <a:srgbClr val="000000"/>
                </a:solidFill>
                <a:effectLst/>
                <a:cs typeface="Times New Roman" pitchFamily="18" charset="0"/>
              </a:rPr>
              <a:t>Martha (called Patty), 8, was rescued by her father’s Second Relief. She married Frank Lewis in 1856, and they had eight children.</a:t>
            </a: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Son James Jr., 5, was rescued by the First Relief. In 1879 he married Sarah Adams in San Jose. They had no children, and James, Jr. died in 1901.</a:t>
            </a: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Son Thomas, 3, was rescued by the Second Relief. He never married.</a:t>
            </a: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Margaret’s daughter from a previous marriage, Virginia </a:t>
            </a:r>
            <a:r>
              <a:rPr kumimoji="0" lang="en-US" b="0" i="0" u="none" strike="noStrike" cap="none" normalizeH="0" baseline="0" dirty="0" err="1" smtClean="0">
                <a:ln>
                  <a:noFill/>
                </a:ln>
                <a:solidFill>
                  <a:srgbClr val="000000"/>
                </a:solidFill>
                <a:effectLst/>
                <a:cs typeface="Times New Roman" pitchFamily="18" charset="0"/>
              </a:rPr>
              <a:t>Backenstoe</a:t>
            </a:r>
            <a:r>
              <a:rPr kumimoji="0" lang="en-US" b="0" i="0" u="none" strike="noStrike" cap="none" normalizeH="0" baseline="0" dirty="0" smtClean="0">
                <a:ln>
                  <a:noFill/>
                </a:ln>
                <a:solidFill>
                  <a:srgbClr val="000000"/>
                </a:solidFill>
                <a:effectLst/>
                <a:cs typeface="Times New Roman" pitchFamily="18" charset="0"/>
              </a:rPr>
              <a:t> Reed, 13, was rescued by the First Relief. Shortly after her arrival at Johnson’s Ranch, she received a marriage proposal from Edward Pyle, Jr. She rejected the offer, and Pyle married Mary Graves. In May, 1847, Virginia wrote a first-hand account of the Donner Party in a letter that was published by the </a:t>
            </a:r>
            <a:r>
              <a:rPr kumimoji="0" lang="en-US" b="0" i="1" u="none" strike="noStrike" cap="none" normalizeH="0" baseline="0" dirty="0" smtClean="0">
                <a:ln>
                  <a:noFill/>
                </a:ln>
                <a:solidFill>
                  <a:srgbClr val="000000"/>
                </a:solidFill>
                <a:effectLst/>
                <a:cs typeface="Times New Roman" pitchFamily="18" charset="0"/>
              </a:rPr>
              <a:t>Illinois Journal</a:t>
            </a:r>
            <a:r>
              <a:rPr kumimoji="0" lang="en-US" b="0" i="0" u="none" strike="noStrike" cap="none" normalizeH="0" baseline="0" dirty="0" smtClean="0">
                <a:ln>
                  <a:noFill/>
                </a:ln>
                <a:solidFill>
                  <a:srgbClr val="000000"/>
                </a:solidFill>
                <a:effectLst/>
                <a:cs typeface="Times New Roman" pitchFamily="18" charset="0"/>
              </a:rPr>
              <a:t> in December, 1847. In 1850 Virginia married John Murphy and settled in San Jose. They had nine children. In 1891 she wrote a more polished, but less accurate account of the Donner Party, Across the Plains in the Donner Party for </a:t>
            </a:r>
            <a:r>
              <a:rPr kumimoji="0" lang="en-US" b="0" i="1" u="none" strike="noStrike" cap="none" normalizeH="0" baseline="0" dirty="0" smtClean="0">
                <a:ln>
                  <a:noFill/>
                </a:ln>
                <a:solidFill>
                  <a:srgbClr val="000000"/>
                </a:solidFill>
                <a:effectLst/>
                <a:cs typeface="Times New Roman" pitchFamily="18" charset="0"/>
              </a:rPr>
              <a:t>Century Magazine.</a:t>
            </a:r>
            <a:endParaRPr kumimoji="0" lang="en-US" b="0" i="0" u="none" strike="noStrike" cap="none" normalizeH="0" baseline="0" dirty="0" smtClean="0">
              <a:ln>
                <a:noFill/>
              </a:ln>
              <a:solidFill>
                <a:srgbClr val="000000"/>
              </a:solidFill>
              <a:effectLst/>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tabLst/>
            </a:pPr>
            <a:r>
              <a:rPr kumimoji="0" lang="en-US" b="0" i="0" u="none" strike="noStrike" cap="none" normalizeH="0" baseline="0" dirty="0" smtClean="0">
                <a:ln>
                  <a:noFill/>
                </a:ln>
                <a:solidFill>
                  <a:srgbClr val="000000"/>
                </a:solidFill>
                <a:effectLst/>
                <a:cs typeface="Times New Roman" pitchFamily="18" charset="0"/>
              </a:rPr>
              <a:t>	Margaret’s mother Sarah Keyes, 75, died on May 29, 1846 at Alcove Springs, near present Marysville, Kansas.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smtClean="0">
                <a:ln>
                  <a:noFill/>
                </a:ln>
                <a:solidFill>
                  <a:schemeClr val="tx1"/>
                </a:solidFill>
                <a:effectLst/>
                <a:cs typeface="Arial" pitchFamily="34" charset="0"/>
              </a:rPr>
              <a:t/>
            </a:r>
            <a:br>
              <a:rPr kumimoji="0" lang="en-US" b="0" i="0" u="none" strike="noStrike" cap="none" normalizeH="0" baseline="0" dirty="0" smtClean="0">
                <a:ln>
                  <a:noFill/>
                </a:ln>
                <a:solidFill>
                  <a:schemeClr val="tx1"/>
                </a:solidFill>
                <a:effectLst/>
                <a:cs typeface="Arial" pitchFamily="34" charset="0"/>
              </a:rPr>
            </a:br>
            <a:endParaRPr kumimoji="0" lang="en-US" b="0" i="0" u="none" strike="noStrike" cap="none" normalizeH="0" baseline="0" dirty="0" smtClean="0">
              <a:ln>
                <a:noFill/>
              </a:ln>
              <a:solidFill>
                <a:schemeClr val="tx1"/>
              </a:solidFill>
              <a:effectLst/>
              <a:cs typeface="Arial" pitchFamily="34" charset="0"/>
            </a:endParaRPr>
          </a:p>
        </p:txBody>
      </p:sp>
    </p:spTree>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457200" y="457200"/>
            <a:ext cx="8382000" cy="59879839"/>
          </a:xfrm>
          <a:prstGeom prst="rect">
            <a:avLst/>
          </a:prstGeom>
          <a:solidFill>
            <a:schemeClr val="accent1">
              <a:lumMod val="20000"/>
              <a:lumOff val="80000"/>
            </a:schemeClr>
          </a:solidFill>
          <a:ln w="9525">
            <a:noFill/>
            <a:miter lim="800000"/>
            <a:headEnd/>
            <a:tailEnd/>
          </a:ln>
          <a:effectLst/>
        </p:spPr>
        <p:txBody>
          <a:bodyPr vert="horz" wrap="square" lIns="0" tIns="47610" rIns="0" bIns="0" numCol="1" anchor="ctr" anchorCtr="0" compatLnSpc="1">
            <a:prstTxWarp prst="textNoShape">
              <a:avLst/>
            </a:prstTxWarp>
            <a:spAutoFit/>
          </a:bodyPr>
          <a:lstStyle/>
          <a:p>
            <a:pPr marL="0" marR="0" lvl="0" indent="0" algn="l" defTabSz="914400" rtl="0" eaLnBrk="1" fontAlgn="base" latinLnBrk="0" hangingPunct="1">
              <a:spcBef>
                <a:spcPct val="0"/>
              </a:spcBef>
              <a:spcAft>
                <a:spcPct val="0"/>
              </a:spcAft>
              <a:buClrTx/>
              <a:buSzTx/>
              <a:buFontTx/>
              <a:buNone/>
              <a:tabLst/>
            </a:pPr>
            <a:r>
              <a:rPr lang="en-US" dirty="0" smtClean="0">
                <a:cs typeface="Arial" charset="0"/>
              </a:rPr>
              <a:t>	</a:t>
            </a:r>
            <a:r>
              <a:rPr kumimoji="0" lang="en-US" b="0" i="0" u="none" strike="noStrike" cap="none" normalizeH="0" baseline="0" dirty="0" smtClean="0">
                <a:ln>
                  <a:noFill/>
                </a:ln>
                <a:effectLst/>
                <a:cs typeface="Arial" charset="0"/>
              </a:rPr>
              <a:t>Much of the military in California were engaged in the Mexican–American War, and with them the able-bodied men. For example, Colonel </a:t>
            </a:r>
            <a:r>
              <a:rPr kumimoji="0" lang="en-US" b="0" i="0" u="none" strike="noStrike" cap="none" normalizeH="0" baseline="0" dirty="0" err="1" smtClean="0">
                <a:ln>
                  <a:noFill/>
                </a:ln>
                <a:effectLst/>
                <a:cs typeface="Arial" charset="0"/>
              </a:rPr>
              <a:t>Frémont's</a:t>
            </a:r>
            <a:r>
              <a:rPr kumimoji="0" lang="en-US" b="0" i="0" u="none" strike="noStrike" cap="none" normalizeH="0" baseline="0" dirty="0" smtClean="0">
                <a:ln>
                  <a:noFill/>
                </a:ln>
                <a:effectLst/>
                <a:cs typeface="Arial" charset="0"/>
              </a:rPr>
              <a:t> personnel were occupied at that precise time in capturing Santa Barbara. Throughout the region, roads were blocked, communications compromised, and supplies unavailable. Only three men responded to a call for volunteers to rescue the Donner Party. Reed was laid over in San Jose until February because of regional uprisings and general confusion. He spent that time speaking with other pioneers and acquaintances, and the people of San Jose responded by creating a petition to appeal to the U.S. Navy to assist the people at Truckee Lake. Two local newspapers reported that members of the snowshoe party had resorted to cannibalism, which helped to foster sympathy for those who were still trapped. Residents of Yerba Buena, many of them recent emigrants, raised $1,300 ($35,000 in 2018) and organized relief efforts to build two camps to supply a rescue party for the refugees</a:t>
            </a:r>
            <a:r>
              <a:rPr kumimoji="0" lang="en-US" b="0" i="0" u="none" strike="noStrike" cap="none" normalizeH="0" baseline="30000" dirty="0" smtClean="0">
                <a:ln>
                  <a:noFill/>
                </a:ln>
                <a:effectLst/>
                <a:cs typeface="Arial" charset="0"/>
              </a:rPr>
              <a:t>]</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A rescue party including William Eddy started on February 4 from the Sacramento Valley. Rain and a swollen river forced several delays. Eddy stationed himself at Bear Valley, while the others made steady progress through the snow and storms to cross the pass to Truckee Lake, caching their food at stations along the way so that they did not have to carry it all. Three of the rescue party turned back, but seven forged on.</a:t>
            </a: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On February 18, the seven-man rescue party scaled </a:t>
            </a:r>
            <a:r>
              <a:rPr kumimoji="0" lang="en-US" b="0" i="0" u="none" strike="noStrike" cap="none" normalizeH="0" baseline="0" dirty="0" err="1" smtClean="0">
                <a:ln>
                  <a:noFill/>
                </a:ln>
                <a:effectLst/>
                <a:cs typeface="Arial" charset="0"/>
              </a:rPr>
              <a:t>Frémont</a:t>
            </a:r>
            <a:r>
              <a:rPr kumimoji="0" lang="en-US" b="0" i="0" u="none" strike="noStrike" cap="none" normalizeH="0" baseline="0" dirty="0" smtClean="0">
                <a:ln>
                  <a:noFill/>
                </a:ln>
                <a:effectLst/>
                <a:cs typeface="Arial" charset="0"/>
              </a:rPr>
              <a:t> Pass (now Donner Pass); as they neared where Eddy told them the cabins would be, they began to shout. Mrs. Murphy appeared from a hole in the snow, stared at them and asked, "Are you men from California, or do you come from </a:t>
            </a:r>
            <a:r>
              <a:rPr kumimoji="0" lang="en-US" b="0" i="0" u="none" strike="noStrike" cap="none" normalizeH="0" baseline="0" smtClean="0">
                <a:ln>
                  <a:noFill/>
                </a:ln>
                <a:effectLst/>
                <a:cs typeface="Arial" charset="0"/>
              </a:rPr>
              <a:t>heaven?“</a:t>
            </a:r>
            <a:r>
              <a:rPr lang="en-US" baseline="30000" smtClean="0">
                <a:cs typeface="Arial" charset="0"/>
              </a:rPr>
              <a:t> </a:t>
            </a:r>
            <a:r>
              <a:rPr kumimoji="0" lang="en-US" b="0" i="0" u="none" strike="noStrike" cap="none" normalizeH="0" baseline="0" smtClean="0">
                <a:ln>
                  <a:noFill/>
                </a:ln>
                <a:effectLst/>
                <a:cs typeface="Arial" charset="0"/>
              </a:rPr>
              <a:t>The </a:t>
            </a:r>
            <a:r>
              <a:rPr kumimoji="0" lang="en-US" b="0" i="0" u="none" strike="noStrike" cap="none" normalizeH="0" baseline="0" dirty="0" smtClean="0">
                <a:ln>
                  <a:noFill/>
                </a:ln>
                <a:effectLst/>
                <a:cs typeface="Arial" charset="0"/>
              </a:rPr>
              <a:t>relief party doled out food in small portions, concerned that it might kill them if the emaciated immigrants overate. All the cabins were buried in snow. Sodden </a:t>
            </a:r>
            <a:r>
              <a:rPr kumimoji="0" lang="en-US" b="0" i="0" u="none" strike="noStrike" cap="none" normalizeH="0" baseline="0" dirty="0" err="1" smtClean="0">
                <a:ln>
                  <a:noFill/>
                </a:ln>
                <a:effectLst/>
                <a:cs typeface="Arial" charset="0"/>
              </a:rPr>
              <a:t>oxhide</a:t>
            </a:r>
            <a:r>
              <a:rPr kumimoji="0" lang="en-US" b="0" i="0" u="none" strike="noStrike" cap="none" normalizeH="0" baseline="0" dirty="0" smtClean="0">
                <a:ln>
                  <a:noFill/>
                </a:ln>
                <a:effectLst/>
                <a:cs typeface="Arial" charset="0"/>
              </a:rPr>
              <a:t> roofs had begun to rot and the smell was overpowering. Thirteen people at the camps were dead, and their bodies had been loosely buried in snow near the cabin roofs. Some of the emigrants seemed emotionally unstable. Three of the rescue party trekked to the </a:t>
            </a:r>
            <a:r>
              <a:rPr kumimoji="0" lang="en-US" b="0" i="0" u="none" strike="noStrike" cap="none" normalizeH="0" baseline="0" dirty="0" err="1" smtClean="0">
                <a:ln>
                  <a:noFill/>
                </a:ln>
                <a:effectLst/>
                <a:cs typeface="Arial" charset="0"/>
              </a:rPr>
              <a:t>Donners</a:t>
            </a:r>
            <a:r>
              <a:rPr kumimoji="0" lang="en-US" b="0" i="0" u="none" strike="noStrike" cap="none" normalizeH="0" baseline="0" dirty="0" smtClean="0">
                <a:ln>
                  <a:noFill/>
                </a:ln>
                <a:effectLst/>
                <a:cs typeface="Arial" charset="0"/>
              </a:rPr>
              <a:t> and brought back four gaunt children and three adults. </a:t>
            </a:r>
            <a:r>
              <a:rPr kumimoji="0" lang="en-US" b="0" i="0" u="none" strike="noStrike" cap="none" normalizeH="0" baseline="0" dirty="0" err="1" smtClean="0">
                <a:ln>
                  <a:noFill/>
                </a:ln>
                <a:effectLst/>
                <a:cs typeface="Arial" charset="0"/>
              </a:rPr>
              <a:t>Leanna</a:t>
            </a:r>
            <a:r>
              <a:rPr kumimoji="0" lang="en-US" b="0" i="0" u="none" strike="noStrike" cap="none" normalizeH="0" baseline="0" dirty="0" smtClean="0">
                <a:ln>
                  <a:noFill/>
                </a:ln>
                <a:effectLst/>
                <a:cs typeface="Arial" charset="0"/>
              </a:rPr>
              <a:t> Donner had particular difficulty walking up the steep incline from Alder Creek to Truckee Lake, later writing "such pain and misery as I endured that day is beyond </a:t>
            </a:r>
            <a:r>
              <a:rPr kumimoji="0" lang="en-US" b="0" i="0" u="none" strike="noStrike" cap="none" normalizeH="0" baseline="0" smtClean="0">
                <a:ln>
                  <a:noFill/>
                </a:ln>
                <a:effectLst/>
                <a:cs typeface="Arial" charset="0"/>
              </a:rPr>
              <a:t>description.“</a:t>
            </a:r>
            <a:r>
              <a:rPr lang="en-US" baseline="30000" smtClean="0">
                <a:cs typeface="Arial" charset="0"/>
              </a:rPr>
              <a:t> </a:t>
            </a:r>
            <a:r>
              <a:rPr kumimoji="0" lang="en-US" b="0" i="0" u="none" strike="noStrike" cap="none" normalizeH="0" baseline="0" smtClean="0">
                <a:ln>
                  <a:noFill/>
                </a:ln>
                <a:effectLst/>
                <a:cs typeface="Arial" charset="0"/>
              </a:rPr>
              <a:t>George </a:t>
            </a:r>
            <a:r>
              <a:rPr kumimoji="0" lang="en-US" b="0" i="0" u="none" strike="noStrike" cap="none" normalizeH="0" baseline="0" dirty="0" err="1" smtClean="0">
                <a:ln>
                  <a:noFill/>
                </a:ln>
                <a:effectLst/>
                <a:cs typeface="Arial" charset="0"/>
              </a:rPr>
              <a:t>Donner's</a:t>
            </a:r>
            <a:r>
              <a:rPr kumimoji="0" lang="en-US" b="0" i="0" u="none" strike="noStrike" cap="none" normalizeH="0" baseline="0" dirty="0" smtClean="0">
                <a:ln>
                  <a:noFill/>
                </a:ln>
                <a:effectLst/>
                <a:cs typeface="Arial" charset="0"/>
              </a:rPr>
              <a:t> arm was so gangrenous that he could not move. Twenty-three people were chosen to go with the rescue party, leaving twenty-one in the cabins at Truckee Lake and twelve at Alder </a:t>
            </a:r>
            <a:r>
              <a:rPr kumimoji="0" lang="en-US" b="0" i="0" u="none" strike="noStrike" cap="none" normalizeH="0" baseline="0" smtClean="0">
                <a:ln>
                  <a:noFill/>
                </a:ln>
                <a:effectLst/>
                <a:cs typeface="Arial" charset="0"/>
              </a:rPr>
              <a:t>Creek.</a:t>
            </a:r>
            <a:r>
              <a:rPr kumimoji="0" lang="en-US" b="0" i="0" u="none" strike="noStrike" cap="none" normalizeH="0" baseline="30000" smtClean="0">
                <a:ln>
                  <a:noFill/>
                </a:ln>
                <a:effectLst/>
                <a:cs typeface="Arial" charset="0"/>
              </a:rPr>
              <a:t>[</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The rescuers concealed the fate of the snowshoe party, informing the rescued immigrants only that they did not return because they were </a:t>
            </a:r>
            <a:r>
              <a:rPr kumimoji="0" lang="en-US" b="0" i="0" u="none" strike="noStrike" cap="none" normalizeH="0" baseline="0" smtClean="0">
                <a:ln>
                  <a:noFill/>
                </a:ln>
                <a:effectLst/>
                <a:cs typeface="Arial" charset="0"/>
              </a:rPr>
              <a:t>frostbitten.</a:t>
            </a:r>
            <a:r>
              <a:rPr lang="en-US" baseline="30000" smtClean="0">
                <a:cs typeface="Arial" charset="0"/>
              </a:rPr>
              <a:t> </a:t>
            </a:r>
            <a:r>
              <a:rPr kumimoji="0" lang="en-US" b="0" i="0" u="none" strike="noStrike" cap="none" normalizeH="0" baseline="0" dirty="0" smtClean="0">
                <a:ln>
                  <a:noFill/>
                </a:ln>
                <a:effectLst/>
                <a:cs typeface="Arial" charset="0"/>
              </a:rPr>
              <a:t> Patty and Tommy Reed were soon too weak to cross the snowdrifts, and no one was strong enough to carry them</a:t>
            </a:r>
            <a:r>
              <a:rPr kumimoji="0" lang="en-US" b="0" i="0" u="none" strike="noStrike" cap="none" normalizeH="0" baseline="0" smtClean="0">
                <a:ln>
                  <a:noFill/>
                </a:ln>
                <a:effectLst/>
                <a:cs typeface="Arial" charset="0"/>
              </a:rPr>
              <a:t>.  Margret </a:t>
            </a:r>
            <a:r>
              <a:rPr kumimoji="0" lang="en-US" b="0" i="0" u="none" strike="noStrike" cap="none" normalizeH="0" baseline="0" dirty="0" smtClean="0">
                <a:ln>
                  <a:noFill/>
                </a:ln>
                <a:effectLst/>
                <a:cs typeface="Arial" charset="0"/>
              </a:rPr>
              <a:t>Reed faced the agonizing predicament of accompanying her two older children to Bear Valley and watching her two frailest be taken back to Truckee Lake without a parent. She made rescuer </a:t>
            </a:r>
            <a:r>
              <a:rPr kumimoji="0" lang="en-US" b="0" i="0" u="none" strike="noStrike" cap="none" normalizeH="0" baseline="0" dirty="0" err="1" smtClean="0">
                <a:ln>
                  <a:noFill/>
                </a:ln>
                <a:effectLst/>
                <a:cs typeface="Arial" charset="0"/>
              </a:rPr>
              <a:t>Aquilla</a:t>
            </a:r>
            <a:r>
              <a:rPr kumimoji="0" lang="en-US" b="0" i="0" u="none" strike="noStrike" cap="none" normalizeH="0" baseline="0" dirty="0" smtClean="0">
                <a:ln>
                  <a:noFill/>
                </a:ln>
                <a:effectLst/>
                <a:cs typeface="Arial" charset="0"/>
              </a:rPr>
              <a:t> Glover swear on his honor as a Mason that he would return for her children. Patty Reed told her, "Well, mother, if you never see me again, do the best you </a:t>
            </a:r>
            <a:r>
              <a:rPr kumimoji="0" lang="en-US" b="0" i="0" u="none" strike="noStrike" cap="none" normalizeH="0" baseline="0" smtClean="0">
                <a:ln>
                  <a:noFill/>
                </a:ln>
                <a:effectLst/>
                <a:cs typeface="Arial" charset="0"/>
              </a:rPr>
              <a:t>can.“</a:t>
            </a:r>
            <a:r>
              <a:rPr lang="en-US" baseline="30000" smtClean="0">
                <a:cs typeface="Arial" charset="0"/>
              </a:rPr>
              <a:t> </a:t>
            </a: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30000" smtClean="0">
                <a:ln>
                  <a:noFill/>
                </a:ln>
                <a:effectLst/>
                <a:cs typeface="Arial" charset="0"/>
              </a:rPr>
              <a:t>	</a:t>
            </a:r>
            <a:r>
              <a:rPr kumimoji="0" lang="en-US" b="0" i="0" u="none" strike="noStrike" cap="none" normalizeH="0" baseline="0" smtClean="0">
                <a:ln>
                  <a:noFill/>
                </a:ln>
                <a:effectLst/>
                <a:cs typeface="Arial" charset="0"/>
              </a:rPr>
              <a:t>Upon </a:t>
            </a:r>
            <a:r>
              <a:rPr kumimoji="0" lang="en-US" b="0" i="0" u="none" strike="noStrike" cap="none" normalizeH="0" baseline="0" dirty="0" smtClean="0">
                <a:ln>
                  <a:noFill/>
                </a:ln>
                <a:effectLst/>
                <a:cs typeface="Arial" charset="0"/>
              </a:rPr>
              <a:t>their return to the lake, the </a:t>
            </a:r>
            <a:r>
              <a:rPr kumimoji="0" lang="en-US" b="0" i="0" u="none" strike="noStrike" cap="none" normalizeH="0" baseline="0" dirty="0" err="1" smtClean="0">
                <a:ln>
                  <a:noFill/>
                </a:ln>
                <a:effectLst/>
                <a:cs typeface="Arial" charset="0"/>
              </a:rPr>
              <a:t>Breens</a:t>
            </a:r>
            <a:r>
              <a:rPr kumimoji="0" lang="en-US" b="0" i="0" u="none" strike="noStrike" cap="none" normalizeH="0" baseline="0" dirty="0" smtClean="0">
                <a:ln>
                  <a:noFill/>
                </a:ln>
                <a:effectLst/>
                <a:cs typeface="Arial" charset="0"/>
              </a:rPr>
              <a:t> flatly refused them entry to their cabin but, after Glover left more food, the children were grudgingly admitted. The rescue party was dismayed to find that the first cache station had been broken into by animals, leaving them without food for four days</a:t>
            </a:r>
            <a:r>
              <a:rPr kumimoji="0" lang="en-US" b="0" i="0" u="none" strike="noStrike" cap="none" normalizeH="0" baseline="0" smtClean="0">
                <a:ln>
                  <a:noFill/>
                </a:ln>
                <a:effectLst/>
                <a:cs typeface="Arial" charset="0"/>
              </a:rPr>
              <a:t>.  After </a:t>
            </a:r>
            <a:r>
              <a:rPr kumimoji="0" lang="en-US" b="0" i="0" u="none" strike="noStrike" cap="none" normalizeH="0" baseline="0" dirty="0" smtClean="0">
                <a:ln>
                  <a:noFill/>
                </a:ln>
                <a:effectLst/>
                <a:cs typeface="Arial" charset="0"/>
              </a:rPr>
              <a:t>struggling on the walk over the pass, John Denton slipped into a coma and died</a:t>
            </a:r>
            <a:r>
              <a:rPr kumimoji="0" lang="en-US" b="0" i="0" u="none" strike="noStrike" cap="none" normalizeH="0" baseline="0" smtClean="0">
                <a:ln>
                  <a:noFill/>
                </a:ln>
                <a:effectLst/>
                <a:cs typeface="Arial" charset="0"/>
              </a:rPr>
              <a:t>.  Ada </a:t>
            </a:r>
            <a:r>
              <a:rPr kumimoji="0" lang="en-US" b="0" i="0" u="none" strike="noStrike" cap="none" normalizeH="0" baseline="0" dirty="0" err="1" smtClean="0">
                <a:ln>
                  <a:noFill/>
                </a:ln>
                <a:effectLst/>
                <a:cs typeface="Arial" charset="0"/>
              </a:rPr>
              <a:t>Keseberg</a:t>
            </a:r>
            <a:r>
              <a:rPr kumimoji="0" lang="en-US" b="0" i="0" u="none" strike="noStrike" cap="none" normalizeH="0" baseline="0" dirty="0" smtClean="0">
                <a:ln>
                  <a:noFill/>
                </a:ln>
                <a:effectLst/>
                <a:cs typeface="Arial" charset="0"/>
              </a:rPr>
              <a:t> died soon afterwards; her mother was inconsolable, refusing to let the child's body </a:t>
            </a:r>
            <a:r>
              <a:rPr kumimoji="0" lang="en-US" b="0" i="0" u="none" strike="noStrike" cap="none" normalizeH="0" baseline="0" smtClean="0">
                <a:ln>
                  <a:noFill/>
                </a:ln>
                <a:effectLst/>
                <a:cs typeface="Arial" charset="0"/>
              </a:rPr>
              <a:t>go.  </a:t>
            </a:r>
            <a:r>
              <a:rPr kumimoji="0" lang="en-US" b="0" i="0" u="none" strike="noStrike" cap="none" normalizeH="0" baseline="0" dirty="0" smtClean="0">
                <a:ln>
                  <a:noFill/>
                </a:ln>
                <a:effectLst/>
                <a:cs typeface="Arial" charset="0"/>
              </a:rPr>
              <a:t>After several days' more travel through difficult country, the rescuers grew very concerned that the children would not survive. Some of them ate the buckskin fringe from one of the rescuer's pants, and the shoelaces of another, to the relief party's </a:t>
            </a:r>
            <a:r>
              <a:rPr kumimoji="0" lang="en-US" b="0" i="0" u="none" strike="noStrike" cap="none" normalizeH="0" baseline="0" smtClean="0">
                <a:ln>
                  <a:noFill/>
                </a:ln>
                <a:effectLst/>
                <a:cs typeface="Arial" charset="0"/>
              </a:rPr>
              <a:t>surprise.  </a:t>
            </a:r>
            <a:r>
              <a:rPr kumimoji="0" lang="en-US" b="0" i="0" u="none" strike="noStrike" cap="none" normalizeH="0" baseline="0" dirty="0" smtClean="0">
                <a:ln>
                  <a:noFill/>
                </a:ln>
                <a:effectLst/>
                <a:cs typeface="Arial" charset="0"/>
              </a:rPr>
              <a:t>On their way down from the mountains, they met the next rescue party, which included James Reed. Upon hearing his voice, Margret sank into the snow, </a:t>
            </a:r>
            <a:r>
              <a:rPr kumimoji="0" lang="en-US" b="0" i="0" u="none" strike="noStrike" cap="none" normalizeH="0" baseline="0" smtClean="0">
                <a:ln>
                  <a:noFill/>
                </a:ln>
                <a:effectLst/>
                <a:cs typeface="Arial" charset="0"/>
              </a:rPr>
              <a:t>overwhelmed.</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After these rescued emigrants made it safely into Bear Valley, William Hook, Jacob </a:t>
            </a:r>
            <a:r>
              <a:rPr kumimoji="0" lang="en-US" b="0" i="0" u="none" strike="noStrike" cap="none" normalizeH="0" baseline="0" dirty="0" err="1" smtClean="0">
                <a:ln>
                  <a:noFill/>
                </a:ln>
                <a:effectLst/>
                <a:cs typeface="Arial" charset="0"/>
              </a:rPr>
              <a:t>Donner's</a:t>
            </a:r>
            <a:r>
              <a:rPr kumimoji="0" lang="en-US" b="0" i="0" u="none" strike="noStrike" cap="none" normalizeH="0" baseline="0" dirty="0" smtClean="0">
                <a:ln>
                  <a:noFill/>
                </a:ln>
                <a:effectLst/>
                <a:cs typeface="Arial" charset="0"/>
              </a:rPr>
              <a:t> stepson, broke into food stores and fatally gorged himself. The others continued on to Sutter's Fort, where Virginia Reed wrote "I really thought I had stepped over into paradise". She was amused to note that one of the young men asked her to marry him, although she was only 12 years old and recovering </a:t>
            </a:r>
            <a:r>
              <a:rPr kumimoji="0" lang="en-US" b="0" i="0" u="none" strike="noStrike" cap="none" normalizeH="0" baseline="0" smtClean="0">
                <a:ln>
                  <a:noFill/>
                </a:ln>
                <a:effectLst/>
                <a:cs typeface="Arial" charset="0"/>
              </a:rPr>
              <a:t>from starvation,</a:t>
            </a:r>
            <a:r>
              <a:rPr lang="en-US" baseline="30000" smtClean="0">
                <a:cs typeface="Arial" charset="0"/>
              </a:rPr>
              <a:t> </a:t>
            </a:r>
            <a:r>
              <a:rPr kumimoji="0" lang="en-US" b="0" i="0" u="none" strike="noStrike" cap="none" normalizeH="0" baseline="0" smtClean="0">
                <a:ln>
                  <a:noFill/>
                </a:ln>
                <a:effectLst/>
                <a:cs typeface="Arial" charset="0"/>
              </a:rPr>
              <a:t>but </a:t>
            </a:r>
            <a:r>
              <a:rPr kumimoji="0" lang="en-US" b="0" i="0" u="none" strike="noStrike" cap="none" normalizeH="0" baseline="0" dirty="0" smtClean="0">
                <a:ln>
                  <a:noFill/>
                </a:ln>
                <a:effectLst/>
                <a:cs typeface="Arial" charset="0"/>
              </a:rPr>
              <a:t>she turned him </a:t>
            </a:r>
            <a:r>
              <a:rPr kumimoji="0" lang="en-US" b="0" i="0" u="none" strike="noStrike" cap="none" normalizeH="0" baseline="0" smtClean="0">
                <a:ln>
                  <a:noFill/>
                </a:ln>
                <a:effectLst/>
                <a:cs typeface="Arial" charset="0"/>
              </a:rPr>
              <a:t>down.</a:t>
            </a:r>
            <a:endParaRPr kumimoji="0" lang="en-US" b="1"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On March 1, a second relief party arrived at Truckee Lake. These rescuers were mostly experienced mountaineers who accompanied the return of Reed and </a:t>
            </a:r>
            <a:r>
              <a:rPr kumimoji="0" lang="en-US" b="0" i="0" u="none" strike="noStrike" cap="none" normalizeH="0" baseline="0" dirty="0" err="1" smtClean="0">
                <a:ln>
                  <a:noFill/>
                </a:ln>
                <a:effectLst/>
                <a:cs typeface="Arial" charset="0"/>
              </a:rPr>
              <a:t>McCutchen</a:t>
            </a:r>
            <a:r>
              <a:rPr kumimoji="0" lang="en-US" b="0" i="0" u="none" strike="noStrike" cap="none" normalizeH="0" baseline="0" dirty="0" smtClean="0">
                <a:ln>
                  <a:noFill/>
                </a:ln>
                <a:effectLst/>
                <a:cs typeface="Arial" charset="0"/>
              </a:rPr>
              <a:t>. Reed was reunited with his daughter Patty and his weakened son Tommy. An inspection of the Breen cabin found its occupants relatively well, but the Murphy cabin, according to author George Stewart, "passed the limits of description and almost of imagination". </a:t>
            </a:r>
            <a:r>
              <a:rPr kumimoji="0" lang="en-US" b="0" i="0" u="none" strike="noStrike" cap="none" normalizeH="0" baseline="0" dirty="0" err="1" smtClean="0">
                <a:ln>
                  <a:noFill/>
                </a:ln>
                <a:effectLst/>
                <a:cs typeface="Arial" charset="0"/>
              </a:rPr>
              <a:t>Levinah</a:t>
            </a:r>
            <a:r>
              <a:rPr kumimoji="0" lang="en-US" b="0" i="0" u="none" strike="noStrike" cap="none" normalizeH="0" baseline="0" dirty="0" smtClean="0">
                <a:ln>
                  <a:noFill/>
                </a:ln>
                <a:effectLst/>
                <a:cs typeface="Arial" charset="0"/>
              </a:rPr>
              <a:t> Murphy was caring for her eight-year-old son Simon and the two young children of William Eddy and </a:t>
            </a:r>
            <a:r>
              <a:rPr kumimoji="0" lang="en-US" b="0" i="0" u="none" strike="noStrike" cap="none" normalizeH="0" baseline="0" smtClean="0">
                <a:ln>
                  <a:noFill/>
                </a:ln>
                <a:effectLst/>
                <a:cs typeface="Arial" charset="0"/>
              </a:rPr>
              <a:t>Foster.  </a:t>
            </a:r>
            <a:r>
              <a:rPr kumimoji="0" lang="en-US" b="0" i="0" u="none" strike="noStrike" cap="none" normalizeH="0" baseline="0" dirty="0" smtClean="0">
                <a:ln>
                  <a:noFill/>
                </a:ln>
                <a:effectLst/>
                <a:cs typeface="Arial" charset="0"/>
              </a:rPr>
              <a:t>She had deteriorated mentally and was nearly blind. The children were listless and had not been cleaned in days. Lewis </a:t>
            </a:r>
            <a:r>
              <a:rPr kumimoji="0" lang="en-US" b="0" i="0" u="none" strike="noStrike" cap="none" normalizeH="0" baseline="0" dirty="0" err="1" smtClean="0">
                <a:ln>
                  <a:noFill/>
                </a:ln>
                <a:effectLst/>
                <a:cs typeface="Arial" charset="0"/>
              </a:rPr>
              <a:t>Keseberg</a:t>
            </a:r>
            <a:r>
              <a:rPr kumimoji="0" lang="en-US" b="0" i="0" u="none" strike="noStrike" cap="none" normalizeH="0" baseline="0" dirty="0" smtClean="0">
                <a:ln>
                  <a:noFill/>
                </a:ln>
                <a:effectLst/>
                <a:cs typeface="Arial" charset="0"/>
              </a:rPr>
              <a:t> had moved into the cabin and could barely move due to an injured </a:t>
            </a:r>
            <a:r>
              <a:rPr kumimoji="0" lang="en-US" b="0" i="0" u="none" strike="noStrike" cap="none" normalizeH="0" baseline="0" smtClean="0">
                <a:ln>
                  <a:noFill/>
                </a:ln>
                <a:effectLst/>
                <a:cs typeface="Arial" charset="0"/>
              </a:rPr>
              <a:t>leg.</a:t>
            </a:r>
            <a:endParaRPr kumimoji="0" lang="en-US" b="0" i="0" u="none" strike="noStrike" cap="none" normalizeH="0" baseline="0" dirty="0" smtClean="0">
              <a:ln>
                <a:noFill/>
              </a:ln>
              <a:effectLst/>
              <a:cs typeface="Arial" charset="0"/>
            </a:endParaRPr>
          </a:p>
          <a:p>
            <a:pPr marL="0" marR="0" lvl="0" indent="0" algn="l" defTabSz="914400" rtl="0" eaLnBrk="0" fontAlgn="base" latinLnBrk="0" hangingPunct="0">
              <a:spcBef>
                <a:spcPct val="0"/>
              </a:spcBef>
              <a:spcAft>
                <a:spcPct val="0"/>
              </a:spcAft>
              <a:buClrTx/>
              <a:buSzTx/>
              <a:buFontTx/>
              <a:buNone/>
              <a:tabLst/>
            </a:pPr>
            <a:r>
              <a:rPr kumimoji="0" lang="en-US" b="0" i="0" u="none" strike="noStrike" cap="none" normalizeH="0" baseline="0" dirty="0" smtClean="0">
                <a:ln>
                  <a:noFill/>
                </a:ln>
                <a:effectLst/>
                <a:cs typeface="Arial" charset="0"/>
              </a:rPr>
              <a:t>	No one at Truckee Lake had died during the interim between the departure of the first relief party and the arrival of the second relief party. Patrick Breen documented a disturbing visit in the last week of February from Mrs. Murphy, who said that her family was considering eating Milt Elliott. Reed and </a:t>
            </a:r>
            <a:r>
              <a:rPr kumimoji="0" lang="en-US" b="0" i="0" u="none" strike="noStrike" cap="none" normalizeH="0" baseline="0" dirty="0" err="1" smtClean="0">
                <a:ln>
                  <a:noFill/>
                </a:ln>
                <a:effectLst/>
                <a:cs typeface="Arial" charset="0"/>
              </a:rPr>
              <a:t>McCutchen</a:t>
            </a:r>
            <a:r>
              <a:rPr kumimoji="0" lang="en-US" b="0" i="0" u="none" strike="noStrike" cap="none" normalizeH="0" baseline="0" dirty="0" smtClean="0">
                <a:ln>
                  <a:noFill/>
                </a:ln>
                <a:effectLst/>
                <a:cs typeface="Arial" charset="0"/>
              </a:rPr>
              <a:t> found Elliott's mutilated </a:t>
            </a:r>
            <a:r>
              <a:rPr kumimoji="0" lang="en-US" b="0" i="0" u="none" strike="noStrike" cap="none" normalizeH="0" baseline="0" smtClean="0">
                <a:ln>
                  <a:noFill/>
                </a:ln>
                <a:effectLst/>
                <a:cs typeface="Arial" charset="0"/>
              </a:rPr>
              <a:t>body.</a:t>
            </a:r>
            <a:r>
              <a:rPr lang="en-US" baseline="30000" smtClean="0">
                <a:cs typeface="Arial" charset="0"/>
              </a:rPr>
              <a:t> </a:t>
            </a:r>
            <a:r>
              <a:rPr kumimoji="0" lang="en-US" b="0" i="0" u="none" strike="noStrike" cap="none" normalizeH="0" baseline="0" dirty="0" smtClean="0">
                <a:ln>
                  <a:noFill/>
                </a:ln>
                <a:effectLst/>
                <a:cs typeface="Arial" charset="0"/>
              </a:rPr>
              <a:t> The Alder Creek camp fared no better. The first two members of the relief party to reach it saw Trudeau carrying a human leg. When they made their presence known, he threw it into a hole in the snow that contained the mostly dismembered body of Jacob </a:t>
            </a:r>
            <a:r>
              <a:rPr kumimoji="0" lang="en-US" b="0" i="0" u="none" strike="noStrike" cap="none" normalizeH="0" baseline="0" smtClean="0">
                <a:ln>
                  <a:noFill/>
                </a:ln>
                <a:effectLst/>
                <a:cs typeface="Arial" charset="0"/>
              </a:rPr>
              <a:t>Donner.  </a:t>
            </a:r>
            <a:r>
              <a:rPr kumimoji="0" lang="en-US" b="0" i="0" u="none" strike="noStrike" cap="none" normalizeH="0" baseline="0" dirty="0" smtClean="0">
                <a:ln>
                  <a:noFill/>
                </a:ln>
                <a:effectLst/>
                <a:cs typeface="Arial" charset="0"/>
              </a:rPr>
              <a:t>Inside the tent, Elizabeth Donner refused to eat, although her children were being nourished by the organs of </a:t>
            </a:r>
            <a:r>
              <a:rPr kumimoji="0" lang="en-US" b="0" i="0" u="none" strike="noStrike" cap="none" normalizeH="0" baseline="0" smtClean="0">
                <a:ln>
                  <a:noFill/>
                </a:ln>
                <a:effectLst/>
                <a:cs typeface="Arial" charset="0"/>
              </a:rPr>
              <a:t>their father.</a:t>
            </a:r>
            <a:r>
              <a:rPr lang="en-US" baseline="30000" smtClean="0">
                <a:cs typeface="Arial" charset="0"/>
              </a:rPr>
              <a:t> </a:t>
            </a:r>
            <a:r>
              <a:rPr lang="en-US" smtClean="0">
                <a:cs typeface="Arial" charset="0"/>
              </a:rPr>
              <a:t> </a:t>
            </a:r>
            <a:r>
              <a:rPr kumimoji="0" lang="en-US" b="0" i="0" u="none" strike="noStrike" cap="none" normalizeH="0" baseline="0" smtClean="0">
                <a:ln>
                  <a:noFill/>
                </a:ln>
                <a:effectLst/>
                <a:cs typeface="Arial" charset="0"/>
              </a:rPr>
              <a:t>The </a:t>
            </a:r>
            <a:r>
              <a:rPr kumimoji="0" lang="en-US" b="0" i="0" u="none" strike="noStrike" cap="none" normalizeH="0" baseline="0" dirty="0" smtClean="0">
                <a:ln>
                  <a:noFill/>
                </a:ln>
                <a:effectLst/>
                <a:cs typeface="Arial" charset="0"/>
              </a:rPr>
              <a:t>rescuers discovered that three other bodies had already been consumed. In the other tent, </a:t>
            </a:r>
            <a:r>
              <a:rPr kumimoji="0" lang="en-US" b="0" i="0" u="none" strike="noStrike" cap="none" normalizeH="0" baseline="0" dirty="0" err="1" smtClean="0">
                <a:ln>
                  <a:noFill/>
                </a:ln>
                <a:effectLst/>
                <a:cs typeface="Arial" charset="0"/>
              </a:rPr>
              <a:t>Tamsen</a:t>
            </a:r>
            <a:r>
              <a:rPr kumimoji="0" lang="en-US" b="0" i="0" u="none" strike="noStrike" cap="none" normalizeH="0" baseline="0" dirty="0" smtClean="0">
                <a:ln>
                  <a:noFill/>
                </a:ln>
                <a:effectLst/>
                <a:cs typeface="Arial" charset="0"/>
              </a:rPr>
              <a:t> Donner was well, but George was very ill because the infection had reached his </a:t>
            </a:r>
            <a:r>
              <a:rPr kumimoji="0" lang="en-US" b="0" i="0" u="none" strike="noStrike" cap="none" normalizeH="0" baseline="0" smtClean="0">
                <a:ln>
                  <a:noFill/>
                </a:ln>
                <a:effectLst/>
                <a:cs typeface="Arial" charset="0"/>
              </a:rPr>
              <a:t>shoulder.</a:t>
            </a:r>
            <a:endParaRPr kumimoji="0" lang="en-US" b="0" i="0" u="none" strike="noStrike" cap="none" normalizeH="0" baseline="30000" dirty="0" smtClean="0">
              <a:ln>
                <a:noFill/>
              </a:ln>
              <a:effectLst/>
              <a:cs typeface="Arial" charset="0"/>
            </a:endParaRPr>
          </a:p>
          <a:p>
            <a:r>
              <a:rPr lang="en-US" dirty="0" smtClean="0"/>
              <a:t>	The second relief evacuated 17 emigrants from Truckee Lake, only three of whom were adults. Both the Breen and Graves families prepared to go. Only five people remained at Truckee Lake: </a:t>
            </a:r>
            <a:r>
              <a:rPr lang="en-US" dirty="0" err="1" smtClean="0"/>
              <a:t>Keseberg</a:t>
            </a:r>
            <a:r>
              <a:rPr lang="en-US" dirty="0" smtClean="0"/>
              <a:t>, Mrs. Murphy and her son Simon, and the young Eddy and Foster children. </a:t>
            </a:r>
            <a:r>
              <a:rPr lang="en-US" dirty="0" err="1" smtClean="0"/>
              <a:t>Tamsen</a:t>
            </a:r>
            <a:r>
              <a:rPr lang="en-US" dirty="0" smtClean="0"/>
              <a:t> Donner elected to stay with her ailing husband after Reed informed her that a third relief party would arrive soon. Mrs. Donner kept her daughters Eliza, Georgia, and Frances with </a:t>
            </a:r>
            <a:r>
              <a:rPr lang="en-US" smtClean="0"/>
              <a:t>her.</a:t>
            </a:r>
            <a:endParaRPr lang="en-US" dirty="0" smtClean="0"/>
          </a:p>
          <a:p>
            <a:r>
              <a:rPr lang="en-US" smtClean="0"/>
              <a:t>	The </a:t>
            </a:r>
            <a:r>
              <a:rPr lang="en-US" dirty="0" smtClean="0"/>
              <a:t>walk back to Bear Valley was very slow; at one point, Reed sent ahead two of the men to retrieve the first cache of food, expecting the third relief to come at any moment, a small party led by </a:t>
            </a:r>
            <a:r>
              <a:rPr lang="en-US" dirty="0" err="1" smtClean="0"/>
              <a:t>Selim</a:t>
            </a:r>
            <a:r>
              <a:rPr lang="en-US" dirty="0" smtClean="0"/>
              <a:t> E. Woodworth. A violent blizzard arose after they scaled the pass. Five-year-old Isaac Donner froze to death, and Reed nearly died. Mary </a:t>
            </a:r>
            <a:r>
              <a:rPr lang="en-US" dirty="0" err="1" smtClean="0"/>
              <a:t>Donner's</a:t>
            </a:r>
            <a:r>
              <a:rPr lang="en-US" dirty="0" smtClean="0"/>
              <a:t> feet were badly burned because they were so frostbitten that she did not realize she was sleeping with them in the fire. When the storm passed, the Breen and Graves families were too apathetic and exhausted to get up and move, not having eaten for days. The relief party had no choice but to leave without </a:t>
            </a:r>
            <a:r>
              <a:rPr lang="en-US" smtClean="0"/>
              <a:t>them.</a:t>
            </a:r>
            <a:endParaRPr lang="en-US" dirty="0" smtClean="0"/>
          </a:p>
          <a:p>
            <a:r>
              <a:rPr lang="en-US" smtClean="0"/>
              <a:t>	Three </a:t>
            </a:r>
            <a:r>
              <a:rPr lang="en-US" dirty="0" smtClean="0"/>
              <a:t>members of the relief party stayed, one at Truckee Lake and two at Alder Creek. When one, Nicholas Clark, went hunting, the other two, Charles Cady and Charles Stone, made plans to return to California. </a:t>
            </a:r>
            <a:r>
              <a:rPr lang="en-US" dirty="0" err="1" smtClean="0"/>
              <a:t>Tamsen</a:t>
            </a:r>
            <a:r>
              <a:rPr lang="en-US" dirty="0" smtClean="0"/>
              <a:t> Donner arranged for them to carry three of her children to California, perhaps for $500 cash, according to Stewart. Cady and Stone took the children to Truckee Lake but </a:t>
            </a:r>
            <a:r>
              <a:rPr lang="en-US" smtClean="0"/>
              <a:t>then left them </a:t>
            </a:r>
            <a:r>
              <a:rPr lang="en-US" dirty="0" smtClean="0"/>
              <a:t>alone, overtaking Reed and the others </a:t>
            </a:r>
            <a:r>
              <a:rPr lang="en-US" smtClean="0"/>
              <a:t>within days.</a:t>
            </a:r>
            <a:r>
              <a:rPr lang="en-US" baseline="30000" smtClean="0"/>
              <a:t> </a:t>
            </a:r>
            <a:r>
              <a:rPr lang="en-US" smtClean="0"/>
              <a:t>Several </a:t>
            </a:r>
            <a:r>
              <a:rPr lang="en-US" dirty="0" smtClean="0"/>
              <a:t>days later, Clark and Trudeau agreed to leave together. When they discovered the Donner girls at Truckee Lake, they returned to Alder Creek to inform </a:t>
            </a:r>
            <a:r>
              <a:rPr lang="en-US" dirty="0" err="1" smtClean="0"/>
              <a:t>Tamsen</a:t>
            </a:r>
            <a:r>
              <a:rPr lang="en-US" dirty="0" smtClean="0"/>
              <a:t> </a:t>
            </a:r>
            <a:r>
              <a:rPr lang="en-US" smtClean="0"/>
              <a:t>Donner.</a:t>
            </a:r>
            <a:endParaRPr lang="en-US" dirty="0" smtClean="0"/>
          </a:p>
          <a:p>
            <a:r>
              <a:rPr lang="en-US" smtClean="0"/>
              <a:t>	William </a:t>
            </a:r>
            <a:r>
              <a:rPr lang="en-US" dirty="0" smtClean="0"/>
              <a:t>Foster and William Eddy, both survivors of the snowshoe party, started from Bear Valley to intercept Reed, taking with them a man named John Stark. After one day, they met Reed helping his children, all frostbitten and bleeding but alive. Desperate to rescue their own children, Foster and Eddy persuaded four men, with pleading and money, to return to Truckee Lake with them. Halfway there they found the crudely mutilated and eaten remains of two children and Mrs. Graves, with one-year-old Elizabeth Graves crying beside her mother's </a:t>
            </a:r>
            <a:r>
              <a:rPr lang="en-US" smtClean="0"/>
              <a:t>body.</a:t>
            </a:r>
            <a:r>
              <a:rPr lang="en-US" dirty="0" smtClean="0"/>
              <a:t> Eleven survivors were huddled around a fire that had sunk into a pit. The relief party split, with Foster, Eddy, and two others headed toward Truckee Lake. Two rescuers, hoping to save the healthiest, each took a child and left. John Stark refused to leave the others. Stark picked up two children and all the provisions, and assisted the nine remaining </a:t>
            </a:r>
            <a:r>
              <a:rPr lang="en-US" dirty="0" err="1" smtClean="0"/>
              <a:t>Breens</a:t>
            </a:r>
            <a:r>
              <a:rPr lang="en-US" dirty="0" smtClean="0"/>
              <a:t> and Graves to Bear Valley.</a:t>
            </a:r>
          </a:p>
          <a:p>
            <a:r>
              <a:rPr lang="en-US" dirty="0" smtClean="0"/>
              <a:t>	Foster and Eddy finally arrived at Truckee Lake on March 14, where they found their children dead. </a:t>
            </a:r>
            <a:r>
              <a:rPr lang="en-US" dirty="0" err="1" smtClean="0"/>
              <a:t>Keseberg</a:t>
            </a:r>
            <a:r>
              <a:rPr lang="en-US" dirty="0" smtClean="0"/>
              <a:t> told Eddy that he had eaten the remains of Eddy's son, and Eddy swore to murder </a:t>
            </a:r>
            <a:r>
              <a:rPr lang="en-US" dirty="0" err="1" smtClean="0"/>
              <a:t>Keseberg</a:t>
            </a:r>
            <a:r>
              <a:rPr lang="en-US" dirty="0" smtClean="0"/>
              <a:t> if they ever met in California.</a:t>
            </a:r>
            <a:r>
              <a:rPr lang="en-US" baseline="30000" dirty="0" smtClean="0"/>
              <a:t> </a:t>
            </a:r>
            <a:r>
              <a:rPr lang="en-US" dirty="0" smtClean="0"/>
              <a:t>George Donner and one of Jacob </a:t>
            </a:r>
            <a:r>
              <a:rPr lang="en-US" dirty="0" err="1" smtClean="0"/>
              <a:t>Donner's</a:t>
            </a:r>
            <a:r>
              <a:rPr lang="en-US" dirty="0" smtClean="0"/>
              <a:t> children were still alive at Alder Creek. </a:t>
            </a:r>
            <a:r>
              <a:rPr lang="en-US" dirty="0" err="1" smtClean="0"/>
              <a:t>Tamsen</a:t>
            </a:r>
            <a:r>
              <a:rPr lang="en-US" dirty="0" smtClean="0"/>
              <a:t> Donner had just arrived at the Murphy cabin, and she could have walked out alone but chose to return to her husband, even though she was informed that no other relief party was likely to be coming soon. Foster and Eddy and the rest of the third relief left with four children, Trudeau, and Clark.</a:t>
            </a:r>
            <a:r>
              <a:rPr lang="en-US" baseline="30000" dirty="0" smtClean="0"/>
              <a:t> </a:t>
            </a:r>
          </a:p>
          <a:p>
            <a:r>
              <a:rPr lang="en-US" dirty="0" smtClean="0"/>
              <a:t>	Two more relief parties were mustered to evacuate any adults who might still be alive. Both turned back before getting to Bear Valley, and no further attempts were made</a:t>
            </a:r>
            <a:r>
              <a:rPr lang="en-US" smtClean="0"/>
              <a:t>. 	On </a:t>
            </a:r>
            <a:r>
              <a:rPr lang="en-US" dirty="0" smtClean="0"/>
              <a:t>April 10, almost a month since the third relief had left Truckee Lake, the </a:t>
            </a:r>
            <a:r>
              <a:rPr lang="en-US" i="1" dirty="0" err="1" smtClean="0"/>
              <a:t>alcalde</a:t>
            </a:r>
            <a:r>
              <a:rPr lang="en-US" dirty="0" smtClean="0"/>
              <a:t> near Sutter's Fort organized a salvage party to recover what they could of the </a:t>
            </a:r>
            <a:r>
              <a:rPr lang="en-US" dirty="0" err="1" smtClean="0"/>
              <a:t>Donners</a:t>
            </a:r>
            <a:r>
              <a:rPr lang="en-US" dirty="0" smtClean="0"/>
              <a:t>' belongings. The belongings would be sold, with part of the proceeds used to support the orphaned Donner children. The salvage party found the Alder Creek tents empty except for the body of George Donner, who had died only days earlier. On their way back to Truckee Lake, they found Lewis </a:t>
            </a:r>
            <a:r>
              <a:rPr lang="en-US" dirty="0" err="1" smtClean="0"/>
              <a:t>Keseberg</a:t>
            </a:r>
            <a:r>
              <a:rPr lang="en-US" dirty="0" smtClean="0"/>
              <a:t> alive. According to him, Mrs. Murphy had died a week after the departure of the third relief. Some weeks later, </a:t>
            </a:r>
            <a:r>
              <a:rPr lang="en-US" dirty="0" err="1" smtClean="0"/>
              <a:t>Tamsen</a:t>
            </a:r>
            <a:r>
              <a:rPr lang="en-US" dirty="0" smtClean="0"/>
              <a:t> Donner had arrived at his cabin on her way over the pass, soaked and visibly upset. </a:t>
            </a:r>
            <a:r>
              <a:rPr lang="en-US" dirty="0" err="1" smtClean="0"/>
              <a:t>Keseberg</a:t>
            </a:r>
            <a:r>
              <a:rPr lang="en-US" dirty="0" smtClean="0"/>
              <a:t> said that he put a blanket around her and told her to start out in the morning, but she died during the night.</a:t>
            </a:r>
          </a:p>
          <a:p>
            <a:r>
              <a:rPr lang="en-US" dirty="0" smtClean="0"/>
              <a:t>	The salvage party were suspicious of </a:t>
            </a:r>
            <a:r>
              <a:rPr lang="en-US" dirty="0" err="1" smtClean="0"/>
              <a:t>Keseberg's</a:t>
            </a:r>
            <a:r>
              <a:rPr lang="en-US" dirty="0" smtClean="0"/>
              <a:t> story, and found a pot full of human flesh in the cabin along with George </a:t>
            </a:r>
            <a:r>
              <a:rPr lang="en-US" dirty="0" err="1" smtClean="0"/>
              <a:t>Donner's</a:t>
            </a:r>
            <a:r>
              <a:rPr lang="en-US" dirty="0" smtClean="0"/>
              <a:t> pistols, jewelry, and $250 in gold. They threatened to lynch </a:t>
            </a:r>
            <a:r>
              <a:rPr lang="en-US" dirty="0" err="1" smtClean="0"/>
              <a:t>Keseberg</a:t>
            </a:r>
            <a:r>
              <a:rPr lang="en-US" dirty="0" smtClean="0"/>
              <a:t>, who confessed that he had cached $273 of the </a:t>
            </a:r>
            <a:r>
              <a:rPr lang="en-US" dirty="0" err="1" smtClean="0"/>
              <a:t>Donners</a:t>
            </a:r>
            <a:r>
              <a:rPr lang="en-US" dirty="0" smtClean="0"/>
              <a:t>' money at </a:t>
            </a:r>
            <a:r>
              <a:rPr lang="en-US" dirty="0" err="1" smtClean="0"/>
              <a:t>Tamsen's</a:t>
            </a:r>
            <a:r>
              <a:rPr lang="en-US" dirty="0" smtClean="0"/>
              <a:t> suggestion, so that it could one day benefit her </a:t>
            </a:r>
            <a:r>
              <a:rPr lang="en-US" smtClean="0"/>
              <a:t>children. </a:t>
            </a:r>
            <a:r>
              <a:rPr lang="en-US" dirty="0" smtClean="0"/>
              <a:t>On April 29, 1847, </a:t>
            </a:r>
            <a:r>
              <a:rPr lang="en-US" dirty="0" err="1" smtClean="0"/>
              <a:t>Keseberg</a:t>
            </a:r>
            <a:r>
              <a:rPr lang="en-US" dirty="0" smtClean="0"/>
              <a:t> was the last member of the Donner Party to arrive at Sutter's Fort.</a:t>
            </a:r>
          </a:p>
          <a:p>
            <a:r>
              <a:rPr lang="en-US" dirty="0" smtClean="0"/>
              <a:t>	News of the Donner Party's fate was spread eastward by Samuel Brannan, an elder of The Church of Jesus Christ of Latter-day Saints and journalist, who ran into the salvage party as they came down from the pass with </a:t>
            </a:r>
            <a:r>
              <a:rPr lang="en-US" dirty="0" err="1" smtClean="0"/>
              <a:t>Keseberg</a:t>
            </a:r>
            <a:r>
              <a:rPr lang="en-US" dirty="0" smtClean="0"/>
              <a:t>.</a:t>
            </a:r>
            <a:r>
              <a:rPr lang="en-US" baseline="30000" dirty="0" smtClean="0"/>
              <a:t> </a:t>
            </a:r>
            <a:r>
              <a:rPr lang="en-US" dirty="0" smtClean="0"/>
              <a:t> Accounts of the ordeal first reached New York City in July 1847. Reporting on the event across the U.S. was heavily influenced by the national enthusiasm for westward migration. In some papers, news of the tragedy was buried in small paragraphs despite the contemporary tendency to sensationalize stories. Several newspapers, including those in California, wrote about the cannibalism in graphic exaggerated detail</a:t>
            </a:r>
            <a:r>
              <a:rPr lang="en-US" smtClean="0"/>
              <a:t>.</a:t>
            </a:r>
            <a:r>
              <a:rPr lang="en-US" baseline="30000" smtClean="0"/>
              <a:t> </a:t>
            </a:r>
            <a:r>
              <a:rPr lang="en-US" smtClean="0"/>
              <a:t> In some </a:t>
            </a:r>
            <a:r>
              <a:rPr lang="en-US" dirty="0" smtClean="0"/>
              <a:t>print accounts, the members of the Donner Party were depicted as heroes, and California a paradise worthy of significant </a:t>
            </a:r>
            <a:r>
              <a:rPr lang="en-US" smtClean="0"/>
              <a:t>sacrifices.</a:t>
            </a:r>
            <a:endParaRPr lang="en-US" dirty="0" smtClean="0"/>
          </a:p>
          <a:p>
            <a:r>
              <a:rPr lang="en-US" smtClean="0"/>
              <a:t>	Emigration </a:t>
            </a:r>
            <a:r>
              <a:rPr lang="en-US" dirty="0" smtClean="0"/>
              <a:t>to the west decreased over the following years, but it is likely that the drop in numbers was caused more by fears over the outcome of the ongoing Mexican–American War than by the cautionary tale of the </a:t>
            </a:r>
            <a:r>
              <a:rPr lang="en-US" smtClean="0"/>
              <a:t>Donner Party.</a:t>
            </a:r>
            <a:r>
              <a:rPr lang="en-US" baseline="30000" smtClean="0"/>
              <a:t> </a:t>
            </a:r>
            <a:r>
              <a:rPr lang="en-US" smtClean="0"/>
              <a:t>In </a:t>
            </a:r>
            <a:r>
              <a:rPr lang="en-US" dirty="0" smtClean="0"/>
              <a:t>1846, an estimated 1,500 people migrated to California. In 1847, the number dropped to 450 and to 400 in 1848. The California Gold Rush spurred a sharp increase, however, and 25,000 people went west in </a:t>
            </a:r>
            <a:r>
              <a:rPr lang="en-US" smtClean="0"/>
              <a:t>1849.</a:t>
            </a:r>
            <a:r>
              <a:rPr lang="en-US" dirty="0" smtClean="0"/>
              <a:t> Most of the overland migration followed the Carson River, but a few forty-niners used the same route as the Donner Party and recorded descriptions about the </a:t>
            </a:r>
            <a:r>
              <a:rPr lang="en-US" smtClean="0"/>
              <a:t>site.</a:t>
            </a:r>
            <a:endParaRPr lang="en-US" dirty="0" smtClean="0"/>
          </a:p>
          <a:p>
            <a:r>
              <a:rPr lang="en-US" smtClean="0"/>
              <a:t>	In </a:t>
            </a:r>
            <a:r>
              <a:rPr lang="en-US" dirty="0" smtClean="0"/>
              <a:t>late June 1847, members of the Mormon Battalion under General Stephen Kearny buried the human remains, and partially burned two of the </a:t>
            </a:r>
            <a:r>
              <a:rPr lang="en-US" smtClean="0"/>
              <a:t>cabins.</a:t>
            </a:r>
            <a:r>
              <a:rPr lang="en-US" dirty="0" smtClean="0"/>
              <a:t> The few who ventured over the pass in the next few years found bones, other artifacts, and the cabin used by the Reed and Graves families. In 1891, a cache of money was found buried by the lake. It had probably been stored by Mrs. Graves, who hastily hid it when she left with the second relief so that she could return for it </a:t>
            </a:r>
            <a:r>
              <a:rPr lang="en-US" smtClean="0"/>
              <a:t>later.</a:t>
            </a:r>
            <a:endParaRPr lang="en-US" dirty="0" smtClean="0"/>
          </a:p>
          <a:p>
            <a:r>
              <a:rPr lang="en-US" smtClean="0"/>
              <a:t>	Lansford </a:t>
            </a:r>
            <a:r>
              <a:rPr lang="en-US" dirty="0" smtClean="0"/>
              <a:t>Hastings received death threats. An emigrant who crossed before the Donner Party confronted Hastings about the difficulties they had encountered, reporting: "Of course he could </a:t>
            </a:r>
            <a:r>
              <a:rPr lang="en-US" smtClean="0"/>
              <a:t>say nothing but </a:t>
            </a:r>
            <a:r>
              <a:rPr lang="en-US" dirty="0" smtClean="0"/>
              <a:t>that he was very sorry, and that he meant </a:t>
            </a:r>
            <a:r>
              <a:rPr lang="en-US" smtClean="0"/>
              <a:t>well".</a:t>
            </a:r>
            <a:endParaRPr lang="en-US" dirty="0" smtClean="0"/>
          </a:p>
          <a:p>
            <a:r>
              <a:rPr lang="en-US" smtClean="0"/>
              <a:t>	Of </a:t>
            </a:r>
            <a:r>
              <a:rPr lang="en-US" dirty="0" smtClean="0"/>
              <a:t>the 87 people who entered the Wasatch Mountains, 48 survived. Only the Reed and Breen families remained intact. The children of Jacob Donner, George Donner, and Franklin Graves were orphaned. William Eddy was alone and most of the Murphy family had died. Only three mules reached California; the remaining animals perished. Most of the Donner Party members' possessions were </a:t>
            </a:r>
            <a:r>
              <a:rPr lang="en-US" smtClean="0"/>
              <a:t>discarded.</a:t>
            </a:r>
            <a:endParaRPr lang="en-US" dirty="0" smtClean="0"/>
          </a:p>
          <a:p>
            <a:r>
              <a:rPr lang="en-US" smtClean="0"/>
              <a:t>	A </a:t>
            </a:r>
            <a:r>
              <a:rPr lang="en-US" dirty="0" smtClean="0"/>
              <a:t>few of the widowed women remarried within months; brides were scarce in California. The Reeds settled in San Jose and two of the Donner children lived with them. Reed fared well in the California Gold Rush and became prosperous. Virginia wrote an extensive letter to her cousin in Illinois about "our troubles getting to California", with editorial oversight from her father. Journalist Edwin Bryant carried it back in June 1847, and it was printed in its entirety in the </a:t>
            </a:r>
            <a:r>
              <a:rPr lang="en-US" i="1" dirty="0" smtClean="0"/>
              <a:t>Illinois Journal</a:t>
            </a:r>
            <a:r>
              <a:rPr lang="en-US" dirty="0" smtClean="0"/>
              <a:t> on December 16, 1847, with some editorial </a:t>
            </a:r>
            <a:r>
              <a:rPr lang="en-US" smtClean="0"/>
              <a:t>alterations.</a:t>
            </a:r>
            <a:endParaRPr lang="en-US" dirty="0" smtClean="0"/>
          </a:p>
          <a:p>
            <a:r>
              <a:rPr lang="en-US" smtClean="0"/>
              <a:t>	Virginia </a:t>
            </a:r>
            <a:r>
              <a:rPr lang="en-US" dirty="0" smtClean="0"/>
              <a:t>converted to Catholicism in fulfillment of a promise which she had made to herself while observing Patrick Breen pray in his cabin. The Murphy survivors lived in Marysville. The </a:t>
            </a:r>
            <a:r>
              <a:rPr lang="en-US" dirty="0" err="1" smtClean="0"/>
              <a:t>Breens</a:t>
            </a:r>
            <a:r>
              <a:rPr lang="en-US" dirty="0" smtClean="0"/>
              <a:t> made their way to San </a:t>
            </a:r>
            <a:r>
              <a:rPr lang="en-US" smtClean="0"/>
              <a:t>Juan Bautista</a:t>
            </a:r>
            <a:r>
              <a:rPr lang="en-US" baseline="30000" smtClean="0"/>
              <a:t> </a:t>
            </a:r>
            <a:r>
              <a:rPr lang="en-US" smtClean="0"/>
              <a:t>where </a:t>
            </a:r>
            <a:r>
              <a:rPr lang="en-US" dirty="0" smtClean="0"/>
              <a:t>they operated an inn and became the anonymous subjects of J. Ross Browne's story about his severe discomfort upon learning that he was staying with alleged cannibals, printed in </a:t>
            </a:r>
            <a:r>
              <a:rPr lang="en-US" i="1" dirty="0" smtClean="0"/>
              <a:t>Harper's Magazine</a:t>
            </a:r>
            <a:r>
              <a:rPr lang="en-US" dirty="0" smtClean="0"/>
              <a:t> in 1862. Many of the survivors encountered similar </a:t>
            </a:r>
            <a:r>
              <a:rPr lang="en-US" smtClean="0"/>
              <a:t>reactions.</a:t>
            </a:r>
            <a:endParaRPr lang="en-US" dirty="0" smtClean="0"/>
          </a:p>
          <a:p>
            <a:r>
              <a:rPr lang="en-US" smtClean="0"/>
              <a:t>	George </a:t>
            </a:r>
            <a:r>
              <a:rPr lang="en-US" dirty="0" smtClean="0"/>
              <a:t>and </a:t>
            </a:r>
            <a:r>
              <a:rPr lang="en-US" dirty="0" err="1" smtClean="0"/>
              <a:t>Tamsen</a:t>
            </a:r>
            <a:r>
              <a:rPr lang="en-US" dirty="0" smtClean="0"/>
              <a:t> </a:t>
            </a:r>
            <a:r>
              <a:rPr lang="en-US" dirty="0" err="1" smtClean="0"/>
              <a:t>Donner's</a:t>
            </a:r>
            <a:r>
              <a:rPr lang="en-US" dirty="0" smtClean="0"/>
              <a:t> children were taken in by an older couple near Sutter's Fort. Eliza was three years old during the winter of 1846–1847, the youngest of the Donner children. She published an account of the Donner Party in 1911, based on printed accounts and those of </a:t>
            </a:r>
            <a:r>
              <a:rPr lang="en-US" smtClean="0"/>
              <a:t>her sisters.</a:t>
            </a:r>
            <a:r>
              <a:rPr lang="en-US" baseline="30000" smtClean="0"/>
              <a:t> </a:t>
            </a:r>
            <a:r>
              <a:rPr lang="en-US" smtClean="0"/>
              <a:t>The Breens</a:t>
            </a:r>
            <a:r>
              <a:rPr lang="en-US" dirty="0" smtClean="0"/>
              <a:t>' youngest daughter Isabella was one year old during the winter of 1846–1847, and was the last survivor of the Donner Party. She died in </a:t>
            </a:r>
            <a:r>
              <a:rPr lang="en-US" smtClean="0"/>
              <a:t>1935.</a:t>
            </a:r>
            <a:endParaRPr lang="en-US" dirty="0" smtClean="0"/>
          </a:p>
          <a:p>
            <a:r>
              <a:rPr lang="en-US" smtClean="0"/>
              <a:t>	The </a:t>
            </a:r>
            <a:r>
              <a:rPr lang="en-US" dirty="0" smtClean="0"/>
              <a:t>Graves children lived varied lives. Mary Graves married early, but her first husband was murdered. She cooked his killer's food while he was in prison to ensure that the condemned man did not starve before his hanging. One of Mary's grandchildren noted that she was very serious; Graves once said, "I wish I could cry but I cannot. If I could forget the tragedy, perhaps I would know how to cry </a:t>
            </a:r>
            <a:r>
              <a:rPr lang="en-US" smtClean="0"/>
              <a:t>again.“</a:t>
            </a:r>
            <a:r>
              <a:rPr lang="en-US" baseline="30000" smtClean="0"/>
              <a:t> </a:t>
            </a:r>
            <a:r>
              <a:rPr lang="en-US" dirty="0" smtClean="0"/>
              <a:t> Mary's brother William did not settle down for any significant time.</a:t>
            </a:r>
          </a:p>
          <a:p>
            <a:r>
              <a:rPr lang="en-US" smtClean="0"/>
              <a:t>	Nancy </a:t>
            </a:r>
            <a:r>
              <a:rPr lang="en-US" dirty="0" smtClean="0"/>
              <a:t>Graves was nine years old during the winter of 1846–1847. She refused to acknowledge her involvement even when contacted by historians interested in recording the most accurate versions of the episode. Nancy reportedly was unable to recover from her role in the cannibalism of her brother and </a:t>
            </a:r>
            <a:r>
              <a:rPr lang="en-US" smtClean="0"/>
              <a:t>mother.</a:t>
            </a:r>
            <a:endParaRPr lang="en-US" dirty="0" smtClean="0"/>
          </a:p>
          <a:p>
            <a:r>
              <a:rPr lang="en-US" smtClean="0"/>
              <a:t>	Eddy </a:t>
            </a:r>
            <a:r>
              <a:rPr lang="en-US" dirty="0" smtClean="0"/>
              <a:t>remarried and started a family in California. He attempted to follow through on his promise to murder Lewis </a:t>
            </a:r>
            <a:r>
              <a:rPr lang="en-US" dirty="0" err="1" smtClean="0"/>
              <a:t>Keseberg</a:t>
            </a:r>
            <a:r>
              <a:rPr lang="en-US" dirty="0" smtClean="0"/>
              <a:t>, but was dissuaded by James Reed and Edwin Bryant. A year later, Eddy recollected his experiences to J. Quinn Thornton, who wrote the earliest comprehensive documentation of the episode, also using Reed's memories of his </a:t>
            </a:r>
            <a:r>
              <a:rPr lang="en-US" smtClean="0"/>
              <a:t>experiences.</a:t>
            </a:r>
            <a:r>
              <a:rPr lang="en-US" baseline="30000" smtClean="0"/>
              <a:t> </a:t>
            </a:r>
            <a:r>
              <a:rPr lang="en-US" dirty="0" smtClean="0"/>
              <a:t> Eddy died in </a:t>
            </a:r>
            <a:r>
              <a:rPr lang="en-US" smtClean="0"/>
              <a:t>1859.</a:t>
            </a:r>
          </a:p>
          <a:p>
            <a:r>
              <a:rPr lang="en-US" dirty="0" smtClean="0"/>
              <a:t>	</a:t>
            </a:r>
            <a:r>
              <a:rPr lang="en-US" smtClean="0"/>
              <a:t>Keseberg </a:t>
            </a:r>
            <a:r>
              <a:rPr lang="en-US" dirty="0" smtClean="0"/>
              <a:t>brought a defamation suit against several members of the relief party who accused him of murdering </a:t>
            </a:r>
            <a:r>
              <a:rPr lang="en-US" dirty="0" err="1" smtClean="0"/>
              <a:t>Tamsen</a:t>
            </a:r>
            <a:r>
              <a:rPr lang="en-US" dirty="0" smtClean="0"/>
              <a:t> Donner. The court awarded him $1 in damages, but also made him pay court costs. An 1847 story printed in the </a:t>
            </a:r>
            <a:r>
              <a:rPr lang="en-US" i="1" dirty="0" smtClean="0"/>
              <a:t>California Star</a:t>
            </a:r>
            <a:r>
              <a:rPr lang="en-US" dirty="0" smtClean="0"/>
              <a:t> described </a:t>
            </a:r>
            <a:r>
              <a:rPr lang="en-US" dirty="0" err="1" smtClean="0"/>
              <a:t>Keseberg's</a:t>
            </a:r>
            <a:r>
              <a:rPr lang="en-US" dirty="0" smtClean="0"/>
              <a:t> actions in ghoulish terms and his near-lynching by the salvage party, reporting that he preferred eating human flesh over the cattle and horses that had become exposed in the spring thaw. Historian Charles </a:t>
            </a:r>
            <a:r>
              <a:rPr lang="en-US" dirty="0" err="1" smtClean="0"/>
              <a:t>McGlashan</a:t>
            </a:r>
            <a:r>
              <a:rPr lang="en-US" dirty="0" smtClean="0"/>
              <a:t> amassed enough material to indict </a:t>
            </a:r>
            <a:r>
              <a:rPr lang="en-US" dirty="0" err="1" smtClean="0"/>
              <a:t>Keseberg</a:t>
            </a:r>
            <a:r>
              <a:rPr lang="en-US" dirty="0" smtClean="0"/>
              <a:t> for the murder of </a:t>
            </a:r>
            <a:r>
              <a:rPr lang="en-US" dirty="0" err="1" smtClean="0"/>
              <a:t>Tamsen</a:t>
            </a:r>
            <a:r>
              <a:rPr lang="en-US" dirty="0" smtClean="0"/>
              <a:t> Donner, but after interviewing </a:t>
            </a:r>
            <a:r>
              <a:rPr lang="en-US" dirty="0" err="1" smtClean="0"/>
              <a:t>Keseberg</a:t>
            </a:r>
            <a:r>
              <a:rPr lang="en-US" dirty="0" smtClean="0"/>
              <a:t> he concluded that no murder occurred. Eliza Donner Houghton also believed </a:t>
            </a:r>
            <a:r>
              <a:rPr lang="en-US" dirty="0" err="1" smtClean="0"/>
              <a:t>Keseberg</a:t>
            </a:r>
            <a:r>
              <a:rPr lang="en-US" dirty="0" smtClean="0"/>
              <a:t> to be </a:t>
            </a:r>
            <a:r>
              <a:rPr lang="en-US" smtClean="0"/>
              <a:t>innocent.</a:t>
            </a:r>
            <a:endParaRPr lang="en-US" dirty="0" smtClean="0"/>
          </a:p>
          <a:p>
            <a:r>
              <a:rPr lang="en-US" smtClean="0"/>
              <a:t>	As </a:t>
            </a:r>
            <a:r>
              <a:rPr lang="en-US" dirty="0" err="1" smtClean="0"/>
              <a:t>Keseberg</a:t>
            </a:r>
            <a:r>
              <a:rPr lang="en-US" dirty="0" smtClean="0"/>
              <a:t> grew older, he did not venture outside, for he had become a pariah and was often threatened. He told </a:t>
            </a:r>
            <a:r>
              <a:rPr lang="en-US" dirty="0" err="1" smtClean="0"/>
              <a:t>McGlashan</a:t>
            </a:r>
            <a:r>
              <a:rPr lang="en-US" dirty="0" smtClean="0"/>
              <a:t>, "I often think that the Almighty has singled me out, among all the men on the face of the earth, in order to see how much hardship, suffering, and misery a human being can </a:t>
            </a:r>
            <a:r>
              <a:rPr lang="en-US" smtClean="0"/>
              <a:t>bear!"</a:t>
            </a:r>
            <a:endParaRPr lang="en-US" dirty="0" smtClean="0"/>
          </a:p>
          <a:p>
            <a:pPr marL="0" marR="0" lvl="0" indent="0" algn="l" defTabSz="914400" rtl="0" eaLnBrk="0" fontAlgn="base" latinLnBrk="0" hangingPunct="0">
              <a:spcBef>
                <a:spcPct val="0"/>
              </a:spcBef>
              <a:spcAft>
                <a:spcPct val="0"/>
              </a:spcAft>
              <a:buClrTx/>
              <a:buSzTx/>
              <a:buFontTx/>
              <a:buNone/>
              <a:tabLst/>
            </a:pPr>
            <a:endParaRPr kumimoji="0" lang="en-US" b="0" i="0" u="none" strike="noStrike" cap="none" normalizeH="0" baseline="0" dirty="0" smtClean="0">
              <a:ln>
                <a:noFill/>
              </a:ln>
              <a:effectLst/>
              <a:cs typeface="Arial" charset="0"/>
            </a:endParaRPr>
          </a:p>
        </p:txBody>
      </p:sp>
      <p:sp useBgFill="1">
        <p:nvSpPr>
          <p:cNvPr id="5" name="Rectangle 4"/>
          <p:cNvSpPr/>
          <p:nvPr/>
        </p:nvSpPr>
        <p:spPr>
          <a:xfrm>
            <a:off x="0" y="0"/>
            <a:ext cx="8839200" cy="369332"/>
          </a:xfrm>
          <a:prstGeom prst="rect">
            <a:avLst/>
          </a:prstGeom>
        </p:spPr>
        <p:txBody>
          <a:bodyPr wrap="square">
            <a:spAutoFit/>
          </a:bodyPr>
          <a:lstStyle/>
          <a:p>
            <a:r>
              <a:rPr lang="en-US" dirty="0" smtClean="0"/>
              <a:t>https://en.wikipedia.org/wiki/Donner_Party</a:t>
            </a:r>
            <a:endParaRPr lang="en-US" dirty="0"/>
          </a:p>
        </p:txBody>
      </p:sp>
    </p:spTree>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2" descr="File:United States 1912-02-1912-08.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53" name="Group 2"/>
          <p:cNvGrpSpPr/>
          <p:nvPr/>
        </p:nvGrpSpPr>
        <p:grpSpPr>
          <a:xfrm>
            <a:off x="21351" y="928596"/>
            <a:ext cx="9711586" cy="6158004"/>
            <a:chOff x="21351" y="928596"/>
            <a:chExt cx="9711586" cy="6158004"/>
          </a:xfrm>
          <a:solidFill>
            <a:schemeClr val="bg1"/>
          </a:solidFill>
        </p:grpSpPr>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5" name="Group 11"/>
            <p:cNvGrpSpPr/>
            <p:nvPr/>
          </p:nvGrpSpPr>
          <p:grpSpPr>
            <a:xfrm>
              <a:off x="21351" y="5294193"/>
              <a:ext cx="3435447" cy="1792407"/>
              <a:chOff x="-152400" y="5257800"/>
              <a:chExt cx="3505200" cy="1828800"/>
            </a:xfrm>
            <a:grp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ectangle 21"/>
          <p:cNvSpPr/>
          <p:nvPr/>
        </p:nvSpPr>
        <p:spPr>
          <a:xfrm>
            <a:off x="0" y="0"/>
            <a:ext cx="9144000" cy="800219"/>
          </a:xfrm>
          <a:prstGeom prst="rect">
            <a:avLst/>
          </a:prstGeom>
          <a:solidFill>
            <a:schemeClr val="bg1"/>
          </a:solidFill>
        </p:spPr>
        <p:txBody>
          <a:bodyPr wrap="square">
            <a:spAutoFit/>
          </a:bodyPr>
          <a:lstStyle/>
          <a:p>
            <a:pPr algn="ctr"/>
            <a:r>
              <a:rPr lang="en-US" sz="3600" dirty="0" smtClean="0">
                <a:solidFill>
                  <a:srgbClr val="0051A2"/>
                </a:solidFill>
                <a:effectLst>
                  <a:outerShdw dist="38100" dir="7200000" algn="ctr" rotWithShape="0">
                    <a:schemeClr val="tx1"/>
                  </a:outerShdw>
                </a:effectLst>
                <a:latin typeface="Comic Sans MS" pitchFamily="66" charset="0"/>
              </a:rPr>
              <a:t>Settlers Expanded Across North America</a:t>
            </a:r>
          </a:p>
          <a:p>
            <a:pPr algn="ctr"/>
            <a:endParaRPr lang="en-US" sz="1000" dirty="0" smtClean="0">
              <a:solidFill>
                <a:srgbClr val="0051A2"/>
              </a:solidFill>
              <a:effectLst>
                <a:outerShdw dist="38100" dir="7200000" algn="ctr" rotWithShape="0">
                  <a:schemeClr val="tx1"/>
                </a:outerShdw>
              </a:effectLst>
              <a:latin typeface="Comic Sans MS" pitchFamily="66" charset="0"/>
            </a:endParaRPr>
          </a:p>
        </p:txBody>
      </p:sp>
      <p:sp>
        <p:nvSpPr>
          <p:cNvPr id="41" name="TextBox 40"/>
          <p:cNvSpPr txBox="1"/>
          <p:nvPr/>
        </p:nvSpPr>
        <p:spPr>
          <a:xfrm>
            <a:off x="1219200" y="1673352"/>
            <a:ext cx="2605200" cy="584775"/>
          </a:xfrm>
          <a:prstGeom prst="rect">
            <a:avLst/>
          </a:prstGeom>
          <a:solidFill>
            <a:srgbClr val="FED2DF"/>
          </a:solidFill>
        </p:spPr>
        <p:txBody>
          <a:bodyPr wrap="none" rtlCol="0">
            <a:spAutoFit/>
          </a:bodyPr>
          <a:lstStyle/>
          <a:p>
            <a:r>
              <a:rPr lang="en-US" sz="3200" dirty="0" smtClean="0">
                <a:ln>
                  <a:solidFill>
                    <a:srgbClr val="00B050"/>
                  </a:solidFill>
                </a:ln>
                <a:solidFill>
                  <a:srgbClr val="00B050"/>
                </a:solidFill>
                <a:effectLst>
                  <a:outerShdw dist="50800" dir="5400000" algn="ctr" rotWithShape="0">
                    <a:schemeClr val="tx1"/>
                  </a:outerShdw>
                </a:effectLst>
                <a:latin typeface="Tempus Sans ITC" pitchFamily="82" charset="0"/>
              </a:rPr>
              <a:t>   seeking land</a:t>
            </a:r>
            <a:endParaRPr lang="en-US" sz="3200" dirty="0">
              <a:ln>
                <a:solidFill>
                  <a:srgbClr val="00B050"/>
                </a:solidFill>
              </a:ln>
              <a:solidFill>
                <a:srgbClr val="00B050"/>
              </a:solidFill>
              <a:effectLst>
                <a:outerShdw dist="50800" dir="5400000" algn="ctr" rotWithShape="0">
                  <a:schemeClr val="tx1"/>
                </a:outerShdw>
              </a:effectLst>
              <a:latin typeface="Tempus Sans ITC" pitchFamily="82" charset="0"/>
            </a:endParaRPr>
          </a:p>
        </p:txBody>
      </p:sp>
      <p:sp>
        <p:nvSpPr>
          <p:cNvPr id="42" name="TextBox 41"/>
          <p:cNvSpPr txBox="1"/>
          <p:nvPr/>
        </p:nvSpPr>
        <p:spPr>
          <a:xfrm>
            <a:off x="2514600" y="3200400"/>
            <a:ext cx="4800600" cy="584775"/>
          </a:xfrm>
          <a:prstGeom prst="rect">
            <a:avLst/>
          </a:prstGeom>
          <a:solidFill>
            <a:srgbClr val="FED2DF"/>
          </a:solidFill>
        </p:spPr>
        <p:txBody>
          <a:bodyPr wrap="square" rtlCol="0">
            <a:spAutoFit/>
          </a:bodyPr>
          <a:lstStyle/>
          <a:p>
            <a:r>
              <a:rPr lang="en-US" sz="3200" dirty="0" smtClean="0">
                <a:ln>
                  <a:solidFill>
                    <a:srgbClr val="FF0000"/>
                  </a:solidFill>
                </a:ln>
                <a:solidFill>
                  <a:srgbClr val="FF0000"/>
                </a:solidFill>
                <a:effectLst>
                  <a:outerShdw dist="50800" dir="5400000" algn="ctr" rotWithShape="0">
                    <a:schemeClr val="tx1"/>
                  </a:outerShdw>
                </a:effectLst>
                <a:latin typeface="Tempus Sans ITC" pitchFamily="82" charset="0"/>
              </a:rPr>
              <a:t>  seeking religious freedom</a:t>
            </a:r>
            <a:endParaRPr lang="en-US" sz="3200" dirty="0">
              <a:ln>
                <a:solidFill>
                  <a:srgbClr val="FF0000"/>
                </a:solidFill>
              </a:ln>
              <a:solidFill>
                <a:srgbClr val="FF0000"/>
              </a:solidFill>
              <a:effectLst>
                <a:outerShdw dist="50800" dir="5400000" algn="ctr" rotWithShape="0">
                  <a:schemeClr val="tx1"/>
                </a:outerShdw>
              </a:effectLst>
              <a:latin typeface="Tempus Sans ITC" pitchFamily="82" charset="0"/>
            </a:endParaRPr>
          </a:p>
        </p:txBody>
      </p:sp>
      <p:sp>
        <p:nvSpPr>
          <p:cNvPr id="43" name="TextBox 42"/>
          <p:cNvSpPr txBox="1"/>
          <p:nvPr/>
        </p:nvSpPr>
        <p:spPr>
          <a:xfrm>
            <a:off x="1371600" y="4187952"/>
            <a:ext cx="3329758" cy="584775"/>
          </a:xfrm>
          <a:prstGeom prst="rect">
            <a:avLst/>
          </a:prstGeom>
          <a:solidFill>
            <a:srgbClr val="FED2DF"/>
          </a:solidFill>
        </p:spPr>
        <p:txBody>
          <a:bodyPr wrap="none" rtlCol="0">
            <a:spAutoFit/>
          </a:bodyPr>
          <a:lstStyle/>
          <a:p>
            <a:r>
              <a:rPr lang="en-US" sz="3200" dirty="0" smtClean="0">
                <a:ln>
                  <a:solidFill>
                    <a:srgbClr val="004F8A"/>
                  </a:solidFill>
                </a:ln>
                <a:solidFill>
                  <a:srgbClr val="004F8A"/>
                </a:solidFill>
                <a:effectLst>
                  <a:outerShdw dist="50800" dir="5400000" algn="ctr" rotWithShape="0">
                    <a:schemeClr val="tx1"/>
                  </a:outerShdw>
                </a:effectLst>
                <a:latin typeface="Tempus Sans ITC" pitchFamily="82" charset="0"/>
              </a:rPr>
              <a:t>    seeking treasure</a:t>
            </a:r>
            <a:endParaRPr lang="en-US" sz="3200" dirty="0">
              <a:ln>
                <a:solidFill>
                  <a:srgbClr val="004F8A"/>
                </a:solidFill>
              </a:ln>
              <a:solidFill>
                <a:srgbClr val="004F8A"/>
              </a:solidFill>
              <a:effectLst>
                <a:outerShdw dist="50800" dir="5400000" algn="ctr" rotWithShape="0">
                  <a:schemeClr val="tx1"/>
                </a:outerShdw>
              </a:effectLst>
              <a:latin typeface="Tempus Sans ITC" pitchFamily="82" charset="0"/>
            </a:endParaRPr>
          </a:p>
        </p:txBody>
      </p:sp>
      <p:pic>
        <p:nvPicPr>
          <p:cNvPr id="348168"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pic>
        <p:nvPicPr>
          <p:cNvPr id="60" name="Picture 3"/>
          <p:cNvPicPr>
            <a:picLocks noChangeAspect="1" noChangeArrowheads="1"/>
          </p:cNvPicPr>
          <p:nvPr/>
        </p:nvPicPr>
        <p:blipFill>
          <a:blip r:embed="rId4"/>
          <a:srcRect/>
          <a:stretch>
            <a:fillRect/>
          </a:stretch>
        </p:blipFill>
        <p:spPr bwMode="auto">
          <a:xfrm rot="11716176">
            <a:off x="149515" y="3730226"/>
            <a:ext cx="1305875" cy="1310485"/>
          </a:xfrm>
          <a:prstGeom prst="rect">
            <a:avLst/>
          </a:prstGeom>
          <a:noFill/>
          <a:ln w="9525">
            <a:noFill/>
            <a:miter lim="800000"/>
            <a:headEnd/>
            <a:tailEnd/>
          </a:ln>
          <a:effectLst/>
        </p:spPr>
      </p:pic>
      <p:pic>
        <p:nvPicPr>
          <p:cNvPr id="61" name="Picture 5" descr="C:\Users\Sandra\AppData\Local\Microsoft\Windows\INetCache\IE\BVRDKKS1\RandomCross[1].png"/>
          <p:cNvPicPr>
            <a:picLocks noChangeAspect="1" noChangeArrowheads="1"/>
          </p:cNvPicPr>
          <p:nvPr/>
        </p:nvPicPr>
        <p:blipFill>
          <a:blip r:embed="rId5" cstate="print"/>
          <a:srcRect/>
          <a:stretch>
            <a:fillRect/>
          </a:stretch>
        </p:blipFill>
        <p:spPr bwMode="auto">
          <a:xfrm>
            <a:off x="1524000" y="2895600"/>
            <a:ext cx="1172464" cy="1219200"/>
          </a:xfrm>
          <a:prstGeom prst="rect">
            <a:avLst/>
          </a:prstGeom>
          <a:noFill/>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2"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10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2" nodeType="click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1000"/>
                                        <p:tgtEl>
                                          <p:spTgt spid="42"/>
                                        </p:tgtEl>
                                      </p:cBhvr>
                                    </p:animEffect>
                                  </p:childTnLst>
                                </p:cTn>
                              </p:par>
                              <p:par>
                                <p:cTn id="13" presetID="53" presetClass="entr" presetSubtype="0" fill="hold" nodeType="with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1000" fill="hold"/>
                                        <p:tgtEl>
                                          <p:spTgt spid="61"/>
                                        </p:tgtEl>
                                        <p:attrNameLst>
                                          <p:attrName>ppt_w</p:attrName>
                                        </p:attrNameLst>
                                      </p:cBhvr>
                                      <p:tavLst>
                                        <p:tav tm="0">
                                          <p:val>
                                            <p:fltVal val="0"/>
                                          </p:val>
                                        </p:tav>
                                        <p:tav tm="100000">
                                          <p:val>
                                            <p:strVal val="#ppt_w"/>
                                          </p:val>
                                        </p:tav>
                                      </p:tavLst>
                                    </p:anim>
                                    <p:anim calcmode="lin" valueType="num">
                                      <p:cBhvr>
                                        <p:cTn id="16" dur="1000" fill="hold"/>
                                        <p:tgtEl>
                                          <p:spTgt spid="61"/>
                                        </p:tgtEl>
                                        <p:attrNameLst>
                                          <p:attrName>ppt_h</p:attrName>
                                        </p:attrNameLst>
                                      </p:cBhvr>
                                      <p:tavLst>
                                        <p:tav tm="0">
                                          <p:val>
                                            <p:fltVal val="0"/>
                                          </p:val>
                                        </p:tav>
                                        <p:tav tm="100000">
                                          <p:val>
                                            <p:strVal val="#ppt_h"/>
                                          </p:val>
                                        </p:tav>
                                      </p:tavLst>
                                    </p:anim>
                                    <p:animEffect transition="in" filter="fade">
                                      <p:cBhvr>
                                        <p:cTn id="17" dur="1000"/>
                                        <p:tgtEl>
                                          <p:spTgt spid="61"/>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nodeType="click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p:cTn id="22" dur="1000" fill="hold"/>
                                        <p:tgtEl>
                                          <p:spTgt spid="41"/>
                                        </p:tgtEl>
                                        <p:attrNameLst>
                                          <p:attrName>ppt_w</p:attrName>
                                        </p:attrNameLst>
                                      </p:cBhvr>
                                      <p:tavLst>
                                        <p:tav tm="0">
                                          <p:val>
                                            <p:fltVal val="0"/>
                                          </p:val>
                                        </p:tav>
                                        <p:tav tm="100000">
                                          <p:val>
                                            <p:strVal val="#ppt_w"/>
                                          </p:val>
                                        </p:tav>
                                      </p:tavLst>
                                    </p:anim>
                                    <p:anim calcmode="lin" valueType="num">
                                      <p:cBhvr>
                                        <p:cTn id="23" dur="1000" fill="hold"/>
                                        <p:tgtEl>
                                          <p:spTgt spid="41"/>
                                        </p:tgtEl>
                                        <p:attrNameLst>
                                          <p:attrName>ppt_h</p:attrName>
                                        </p:attrNameLst>
                                      </p:cBhvr>
                                      <p:tavLst>
                                        <p:tav tm="0">
                                          <p:val>
                                            <p:fltVal val="0"/>
                                          </p:val>
                                        </p:tav>
                                        <p:tav tm="100000">
                                          <p:val>
                                            <p:strVal val="#ppt_h"/>
                                          </p:val>
                                        </p:tav>
                                      </p:tavLst>
                                    </p:anim>
                                    <p:animEffect transition="in" filter="fade">
                                      <p:cBhvr>
                                        <p:cTn id="24" dur="1000"/>
                                        <p:tgtEl>
                                          <p:spTgt spid="41"/>
                                        </p:tgtEl>
                                      </p:cBhvr>
                                    </p:animEffect>
                                  </p:childTnLst>
                                </p:cTn>
                              </p:par>
                              <p:par>
                                <p:cTn id="25" presetID="10" presetClass="entr" presetSubtype="0" fill="hold" nodeType="withEffect">
                                  <p:stCondLst>
                                    <p:cond delay="0"/>
                                  </p:stCondLst>
                                  <p:childTnLst>
                                    <p:set>
                                      <p:cBhvr>
                                        <p:cTn id="26" dur="1" fill="hold">
                                          <p:stCondLst>
                                            <p:cond delay="0"/>
                                          </p:stCondLst>
                                        </p:cTn>
                                        <p:tgtEl>
                                          <p:spTgt spid="348168"/>
                                        </p:tgtEl>
                                        <p:attrNameLst>
                                          <p:attrName>style.visibility</p:attrName>
                                        </p:attrNameLst>
                                      </p:cBhvr>
                                      <p:to>
                                        <p:strVal val="visible"/>
                                      </p:to>
                                    </p:set>
                                    <p:animEffect transition="in" filter="fade">
                                      <p:cBhvr>
                                        <p:cTn id="27" dur="1000"/>
                                        <p:tgtEl>
                                          <p:spTgt spid="348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2" animBg="1"/>
      <p:bldP spid="43" grpId="2"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2" descr="File:United States 1912-02-1912-08.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grpSp>
        <p:nvGrpSpPr>
          <p:cNvPr id="2" name="Group 2"/>
          <p:cNvGrpSpPr/>
          <p:nvPr/>
        </p:nvGrpSpPr>
        <p:grpSpPr>
          <a:xfrm>
            <a:off x="21351" y="928596"/>
            <a:ext cx="9711586" cy="6158004"/>
            <a:chOff x="21351" y="928596"/>
            <a:chExt cx="9711586" cy="6158004"/>
          </a:xfrm>
          <a:solidFill>
            <a:schemeClr val="bg1"/>
          </a:solidFill>
        </p:grpSpPr>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ectangle 21"/>
          <p:cNvSpPr/>
          <p:nvPr/>
        </p:nvSpPr>
        <p:spPr>
          <a:xfrm>
            <a:off x="0" y="0"/>
            <a:ext cx="9144000" cy="800219"/>
          </a:xfrm>
          <a:prstGeom prst="rect">
            <a:avLst/>
          </a:prstGeom>
          <a:solidFill>
            <a:schemeClr val="bg1"/>
          </a:solidFill>
        </p:spPr>
        <p:txBody>
          <a:bodyPr wrap="square">
            <a:spAutoFit/>
          </a:bodyPr>
          <a:lstStyle/>
          <a:p>
            <a:pPr algn="ctr"/>
            <a:r>
              <a:rPr lang="en-US" sz="3600" dirty="0" smtClean="0">
                <a:solidFill>
                  <a:srgbClr val="0051A2"/>
                </a:solidFill>
                <a:effectLst>
                  <a:outerShdw dist="38100" dir="7200000" algn="ctr" rotWithShape="0">
                    <a:schemeClr val="tx1"/>
                  </a:outerShdw>
                </a:effectLst>
                <a:latin typeface="Comic Sans MS" pitchFamily="66" charset="0"/>
              </a:rPr>
              <a:t>Settlers Expanded Across North America</a:t>
            </a:r>
          </a:p>
          <a:p>
            <a:pPr algn="ctr"/>
            <a:endParaRPr lang="en-US" sz="1000" dirty="0" smtClean="0">
              <a:solidFill>
                <a:srgbClr val="0051A2"/>
              </a:solidFill>
              <a:effectLst>
                <a:outerShdw dist="38100" dir="7200000" algn="ctr" rotWithShape="0">
                  <a:schemeClr val="tx1"/>
                </a:outerShdw>
              </a:effectLst>
              <a:latin typeface="Comic Sans MS" pitchFamily="66" charset="0"/>
            </a:endParaRPr>
          </a:p>
        </p:txBody>
      </p:sp>
      <p:sp>
        <p:nvSpPr>
          <p:cNvPr id="29" name="TextBox 28"/>
          <p:cNvSpPr txBox="1"/>
          <p:nvPr/>
        </p:nvSpPr>
        <p:spPr>
          <a:xfrm rot="10800000" flipV="1">
            <a:off x="0" y="5212139"/>
            <a:ext cx="9144000" cy="1569660"/>
          </a:xfrm>
          <a:prstGeom prst="rect">
            <a:avLst/>
          </a:prstGeom>
          <a:solidFill>
            <a:schemeClr val="bg1"/>
          </a:solidFill>
        </p:spPr>
        <p:txBody>
          <a:bodyPr wrap="square" rtlCol="0">
            <a:spAutoFit/>
          </a:bodyPr>
          <a:lstStyle/>
          <a:p>
            <a:pPr algn="ctr"/>
            <a:r>
              <a:rPr lang="en-US" sz="4800" b="1" dirty="0" smtClean="0">
                <a:ln>
                  <a:solidFill>
                    <a:schemeClr val="tx1"/>
                  </a:solidFill>
                </a:ln>
                <a:latin typeface="Tempus Sans ITC" pitchFamily="82" charset="0"/>
              </a:rPr>
              <a:t>What was the impact on</a:t>
            </a:r>
          </a:p>
          <a:p>
            <a:pPr algn="ctr"/>
            <a:r>
              <a:rPr lang="en-US" sz="4800" b="1" dirty="0" smtClean="0">
                <a:ln>
                  <a:solidFill>
                    <a:schemeClr val="tx1"/>
                  </a:solidFill>
                </a:ln>
                <a:latin typeface="Tempus Sans ITC" pitchFamily="82" charset="0"/>
              </a:rPr>
              <a:t> Oregon, Utah, &amp; California?</a:t>
            </a:r>
            <a:endParaRPr lang="en-US" sz="4800" b="1" dirty="0">
              <a:ln>
                <a:solidFill>
                  <a:schemeClr val="tx1"/>
                </a:solidFill>
              </a:ln>
              <a:latin typeface="Tempus Sans ITC" pitchFamily="82" charset="0"/>
            </a:endParaRPr>
          </a:p>
        </p:txBody>
      </p:sp>
      <p:sp>
        <p:nvSpPr>
          <p:cNvPr id="30" name="TextBox 29"/>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sp>
        <p:nvSpPr>
          <p:cNvPr id="28" name="TextBox 27"/>
          <p:cNvSpPr txBox="1"/>
          <p:nvPr/>
        </p:nvSpPr>
        <p:spPr>
          <a:xfrm>
            <a:off x="1219200" y="1673352"/>
            <a:ext cx="2605200" cy="584775"/>
          </a:xfrm>
          <a:prstGeom prst="rect">
            <a:avLst/>
          </a:prstGeom>
          <a:solidFill>
            <a:srgbClr val="FED2DF"/>
          </a:solidFill>
        </p:spPr>
        <p:txBody>
          <a:bodyPr wrap="none" rtlCol="0">
            <a:spAutoFit/>
          </a:bodyPr>
          <a:lstStyle/>
          <a:p>
            <a:r>
              <a:rPr lang="en-US" sz="3200" dirty="0" smtClean="0">
                <a:ln>
                  <a:solidFill>
                    <a:srgbClr val="00B050"/>
                  </a:solidFill>
                </a:ln>
                <a:solidFill>
                  <a:srgbClr val="00B050"/>
                </a:solidFill>
                <a:effectLst>
                  <a:outerShdw dist="50800" dir="5400000" algn="ctr" rotWithShape="0">
                    <a:schemeClr val="tx1"/>
                  </a:outerShdw>
                </a:effectLst>
                <a:latin typeface="Tempus Sans ITC" pitchFamily="82" charset="0"/>
              </a:rPr>
              <a:t>   seeking land</a:t>
            </a:r>
            <a:endParaRPr lang="en-US" sz="3200" dirty="0">
              <a:ln>
                <a:solidFill>
                  <a:srgbClr val="00B050"/>
                </a:solidFill>
              </a:ln>
              <a:solidFill>
                <a:srgbClr val="00B050"/>
              </a:solidFill>
              <a:effectLst>
                <a:outerShdw dist="50800" dir="5400000" algn="ctr" rotWithShape="0">
                  <a:schemeClr val="tx1"/>
                </a:outerShdw>
              </a:effectLst>
              <a:latin typeface="Tempus Sans ITC" pitchFamily="82" charset="0"/>
            </a:endParaRPr>
          </a:p>
        </p:txBody>
      </p:sp>
      <p:sp>
        <p:nvSpPr>
          <p:cNvPr id="31" name="TextBox 30"/>
          <p:cNvSpPr txBox="1"/>
          <p:nvPr/>
        </p:nvSpPr>
        <p:spPr>
          <a:xfrm>
            <a:off x="2514600" y="3200400"/>
            <a:ext cx="4800600" cy="584775"/>
          </a:xfrm>
          <a:prstGeom prst="rect">
            <a:avLst/>
          </a:prstGeom>
          <a:solidFill>
            <a:srgbClr val="FED2DF"/>
          </a:solidFill>
        </p:spPr>
        <p:txBody>
          <a:bodyPr wrap="square" rtlCol="0">
            <a:spAutoFit/>
          </a:bodyPr>
          <a:lstStyle/>
          <a:p>
            <a:r>
              <a:rPr lang="en-US" sz="3200" dirty="0" smtClean="0">
                <a:ln>
                  <a:solidFill>
                    <a:srgbClr val="FF0000"/>
                  </a:solidFill>
                </a:ln>
                <a:solidFill>
                  <a:srgbClr val="FF0000"/>
                </a:solidFill>
                <a:effectLst>
                  <a:outerShdw dist="50800" dir="5400000" algn="ctr" rotWithShape="0">
                    <a:schemeClr val="tx1"/>
                  </a:outerShdw>
                </a:effectLst>
                <a:latin typeface="Tempus Sans ITC" pitchFamily="82" charset="0"/>
              </a:rPr>
              <a:t>  seeking religious freedom</a:t>
            </a:r>
            <a:endParaRPr lang="en-US" sz="3200" dirty="0">
              <a:ln>
                <a:solidFill>
                  <a:srgbClr val="FF0000"/>
                </a:solidFill>
              </a:ln>
              <a:solidFill>
                <a:srgbClr val="FF0000"/>
              </a:solidFill>
              <a:effectLst>
                <a:outerShdw dist="50800" dir="5400000" algn="ctr" rotWithShape="0">
                  <a:schemeClr val="tx1"/>
                </a:outerShdw>
              </a:effectLst>
              <a:latin typeface="Tempus Sans ITC" pitchFamily="82" charset="0"/>
            </a:endParaRPr>
          </a:p>
        </p:txBody>
      </p:sp>
      <p:sp>
        <p:nvSpPr>
          <p:cNvPr id="32" name="TextBox 31"/>
          <p:cNvSpPr txBox="1"/>
          <p:nvPr/>
        </p:nvSpPr>
        <p:spPr>
          <a:xfrm>
            <a:off x="1371600" y="4187952"/>
            <a:ext cx="3329758" cy="584775"/>
          </a:xfrm>
          <a:prstGeom prst="rect">
            <a:avLst/>
          </a:prstGeom>
          <a:solidFill>
            <a:srgbClr val="FED2DF"/>
          </a:solidFill>
        </p:spPr>
        <p:txBody>
          <a:bodyPr wrap="none" rtlCol="0">
            <a:spAutoFit/>
          </a:bodyPr>
          <a:lstStyle/>
          <a:p>
            <a:r>
              <a:rPr lang="en-US" sz="3200" dirty="0" smtClean="0">
                <a:ln>
                  <a:solidFill>
                    <a:srgbClr val="004F8A"/>
                  </a:solidFill>
                </a:ln>
                <a:solidFill>
                  <a:srgbClr val="004F8A"/>
                </a:solidFill>
                <a:effectLst>
                  <a:outerShdw dist="50800" dir="5400000" algn="ctr" rotWithShape="0">
                    <a:schemeClr val="tx1"/>
                  </a:outerShdw>
                </a:effectLst>
                <a:latin typeface="Tempus Sans ITC" pitchFamily="82" charset="0"/>
              </a:rPr>
              <a:t>    seeking treasure</a:t>
            </a:r>
            <a:endParaRPr lang="en-US" sz="3200" dirty="0">
              <a:ln>
                <a:solidFill>
                  <a:srgbClr val="004F8A"/>
                </a:solidFill>
              </a:ln>
              <a:solidFill>
                <a:srgbClr val="004F8A"/>
              </a:solidFill>
              <a:effectLst>
                <a:outerShdw dist="50800" dir="5400000" algn="ctr" rotWithShape="0">
                  <a:schemeClr val="tx1"/>
                </a:outerShdw>
              </a:effectLst>
              <a:latin typeface="Tempus Sans ITC" pitchFamily="82" charset="0"/>
            </a:endParaRPr>
          </a:p>
        </p:txBody>
      </p:sp>
      <p:pic>
        <p:nvPicPr>
          <p:cNvPr id="348168"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pic>
        <p:nvPicPr>
          <p:cNvPr id="6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1524000" y="2895600"/>
            <a:ext cx="1172464" cy="1219200"/>
          </a:xfrm>
          <a:prstGeom prst="rect">
            <a:avLst/>
          </a:prstGeom>
          <a:noFill/>
        </p:spPr>
      </p:pic>
      <p:pic>
        <p:nvPicPr>
          <p:cNvPr id="60" name="Picture 3"/>
          <p:cNvPicPr>
            <a:picLocks noChangeAspect="1" noChangeArrowheads="1"/>
          </p:cNvPicPr>
          <p:nvPr/>
        </p:nvPicPr>
        <p:blipFill>
          <a:blip r:embed="rId5"/>
          <a:srcRect/>
          <a:stretch>
            <a:fillRect/>
          </a:stretch>
        </p:blipFill>
        <p:spPr bwMode="auto">
          <a:xfrm rot="11716176">
            <a:off x="149515" y="3730226"/>
            <a:ext cx="1305875" cy="131048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2"/>
                                        </p:tgtEl>
                                      </p:cBhvr>
                                    </p:animEffect>
                                    <p:set>
                                      <p:cBhvr>
                                        <p:cTn id="7" dur="1" fill="hold">
                                          <p:stCondLst>
                                            <p:cond delay="9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31"/>
                                        </p:tgtEl>
                                      </p:cBhvr>
                                    </p:animEffect>
                                    <p:set>
                                      <p:cBhvr>
                                        <p:cTn id="10" dur="1" fill="hold">
                                          <p:stCondLst>
                                            <p:cond delay="999"/>
                                          </p:stCondLst>
                                        </p:cTn>
                                        <p:tgtEl>
                                          <p:spTgt spid="31"/>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28"/>
                                        </p:tgtEl>
                                      </p:cBhvr>
                                    </p:animEffect>
                                    <p:set>
                                      <p:cBhvr>
                                        <p:cTn id="13" dur="1" fill="hold">
                                          <p:stCondLst>
                                            <p:cond delay="999"/>
                                          </p:stCondLst>
                                        </p:cTn>
                                        <p:tgtEl>
                                          <p:spTgt spid="28"/>
                                        </p:tgtEl>
                                        <p:attrNameLst>
                                          <p:attrName>style.visibility</p:attrName>
                                        </p:attrNameLst>
                                      </p:cBhvr>
                                      <p:to>
                                        <p:strVal val="hidden"/>
                                      </p:to>
                                    </p:se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10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xit" presetSubtype="0" fill="hold" grpId="0" nodeType="clickEffect">
                                  <p:stCondLst>
                                    <p:cond delay="0"/>
                                  </p:stCondLst>
                                  <p:childTnLst>
                                    <p:anim calcmode="lin" valueType="num">
                                      <p:cBhvr>
                                        <p:cTn id="21" dur="1000"/>
                                        <p:tgtEl>
                                          <p:spTgt spid="22"/>
                                        </p:tgtEl>
                                        <p:attrNameLst>
                                          <p:attrName>ppt_w</p:attrName>
                                        </p:attrNameLst>
                                      </p:cBhvr>
                                      <p:tavLst>
                                        <p:tav tm="0">
                                          <p:val>
                                            <p:strVal val="ppt_w"/>
                                          </p:val>
                                        </p:tav>
                                        <p:tav tm="100000">
                                          <p:val>
                                            <p:fltVal val="0"/>
                                          </p:val>
                                        </p:tav>
                                      </p:tavLst>
                                    </p:anim>
                                    <p:anim calcmode="lin" valueType="num">
                                      <p:cBhvr>
                                        <p:cTn id="22" dur="1000"/>
                                        <p:tgtEl>
                                          <p:spTgt spid="22"/>
                                        </p:tgtEl>
                                        <p:attrNameLst>
                                          <p:attrName>ppt_h</p:attrName>
                                        </p:attrNameLst>
                                      </p:cBhvr>
                                      <p:tavLst>
                                        <p:tav tm="0">
                                          <p:val>
                                            <p:strVal val="ppt_h"/>
                                          </p:val>
                                        </p:tav>
                                        <p:tav tm="100000">
                                          <p:val>
                                            <p:fltVal val="0"/>
                                          </p:val>
                                        </p:tav>
                                      </p:tavLst>
                                    </p:anim>
                                    <p:animEffect transition="out" filter="fade">
                                      <p:cBhvr>
                                        <p:cTn id="23" dur="1000"/>
                                        <p:tgtEl>
                                          <p:spTgt spid="22"/>
                                        </p:tgtEl>
                                      </p:cBhvr>
                                    </p:animEffect>
                                    <p:set>
                                      <p:cBhvr>
                                        <p:cTn id="24" dur="1" fill="hold">
                                          <p:stCondLst>
                                            <p:cond delay="999"/>
                                          </p:stCondLst>
                                        </p:cTn>
                                        <p:tgtEl>
                                          <p:spTgt spid="22"/>
                                        </p:tgtEl>
                                        <p:attrNameLst>
                                          <p:attrName>style.visibility</p:attrName>
                                        </p:attrNameLst>
                                      </p:cBhvr>
                                      <p:to>
                                        <p:strVal val="hidden"/>
                                      </p:to>
                                    </p:set>
                                  </p:childTnLst>
                                </p:cTn>
                              </p:par>
                              <p:par>
                                <p:cTn id="25" presetID="53"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1000" fill="hold"/>
                                        <p:tgtEl>
                                          <p:spTgt spid="30"/>
                                        </p:tgtEl>
                                        <p:attrNameLst>
                                          <p:attrName>ppt_w</p:attrName>
                                        </p:attrNameLst>
                                      </p:cBhvr>
                                      <p:tavLst>
                                        <p:tav tm="0">
                                          <p:val>
                                            <p:fltVal val="0"/>
                                          </p:val>
                                        </p:tav>
                                        <p:tav tm="100000">
                                          <p:val>
                                            <p:strVal val="#ppt_w"/>
                                          </p:val>
                                        </p:tav>
                                      </p:tavLst>
                                    </p:anim>
                                    <p:anim calcmode="lin" valueType="num">
                                      <p:cBhvr>
                                        <p:cTn id="28" dur="1000" fill="hold"/>
                                        <p:tgtEl>
                                          <p:spTgt spid="30"/>
                                        </p:tgtEl>
                                        <p:attrNameLst>
                                          <p:attrName>ppt_h</p:attrName>
                                        </p:attrNameLst>
                                      </p:cBhvr>
                                      <p:tavLst>
                                        <p:tav tm="0">
                                          <p:val>
                                            <p:fltVal val="0"/>
                                          </p:val>
                                        </p:tav>
                                        <p:tav tm="100000">
                                          <p:val>
                                            <p:strVal val="#ppt_h"/>
                                          </p:val>
                                        </p:tav>
                                      </p:tavLst>
                                    </p:anim>
                                    <p:animEffect transition="in" filter="fade">
                                      <p:cBhvr>
                                        <p:cTn id="29" dur="1000"/>
                                        <p:tgtEl>
                                          <p:spTgt spid="30"/>
                                        </p:tgtEl>
                                      </p:cBhvr>
                                    </p:animEffect>
                                  </p:childTnLst>
                                </p:cTn>
                              </p:par>
                              <p:par>
                                <p:cTn id="30" presetID="10" presetClass="exit" presetSubtype="0" fill="hold" nodeType="withEffect">
                                  <p:stCondLst>
                                    <p:cond delay="0"/>
                                  </p:stCondLst>
                                  <p:childTnLst>
                                    <p:animEffect transition="out" filter="fade">
                                      <p:cBhvr>
                                        <p:cTn id="31" dur="1000"/>
                                        <p:tgtEl>
                                          <p:spTgt spid="60"/>
                                        </p:tgtEl>
                                      </p:cBhvr>
                                    </p:animEffect>
                                    <p:set>
                                      <p:cBhvr>
                                        <p:cTn id="32" dur="1" fill="hold">
                                          <p:stCondLst>
                                            <p:cond delay="999"/>
                                          </p:stCondLst>
                                        </p:cTn>
                                        <p:tgtEl>
                                          <p:spTgt spid="60"/>
                                        </p:tgtEl>
                                        <p:attrNameLst>
                                          <p:attrName>style.visibility</p:attrName>
                                        </p:attrNameLst>
                                      </p:cBhvr>
                                      <p:to>
                                        <p:strVal val="hidden"/>
                                      </p:to>
                                    </p:set>
                                  </p:childTnLst>
                                </p:cTn>
                              </p:par>
                              <p:par>
                                <p:cTn id="33" presetID="10" presetClass="exit" presetSubtype="0" fill="hold" nodeType="withEffect">
                                  <p:stCondLst>
                                    <p:cond delay="0"/>
                                  </p:stCondLst>
                                  <p:childTnLst>
                                    <p:animEffect transition="out" filter="fade">
                                      <p:cBhvr>
                                        <p:cTn id="34" dur="1000"/>
                                        <p:tgtEl>
                                          <p:spTgt spid="61"/>
                                        </p:tgtEl>
                                      </p:cBhvr>
                                    </p:animEffect>
                                    <p:set>
                                      <p:cBhvr>
                                        <p:cTn id="35" dur="1" fill="hold">
                                          <p:stCondLst>
                                            <p:cond delay="999"/>
                                          </p:stCondLst>
                                        </p:cTn>
                                        <p:tgtEl>
                                          <p:spTgt spid="61"/>
                                        </p:tgtEl>
                                        <p:attrNameLst>
                                          <p:attrName>style.visibility</p:attrName>
                                        </p:attrNameLst>
                                      </p:cBhvr>
                                      <p:to>
                                        <p:strVal val="hidden"/>
                                      </p:to>
                                    </p:set>
                                  </p:childTnLst>
                                </p:cTn>
                              </p:par>
                              <p:par>
                                <p:cTn id="36" presetID="10" presetClass="exit" presetSubtype="0" fill="hold" nodeType="withEffect">
                                  <p:stCondLst>
                                    <p:cond delay="0"/>
                                  </p:stCondLst>
                                  <p:childTnLst>
                                    <p:animEffect transition="out" filter="fade">
                                      <p:cBhvr>
                                        <p:cTn id="37" dur="1000"/>
                                        <p:tgtEl>
                                          <p:spTgt spid="51"/>
                                        </p:tgtEl>
                                      </p:cBhvr>
                                    </p:animEffect>
                                    <p:set>
                                      <p:cBhvr>
                                        <p:cTn id="38" dur="1" fill="hold">
                                          <p:stCondLst>
                                            <p:cond delay="999"/>
                                          </p:stCondLst>
                                        </p:cTn>
                                        <p:tgtEl>
                                          <p:spTgt spid="51"/>
                                        </p:tgtEl>
                                        <p:attrNameLst>
                                          <p:attrName>style.visibility</p:attrName>
                                        </p:attrNameLst>
                                      </p:cBhvr>
                                      <p:to>
                                        <p:strVal val="hidden"/>
                                      </p:to>
                                    </p:set>
                                  </p:childTnLst>
                                </p:cTn>
                              </p:par>
                              <p:par>
                                <p:cTn id="39" presetID="10" presetClass="exit" presetSubtype="0" fill="hold" nodeType="withEffect">
                                  <p:stCondLst>
                                    <p:cond delay="0"/>
                                  </p:stCondLst>
                                  <p:childTnLst>
                                    <p:animEffect transition="out" filter="fade">
                                      <p:cBhvr>
                                        <p:cTn id="40" dur="1000"/>
                                        <p:tgtEl>
                                          <p:spTgt spid="2"/>
                                        </p:tgtEl>
                                      </p:cBhvr>
                                    </p:animEffect>
                                    <p:set>
                                      <p:cBhvr>
                                        <p:cTn id="41" dur="1" fill="hold">
                                          <p:stCondLst>
                                            <p:cond delay="999"/>
                                          </p:stCondLst>
                                        </p:cTn>
                                        <p:tgtEl>
                                          <p:spTgt spid="2"/>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1000"/>
                                        <p:tgtEl>
                                          <p:spTgt spid="29"/>
                                        </p:tgtEl>
                                      </p:cBhvr>
                                    </p:animEffect>
                                    <p:set>
                                      <p:cBhvr>
                                        <p:cTn id="44" dur="1" fill="hold">
                                          <p:stCondLst>
                                            <p:cond delay="999"/>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9" grpId="0" animBg="1"/>
      <p:bldP spid="29" grpId="1" animBg="1"/>
      <p:bldP spid="30" grpId="0"/>
      <p:bldP spid="31" grpId="0" animBg="1"/>
      <p:bldP spid="32"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p:nvPr/>
        </p:nvGrpSpPr>
        <p:grpSpPr>
          <a:xfrm>
            <a:off x="0" y="685802"/>
            <a:ext cx="9144001" cy="6172198"/>
            <a:chOff x="-1" y="914402"/>
            <a:chExt cx="9144002" cy="5943599"/>
          </a:xfrm>
        </p:grpSpPr>
        <p:pic>
          <p:nvPicPr>
            <p:cNvPr id="17" name="Picture 2" descr="Image result for oregon economy industries"/>
            <p:cNvPicPr>
              <a:picLocks noChangeAspect="1" noChangeArrowheads="1"/>
            </p:cNvPicPr>
            <p:nvPr/>
          </p:nvPicPr>
          <p:blipFill>
            <a:blip r:embed="rId2"/>
            <a:srcRect l="6403" t="11512" r="5043" b="3739"/>
            <a:stretch>
              <a:fillRect/>
            </a:stretch>
          </p:blipFill>
          <p:spPr bwMode="auto">
            <a:xfrm>
              <a:off x="-1" y="1721556"/>
              <a:ext cx="9144001" cy="5136445"/>
            </a:xfrm>
            <a:prstGeom prst="rect">
              <a:avLst/>
            </a:prstGeom>
            <a:noFill/>
          </p:spPr>
        </p:pic>
        <p:pic>
          <p:nvPicPr>
            <p:cNvPr id="18" name="Picture 2" descr="Image result for oregon economy industries"/>
            <p:cNvPicPr>
              <a:picLocks noChangeAspect="1" noChangeArrowheads="1"/>
            </p:cNvPicPr>
            <p:nvPr/>
          </p:nvPicPr>
          <p:blipFill>
            <a:blip r:embed="rId2"/>
            <a:srcRect t="10191" r="90000"/>
            <a:stretch>
              <a:fillRect/>
            </a:stretch>
          </p:blipFill>
          <p:spPr bwMode="auto">
            <a:xfrm rot="5400000">
              <a:off x="4152902" y="-3238499"/>
              <a:ext cx="838198" cy="9144000"/>
            </a:xfrm>
            <a:prstGeom prst="rect">
              <a:avLst/>
            </a:prstGeom>
            <a:noFill/>
          </p:spPr>
        </p:pic>
        <p:pic>
          <p:nvPicPr>
            <p:cNvPr id="19" name="Picture 18" descr="Image result for oregon economy industries"/>
            <p:cNvPicPr>
              <a:picLocks noChangeAspect="1" noChangeArrowheads="1"/>
            </p:cNvPicPr>
            <p:nvPr/>
          </p:nvPicPr>
          <p:blipFill>
            <a:blip r:embed="rId2"/>
            <a:srcRect l="31667" t="3082" r="11667" b="88113"/>
            <a:stretch>
              <a:fillRect/>
            </a:stretch>
          </p:blipFill>
          <p:spPr bwMode="auto">
            <a:xfrm>
              <a:off x="1752600" y="1042894"/>
              <a:ext cx="7239000" cy="709706"/>
            </a:xfrm>
            <a:prstGeom prst="rect">
              <a:avLst/>
            </a:prstGeom>
            <a:noFill/>
          </p:spPr>
        </p:pic>
      </p:grpSp>
      <p:sp>
        <p:nvSpPr>
          <p:cNvPr id="6" name="Rectangle 5"/>
          <p:cNvSpPr/>
          <p:nvPr/>
        </p:nvSpPr>
        <p:spPr>
          <a:xfrm>
            <a:off x="3901440" y="1524000"/>
            <a:ext cx="1325880" cy="838200"/>
          </a:xfrm>
          <a:prstGeom prst="rect">
            <a:avLst/>
          </a:prstGeom>
          <a:noFill/>
          <a:ln w="508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 name="TextBox 6"/>
          <p:cNvSpPr txBox="1"/>
          <p:nvPr/>
        </p:nvSpPr>
        <p:spPr>
          <a:xfrm>
            <a:off x="4343400" y="2114490"/>
            <a:ext cx="497252" cy="400110"/>
          </a:xfrm>
          <a:prstGeom prst="rect">
            <a:avLst/>
          </a:prstGeom>
          <a:noFill/>
        </p:spPr>
        <p:txBody>
          <a:bodyPr wrap="none" rtlCol="0">
            <a:spAutoFit/>
          </a:bodyPr>
          <a:lstStyle/>
          <a:p>
            <a:r>
              <a:rPr lang="en-US" sz="2000" b="1" dirty="0" smtClean="0"/>
              <a:t>7%</a:t>
            </a:r>
            <a:endParaRPr lang="en-US" sz="2000" b="1" dirty="0"/>
          </a:p>
        </p:txBody>
      </p:sp>
      <p:sp>
        <p:nvSpPr>
          <p:cNvPr id="8" name="TextBox 7"/>
          <p:cNvSpPr txBox="1"/>
          <p:nvPr/>
        </p:nvSpPr>
        <p:spPr>
          <a:xfrm>
            <a:off x="5674948" y="2571690"/>
            <a:ext cx="486030" cy="384721"/>
          </a:xfrm>
          <a:prstGeom prst="rect">
            <a:avLst/>
          </a:prstGeom>
          <a:noFill/>
        </p:spPr>
        <p:txBody>
          <a:bodyPr wrap="none" rtlCol="0">
            <a:spAutoFit/>
          </a:bodyPr>
          <a:lstStyle/>
          <a:p>
            <a:r>
              <a:rPr lang="en-US" sz="1900" b="1" dirty="0" smtClean="0">
                <a:solidFill>
                  <a:schemeClr val="bg1"/>
                </a:solidFill>
              </a:rPr>
              <a:t>7%</a:t>
            </a:r>
            <a:endParaRPr lang="en-US" sz="1900" b="1" dirty="0">
              <a:solidFill>
                <a:schemeClr val="bg1"/>
              </a:solidFill>
            </a:endParaRPr>
          </a:p>
        </p:txBody>
      </p:sp>
      <p:grpSp>
        <p:nvGrpSpPr>
          <p:cNvPr id="3" name="Group 10"/>
          <p:cNvGrpSpPr/>
          <p:nvPr/>
        </p:nvGrpSpPr>
        <p:grpSpPr>
          <a:xfrm>
            <a:off x="4466951" y="2411895"/>
            <a:ext cx="1307592" cy="1920240"/>
            <a:chOff x="4511685" y="2572262"/>
            <a:chExt cx="1253665" cy="1737360"/>
          </a:xfrm>
        </p:grpSpPr>
        <p:sp>
          <p:nvSpPr>
            <p:cNvPr id="10" name="Freeform 9"/>
            <p:cNvSpPr/>
            <p:nvPr/>
          </p:nvSpPr>
          <p:spPr>
            <a:xfrm rot="60000">
              <a:off x="4511685" y="2572262"/>
              <a:ext cx="1253665" cy="1737360"/>
            </a:xfrm>
            <a:custGeom>
              <a:avLst/>
              <a:gdLst>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0 w 1227364"/>
                <a:gd name="connsiteY0" fmla="*/ 1665514 h 1752600"/>
                <a:gd name="connsiteX1" fmla="*/ 16328 w 1227364"/>
                <a:gd name="connsiteY1" fmla="*/ 163286 h 1752600"/>
                <a:gd name="connsiteX2" fmla="*/ 1224643 w 1227364"/>
                <a:gd name="connsiteY2" fmla="*/ 685800 h 1752600"/>
                <a:gd name="connsiteX3" fmla="*/ 0 w 1227364"/>
                <a:gd name="connsiteY3" fmla="*/ 1665514 h 1752600"/>
                <a:gd name="connsiteX0" fmla="*/ 0 w 1227364"/>
                <a:gd name="connsiteY0" fmla="*/ 1665514 h 1665514"/>
                <a:gd name="connsiteX1" fmla="*/ 16328 w 1227364"/>
                <a:gd name="connsiteY1" fmla="*/ 163286 h 1665514"/>
                <a:gd name="connsiteX2" fmla="*/ 1224643 w 1227364"/>
                <a:gd name="connsiteY2" fmla="*/ 685800 h 1665514"/>
                <a:gd name="connsiteX3" fmla="*/ 0 w 1227364"/>
                <a:gd name="connsiteY3" fmla="*/ 1665514 h 1665514"/>
              </a:gdLst>
              <a:ahLst/>
              <a:cxnLst>
                <a:cxn ang="0">
                  <a:pos x="connsiteX0" y="connsiteY0"/>
                </a:cxn>
                <a:cxn ang="0">
                  <a:pos x="connsiteX1" y="connsiteY1"/>
                </a:cxn>
                <a:cxn ang="0">
                  <a:pos x="connsiteX2" y="connsiteY2"/>
                </a:cxn>
                <a:cxn ang="0">
                  <a:pos x="connsiteX3" y="connsiteY3"/>
                </a:cxn>
              </a:cxnLst>
              <a:rect l="l" t="t" r="r" b="b"/>
              <a:pathLst>
                <a:path w="1227364" h="1665514">
                  <a:moveTo>
                    <a:pt x="0" y="1665514"/>
                  </a:moveTo>
                  <a:cubicBezTo>
                    <a:pt x="38100" y="827314"/>
                    <a:pt x="8164" y="1104901"/>
                    <a:pt x="16328" y="163286"/>
                  </a:cubicBezTo>
                  <a:cubicBezTo>
                    <a:pt x="220435" y="0"/>
                    <a:pt x="1227364" y="432707"/>
                    <a:pt x="1224643" y="685800"/>
                  </a:cubicBezTo>
                  <a:cubicBezTo>
                    <a:pt x="770165" y="1074964"/>
                    <a:pt x="789215" y="1148443"/>
                    <a:pt x="0" y="1665514"/>
                  </a:cubicBezTo>
                  <a:close/>
                </a:path>
              </a:pathLst>
            </a:custGeom>
            <a:solidFill>
              <a:srgbClr val="A670BC"/>
            </a:solidFill>
            <a:ln>
              <a:noFill/>
            </a:ln>
          </p:spPr>
          <p:txBody>
            <a:bodyPr wrap="square" rtlCol="0" anchor="ctr">
              <a:spAutoFit/>
            </a:bodyPr>
            <a:lstStyle/>
            <a:p>
              <a:pPr algn="ctr"/>
              <a:endParaRPr lang="en-US" sz="2200" b="1" dirty="0" smtClean="0">
                <a:solidFill>
                  <a:schemeClr val="bg1"/>
                </a:solidFill>
              </a:endParaRPr>
            </a:p>
          </p:txBody>
        </p:sp>
        <p:sp>
          <p:nvSpPr>
            <p:cNvPr id="9" name="TextBox 8"/>
            <p:cNvSpPr txBox="1"/>
            <p:nvPr/>
          </p:nvSpPr>
          <p:spPr>
            <a:xfrm>
              <a:off x="4591603" y="3048000"/>
              <a:ext cx="913222" cy="584776"/>
            </a:xfrm>
            <a:prstGeom prst="rect">
              <a:avLst/>
            </a:prstGeom>
            <a:noFill/>
          </p:spPr>
          <p:txBody>
            <a:bodyPr wrap="none" rtlCol="0">
              <a:spAutoFit/>
            </a:bodyPr>
            <a:lstStyle/>
            <a:p>
              <a:r>
                <a:rPr lang="en-US" sz="3600" b="1" dirty="0" smtClean="0">
                  <a:solidFill>
                    <a:schemeClr val="bg1"/>
                  </a:solidFill>
                  <a:effectLst>
                    <a:outerShdw dist="50800" dir="7200000" algn="ctr" rotWithShape="0">
                      <a:schemeClr val="tx1"/>
                    </a:outerShdw>
                  </a:effectLst>
                </a:rPr>
                <a:t>14</a:t>
              </a:r>
              <a:r>
                <a:rPr lang="en-US" sz="3200" b="1" dirty="0" smtClean="0">
                  <a:solidFill>
                    <a:schemeClr val="bg1"/>
                  </a:solidFill>
                  <a:effectLst>
                    <a:outerShdw dist="50800" dir="7200000" algn="ctr" rotWithShape="0">
                      <a:schemeClr val="tx1"/>
                    </a:outerShdw>
                  </a:effectLst>
                </a:rPr>
                <a:t>%</a:t>
              </a:r>
              <a:endParaRPr lang="en-US" sz="3200" b="1" dirty="0">
                <a:solidFill>
                  <a:schemeClr val="bg1"/>
                </a:solidFill>
                <a:effectLst>
                  <a:outerShdw dist="50800" dir="7200000" algn="ctr" rotWithShape="0">
                    <a:schemeClr val="tx1"/>
                  </a:outerShdw>
                </a:effectLst>
              </a:endParaRPr>
            </a:p>
          </p:txBody>
        </p:sp>
      </p:grpSp>
      <p:sp>
        <p:nvSpPr>
          <p:cNvPr id="12" name="TextBox 11"/>
          <p:cNvSpPr txBox="1"/>
          <p:nvPr/>
        </p:nvSpPr>
        <p:spPr>
          <a:xfrm>
            <a:off x="1447800" y="38100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3" name="TextBox 12"/>
          <p:cNvSpPr txBox="1"/>
          <p:nvPr/>
        </p:nvSpPr>
        <p:spPr>
          <a:xfrm>
            <a:off x="1981200" y="61722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4" name="TextBox 13"/>
          <p:cNvSpPr txBox="1"/>
          <p:nvPr/>
        </p:nvSpPr>
        <p:spPr>
          <a:xfrm>
            <a:off x="6566391" y="62484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28%</a:t>
            </a:r>
            <a:endParaRPr lang="en-US" sz="3200" b="1" dirty="0">
              <a:solidFill>
                <a:srgbClr val="FF0000"/>
              </a:solidFill>
              <a:effectLst>
                <a:outerShdw dist="50800" dir="5400000" algn="ctr" rotWithShape="0">
                  <a:schemeClr val="tx1"/>
                </a:outerShdw>
              </a:effectLst>
            </a:endParaRPr>
          </a:p>
        </p:txBody>
      </p:sp>
      <p:sp>
        <p:nvSpPr>
          <p:cNvPr id="15" name="TextBox 14"/>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pic>
        <p:nvPicPr>
          <p:cNvPr id="20"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childTnLst>
                                </p:cTn>
                              </p:par>
                              <p:par>
                                <p:cTn id="18" presetID="6" presetClass="emph" presetSubtype="0" fill="hold" grpId="1" nodeType="withEffect">
                                  <p:stCondLst>
                                    <p:cond delay="0"/>
                                  </p:stCondLst>
                                  <p:childTnLst>
                                    <p:animScale>
                                      <p:cBhvr>
                                        <p:cTn id="19" dur="1000" fill="hold"/>
                                        <p:tgtEl>
                                          <p:spTgt spid="7"/>
                                        </p:tgtEl>
                                      </p:cBhvr>
                                      <p:by x="170000" y="170000"/>
                                    </p:animScale>
                                  </p:childTnLst>
                                </p:cTn>
                              </p:par>
                              <p:par>
                                <p:cTn id="20" presetID="42" presetClass="path" presetSubtype="0" accel="50000" decel="50000" fill="hold" grpId="2" nodeType="withEffect">
                                  <p:stCondLst>
                                    <p:cond delay="0"/>
                                  </p:stCondLst>
                                  <p:childTnLst>
                                    <p:animMotion origin="layout" path="M 0 4.21235E-6 L 0.025 0.10687 " pathEditMode="relative" rAng="0" ptsTypes="AA">
                                      <p:cBhvr>
                                        <p:cTn id="21" dur="1000" fill="hold"/>
                                        <p:tgtEl>
                                          <p:spTgt spid="7"/>
                                        </p:tgtEl>
                                        <p:attrNameLst>
                                          <p:attrName>ppt_x</p:attrName>
                                          <p:attrName>ppt_y</p:attrName>
                                        </p:attrNameLst>
                                      </p:cBhvr>
                                      <p:rCtr x="13" y="53"/>
                                    </p:animMotion>
                                  </p:childTnLst>
                                </p:cTn>
                              </p:par>
                            </p:childTnLst>
                          </p:cTn>
                        </p:par>
                      </p:childTnLst>
                    </p:cTn>
                  </p:par>
                  <p:par>
                    <p:cTn id="22" fill="hold">
                      <p:stCondLst>
                        <p:cond delay="indefinite"/>
                      </p:stCondLst>
                      <p:childTnLst>
                        <p:par>
                          <p:cTn id="23" fill="hold">
                            <p:stCondLst>
                              <p:cond delay="0"/>
                            </p:stCondLst>
                            <p:childTnLst>
                              <p:par>
                                <p:cTn id="24" presetID="63" presetClass="path" presetSubtype="0" accel="50000" decel="50000" fill="hold" grpId="1" nodeType="clickEffect">
                                  <p:stCondLst>
                                    <p:cond delay="0"/>
                                  </p:stCondLst>
                                  <p:childTnLst>
                                    <p:animMotion origin="layout" path="M 0 4.44444E-6 L 0.15 0.07222 " pathEditMode="relative" rAng="0" ptsTypes="AA">
                                      <p:cBhvr>
                                        <p:cTn id="25" dur="1000" fill="hold"/>
                                        <p:tgtEl>
                                          <p:spTgt spid="6"/>
                                        </p:tgtEl>
                                        <p:attrNameLst>
                                          <p:attrName>ppt_x</p:attrName>
                                          <p:attrName>ppt_y</p:attrName>
                                        </p:attrNameLst>
                                      </p:cBhvr>
                                      <p:rCtr x="75" y="36"/>
                                    </p:animMotion>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childTnLst>
                                </p:cTn>
                              </p:par>
                              <p:par>
                                <p:cTn id="31" presetID="6" presetClass="emph" presetSubtype="0" fill="hold" grpId="1" nodeType="withEffect">
                                  <p:stCondLst>
                                    <p:cond delay="0"/>
                                  </p:stCondLst>
                                  <p:childTnLst>
                                    <p:animScale>
                                      <p:cBhvr>
                                        <p:cTn id="32" dur="1000" fill="hold"/>
                                        <p:tgtEl>
                                          <p:spTgt spid="8"/>
                                        </p:tgtEl>
                                      </p:cBhvr>
                                      <p:by x="170000" y="170000"/>
                                    </p:animScale>
                                  </p:childTnLst>
                                </p:cTn>
                              </p:par>
                              <p:par>
                                <p:cTn id="33" presetID="42" presetClass="path" presetSubtype="0" accel="50000" decel="50000" fill="hold" grpId="2" nodeType="withEffect">
                                  <p:stCondLst>
                                    <p:cond delay="0"/>
                                  </p:stCondLst>
                                  <p:childTnLst>
                                    <p:animMotion origin="layout" path="M -3.05556E-6 4.18459E-6 L -0.06441 0.07772 " pathEditMode="relative" rAng="0" ptsTypes="AA">
                                      <p:cBhvr>
                                        <p:cTn id="34" dur="1000" fill="hold"/>
                                        <p:tgtEl>
                                          <p:spTgt spid="8"/>
                                        </p:tgtEl>
                                        <p:attrNameLst>
                                          <p:attrName>ppt_x</p:attrName>
                                          <p:attrName>ppt_y</p:attrName>
                                        </p:attrNameLst>
                                      </p:cBhvr>
                                      <p:rCtr x="-32" y="39"/>
                                    </p:animMotion>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2" nodeType="clickEffect">
                                  <p:stCondLst>
                                    <p:cond delay="0"/>
                                  </p:stCondLst>
                                  <p:childTnLst>
                                    <p:animEffect transition="out" filter="fade">
                                      <p:cBhvr>
                                        <p:cTn id="38" dur="1000"/>
                                        <p:tgtEl>
                                          <p:spTgt spid="6"/>
                                        </p:tgtEl>
                                      </p:cBhvr>
                                    </p:animEffect>
                                    <p:set>
                                      <p:cBhvr>
                                        <p:cTn id="39" dur="1" fill="hold">
                                          <p:stCondLst>
                                            <p:cond delay="999"/>
                                          </p:stCondLst>
                                        </p:cTn>
                                        <p:tgtEl>
                                          <p:spTgt spid="6"/>
                                        </p:tgtEl>
                                        <p:attrNameLst>
                                          <p:attrName>style.visibility</p:attrName>
                                        </p:attrNameLst>
                                      </p:cBhvr>
                                      <p:to>
                                        <p:strVal val="hidden"/>
                                      </p:to>
                                    </p:set>
                                  </p:childTnLst>
                                </p:cTn>
                              </p:par>
                              <p:par>
                                <p:cTn id="40" presetID="53" presetClass="exit" presetSubtype="0" fill="hold" grpId="3" nodeType="withEffect">
                                  <p:stCondLst>
                                    <p:cond delay="0"/>
                                  </p:stCondLst>
                                  <p:childTnLst>
                                    <p:anim calcmode="lin" valueType="num">
                                      <p:cBhvr>
                                        <p:cTn id="41" dur="1000"/>
                                        <p:tgtEl>
                                          <p:spTgt spid="7"/>
                                        </p:tgtEl>
                                        <p:attrNameLst>
                                          <p:attrName>ppt_w</p:attrName>
                                        </p:attrNameLst>
                                      </p:cBhvr>
                                      <p:tavLst>
                                        <p:tav tm="0">
                                          <p:val>
                                            <p:strVal val="ppt_w"/>
                                          </p:val>
                                        </p:tav>
                                        <p:tav tm="100000">
                                          <p:val>
                                            <p:fltVal val="0"/>
                                          </p:val>
                                        </p:tav>
                                      </p:tavLst>
                                    </p:anim>
                                    <p:anim calcmode="lin" valueType="num">
                                      <p:cBhvr>
                                        <p:cTn id="42" dur="1000"/>
                                        <p:tgtEl>
                                          <p:spTgt spid="7"/>
                                        </p:tgtEl>
                                        <p:attrNameLst>
                                          <p:attrName>ppt_h</p:attrName>
                                        </p:attrNameLst>
                                      </p:cBhvr>
                                      <p:tavLst>
                                        <p:tav tm="0">
                                          <p:val>
                                            <p:strVal val="ppt_h"/>
                                          </p:val>
                                        </p:tav>
                                        <p:tav tm="100000">
                                          <p:val>
                                            <p:fltVal val="0"/>
                                          </p:val>
                                        </p:tav>
                                      </p:tavLst>
                                    </p:anim>
                                    <p:animEffect transition="out" filter="fade">
                                      <p:cBhvr>
                                        <p:cTn id="43" dur="1000"/>
                                        <p:tgtEl>
                                          <p:spTgt spid="7"/>
                                        </p:tgtEl>
                                      </p:cBhvr>
                                    </p:animEffect>
                                    <p:set>
                                      <p:cBhvr>
                                        <p:cTn id="44" dur="1" fill="hold">
                                          <p:stCondLst>
                                            <p:cond delay="999"/>
                                          </p:stCondLst>
                                        </p:cTn>
                                        <p:tgtEl>
                                          <p:spTgt spid="7"/>
                                        </p:tgtEl>
                                        <p:attrNameLst>
                                          <p:attrName>style.visibility</p:attrName>
                                        </p:attrNameLst>
                                      </p:cBhvr>
                                      <p:to>
                                        <p:strVal val="hidden"/>
                                      </p:to>
                                    </p:set>
                                  </p:childTnLst>
                                </p:cTn>
                              </p:par>
                              <p:par>
                                <p:cTn id="45" presetID="53" presetClass="exit" presetSubtype="0" fill="hold" grpId="3" nodeType="withEffect">
                                  <p:stCondLst>
                                    <p:cond delay="0"/>
                                  </p:stCondLst>
                                  <p:childTnLst>
                                    <p:anim calcmode="lin" valueType="num">
                                      <p:cBhvr>
                                        <p:cTn id="46" dur="1000"/>
                                        <p:tgtEl>
                                          <p:spTgt spid="8"/>
                                        </p:tgtEl>
                                        <p:attrNameLst>
                                          <p:attrName>ppt_w</p:attrName>
                                        </p:attrNameLst>
                                      </p:cBhvr>
                                      <p:tavLst>
                                        <p:tav tm="0">
                                          <p:val>
                                            <p:strVal val="ppt_w"/>
                                          </p:val>
                                        </p:tav>
                                        <p:tav tm="100000">
                                          <p:val>
                                            <p:fltVal val="0"/>
                                          </p:val>
                                        </p:tav>
                                      </p:tavLst>
                                    </p:anim>
                                    <p:anim calcmode="lin" valueType="num">
                                      <p:cBhvr>
                                        <p:cTn id="47" dur="1000"/>
                                        <p:tgtEl>
                                          <p:spTgt spid="8"/>
                                        </p:tgtEl>
                                        <p:attrNameLst>
                                          <p:attrName>ppt_h</p:attrName>
                                        </p:attrNameLst>
                                      </p:cBhvr>
                                      <p:tavLst>
                                        <p:tav tm="0">
                                          <p:val>
                                            <p:strVal val="ppt_h"/>
                                          </p:val>
                                        </p:tav>
                                        <p:tav tm="100000">
                                          <p:val>
                                            <p:fltVal val="0"/>
                                          </p:val>
                                        </p:tav>
                                      </p:tavLst>
                                    </p:anim>
                                    <p:animEffect transition="out" filter="fade">
                                      <p:cBhvr>
                                        <p:cTn id="48" dur="1000"/>
                                        <p:tgtEl>
                                          <p:spTgt spid="8"/>
                                        </p:tgtEl>
                                      </p:cBhvr>
                                    </p:animEffect>
                                    <p:set>
                                      <p:cBhvr>
                                        <p:cTn id="49" dur="1" fill="hold">
                                          <p:stCondLst>
                                            <p:cond delay="999"/>
                                          </p:stCondLst>
                                        </p:cTn>
                                        <p:tgtEl>
                                          <p:spTgt spid="8"/>
                                        </p:tgtEl>
                                        <p:attrNameLst>
                                          <p:attrName>style.visibility</p:attrName>
                                        </p:attrNameLst>
                                      </p:cBhvr>
                                      <p:to>
                                        <p:strVal val="hidden"/>
                                      </p:to>
                                    </p:set>
                                  </p:childTnLst>
                                </p:cTn>
                              </p:par>
                              <p:par>
                                <p:cTn id="50" presetID="53"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1000" fill="hold"/>
                                        <p:tgtEl>
                                          <p:spTgt spid="3"/>
                                        </p:tgtEl>
                                        <p:attrNameLst>
                                          <p:attrName>ppt_w</p:attrName>
                                        </p:attrNameLst>
                                      </p:cBhvr>
                                      <p:tavLst>
                                        <p:tav tm="0">
                                          <p:val>
                                            <p:fltVal val="0"/>
                                          </p:val>
                                        </p:tav>
                                        <p:tav tm="100000">
                                          <p:val>
                                            <p:strVal val="#ppt_w"/>
                                          </p:val>
                                        </p:tav>
                                      </p:tavLst>
                                    </p:anim>
                                    <p:anim calcmode="lin" valueType="num">
                                      <p:cBhvr>
                                        <p:cTn id="53" dur="1000" fill="hold"/>
                                        <p:tgtEl>
                                          <p:spTgt spid="3"/>
                                        </p:tgtEl>
                                        <p:attrNameLst>
                                          <p:attrName>ppt_h</p:attrName>
                                        </p:attrNameLst>
                                      </p:cBhvr>
                                      <p:tavLst>
                                        <p:tav tm="0">
                                          <p:val>
                                            <p:fltVal val="0"/>
                                          </p:val>
                                        </p:tav>
                                        <p:tav tm="100000">
                                          <p:val>
                                            <p:strVal val="#ppt_h"/>
                                          </p:val>
                                        </p:tav>
                                      </p:tavLst>
                                    </p:anim>
                                    <p:animEffect transition="in" filter="fade">
                                      <p:cBhvr>
                                        <p:cTn id="54" dur="1000"/>
                                        <p:tgtEl>
                                          <p:spTgt spid="3"/>
                                        </p:tgtEl>
                                      </p:cBhvr>
                                    </p:animEffect>
                                  </p:childTnLst>
                                </p:cTn>
                              </p:par>
                            </p:childTnLst>
                          </p:cTn>
                        </p:par>
                      </p:childTnLst>
                    </p:cTn>
                  </p:par>
                  <p:par>
                    <p:cTn id="55" fill="hold">
                      <p:stCondLst>
                        <p:cond delay="indefinite"/>
                      </p:stCondLst>
                      <p:childTnLst>
                        <p:par>
                          <p:cTn id="56" fill="hold">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wipe(down)">
                                      <p:cBhvr>
                                        <p:cTn id="59" dur="290">
                                          <p:stCondLst>
                                            <p:cond delay="0"/>
                                          </p:stCondLst>
                                        </p:cTn>
                                        <p:tgtEl>
                                          <p:spTgt spid="13"/>
                                        </p:tgtEl>
                                      </p:cBhvr>
                                    </p:animEffect>
                                    <p:anim calcmode="lin" valueType="num">
                                      <p:cBhvr>
                                        <p:cTn id="60" dur="911"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1" dur="332"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62" dur="332" tmFilter="0, 0; 0.125,0.2665; 0.25,0.4; 0.375,0.465; 0.5,0.5;  0.625,0.535; 0.75,0.6; 0.875,0.7335; 1,1">
                                          <p:stCondLst>
                                            <p:cond delay="332"/>
                                          </p:stCondLst>
                                        </p:cTn>
                                        <p:tgtEl>
                                          <p:spTgt spid="13"/>
                                        </p:tgtEl>
                                        <p:attrNameLst>
                                          <p:attrName>ppt_y</p:attrName>
                                        </p:attrNameLst>
                                      </p:cBhvr>
                                      <p:tavLst>
                                        <p:tav tm="0" fmla="#ppt_y-sin(pi*$)/9">
                                          <p:val>
                                            <p:fltVal val="0"/>
                                          </p:val>
                                        </p:tav>
                                        <p:tav tm="100000">
                                          <p:val>
                                            <p:fltVal val="1"/>
                                          </p:val>
                                        </p:tav>
                                      </p:tavLst>
                                    </p:anim>
                                    <p:anim calcmode="lin" valueType="num">
                                      <p:cBhvr>
                                        <p:cTn id="63" dur="166" tmFilter="0, 0; 0.125,0.2665; 0.25,0.4; 0.375,0.465; 0.5,0.5;  0.625,0.535; 0.75,0.6; 0.875,0.7335; 1,1">
                                          <p:stCondLst>
                                            <p:cond delay="662"/>
                                          </p:stCondLst>
                                        </p:cTn>
                                        <p:tgtEl>
                                          <p:spTgt spid="13"/>
                                        </p:tgtEl>
                                        <p:attrNameLst>
                                          <p:attrName>ppt_y</p:attrName>
                                        </p:attrNameLst>
                                      </p:cBhvr>
                                      <p:tavLst>
                                        <p:tav tm="0" fmla="#ppt_y-sin(pi*$)/27">
                                          <p:val>
                                            <p:fltVal val="0"/>
                                          </p:val>
                                        </p:tav>
                                        <p:tav tm="100000">
                                          <p:val>
                                            <p:fltVal val="1"/>
                                          </p:val>
                                        </p:tav>
                                      </p:tavLst>
                                    </p:anim>
                                    <p:anim calcmode="lin" valueType="num">
                                      <p:cBhvr>
                                        <p:cTn id="64" dur="82" tmFilter="0, 0; 0.125,0.2665; 0.25,0.4; 0.375,0.465; 0.5,0.5;  0.625,0.535; 0.75,0.6; 0.875,0.7335; 1,1">
                                          <p:stCondLst>
                                            <p:cond delay="828"/>
                                          </p:stCondLst>
                                        </p:cTn>
                                        <p:tgtEl>
                                          <p:spTgt spid="13"/>
                                        </p:tgtEl>
                                        <p:attrNameLst>
                                          <p:attrName>ppt_y</p:attrName>
                                        </p:attrNameLst>
                                      </p:cBhvr>
                                      <p:tavLst>
                                        <p:tav tm="0" fmla="#ppt_y-sin(pi*$)/81">
                                          <p:val>
                                            <p:fltVal val="0"/>
                                          </p:val>
                                        </p:tav>
                                        <p:tav tm="100000">
                                          <p:val>
                                            <p:fltVal val="1"/>
                                          </p:val>
                                        </p:tav>
                                      </p:tavLst>
                                    </p:anim>
                                    <p:animScale>
                                      <p:cBhvr>
                                        <p:cTn id="65" dur="13">
                                          <p:stCondLst>
                                            <p:cond delay="325"/>
                                          </p:stCondLst>
                                        </p:cTn>
                                        <p:tgtEl>
                                          <p:spTgt spid="13"/>
                                        </p:tgtEl>
                                      </p:cBhvr>
                                      <p:to x="100000" y="60000"/>
                                    </p:animScale>
                                    <p:animScale>
                                      <p:cBhvr>
                                        <p:cTn id="66" dur="83" decel="50000">
                                          <p:stCondLst>
                                            <p:cond delay="338"/>
                                          </p:stCondLst>
                                        </p:cTn>
                                        <p:tgtEl>
                                          <p:spTgt spid="13"/>
                                        </p:tgtEl>
                                      </p:cBhvr>
                                      <p:to x="100000" y="100000"/>
                                    </p:animScale>
                                    <p:animScale>
                                      <p:cBhvr>
                                        <p:cTn id="67" dur="13">
                                          <p:stCondLst>
                                            <p:cond delay="656"/>
                                          </p:stCondLst>
                                        </p:cTn>
                                        <p:tgtEl>
                                          <p:spTgt spid="13"/>
                                        </p:tgtEl>
                                      </p:cBhvr>
                                      <p:to x="100000" y="80000"/>
                                    </p:animScale>
                                    <p:animScale>
                                      <p:cBhvr>
                                        <p:cTn id="68" dur="83" decel="50000">
                                          <p:stCondLst>
                                            <p:cond delay="669"/>
                                          </p:stCondLst>
                                        </p:cTn>
                                        <p:tgtEl>
                                          <p:spTgt spid="13"/>
                                        </p:tgtEl>
                                      </p:cBhvr>
                                      <p:to x="100000" y="100000"/>
                                    </p:animScale>
                                    <p:animScale>
                                      <p:cBhvr>
                                        <p:cTn id="69" dur="13">
                                          <p:stCondLst>
                                            <p:cond delay="821"/>
                                          </p:stCondLst>
                                        </p:cTn>
                                        <p:tgtEl>
                                          <p:spTgt spid="13"/>
                                        </p:tgtEl>
                                      </p:cBhvr>
                                      <p:to x="100000" y="90000"/>
                                    </p:animScale>
                                    <p:animScale>
                                      <p:cBhvr>
                                        <p:cTn id="70" dur="83" decel="50000">
                                          <p:stCondLst>
                                            <p:cond delay="834"/>
                                          </p:stCondLst>
                                        </p:cTn>
                                        <p:tgtEl>
                                          <p:spTgt spid="13"/>
                                        </p:tgtEl>
                                      </p:cBhvr>
                                      <p:to x="100000" y="100000"/>
                                    </p:animScale>
                                    <p:animScale>
                                      <p:cBhvr>
                                        <p:cTn id="71" dur="13">
                                          <p:stCondLst>
                                            <p:cond delay="904"/>
                                          </p:stCondLst>
                                        </p:cTn>
                                        <p:tgtEl>
                                          <p:spTgt spid="13"/>
                                        </p:tgtEl>
                                      </p:cBhvr>
                                      <p:to x="100000" y="95000"/>
                                    </p:animScale>
                                    <p:animScale>
                                      <p:cBhvr>
                                        <p:cTn id="72" dur="83" decel="50000">
                                          <p:stCondLst>
                                            <p:cond delay="917"/>
                                          </p:stCondLst>
                                        </p:cTn>
                                        <p:tgtEl>
                                          <p:spTgt spid="13"/>
                                        </p:tgtEl>
                                      </p:cBhvr>
                                      <p:to x="100000" y="100000"/>
                                    </p:animScale>
                                  </p:childTnLst>
                                </p:cTn>
                              </p:par>
                            </p:childTnLst>
                          </p:cTn>
                        </p:par>
                      </p:childTnLst>
                    </p:cTn>
                  </p:par>
                  <p:par>
                    <p:cTn id="73" fill="hold">
                      <p:stCondLst>
                        <p:cond delay="indefinite"/>
                      </p:stCondLst>
                      <p:childTnLst>
                        <p:par>
                          <p:cTn id="74" fill="hold">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wipe(down)">
                                      <p:cBhvr>
                                        <p:cTn id="77" dur="290">
                                          <p:stCondLst>
                                            <p:cond delay="0"/>
                                          </p:stCondLst>
                                        </p:cTn>
                                        <p:tgtEl>
                                          <p:spTgt spid="14"/>
                                        </p:tgtEl>
                                      </p:cBhvr>
                                    </p:animEffect>
                                    <p:anim calcmode="lin" valueType="num">
                                      <p:cBhvr>
                                        <p:cTn id="78" dur="911"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79" dur="332"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80" dur="332" tmFilter="0, 0; 0.125,0.2665; 0.25,0.4; 0.375,0.465; 0.5,0.5;  0.625,0.535; 0.75,0.6; 0.875,0.7335; 1,1">
                                          <p:stCondLst>
                                            <p:cond delay="332"/>
                                          </p:stCondLst>
                                        </p:cTn>
                                        <p:tgtEl>
                                          <p:spTgt spid="14"/>
                                        </p:tgtEl>
                                        <p:attrNameLst>
                                          <p:attrName>ppt_y</p:attrName>
                                        </p:attrNameLst>
                                      </p:cBhvr>
                                      <p:tavLst>
                                        <p:tav tm="0" fmla="#ppt_y-sin(pi*$)/9">
                                          <p:val>
                                            <p:fltVal val="0"/>
                                          </p:val>
                                        </p:tav>
                                        <p:tav tm="100000">
                                          <p:val>
                                            <p:fltVal val="1"/>
                                          </p:val>
                                        </p:tav>
                                      </p:tavLst>
                                    </p:anim>
                                    <p:anim calcmode="lin" valueType="num">
                                      <p:cBhvr>
                                        <p:cTn id="81" dur="166" tmFilter="0, 0; 0.125,0.2665; 0.25,0.4; 0.375,0.465; 0.5,0.5;  0.625,0.535; 0.75,0.6; 0.875,0.7335; 1,1">
                                          <p:stCondLst>
                                            <p:cond delay="662"/>
                                          </p:stCondLst>
                                        </p:cTn>
                                        <p:tgtEl>
                                          <p:spTgt spid="14"/>
                                        </p:tgtEl>
                                        <p:attrNameLst>
                                          <p:attrName>ppt_y</p:attrName>
                                        </p:attrNameLst>
                                      </p:cBhvr>
                                      <p:tavLst>
                                        <p:tav tm="0" fmla="#ppt_y-sin(pi*$)/27">
                                          <p:val>
                                            <p:fltVal val="0"/>
                                          </p:val>
                                        </p:tav>
                                        <p:tav tm="100000">
                                          <p:val>
                                            <p:fltVal val="1"/>
                                          </p:val>
                                        </p:tav>
                                      </p:tavLst>
                                    </p:anim>
                                    <p:anim calcmode="lin" valueType="num">
                                      <p:cBhvr>
                                        <p:cTn id="82" dur="82" tmFilter="0, 0; 0.125,0.2665; 0.25,0.4; 0.375,0.465; 0.5,0.5;  0.625,0.535; 0.75,0.6; 0.875,0.7335; 1,1">
                                          <p:stCondLst>
                                            <p:cond delay="828"/>
                                          </p:stCondLst>
                                        </p:cTn>
                                        <p:tgtEl>
                                          <p:spTgt spid="14"/>
                                        </p:tgtEl>
                                        <p:attrNameLst>
                                          <p:attrName>ppt_y</p:attrName>
                                        </p:attrNameLst>
                                      </p:cBhvr>
                                      <p:tavLst>
                                        <p:tav tm="0" fmla="#ppt_y-sin(pi*$)/81">
                                          <p:val>
                                            <p:fltVal val="0"/>
                                          </p:val>
                                        </p:tav>
                                        <p:tav tm="100000">
                                          <p:val>
                                            <p:fltVal val="1"/>
                                          </p:val>
                                        </p:tav>
                                      </p:tavLst>
                                    </p:anim>
                                    <p:animScale>
                                      <p:cBhvr>
                                        <p:cTn id="83" dur="13">
                                          <p:stCondLst>
                                            <p:cond delay="325"/>
                                          </p:stCondLst>
                                        </p:cTn>
                                        <p:tgtEl>
                                          <p:spTgt spid="14"/>
                                        </p:tgtEl>
                                      </p:cBhvr>
                                      <p:to x="100000" y="60000"/>
                                    </p:animScale>
                                    <p:animScale>
                                      <p:cBhvr>
                                        <p:cTn id="84" dur="83" decel="50000">
                                          <p:stCondLst>
                                            <p:cond delay="338"/>
                                          </p:stCondLst>
                                        </p:cTn>
                                        <p:tgtEl>
                                          <p:spTgt spid="14"/>
                                        </p:tgtEl>
                                      </p:cBhvr>
                                      <p:to x="100000" y="100000"/>
                                    </p:animScale>
                                    <p:animScale>
                                      <p:cBhvr>
                                        <p:cTn id="85" dur="13">
                                          <p:stCondLst>
                                            <p:cond delay="656"/>
                                          </p:stCondLst>
                                        </p:cTn>
                                        <p:tgtEl>
                                          <p:spTgt spid="14"/>
                                        </p:tgtEl>
                                      </p:cBhvr>
                                      <p:to x="100000" y="80000"/>
                                    </p:animScale>
                                    <p:animScale>
                                      <p:cBhvr>
                                        <p:cTn id="86" dur="83" decel="50000">
                                          <p:stCondLst>
                                            <p:cond delay="669"/>
                                          </p:stCondLst>
                                        </p:cTn>
                                        <p:tgtEl>
                                          <p:spTgt spid="14"/>
                                        </p:tgtEl>
                                      </p:cBhvr>
                                      <p:to x="100000" y="100000"/>
                                    </p:animScale>
                                    <p:animScale>
                                      <p:cBhvr>
                                        <p:cTn id="87" dur="13">
                                          <p:stCondLst>
                                            <p:cond delay="821"/>
                                          </p:stCondLst>
                                        </p:cTn>
                                        <p:tgtEl>
                                          <p:spTgt spid="14"/>
                                        </p:tgtEl>
                                      </p:cBhvr>
                                      <p:to x="100000" y="90000"/>
                                    </p:animScale>
                                    <p:animScale>
                                      <p:cBhvr>
                                        <p:cTn id="88" dur="83" decel="50000">
                                          <p:stCondLst>
                                            <p:cond delay="834"/>
                                          </p:stCondLst>
                                        </p:cTn>
                                        <p:tgtEl>
                                          <p:spTgt spid="14"/>
                                        </p:tgtEl>
                                      </p:cBhvr>
                                      <p:to x="100000" y="100000"/>
                                    </p:animScale>
                                    <p:animScale>
                                      <p:cBhvr>
                                        <p:cTn id="89" dur="13">
                                          <p:stCondLst>
                                            <p:cond delay="904"/>
                                          </p:stCondLst>
                                        </p:cTn>
                                        <p:tgtEl>
                                          <p:spTgt spid="14"/>
                                        </p:tgtEl>
                                      </p:cBhvr>
                                      <p:to x="100000" y="95000"/>
                                    </p:animScale>
                                    <p:animScale>
                                      <p:cBhvr>
                                        <p:cTn id="90" dur="83" decel="50000">
                                          <p:stCondLst>
                                            <p:cond delay="917"/>
                                          </p:stCondLst>
                                        </p:cTn>
                                        <p:tgtEl>
                                          <p:spTgt spid="14"/>
                                        </p:tgtEl>
                                      </p:cBhvr>
                                      <p:to x="100000" y="100000"/>
                                    </p:animScale>
                                  </p:childTnLst>
                                </p:cTn>
                              </p:par>
                            </p:childTnLst>
                          </p:cTn>
                        </p:par>
                      </p:childTnLst>
                    </p:cTn>
                  </p:par>
                  <p:par>
                    <p:cTn id="91" fill="hold">
                      <p:stCondLst>
                        <p:cond delay="indefinite"/>
                      </p:stCondLst>
                      <p:childTnLst>
                        <p:par>
                          <p:cTn id="92" fill="hold">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12"/>
                                        </p:tgtEl>
                                        <p:attrNameLst>
                                          <p:attrName>style.visibility</p:attrName>
                                        </p:attrNameLst>
                                      </p:cBhvr>
                                      <p:to>
                                        <p:strVal val="visible"/>
                                      </p:to>
                                    </p:set>
                                    <p:animEffect transition="in" filter="wipe(down)">
                                      <p:cBhvr>
                                        <p:cTn id="95" dur="290">
                                          <p:stCondLst>
                                            <p:cond delay="0"/>
                                          </p:stCondLst>
                                        </p:cTn>
                                        <p:tgtEl>
                                          <p:spTgt spid="12"/>
                                        </p:tgtEl>
                                      </p:cBhvr>
                                    </p:animEffect>
                                    <p:anim calcmode="lin" valueType="num">
                                      <p:cBhvr>
                                        <p:cTn id="96" dur="911"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7" dur="332"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98" dur="332" tmFilter="0, 0; 0.125,0.2665; 0.25,0.4; 0.375,0.465; 0.5,0.5;  0.625,0.535; 0.75,0.6; 0.875,0.7335; 1,1">
                                          <p:stCondLst>
                                            <p:cond delay="332"/>
                                          </p:stCondLst>
                                        </p:cTn>
                                        <p:tgtEl>
                                          <p:spTgt spid="12"/>
                                        </p:tgtEl>
                                        <p:attrNameLst>
                                          <p:attrName>ppt_y</p:attrName>
                                        </p:attrNameLst>
                                      </p:cBhvr>
                                      <p:tavLst>
                                        <p:tav tm="0" fmla="#ppt_y-sin(pi*$)/9">
                                          <p:val>
                                            <p:fltVal val="0"/>
                                          </p:val>
                                        </p:tav>
                                        <p:tav tm="100000">
                                          <p:val>
                                            <p:fltVal val="1"/>
                                          </p:val>
                                        </p:tav>
                                      </p:tavLst>
                                    </p:anim>
                                    <p:anim calcmode="lin" valueType="num">
                                      <p:cBhvr>
                                        <p:cTn id="99" dur="166" tmFilter="0, 0; 0.125,0.2665; 0.25,0.4; 0.375,0.465; 0.5,0.5;  0.625,0.535; 0.75,0.6; 0.875,0.7335; 1,1">
                                          <p:stCondLst>
                                            <p:cond delay="662"/>
                                          </p:stCondLst>
                                        </p:cTn>
                                        <p:tgtEl>
                                          <p:spTgt spid="12"/>
                                        </p:tgtEl>
                                        <p:attrNameLst>
                                          <p:attrName>ppt_y</p:attrName>
                                        </p:attrNameLst>
                                      </p:cBhvr>
                                      <p:tavLst>
                                        <p:tav tm="0" fmla="#ppt_y-sin(pi*$)/27">
                                          <p:val>
                                            <p:fltVal val="0"/>
                                          </p:val>
                                        </p:tav>
                                        <p:tav tm="100000">
                                          <p:val>
                                            <p:fltVal val="1"/>
                                          </p:val>
                                        </p:tav>
                                      </p:tavLst>
                                    </p:anim>
                                    <p:anim calcmode="lin" valueType="num">
                                      <p:cBhvr>
                                        <p:cTn id="100" dur="82" tmFilter="0, 0; 0.125,0.2665; 0.25,0.4; 0.375,0.465; 0.5,0.5;  0.625,0.535; 0.75,0.6; 0.875,0.7335; 1,1">
                                          <p:stCondLst>
                                            <p:cond delay="828"/>
                                          </p:stCondLst>
                                        </p:cTn>
                                        <p:tgtEl>
                                          <p:spTgt spid="12"/>
                                        </p:tgtEl>
                                        <p:attrNameLst>
                                          <p:attrName>ppt_y</p:attrName>
                                        </p:attrNameLst>
                                      </p:cBhvr>
                                      <p:tavLst>
                                        <p:tav tm="0" fmla="#ppt_y-sin(pi*$)/81">
                                          <p:val>
                                            <p:fltVal val="0"/>
                                          </p:val>
                                        </p:tav>
                                        <p:tav tm="100000">
                                          <p:val>
                                            <p:fltVal val="1"/>
                                          </p:val>
                                        </p:tav>
                                      </p:tavLst>
                                    </p:anim>
                                    <p:animScale>
                                      <p:cBhvr>
                                        <p:cTn id="101" dur="13">
                                          <p:stCondLst>
                                            <p:cond delay="325"/>
                                          </p:stCondLst>
                                        </p:cTn>
                                        <p:tgtEl>
                                          <p:spTgt spid="12"/>
                                        </p:tgtEl>
                                      </p:cBhvr>
                                      <p:to x="100000" y="60000"/>
                                    </p:animScale>
                                    <p:animScale>
                                      <p:cBhvr>
                                        <p:cTn id="102" dur="83" decel="50000">
                                          <p:stCondLst>
                                            <p:cond delay="338"/>
                                          </p:stCondLst>
                                        </p:cTn>
                                        <p:tgtEl>
                                          <p:spTgt spid="12"/>
                                        </p:tgtEl>
                                      </p:cBhvr>
                                      <p:to x="100000" y="100000"/>
                                    </p:animScale>
                                    <p:animScale>
                                      <p:cBhvr>
                                        <p:cTn id="103" dur="13">
                                          <p:stCondLst>
                                            <p:cond delay="656"/>
                                          </p:stCondLst>
                                        </p:cTn>
                                        <p:tgtEl>
                                          <p:spTgt spid="12"/>
                                        </p:tgtEl>
                                      </p:cBhvr>
                                      <p:to x="100000" y="80000"/>
                                    </p:animScale>
                                    <p:animScale>
                                      <p:cBhvr>
                                        <p:cTn id="104" dur="83" decel="50000">
                                          <p:stCondLst>
                                            <p:cond delay="669"/>
                                          </p:stCondLst>
                                        </p:cTn>
                                        <p:tgtEl>
                                          <p:spTgt spid="12"/>
                                        </p:tgtEl>
                                      </p:cBhvr>
                                      <p:to x="100000" y="100000"/>
                                    </p:animScale>
                                    <p:animScale>
                                      <p:cBhvr>
                                        <p:cTn id="105" dur="13">
                                          <p:stCondLst>
                                            <p:cond delay="821"/>
                                          </p:stCondLst>
                                        </p:cTn>
                                        <p:tgtEl>
                                          <p:spTgt spid="12"/>
                                        </p:tgtEl>
                                      </p:cBhvr>
                                      <p:to x="100000" y="90000"/>
                                    </p:animScale>
                                    <p:animScale>
                                      <p:cBhvr>
                                        <p:cTn id="106" dur="83" decel="50000">
                                          <p:stCondLst>
                                            <p:cond delay="834"/>
                                          </p:stCondLst>
                                        </p:cTn>
                                        <p:tgtEl>
                                          <p:spTgt spid="12"/>
                                        </p:tgtEl>
                                      </p:cBhvr>
                                      <p:to x="100000" y="100000"/>
                                    </p:animScale>
                                    <p:animScale>
                                      <p:cBhvr>
                                        <p:cTn id="107" dur="13">
                                          <p:stCondLst>
                                            <p:cond delay="904"/>
                                          </p:stCondLst>
                                        </p:cTn>
                                        <p:tgtEl>
                                          <p:spTgt spid="12"/>
                                        </p:tgtEl>
                                      </p:cBhvr>
                                      <p:to x="100000" y="95000"/>
                                    </p:animScale>
                                    <p:animScale>
                                      <p:cBhvr>
                                        <p:cTn id="108" dur="83" decel="50000">
                                          <p:stCondLst>
                                            <p:cond delay="917"/>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7" grpId="0"/>
      <p:bldP spid="7" grpId="1"/>
      <p:bldP spid="7" grpId="2"/>
      <p:bldP spid="7" grpId="3"/>
      <p:bldP spid="8" grpId="0"/>
      <p:bldP spid="8" grpId="1"/>
      <p:bldP spid="8" grpId="2"/>
      <p:bldP spid="8" grpId="3"/>
      <p:bldP spid="12" grpId="0" animBg="1"/>
      <p:bldP spid="13" grpId="0" animBg="1"/>
      <p:bldP spid="1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0" y="685802"/>
            <a:ext cx="9144001" cy="6172198"/>
            <a:chOff x="0" y="685802"/>
            <a:chExt cx="9144001" cy="6172198"/>
          </a:xfrm>
        </p:grpSpPr>
        <p:grpSp>
          <p:nvGrpSpPr>
            <p:cNvPr id="16" name="Group 5"/>
            <p:cNvGrpSpPr/>
            <p:nvPr/>
          </p:nvGrpSpPr>
          <p:grpSpPr>
            <a:xfrm>
              <a:off x="0" y="685802"/>
              <a:ext cx="9144001" cy="6172198"/>
              <a:chOff x="-1" y="914402"/>
              <a:chExt cx="9144002" cy="5943599"/>
            </a:xfrm>
          </p:grpSpPr>
          <p:pic>
            <p:nvPicPr>
              <p:cNvPr id="17" name="Picture 2" descr="Image result for oregon economy industries"/>
              <p:cNvPicPr>
                <a:picLocks noChangeAspect="1" noChangeArrowheads="1"/>
              </p:cNvPicPr>
              <p:nvPr/>
            </p:nvPicPr>
            <p:blipFill>
              <a:blip r:embed="rId2"/>
              <a:srcRect l="6403" t="11512" r="5043" b="3739"/>
              <a:stretch>
                <a:fillRect/>
              </a:stretch>
            </p:blipFill>
            <p:spPr bwMode="auto">
              <a:xfrm>
                <a:off x="-1" y="1721556"/>
                <a:ext cx="9144001" cy="5136445"/>
              </a:xfrm>
              <a:prstGeom prst="rect">
                <a:avLst/>
              </a:prstGeom>
              <a:noFill/>
            </p:spPr>
          </p:pic>
          <p:pic>
            <p:nvPicPr>
              <p:cNvPr id="18" name="Picture 2" descr="Image result for oregon economy industries"/>
              <p:cNvPicPr>
                <a:picLocks noChangeAspect="1" noChangeArrowheads="1"/>
              </p:cNvPicPr>
              <p:nvPr/>
            </p:nvPicPr>
            <p:blipFill>
              <a:blip r:embed="rId2"/>
              <a:srcRect t="10191" r="90000"/>
              <a:stretch>
                <a:fillRect/>
              </a:stretch>
            </p:blipFill>
            <p:spPr bwMode="auto">
              <a:xfrm rot="5400000">
                <a:off x="4152902" y="-3238499"/>
                <a:ext cx="838198" cy="9144000"/>
              </a:xfrm>
              <a:prstGeom prst="rect">
                <a:avLst/>
              </a:prstGeom>
              <a:noFill/>
            </p:spPr>
          </p:pic>
          <p:pic>
            <p:nvPicPr>
              <p:cNvPr id="19" name="Picture 18" descr="Image result for oregon economy industries"/>
              <p:cNvPicPr>
                <a:picLocks noChangeAspect="1" noChangeArrowheads="1"/>
              </p:cNvPicPr>
              <p:nvPr/>
            </p:nvPicPr>
            <p:blipFill>
              <a:blip r:embed="rId2"/>
              <a:srcRect l="31667" t="3082" r="11667" b="88113"/>
              <a:stretch>
                <a:fillRect/>
              </a:stretch>
            </p:blipFill>
            <p:spPr bwMode="auto">
              <a:xfrm>
                <a:off x="1752600" y="1042894"/>
                <a:ext cx="7239000" cy="709706"/>
              </a:xfrm>
              <a:prstGeom prst="rect">
                <a:avLst/>
              </a:prstGeom>
              <a:noFill/>
            </p:spPr>
          </p:pic>
        </p:grpSp>
        <p:grpSp>
          <p:nvGrpSpPr>
            <p:cNvPr id="11" name="Group 10"/>
            <p:cNvGrpSpPr/>
            <p:nvPr/>
          </p:nvGrpSpPr>
          <p:grpSpPr>
            <a:xfrm>
              <a:off x="4466951" y="2411895"/>
              <a:ext cx="1307592" cy="1920240"/>
              <a:chOff x="4511685" y="2572262"/>
              <a:chExt cx="1253665" cy="1737360"/>
            </a:xfrm>
          </p:grpSpPr>
          <p:sp>
            <p:nvSpPr>
              <p:cNvPr id="10" name="Freeform 9"/>
              <p:cNvSpPr/>
              <p:nvPr/>
            </p:nvSpPr>
            <p:spPr>
              <a:xfrm rot="60000">
                <a:off x="4511685" y="2572262"/>
                <a:ext cx="1253665" cy="1737360"/>
              </a:xfrm>
              <a:custGeom>
                <a:avLst/>
                <a:gdLst>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201386 w 1428750"/>
                  <a:gd name="connsiteY0" fmla="*/ 1665514 h 1752600"/>
                  <a:gd name="connsiteX1" fmla="*/ 217714 w 1428750"/>
                  <a:gd name="connsiteY1" fmla="*/ 163286 h 1752600"/>
                  <a:gd name="connsiteX2" fmla="*/ 1426029 w 1428750"/>
                  <a:gd name="connsiteY2" fmla="*/ 685800 h 1752600"/>
                  <a:gd name="connsiteX3" fmla="*/ 201386 w 1428750"/>
                  <a:gd name="connsiteY3" fmla="*/ 1665514 h 1752600"/>
                  <a:gd name="connsiteX0" fmla="*/ 0 w 1227364"/>
                  <a:gd name="connsiteY0" fmla="*/ 1665514 h 1752600"/>
                  <a:gd name="connsiteX1" fmla="*/ 16328 w 1227364"/>
                  <a:gd name="connsiteY1" fmla="*/ 163286 h 1752600"/>
                  <a:gd name="connsiteX2" fmla="*/ 1224643 w 1227364"/>
                  <a:gd name="connsiteY2" fmla="*/ 685800 h 1752600"/>
                  <a:gd name="connsiteX3" fmla="*/ 0 w 1227364"/>
                  <a:gd name="connsiteY3" fmla="*/ 1665514 h 1752600"/>
                  <a:gd name="connsiteX0" fmla="*/ 0 w 1227364"/>
                  <a:gd name="connsiteY0" fmla="*/ 1665514 h 1665514"/>
                  <a:gd name="connsiteX1" fmla="*/ 16328 w 1227364"/>
                  <a:gd name="connsiteY1" fmla="*/ 163286 h 1665514"/>
                  <a:gd name="connsiteX2" fmla="*/ 1224643 w 1227364"/>
                  <a:gd name="connsiteY2" fmla="*/ 685800 h 1665514"/>
                  <a:gd name="connsiteX3" fmla="*/ 0 w 1227364"/>
                  <a:gd name="connsiteY3" fmla="*/ 1665514 h 1665514"/>
                </a:gdLst>
                <a:ahLst/>
                <a:cxnLst>
                  <a:cxn ang="0">
                    <a:pos x="connsiteX0" y="connsiteY0"/>
                  </a:cxn>
                  <a:cxn ang="0">
                    <a:pos x="connsiteX1" y="connsiteY1"/>
                  </a:cxn>
                  <a:cxn ang="0">
                    <a:pos x="connsiteX2" y="connsiteY2"/>
                  </a:cxn>
                  <a:cxn ang="0">
                    <a:pos x="connsiteX3" y="connsiteY3"/>
                  </a:cxn>
                </a:cxnLst>
                <a:rect l="l" t="t" r="r" b="b"/>
                <a:pathLst>
                  <a:path w="1227364" h="1665514">
                    <a:moveTo>
                      <a:pt x="0" y="1665514"/>
                    </a:moveTo>
                    <a:cubicBezTo>
                      <a:pt x="38100" y="827314"/>
                      <a:pt x="8164" y="1104901"/>
                      <a:pt x="16328" y="163286"/>
                    </a:cubicBezTo>
                    <a:cubicBezTo>
                      <a:pt x="220435" y="0"/>
                      <a:pt x="1227364" y="432707"/>
                      <a:pt x="1224643" y="685800"/>
                    </a:cubicBezTo>
                    <a:cubicBezTo>
                      <a:pt x="770165" y="1074964"/>
                      <a:pt x="789215" y="1148443"/>
                      <a:pt x="0" y="1665514"/>
                    </a:cubicBezTo>
                    <a:close/>
                  </a:path>
                </a:pathLst>
              </a:custGeom>
              <a:solidFill>
                <a:srgbClr val="A670BC"/>
              </a:solidFill>
              <a:ln>
                <a:noFill/>
              </a:ln>
            </p:spPr>
            <p:txBody>
              <a:bodyPr wrap="square" rtlCol="0" anchor="ctr">
                <a:spAutoFit/>
              </a:bodyPr>
              <a:lstStyle/>
              <a:p>
                <a:pPr algn="ctr"/>
                <a:endParaRPr lang="en-US" sz="2200" b="1" dirty="0" smtClean="0">
                  <a:solidFill>
                    <a:schemeClr val="bg1"/>
                  </a:solidFill>
                </a:endParaRPr>
              </a:p>
            </p:txBody>
          </p:sp>
          <p:sp>
            <p:nvSpPr>
              <p:cNvPr id="9" name="TextBox 8"/>
              <p:cNvSpPr txBox="1"/>
              <p:nvPr/>
            </p:nvSpPr>
            <p:spPr>
              <a:xfrm>
                <a:off x="4591604" y="3047999"/>
                <a:ext cx="948570" cy="584776"/>
              </a:xfrm>
              <a:prstGeom prst="rect">
                <a:avLst/>
              </a:prstGeom>
              <a:noFill/>
            </p:spPr>
            <p:txBody>
              <a:bodyPr wrap="none" rtlCol="0">
                <a:spAutoFit/>
              </a:bodyPr>
              <a:lstStyle/>
              <a:p>
                <a:r>
                  <a:rPr lang="en-US" sz="3600" b="1" dirty="0" smtClean="0">
                    <a:solidFill>
                      <a:schemeClr val="bg1"/>
                    </a:solidFill>
                    <a:effectLst>
                      <a:outerShdw dist="50800" dir="7200000" algn="ctr" rotWithShape="0">
                        <a:schemeClr val="tx1"/>
                      </a:outerShdw>
                    </a:effectLst>
                  </a:rPr>
                  <a:t>14%</a:t>
                </a:r>
                <a:endParaRPr lang="en-US" sz="3600" b="1" dirty="0">
                  <a:solidFill>
                    <a:schemeClr val="bg1"/>
                  </a:solidFill>
                  <a:effectLst>
                    <a:outerShdw dist="50800" dir="7200000" algn="ctr" rotWithShape="0">
                      <a:schemeClr val="tx1"/>
                    </a:outerShdw>
                  </a:effectLst>
                </a:endParaRPr>
              </a:p>
            </p:txBody>
          </p:sp>
        </p:grpSp>
        <p:sp>
          <p:nvSpPr>
            <p:cNvPr id="12" name="TextBox 11"/>
            <p:cNvSpPr txBox="1"/>
            <p:nvPr/>
          </p:nvSpPr>
          <p:spPr>
            <a:xfrm>
              <a:off x="1447800" y="38100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3" name="TextBox 12"/>
            <p:cNvSpPr txBox="1"/>
            <p:nvPr/>
          </p:nvSpPr>
          <p:spPr>
            <a:xfrm>
              <a:off x="1981200" y="61722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18%</a:t>
              </a:r>
              <a:endParaRPr lang="en-US" sz="3200" b="1" dirty="0">
                <a:solidFill>
                  <a:srgbClr val="FF0000"/>
                </a:solidFill>
                <a:effectLst>
                  <a:outerShdw dist="50800" dir="5400000" algn="ctr" rotWithShape="0">
                    <a:schemeClr val="tx1"/>
                  </a:outerShdw>
                </a:effectLst>
              </a:endParaRPr>
            </a:p>
          </p:txBody>
        </p:sp>
        <p:sp>
          <p:nvSpPr>
            <p:cNvPr id="14" name="TextBox 13"/>
            <p:cNvSpPr txBox="1"/>
            <p:nvPr/>
          </p:nvSpPr>
          <p:spPr>
            <a:xfrm>
              <a:off x="6566391" y="6248400"/>
              <a:ext cx="901209" cy="584775"/>
            </a:xfrm>
            <a:prstGeom prst="rect">
              <a:avLst/>
            </a:prstGeom>
            <a:solidFill>
              <a:schemeClr val="bg1">
                <a:lumMod val="75000"/>
              </a:schemeClr>
            </a:solidFill>
          </p:spPr>
          <p:txBody>
            <a:bodyPr wrap="none" rtlCol="0">
              <a:spAutoFit/>
            </a:bodyPr>
            <a:lstStyle/>
            <a:p>
              <a:r>
                <a:rPr lang="en-US" sz="3200" b="1" dirty="0" smtClean="0">
                  <a:solidFill>
                    <a:srgbClr val="FF0000"/>
                  </a:solidFill>
                  <a:effectLst>
                    <a:outerShdw dist="50800" dir="5400000" algn="ctr" rotWithShape="0">
                      <a:schemeClr val="tx1"/>
                    </a:outerShdw>
                  </a:effectLst>
                </a:rPr>
                <a:t>28%</a:t>
              </a:r>
              <a:endParaRPr lang="en-US" sz="3200" b="1" dirty="0">
                <a:solidFill>
                  <a:srgbClr val="FF0000"/>
                </a:solidFill>
                <a:effectLst>
                  <a:outerShdw dist="50800" dir="5400000" algn="ctr" rotWithShape="0">
                    <a:schemeClr val="tx1"/>
                  </a:outerShdw>
                </a:effectLst>
              </a:endParaRPr>
            </a:p>
          </p:txBody>
        </p:sp>
      </p:grpSp>
      <p:sp>
        <p:nvSpPr>
          <p:cNvPr id="15" name="TextBox 14"/>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pic>
        <p:nvPicPr>
          <p:cNvPr id="20" name="Picture 8" descr="Image result for icon for farm"/>
          <p:cNvPicPr>
            <a:picLocks noChangeAspect="1" noChangeArrowheads="1"/>
          </p:cNvPicPr>
          <p:nvPr/>
        </p:nvPicPr>
        <p:blipFill>
          <a:blip r:embed="rId3"/>
          <a:srcRect/>
          <a:stretch>
            <a:fillRect/>
          </a:stretch>
        </p:blipFill>
        <p:spPr bwMode="auto">
          <a:xfrm>
            <a:off x="152400" y="1066800"/>
            <a:ext cx="1447800" cy="1447800"/>
          </a:xfrm>
          <a:prstGeom prst="rect">
            <a:avLst/>
          </a:prstGeom>
          <a:noFill/>
        </p:spPr>
      </p:pic>
      <p:sp useBgFill="1">
        <p:nvSpPr>
          <p:cNvPr id="22" name="Rectangle 21"/>
          <p:cNvSpPr/>
          <p:nvPr/>
        </p:nvSpPr>
        <p:spPr>
          <a:xfrm>
            <a:off x="0" y="3352800"/>
            <a:ext cx="9144000" cy="584775"/>
          </a:xfrm>
          <a:prstGeom prst="rect">
            <a:avLst/>
          </a:prstGeom>
        </p:spPr>
        <p:txBody>
          <a:bodyPr wrap="square">
            <a:spAutoFit/>
          </a:bodyPr>
          <a:lstStyle/>
          <a:p>
            <a:pPr algn="ctr"/>
            <a:r>
              <a:rPr lang="en-US" sz="3200" b="1" dirty="0" smtClean="0"/>
              <a:t>34,600 farms, average size is 474 acres</a:t>
            </a:r>
            <a:endParaRPr lang="en-US" sz="3200" b="1" dirty="0"/>
          </a:p>
        </p:txBody>
      </p:sp>
      <p:sp useBgFill="1">
        <p:nvSpPr>
          <p:cNvPr id="23" name="Rectangle 22"/>
          <p:cNvSpPr/>
          <p:nvPr/>
        </p:nvSpPr>
        <p:spPr>
          <a:xfrm>
            <a:off x="0" y="4038600"/>
            <a:ext cx="9144000" cy="584775"/>
          </a:xfrm>
          <a:prstGeom prst="rect">
            <a:avLst/>
          </a:prstGeom>
        </p:spPr>
        <p:txBody>
          <a:bodyPr wrap="square">
            <a:spAutoFit/>
          </a:bodyPr>
          <a:lstStyle/>
          <a:p>
            <a:pPr algn="ctr"/>
            <a:r>
              <a:rPr lang="en-US" sz="3200" b="1" dirty="0" smtClean="0"/>
              <a:t>96% of farms are family owned &amp; operated</a:t>
            </a:r>
            <a:endParaRPr lang="en-US" sz="3200" b="1" dirty="0"/>
          </a:p>
        </p:txBody>
      </p:sp>
      <p:sp useBgFill="1">
        <p:nvSpPr>
          <p:cNvPr id="24" name="Rectangle 23"/>
          <p:cNvSpPr/>
          <p:nvPr/>
        </p:nvSpPr>
        <p:spPr>
          <a:xfrm>
            <a:off x="0" y="4667309"/>
            <a:ext cx="9144000" cy="1077218"/>
          </a:xfrm>
          <a:prstGeom prst="rect">
            <a:avLst/>
          </a:prstGeom>
        </p:spPr>
        <p:txBody>
          <a:bodyPr wrap="square">
            <a:spAutoFit/>
          </a:bodyPr>
          <a:lstStyle/>
          <a:p>
            <a:pPr algn="ctr"/>
            <a:r>
              <a:rPr lang="en-US" sz="3200" b="1" dirty="0" smtClean="0"/>
              <a:t>1,200 farms within same family for 100 years </a:t>
            </a:r>
          </a:p>
          <a:p>
            <a:pPr algn="ctr"/>
            <a:r>
              <a:rPr lang="en-US" sz="3200" b="1" dirty="0" smtClean="0"/>
              <a:t>       39 farms for 150-years</a:t>
            </a:r>
            <a:endParaRPr lang="en-US" sz="3200" b="1" dirty="0"/>
          </a:p>
        </p:txBody>
      </p:sp>
      <p:sp useBgFill="1">
        <p:nvSpPr>
          <p:cNvPr id="25" name="Rectangle 24"/>
          <p:cNvSpPr/>
          <p:nvPr/>
        </p:nvSpPr>
        <p:spPr>
          <a:xfrm>
            <a:off x="0" y="5783759"/>
            <a:ext cx="9144000" cy="769441"/>
          </a:xfrm>
          <a:prstGeom prst="rect">
            <a:avLst/>
          </a:prstGeom>
        </p:spPr>
        <p:txBody>
          <a:bodyPr wrap="square">
            <a:spAutoFit/>
          </a:bodyPr>
          <a:lstStyle/>
          <a:p>
            <a:pPr algn="ctr"/>
            <a:r>
              <a:rPr lang="en-US" sz="4400" b="1" dirty="0" smtClean="0"/>
              <a:t>Value:  </a:t>
            </a:r>
            <a:r>
              <a:rPr lang="en-US" sz="4400" b="1" dirty="0" smtClean="0">
                <a:solidFill>
                  <a:srgbClr val="FF0000"/>
                </a:solidFill>
                <a:effectLst>
                  <a:outerShdw dist="50800" dir="7200000" algn="ctr" rotWithShape="0">
                    <a:schemeClr val="tx1"/>
                  </a:outerShdw>
                </a:effectLst>
              </a:rPr>
              <a:t>$5.7 billion </a:t>
            </a:r>
            <a:r>
              <a:rPr lang="en-US" sz="3200" b="1" dirty="0" smtClean="0"/>
              <a:t>(2015) </a:t>
            </a:r>
            <a:endParaRPr lang="en-US" sz="32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21"/>
                                        </p:tgtEl>
                                      </p:cBhvr>
                                      <p:by x="40000" y="40000"/>
                                    </p:animScale>
                                  </p:childTnLst>
                                </p:cTn>
                              </p:par>
                              <p:par>
                                <p:cTn id="7" presetID="63" presetClass="path" presetSubtype="0" fill="hold" nodeType="withEffect">
                                  <p:stCondLst>
                                    <p:cond delay="0"/>
                                  </p:stCondLst>
                                  <p:childTnLst>
                                    <p:animMotion origin="layout" path="M 0 -2.3804E-7 L 0.275 -0.2385 " pathEditMode="relative" rAng="0" ptsTypes="AA">
                                      <p:cBhvr>
                                        <p:cTn id="8" dur="1000" fill="hold"/>
                                        <p:tgtEl>
                                          <p:spTgt spid="21"/>
                                        </p:tgtEl>
                                        <p:attrNameLst>
                                          <p:attrName>ppt_x</p:attrName>
                                          <p:attrName>ppt_y</p:attrName>
                                        </p:attrNameLst>
                                      </p:cBhvr>
                                      <p:rCtr x="138" y="-119"/>
                                    </p:animMotion>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1000"/>
                                        <p:tgtEl>
                                          <p:spTgt spid="2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10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grpId="0" nodeType="click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1000" fill="hold"/>
                                        <p:tgtEl>
                                          <p:spTgt spid="25"/>
                                        </p:tgtEl>
                                        <p:attrNameLst>
                                          <p:attrName>ppt_w</p:attrName>
                                        </p:attrNameLst>
                                      </p:cBhvr>
                                      <p:tavLst>
                                        <p:tav tm="0">
                                          <p:val>
                                            <p:fltVal val="0"/>
                                          </p:val>
                                        </p:tav>
                                        <p:tav tm="100000">
                                          <p:val>
                                            <p:strVal val="#ppt_w"/>
                                          </p:val>
                                        </p:tav>
                                      </p:tavLst>
                                    </p:anim>
                                    <p:anim calcmode="lin" valueType="num">
                                      <p:cBhvr>
                                        <p:cTn id="29" dur="1000" fill="hold"/>
                                        <p:tgtEl>
                                          <p:spTgt spid="25"/>
                                        </p:tgtEl>
                                        <p:attrNameLst>
                                          <p:attrName>ppt_h</p:attrName>
                                        </p:attrNameLst>
                                      </p:cBhvr>
                                      <p:tavLst>
                                        <p:tav tm="0">
                                          <p:val>
                                            <p:fltVal val="0"/>
                                          </p:val>
                                        </p:tav>
                                        <p:tav tm="100000">
                                          <p:val>
                                            <p:strVal val="#ppt_h"/>
                                          </p:val>
                                        </p:tav>
                                      </p:tavLst>
                                    </p:anim>
                                    <p:animEffect transition="in" filter="fade">
                                      <p:cBhvr>
                                        <p:cTn id="30"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1797640" y="0"/>
            <a:ext cx="5060360" cy="830997"/>
          </a:xfrm>
          <a:prstGeom prst="rect">
            <a:avLst/>
          </a:prstGeom>
          <a:noFill/>
        </p:spPr>
        <p:txBody>
          <a:bodyPr wrap="none" rtlCol="0">
            <a:spAutoFit/>
          </a:bodyPr>
          <a:lstStyle/>
          <a:p>
            <a:r>
              <a:rPr lang="en-US" sz="4800" b="1" dirty="0" smtClean="0"/>
              <a:t>OREGON FARMING</a:t>
            </a:r>
            <a:endParaRPr lang="en-US" sz="4800" b="1" dirty="0"/>
          </a:p>
        </p:txBody>
      </p:sp>
      <p:grpSp>
        <p:nvGrpSpPr>
          <p:cNvPr id="9" name="Group 8"/>
          <p:cNvGrpSpPr/>
          <p:nvPr/>
        </p:nvGrpSpPr>
        <p:grpSpPr>
          <a:xfrm>
            <a:off x="0" y="896112"/>
            <a:ext cx="9144000" cy="5657088"/>
            <a:chOff x="0" y="896112"/>
            <a:chExt cx="9144000" cy="5657088"/>
          </a:xfrm>
        </p:grpSpPr>
        <p:pic>
          <p:nvPicPr>
            <p:cNvPr id="20" name="Picture 8" descr="Image result for icon for farm"/>
            <p:cNvPicPr>
              <a:picLocks noChangeAspect="1" noChangeArrowheads="1"/>
            </p:cNvPicPr>
            <p:nvPr/>
          </p:nvPicPr>
          <p:blipFill>
            <a:blip r:embed="rId2"/>
            <a:srcRect/>
            <a:stretch>
              <a:fillRect/>
            </a:stretch>
          </p:blipFill>
          <p:spPr bwMode="auto">
            <a:xfrm>
              <a:off x="152400" y="1066800"/>
              <a:ext cx="1447800" cy="1447800"/>
            </a:xfrm>
            <a:prstGeom prst="rect">
              <a:avLst/>
            </a:prstGeom>
            <a:noFill/>
          </p:spPr>
        </p:pic>
        <p:sp useBgFill="1">
          <p:nvSpPr>
            <p:cNvPr id="22" name="Rectangle 21"/>
            <p:cNvSpPr/>
            <p:nvPr/>
          </p:nvSpPr>
          <p:spPr>
            <a:xfrm>
              <a:off x="0" y="3352800"/>
              <a:ext cx="9144000" cy="584775"/>
            </a:xfrm>
            <a:prstGeom prst="rect">
              <a:avLst/>
            </a:prstGeom>
          </p:spPr>
          <p:txBody>
            <a:bodyPr wrap="square">
              <a:spAutoFit/>
            </a:bodyPr>
            <a:lstStyle/>
            <a:p>
              <a:pPr algn="ctr"/>
              <a:r>
                <a:rPr lang="en-US" sz="3200" b="1" dirty="0" smtClean="0"/>
                <a:t>34,600 farms, average size is 474 acres</a:t>
              </a:r>
              <a:endParaRPr lang="en-US" sz="3200" b="1" dirty="0"/>
            </a:p>
          </p:txBody>
        </p:sp>
        <p:sp useBgFill="1">
          <p:nvSpPr>
            <p:cNvPr id="23" name="Rectangle 22"/>
            <p:cNvSpPr/>
            <p:nvPr/>
          </p:nvSpPr>
          <p:spPr>
            <a:xfrm>
              <a:off x="0" y="4038600"/>
              <a:ext cx="9144000" cy="584775"/>
            </a:xfrm>
            <a:prstGeom prst="rect">
              <a:avLst/>
            </a:prstGeom>
          </p:spPr>
          <p:txBody>
            <a:bodyPr wrap="square">
              <a:spAutoFit/>
            </a:bodyPr>
            <a:lstStyle/>
            <a:p>
              <a:pPr algn="ctr"/>
              <a:r>
                <a:rPr lang="en-US" sz="3200" b="1" dirty="0" smtClean="0"/>
                <a:t>96% of farms are family owned &amp; operated</a:t>
              </a:r>
              <a:endParaRPr lang="en-US" sz="3200" b="1" dirty="0"/>
            </a:p>
          </p:txBody>
        </p:sp>
        <p:sp useBgFill="1">
          <p:nvSpPr>
            <p:cNvPr id="24" name="Rectangle 23"/>
            <p:cNvSpPr/>
            <p:nvPr/>
          </p:nvSpPr>
          <p:spPr>
            <a:xfrm>
              <a:off x="0" y="4667309"/>
              <a:ext cx="9144000" cy="1077218"/>
            </a:xfrm>
            <a:prstGeom prst="rect">
              <a:avLst/>
            </a:prstGeom>
          </p:spPr>
          <p:txBody>
            <a:bodyPr wrap="square">
              <a:spAutoFit/>
            </a:bodyPr>
            <a:lstStyle/>
            <a:p>
              <a:pPr algn="ctr"/>
              <a:r>
                <a:rPr lang="en-US" sz="3200" b="1" dirty="0" smtClean="0"/>
                <a:t>1,200 farms within same family for 100 years </a:t>
              </a:r>
            </a:p>
            <a:p>
              <a:pPr algn="ctr"/>
              <a:r>
                <a:rPr lang="en-US" sz="3200" b="1" dirty="0" smtClean="0"/>
                <a:t>       39 farms for 150-years</a:t>
              </a:r>
              <a:endParaRPr lang="en-US" sz="3200" b="1" dirty="0"/>
            </a:p>
          </p:txBody>
        </p:sp>
        <p:sp useBgFill="1">
          <p:nvSpPr>
            <p:cNvPr id="25" name="Rectangle 24"/>
            <p:cNvSpPr/>
            <p:nvPr/>
          </p:nvSpPr>
          <p:spPr>
            <a:xfrm>
              <a:off x="0" y="5783759"/>
              <a:ext cx="9144000" cy="769441"/>
            </a:xfrm>
            <a:prstGeom prst="rect">
              <a:avLst/>
            </a:prstGeom>
          </p:spPr>
          <p:txBody>
            <a:bodyPr wrap="square">
              <a:spAutoFit/>
            </a:bodyPr>
            <a:lstStyle/>
            <a:p>
              <a:pPr algn="ctr"/>
              <a:r>
                <a:rPr lang="en-US" sz="4400" b="1" dirty="0" smtClean="0"/>
                <a:t>Value:  </a:t>
              </a:r>
              <a:r>
                <a:rPr lang="en-US" sz="4400" b="1" dirty="0" smtClean="0">
                  <a:solidFill>
                    <a:srgbClr val="FF0000"/>
                  </a:solidFill>
                  <a:effectLst>
                    <a:outerShdw dist="50800" dir="7200000" algn="ctr" rotWithShape="0">
                      <a:schemeClr val="tx1"/>
                    </a:outerShdw>
                  </a:effectLst>
                </a:rPr>
                <a:t>$5.7 billion </a:t>
              </a:r>
              <a:r>
                <a:rPr lang="en-US" sz="3200" b="1" dirty="0" smtClean="0"/>
                <a:t>(2015) </a:t>
              </a:r>
              <a:endParaRPr lang="en-US" sz="3200" b="1" dirty="0"/>
            </a:p>
          </p:txBody>
        </p:sp>
        <p:pic>
          <p:nvPicPr>
            <p:cNvPr id="1026" name="Picture 2"/>
            <p:cNvPicPr preferRelativeResize="0">
              <a:picLocks noChangeAspect="1" noChangeArrowheads="1"/>
            </p:cNvPicPr>
            <p:nvPr/>
          </p:nvPicPr>
          <p:blipFill>
            <a:blip r:embed="rId3" cstate="print"/>
            <a:srcRect/>
            <a:stretch>
              <a:fillRect/>
            </a:stretch>
          </p:blipFill>
          <p:spPr bwMode="auto">
            <a:xfrm>
              <a:off x="5252720" y="896112"/>
              <a:ext cx="3662680" cy="2472690"/>
            </a:xfrm>
            <a:prstGeom prst="rect">
              <a:avLst/>
            </a:prstGeom>
            <a:noFill/>
            <a:ln w="9525">
              <a:noFill/>
              <a:miter lim="800000"/>
              <a:headEnd/>
              <a:tailEnd/>
            </a:ln>
            <a:effectLst/>
          </p:spPr>
        </p:pic>
      </p:grpSp>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6705346" y="304800"/>
            <a:ext cx="1905254" cy="19812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9"/>
                                        </p:tgtEl>
                                      </p:cBhvr>
                                    </p:animEffect>
                                    <p:set>
                                      <p:cBhvr>
                                        <p:cTn id="7" dur="1" fill="hold">
                                          <p:stCondLst>
                                            <p:cond delay="999"/>
                                          </p:stCondLst>
                                        </p:cTn>
                                        <p:tgtEl>
                                          <p:spTgt spid="9"/>
                                        </p:tgtEl>
                                        <p:attrNameLst>
                                          <p:attrName>style.visibility</p:attrName>
                                        </p:attrNameLst>
                                      </p:cBhvr>
                                      <p:to>
                                        <p:strVal val="hidden"/>
                                      </p:to>
                                    </p:set>
                                  </p:childTnLst>
                                </p:cTn>
                              </p:par>
                              <p:par>
                                <p:cTn id="8" presetID="53" presetClass="exit" presetSubtype="0" fill="hold" grpId="0" nodeType="withEffect">
                                  <p:stCondLst>
                                    <p:cond delay="0"/>
                                  </p:stCondLst>
                                  <p:childTnLst>
                                    <p:anim calcmode="lin" valueType="num">
                                      <p:cBhvr>
                                        <p:cTn id="9" dur="1000"/>
                                        <p:tgtEl>
                                          <p:spTgt spid="15"/>
                                        </p:tgtEl>
                                        <p:attrNameLst>
                                          <p:attrName>ppt_w</p:attrName>
                                        </p:attrNameLst>
                                      </p:cBhvr>
                                      <p:tavLst>
                                        <p:tav tm="0">
                                          <p:val>
                                            <p:strVal val="ppt_w"/>
                                          </p:val>
                                        </p:tav>
                                        <p:tav tm="100000">
                                          <p:val>
                                            <p:fltVal val="0"/>
                                          </p:val>
                                        </p:tav>
                                      </p:tavLst>
                                    </p:anim>
                                    <p:anim calcmode="lin" valueType="num">
                                      <p:cBhvr>
                                        <p:cTn id="10" dur="1000"/>
                                        <p:tgtEl>
                                          <p:spTgt spid="15"/>
                                        </p:tgtEl>
                                        <p:attrNameLst>
                                          <p:attrName>ppt_h</p:attrName>
                                        </p:attrNameLst>
                                      </p:cBhvr>
                                      <p:tavLst>
                                        <p:tav tm="0">
                                          <p:val>
                                            <p:strVal val="ppt_h"/>
                                          </p:val>
                                        </p:tav>
                                        <p:tav tm="100000">
                                          <p:val>
                                            <p:fltVal val="0"/>
                                          </p:val>
                                        </p:tav>
                                      </p:tavLst>
                                    </p:anim>
                                    <p:animEffect transition="out" filter="fade">
                                      <p:cBhvr>
                                        <p:cTn id="11" dur="1000"/>
                                        <p:tgtEl>
                                          <p:spTgt spid="15"/>
                                        </p:tgtEl>
                                      </p:cBhvr>
                                    </p:animEffect>
                                    <p:set>
                                      <p:cBhvr>
                                        <p:cTn id="12" dur="1" fill="hold">
                                          <p:stCondLst>
                                            <p:cond delay="999"/>
                                          </p:stCondLst>
                                        </p:cTn>
                                        <p:tgtEl>
                                          <p:spTgt spid="15"/>
                                        </p:tgtEl>
                                        <p:attrNameLst>
                                          <p:attrName>style.visibility</p:attrName>
                                        </p:attrNameLst>
                                      </p:cBhvr>
                                      <p:to>
                                        <p:strVal val="hidden"/>
                                      </p:to>
                                    </p:set>
                                  </p:childTnLst>
                                </p:cTn>
                              </p:par>
                              <p:par>
                                <p:cTn id="13" presetID="53"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26684228"/>
          </a:xfrm>
          <a:prstGeom prst="rect">
            <a:avLst/>
          </a:prstGeom>
        </p:spPr>
        <p:txBody>
          <a:bodyPr wrap="square" rtlCol="0">
            <a:spAutoFit/>
          </a:bodyPr>
          <a:lstStyle/>
          <a:p>
            <a:pPr algn="ctr"/>
            <a:r>
              <a:rPr lang="en-US" b="1" dirty="0" smtClean="0"/>
              <a:t>SAYINGS FOR MUSIC INTRO</a:t>
            </a:r>
          </a:p>
          <a:p>
            <a:endParaRPr lang="en-US" dirty="0" smtClean="0"/>
          </a:p>
          <a:p>
            <a:r>
              <a:rPr lang="en-US" dirty="0" smtClean="0">
                <a:latin typeface="+mj-lt"/>
              </a:rPr>
              <a:t>“The Difficulties and Dangers to be encountered, the perilous adventures, and hair-breath escapes  of which we have read and heard,  have thrown over that whole land, a fearful kind of romance.”   - Eulogy for </a:t>
            </a:r>
            <a:r>
              <a:rPr lang="en-US" dirty="0" err="1" smtClean="0">
                <a:latin typeface="+mj-lt"/>
              </a:rPr>
              <a:t>Jedediah</a:t>
            </a:r>
            <a:r>
              <a:rPr lang="en-US" dirty="0" smtClean="0">
                <a:latin typeface="+mj-lt"/>
              </a:rPr>
              <a:t> Strong Smith    </a:t>
            </a:r>
          </a:p>
          <a:p>
            <a:endParaRPr lang="en-US" dirty="0" smtClean="0">
              <a:latin typeface="+mj-lt"/>
            </a:endParaRPr>
          </a:p>
          <a:p>
            <a:r>
              <a:rPr lang="en-US" dirty="0" smtClean="0"/>
              <a:t>“Nearly all the explorers of North America would have found their work nearly impossible had it not been for the advice and assistance of countless Indians.”  - </a:t>
            </a:r>
            <a:r>
              <a:rPr lang="en-US" dirty="0" err="1" smtClean="0"/>
              <a:t>Jedediah</a:t>
            </a:r>
            <a:r>
              <a:rPr lang="en-US" dirty="0" smtClean="0"/>
              <a:t> Smith, No Ordinary Mountain Man</a:t>
            </a:r>
            <a:endParaRPr lang="en-US" dirty="0" smtClean="0">
              <a:latin typeface="+mj-lt"/>
            </a:endParaRPr>
          </a:p>
          <a:p>
            <a:endParaRPr lang="en-US" u="sng" dirty="0" smtClean="0"/>
          </a:p>
          <a:p>
            <a:pPr algn="ctr"/>
            <a:r>
              <a:rPr lang="en-US" u="sng" dirty="0" smtClean="0"/>
              <a:t>Blazing a Wagon Trail to Oregon </a:t>
            </a:r>
            <a:r>
              <a:rPr lang="en-US" dirty="0" smtClean="0"/>
              <a:t>(Kindle)</a:t>
            </a:r>
          </a:p>
          <a:p>
            <a:endParaRPr lang="en-US" dirty="0" smtClean="0"/>
          </a:p>
          <a:p>
            <a:r>
              <a:rPr lang="en-US" dirty="0" smtClean="0"/>
              <a:t>Emigrant comments 1843</a:t>
            </a:r>
          </a:p>
          <a:p>
            <a:r>
              <a:rPr lang="en-US" dirty="0" smtClean="0"/>
              <a:t>“ (Platte River) is a mile wide and a foot deep; it appears too thick to drink and too thin to plow”</a:t>
            </a:r>
          </a:p>
          <a:p>
            <a:r>
              <a:rPr lang="en-US" dirty="0" smtClean="0"/>
              <a:t>Loc 821</a:t>
            </a:r>
          </a:p>
          <a:p>
            <a:r>
              <a:rPr lang="en-US" dirty="0" smtClean="0"/>
              <a:t>Lloyd Coffman</a:t>
            </a:r>
          </a:p>
          <a:p>
            <a:r>
              <a:rPr lang="en-US" dirty="0" smtClean="0"/>
              <a:t>“according to myth, a sign consisting of two arrows stood at the pint where the trail to California split off. One arrow pointed due west with the words ‘to Oregon’ painted on it and the other pointed south-west with a drawing of a pile of quartz…the reckless chased the gold while those who could read went to Oregon.  The point of the story is that the conservative went to Oregon.” Loc 979</a:t>
            </a:r>
          </a:p>
          <a:p>
            <a:r>
              <a:rPr lang="en-US" dirty="0" err="1" smtClean="0"/>
              <a:t>Narcissa</a:t>
            </a:r>
            <a:r>
              <a:rPr lang="en-US" dirty="0" smtClean="0"/>
              <a:t> Whitman 1836</a:t>
            </a:r>
          </a:p>
          <a:p>
            <a:r>
              <a:rPr lang="en-US" dirty="0" smtClean="0"/>
              <a:t>Seeing Fort Laramie…”anything that looks like a house makes us glad.” Loc 1176</a:t>
            </a:r>
          </a:p>
          <a:p>
            <a:pPr algn="ctr"/>
            <a:endParaRPr lang="en-US" u="sng" dirty="0" smtClean="0"/>
          </a:p>
          <a:p>
            <a:pPr algn="ctr"/>
            <a:endParaRPr lang="en-US" u="sng" dirty="0" smtClean="0"/>
          </a:p>
          <a:p>
            <a:pPr algn="ctr"/>
            <a:r>
              <a:rPr lang="en-US" u="sng" dirty="0" smtClean="0"/>
              <a:t>Covered Wagon Women </a:t>
            </a:r>
            <a:r>
              <a:rPr lang="en-US" dirty="0" smtClean="0"/>
              <a:t>(Kindle)</a:t>
            </a:r>
          </a:p>
          <a:p>
            <a:r>
              <a:rPr lang="en-US" dirty="0" err="1" smtClean="0"/>
              <a:t>Keturah</a:t>
            </a:r>
            <a:r>
              <a:rPr lang="en-US" dirty="0" smtClean="0"/>
              <a:t> Belknap 1848</a:t>
            </a:r>
          </a:p>
          <a:p>
            <a:r>
              <a:rPr lang="en-US" dirty="0" smtClean="0"/>
              <a:t>-the men are busy making ox yokes and bows for the wagon covers and trading for oxen…. Loc 384</a:t>
            </a:r>
          </a:p>
          <a:p>
            <a:pPr>
              <a:buFontTx/>
              <a:buChar char="-"/>
            </a:pPr>
            <a:r>
              <a:rPr lang="en-US" dirty="0" smtClean="0"/>
              <a:t>I will make a muslin cover so we can keep warm and dry: put the muslin on </a:t>
            </a:r>
            <a:r>
              <a:rPr lang="en-US" dirty="0" err="1" smtClean="0"/>
              <a:t>furst</a:t>
            </a:r>
            <a:r>
              <a:rPr lang="en-US" dirty="0" smtClean="0"/>
              <a:t> and then the heavy linen one for strength.  They both have to be sewed real good and strong and I have to spin the threads and sew all these long seams with my fingers, then I have to make new feather ticks for my bed… Loc 388</a:t>
            </a:r>
          </a:p>
          <a:p>
            <a:pPr>
              <a:buFontTx/>
              <a:buChar char="-"/>
            </a:pPr>
            <a:r>
              <a:rPr lang="en-US" dirty="0" smtClean="0"/>
              <a:t>(I) wash and begin to pack and start with some old clothes on and when we can’t wear them any longer, will leave them on the road…. Loc 397</a:t>
            </a:r>
          </a:p>
          <a:p>
            <a:pPr>
              <a:buFontTx/>
              <a:buChar char="-"/>
            </a:pPr>
            <a:endParaRPr lang="en-US" dirty="0" smtClean="0"/>
          </a:p>
          <a:p>
            <a:r>
              <a:rPr lang="en-US" dirty="0" smtClean="0"/>
              <a:t>Margaret </a:t>
            </a:r>
            <a:r>
              <a:rPr lang="en-US" dirty="0" err="1" smtClean="0"/>
              <a:t>Frink</a:t>
            </a:r>
            <a:r>
              <a:rPr lang="en-US" dirty="0" smtClean="0"/>
              <a:t> 1850</a:t>
            </a:r>
          </a:p>
          <a:p>
            <a:r>
              <a:rPr lang="en-US" dirty="0" smtClean="0"/>
              <a:t>-Exciting news coming back from California of the delightful climate and abundance of gold, cause us to resolve that we would commence preparing to cross the plains in the spring of 1850…</a:t>
            </a:r>
          </a:p>
          <a:p>
            <a:r>
              <a:rPr lang="en-US" dirty="0" smtClean="0"/>
              <a:t>- We knew nothing of frontier life, nor how to prepare for it. And we were met with all the discouragements and obstructions that our neighbors…could invent or imagine, to induce us not to attempt such a perilous journey.</a:t>
            </a:r>
          </a:p>
          <a:p>
            <a:pPr>
              <a:buFontTx/>
              <a:buChar char="-"/>
            </a:pPr>
            <a:r>
              <a:rPr lang="en-US" dirty="0" smtClean="0"/>
              <a:t> We came to the junction of the emigrant road from St Joseph with our road (from ??) about 25 miles below Fort Kearney…Here both roads met. Both roads were thickly crowded with emigrants. It was a grand spectacle when we came for the first time, in view of the vast emigration, slowly winding its way westward….We could see the long trains of white-topped wagons for many miles.  It seemed to me that I had never seen so many human beings in all my life before.</a:t>
            </a:r>
          </a:p>
          <a:p>
            <a:pPr>
              <a:buFontTx/>
              <a:buChar char="-"/>
            </a:pPr>
            <a:r>
              <a:rPr lang="en-US" dirty="0" smtClean="0"/>
              <a:t> There were all conceivable kinds of conveyances…. a cart drawn by two cows, a cart drawn by on ox, and a man on horseback drove along an ox packed with his provisions and blankets.  A man with a hand cart, another with a wheelbarrow loaded with supplies. And we were not yet two hundred miles from the Missouri River.</a:t>
            </a:r>
          </a:p>
          <a:p>
            <a:pPr>
              <a:buFontTx/>
              <a:buChar char="-"/>
            </a:pPr>
            <a:r>
              <a:rPr lang="en-US" dirty="0" smtClean="0"/>
              <a:t> The Stream (South Platte River) we had now reached was fearful to look at – rushing and boiling and yellow with mud, a mile wide and in many places of unknown depth. The bed was of quicksand – this was the worst difficulty. But there was no way to do but to ford it. So we started down the bank and into the raging water.</a:t>
            </a:r>
          </a:p>
          <a:p>
            <a:pPr>
              <a:buFontTx/>
              <a:buChar char="-"/>
            </a:pPr>
            <a:r>
              <a:rPr lang="en-US" dirty="0" smtClean="0"/>
              <a:t>- We traveled up a long, gradual slope, or plain, free of rocks, trees, or gullies, and came …to the summit of the South Pass of the Rocky Mountains.  We could hardly realize that we were crossing the great backbone of the North American Continent.  The ascent was so smooth and gentle, and the level ground at the summit so much like a prairie region, that it was not easy to tell when we had reached the exact line of the divide. But it was here that after every shower to rivulets separate, some to flow into the Atlantic, the others into the Pacific.”</a:t>
            </a:r>
          </a:p>
          <a:p>
            <a:r>
              <a:rPr lang="en-US" dirty="0" smtClean="0"/>
              <a:t>“the horses, cattle and mules are getting gaunt, then and weak, almost ready to drop in their tracks, as hundreds of them have already done.  The hoofs of many cattle wear out so they can no longer travel, and are left to starve.  The once clean, white wagon tops are soiled and tattered, and grimy with two thousand miles of gray dust….the </a:t>
            </a:r>
            <a:r>
              <a:rPr lang="en-US" dirty="0" err="1" smtClean="0"/>
              <a:t>werickety</a:t>
            </a:r>
            <a:r>
              <a:rPr lang="en-US" dirty="0" smtClean="0"/>
              <a:t> wheels are often braced up with sticks, the hubs wound with wet rats to keep the spokes in, the tires bound with wire, or wedged with chips of wood to hold them from dropping off.  They go creaking along the dusty roads, seeming ready to fall to pieces, drawn by weary beasts hardly able to travel.”</a:t>
            </a:r>
          </a:p>
          <a:p>
            <a:r>
              <a:rPr lang="en-US" dirty="0" smtClean="0"/>
              <a:t>“It is now five months this morning since we left home.  We are now about to climb the main ridge of the snowy mountains called the Sierra Nevada…the snow is from ten to fifteen feet deep”</a:t>
            </a:r>
          </a:p>
          <a:p>
            <a:r>
              <a:rPr lang="en-US" dirty="0" smtClean="0"/>
              <a:t>“how  short and fleeting life is, we cannot but reflect what frail creatures we are.  (But) we will muse no longer on the past but call our thoughts to the present”</a:t>
            </a:r>
          </a:p>
          <a:p>
            <a:endParaRPr lang="en-US" dirty="0" smtClean="0"/>
          </a:p>
          <a:p>
            <a:r>
              <a:rPr lang="en-US" dirty="0" smtClean="0"/>
              <a:t>Amelia Knight 1852</a:t>
            </a:r>
          </a:p>
          <a:p>
            <a:r>
              <a:rPr lang="en-US" dirty="0" smtClean="0"/>
              <a:t>“we had a dreadful storm of rain and hail last night, and sharp lightning, it killed 2 oxen of one man, we had just </a:t>
            </a:r>
            <a:r>
              <a:rPr lang="en-US" dirty="0" err="1" smtClean="0"/>
              <a:t>encampt</a:t>
            </a:r>
            <a:r>
              <a:rPr lang="en-US" dirty="0" smtClean="0"/>
              <a:t> on a large flat prairie when the storm commenced in all its fury, and in two minutes after the cattle were taken from the wagons every brute was gone out of sight – cows, calves, horses all gone before the </a:t>
            </a:r>
            <a:r>
              <a:rPr lang="en-US" dirty="0" err="1" smtClean="0"/>
              <a:t>storrm</a:t>
            </a:r>
            <a:r>
              <a:rPr lang="en-US" dirty="0" smtClean="0"/>
              <a:t>”</a:t>
            </a:r>
          </a:p>
          <a:p>
            <a:r>
              <a:rPr lang="en-US" dirty="0" smtClean="0"/>
              <a:t>“And now Oh God comes the saddest record of my life for this day my husband accidently shot himself and was buried by the wayside and oh, my heart is breaking, if I had no children</a:t>
            </a:r>
          </a:p>
          <a:p>
            <a:r>
              <a:rPr lang="en-US" dirty="0" smtClean="0"/>
              <a:t>How gladly would I lay me down with my dead – but now Oh God I pray for strength to raise our precious children and oh – may no one ever suffer the anguish that is breaking my heart”</a:t>
            </a:r>
          </a:p>
          <a:p>
            <a:endParaRPr lang="en-US" dirty="0" smtClean="0"/>
          </a:p>
          <a:p>
            <a:r>
              <a:rPr lang="en-US" dirty="0" err="1" smtClean="0"/>
              <a:t>Parthenia</a:t>
            </a:r>
            <a:r>
              <a:rPr lang="en-US" dirty="0" smtClean="0"/>
              <a:t> Blank 1852</a:t>
            </a:r>
          </a:p>
          <a:p>
            <a:r>
              <a:rPr lang="en-US" dirty="0" smtClean="0"/>
              <a:t>“we lost of Guide Book on Saturday which caused us to go much farther to day than we expected We find a great many sink holes they are round hollow places in the ground filled with </a:t>
            </a:r>
            <a:r>
              <a:rPr lang="en-US" dirty="0" err="1" smtClean="0"/>
              <a:t>Alkaly</a:t>
            </a:r>
            <a:r>
              <a:rPr lang="en-US" dirty="0" smtClean="0"/>
              <a:t> water if they dry up it leaves the earth covered with </a:t>
            </a:r>
            <a:r>
              <a:rPr lang="en-US" dirty="0" err="1" smtClean="0"/>
              <a:t>Saleratus</a:t>
            </a:r>
            <a:r>
              <a:rPr lang="en-US" dirty="0" smtClean="0"/>
              <a:t>  We have to guard our cattle from them all the time”</a:t>
            </a:r>
          </a:p>
          <a:p>
            <a:r>
              <a:rPr lang="en-US" dirty="0" smtClean="0"/>
              <a:t>“We find some Indians with some very nice salmon for sale and we all got a good supply – they will trade them for powder, lead and caps, bread, beads, brass nails, old shirts, or almost anything you have”</a:t>
            </a:r>
          </a:p>
          <a:p>
            <a:endParaRPr lang="en-US" dirty="0"/>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4"/>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p:nvSpPr>
          <p:cNvPr id="33" name="TextBox 32"/>
          <p:cNvSpPr txBox="1"/>
          <p:nvPr/>
        </p:nvSpPr>
        <p:spPr>
          <a:xfrm>
            <a:off x="609600" y="4041339"/>
            <a:ext cx="51491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died on the journey?</a:t>
            </a:r>
            <a:endParaRPr lang="en-US" sz="3200" b="1" dirty="0">
              <a:ln>
                <a:solidFill>
                  <a:schemeClr val="tx1"/>
                </a:solidFill>
              </a:ln>
              <a:latin typeface="Tempus Sans ITC" pitchFamily="82" charset="0"/>
            </a:endParaRPr>
          </a:p>
        </p:txBody>
      </p:sp>
      <p:sp>
        <p:nvSpPr>
          <p:cNvPr id="34" name="TextBox 33"/>
          <p:cNvSpPr txBox="1"/>
          <p:nvPr/>
        </p:nvSpPr>
        <p:spPr>
          <a:xfrm>
            <a:off x="1905000" y="4599432"/>
            <a:ext cx="4343400" cy="707886"/>
          </a:xfrm>
          <a:prstGeom prst="rect">
            <a:avLst/>
          </a:prstGeom>
          <a:noFill/>
          <a:ln w="50800">
            <a:noFill/>
          </a:ln>
        </p:spPr>
        <p:txBody>
          <a:bodyPr wrap="square" rtlCol="0">
            <a:spAutoFit/>
          </a:bodyPr>
          <a:lstStyle/>
          <a:p>
            <a:pPr algn="ctr"/>
            <a:r>
              <a:rPr lang="en-US" sz="4000" dirty="0" smtClean="0">
                <a:latin typeface="Arial Black" pitchFamily="34" charset="0"/>
              </a:rPr>
              <a:t>3% to 10%  </a:t>
            </a:r>
            <a:endParaRPr lang="en-US" sz="4000" dirty="0">
              <a:latin typeface="Arial Black" pitchFamily="34" charset="0"/>
            </a:endParaRPr>
          </a:p>
        </p:txBody>
      </p:sp>
      <p:sp>
        <p:nvSpPr>
          <p:cNvPr id="22" name="TextBox 21"/>
          <p:cNvSpPr txBox="1"/>
          <p:nvPr/>
        </p:nvSpPr>
        <p:spPr>
          <a:xfrm>
            <a:off x="533400" y="762000"/>
            <a:ext cx="6274475"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death rates compare TODAY?</a:t>
            </a:r>
            <a:endParaRPr lang="en-US" sz="3200" b="1" dirty="0">
              <a:ln>
                <a:solidFill>
                  <a:schemeClr val="tx1"/>
                </a:solidFill>
              </a:ln>
              <a:latin typeface="Tempus Sans ITC" pitchFamily="82" charset="0"/>
            </a:endParaRPr>
          </a:p>
        </p:txBody>
      </p:sp>
      <p:sp>
        <p:nvSpPr>
          <p:cNvPr id="23" name="TextBox 22"/>
          <p:cNvSpPr txBox="1"/>
          <p:nvPr/>
        </p:nvSpPr>
        <p:spPr>
          <a:xfrm>
            <a:off x="0" y="2286000"/>
            <a:ext cx="9144000" cy="584775"/>
          </a:xfrm>
          <a:prstGeom prst="rect">
            <a:avLst/>
          </a:prstGeom>
          <a:noFill/>
          <a:ln w="50800">
            <a:noFill/>
          </a:ln>
        </p:spPr>
        <p:txBody>
          <a:bodyPr wrap="square" rtlCol="0">
            <a:spAutoFit/>
          </a:bodyPr>
          <a:lstStyle/>
          <a:p>
            <a:r>
              <a:rPr lang="en-US" sz="3200" dirty="0" smtClean="0">
                <a:ln>
                  <a:solidFill>
                    <a:schemeClr val="tx1"/>
                  </a:solidFill>
                </a:ln>
              </a:rPr>
              <a:t>	car accident . . . . . . . . . . . . . . .   1 : 8000 </a:t>
            </a:r>
            <a:endParaRPr lang="en-US" sz="3200" dirty="0">
              <a:ln>
                <a:solidFill>
                  <a:schemeClr val="tx1"/>
                </a:solidFill>
              </a:ln>
            </a:endParaRPr>
          </a:p>
        </p:txBody>
      </p:sp>
      <p:sp>
        <p:nvSpPr>
          <p:cNvPr id="24" name="TextBox 23"/>
          <p:cNvSpPr txBox="1"/>
          <p:nvPr/>
        </p:nvSpPr>
        <p:spPr>
          <a:xfrm>
            <a:off x="0" y="1752600"/>
            <a:ext cx="9144000" cy="584775"/>
          </a:xfrm>
          <a:prstGeom prst="rect">
            <a:avLst/>
          </a:prstGeom>
          <a:noFill/>
          <a:ln w="50800">
            <a:noFill/>
          </a:ln>
        </p:spPr>
        <p:txBody>
          <a:bodyPr wrap="square" rtlCol="0">
            <a:spAutoFit/>
          </a:bodyPr>
          <a:lstStyle/>
          <a:p>
            <a:r>
              <a:rPr lang="en-US" sz="3200" dirty="0" smtClean="0">
                <a:ln>
                  <a:solidFill>
                    <a:schemeClr val="tx1"/>
                  </a:solidFill>
                </a:ln>
              </a:rPr>
              <a:t>	gun homicide  . . . . . . . . . . . . .   1 : 22,000</a:t>
            </a:r>
            <a:endParaRPr lang="en-US" sz="3200" dirty="0">
              <a:ln>
                <a:solidFill>
                  <a:schemeClr val="tx1"/>
                </a:solidFill>
              </a:ln>
            </a:endParaRPr>
          </a:p>
        </p:txBody>
      </p:sp>
      <p:sp>
        <p:nvSpPr>
          <p:cNvPr id="29" name="TextBox 28"/>
          <p:cNvSpPr txBox="1"/>
          <p:nvPr/>
        </p:nvSpPr>
        <p:spPr>
          <a:xfrm>
            <a:off x="0" y="2844225"/>
            <a:ext cx="9144000" cy="584775"/>
          </a:xfrm>
          <a:prstGeom prst="rect">
            <a:avLst/>
          </a:prstGeom>
          <a:noFill/>
          <a:ln w="50800">
            <a:noFill/>
          </a:ln>
        </p:spPr>
        <p:txBody>
          <a:bodyPr wrap="square" rtlCol="0">
            <a:spAutoFit/>
          </a:bodyPr>
          <a:lstStyle/>
          <a:p>
            <a:r>
              <a:rPr lang="en-US" sz="3200" dirty="0" smtClean="0">
                <a:ln>
                  <a:solidFill>
                    <a:schemeClr val="tx1"/>
                  </a:solidFill>
                </a:ln>
              </a:rPr>
              <a:t>	space flight  . . . . . . . . . . . . . . .   1 : 68</a:t>
            </a:r>
            <a:endParaRPr lang="en-US" sz="3200" dirty="0">
              <a:ln>
                <a:solidFill>
                  <a:schemeClr val="tx1"/>
                </a:solidFill>
              </a:ln>
            </a:endParaRPr>
          </a:p>
        </p:txBody>
      </p:sp>
      <p:sp>
        <p:nvSpPr>
          <p:cNvPr id="31" name="TextBox 30"/>
          <p:cNvSpPr txBox="1"/>
          <p:nvPr/>
        </p:nvSpPr>
        <p:spPr>
          <a:xfrm>
            <a:off x="0" y="1244025"/>
            <a:ext cx="9144000" cy="584775"/>
          </a:xfrm>
          <a:prstGeom prst="rect">
            <a:avLst/>
          </a:prstGeom>
          <a:noFill/>
          <a:ln w="50800">
            <a:noFill/>
          </a:ln>
        </p:spPr>
        <p:txBody>
          <a:bodyPr wrap="square" rtlCol="0">
            <a:spAutoFit/>
          </a:bodyPr>
          <a:lstStyle/>
          <a:p>
            <a:r>
              <a:rPr lang="en-US" sz="3200" dirty="0" smtClean="0">
                <a:ln>
                  <a:solidFill>
                    <a:schemeClr val="tx1"/>
                  </a:solidFill>
                </a:ln>
              </a:rPr>
              <a:t>	national park visit . . . . . . . . . .   1 : 2 million</a:t>
            </a:r>
            <a:endParaRPr lang="en-US" sz="3200" dirty="0">
              <a:ln>
                <a:solidFill>
                  <a:schemeClr val="tx1"/>
                </a:solidFill>
              </a:ln>
            </a:endParaRPr>
          </a:p>
        </p:txBody>
      </p:sp>
      <p:sp>
        <p:nvSpPr>
          <p:cNvPr id="36" name="TextBox 35"/>
          <p:cNvSpPr txBox="1"/>
          <p:nvPr/>
        </p:nvSpPr>
        <p:spPr>
          <a:xfrm>
            <a:off x="0" y="3377625"/>
            <a:ext cx="9144000" cy="584775"/>
          </a:xfrm>
          <a:prstGeom prst="rect">
            <a:avLst/>
          </a:prstGeom>
          <a:noFill/>
          <a:ln w="50800">
            <a:noFill/>
          </a:ln>
        </p:spPr>
        <p:txBody>
          <a:bodyPr wrap="square" rtlCol="0">
            <a:spAutoFit/>
          </a:bodyPr>
          <a:lstStyle/>
          <a:p>
            <a:r>
              <a:rPr lang="en-US" sz="3200" dirty="0" smtClean="0">
                <a:ln>
                  <a:solidFill>
                    <a:schemeClr val="tx1"/>
                  </a:solidFill>
                </a:ln>
              </a:rPr>
              <a:t>	summit Mt Everest . . . . . . . . .   1 : 14  </a:t>
            </a:r>
            <a:endParaRPr lang="en-US" sz="3200" dirty="0">
              <a:ln>
                <a:solidFill>
                  <a:schemeClr val="tx1"/>
                </a:solidFill>
              </a:ln>
            </a:endParaRPr>
          </a:p>
        </p:txBody>
      </p:sp>
      <p:sp>
        <p:nvSpPr>
          <p:cNvPr id="37" name="Rectangle 36"/>
          <p:cNvSpPr/>
          <p:nvPr/>
        </p:nvSpPr>
        <p:spPr>
          <a:xfrm>
            <a:off x="6019800" y="3455313"/>
            <a:ext cx="1371600" cy="430887"/>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pic>
        <p:nvPicPr>
          <p:cNvPr id="56324" name="Picture 4" descr="C:\Users\Sandra\AppData\Local\Microsoft\Windows\INetCache\IE\51KKD49H\15560-illustration-of-a-yellow-smiley-face-pv[1].png"/>
          <p:cNvPicPr>
            <a:picLocks noChangeAspect="1" noChangeArrowheads="1"/>
          </p:cNvPicPr>
          <p:nvPr/>
        </p:nvPicPr>
        <p:blipFill>
          <a:blip r:embed="rId5"/>
          <a:srcRect/>
          <a:stretch>
            <a:fillRect/>
          </a:stretch>
        </p:blipFill>
        <p:spPr bwMode="auto">
          <a:xfrm>
            <a:off x="3048000" y="1295400"/>
            <a:ext cx="3124200" cy="3124200"/>
          </a:xfrm>
          <a:prstGeom prst="rect">
            <a:avLst/>
          </a:prstGeom>
          <a:noFill/>
        </p:spPr>
      </p:pic>
      <p:sp>
        <p:nvSpPr>
          <p:cNvPr id="40" name="Rectangle 39"/>
          <p:cNvSpPr/>
          <p:nvPr/>
        </p:nvSpPr>
        <p:spPr>
          <a:xfrm>
            <a:off x="4267200" y="4648199"/>
            <a:ext cx="1371600" cy="548640"/>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cxnSp>
        <p:nvCxnSpPr>
          <p:cNvPr id="41" name="Straight Connector 40"/>
          <p:cNvCxnSpPr/>
          <p:nvPr/>
        </p:nvCxnSpPr>
        <p:spPr>
          <a:xfrm rot="5400000">
            <a:off x="8329786" y="4471019"/>
            <a:ext cx="256032"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7896241" y="4829159"/>
            <a:ext cx="210312" cy="794"/>
          </a:xfrm>
          <a:prstGeom prst="line">
            <a:avLst/>
          </a:prstGeom>
          <a:ln w="444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8572897" y="342503"/>
            <a:ext cx="685800"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8325214" y="4453128"/>
            <a:ext cx="265176" cy="794"/>
          </a:xfrm>
          <a:prstGeom prst="line">
            <a:avLst/>
          </a:prstGeom>
          <a:ln w="4572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7887097" y="4818888"/>
            <a:ext cx="228600" cy="794"/>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8572897" y="342503"/>
            <a:ext cx="685800" cy="794"/>
          </a:xfrm>
          <a:prstGeom prst="line">
            <a:avLst/>
          </a:prstGeom>
          <a:ln w="4826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5392702" y="3753214"/>
            <a:ext cx="3018775" cy="1376807"/>
            <a:chOff x="5392702" y="3753214"/>
            <a:chExt cx="3018775" cy="1376807"/>
          </a:xfrm>
        </p:grpSpPr>
        <p:cxnSp>
          <p:nvCxnSpPr>
            <p:cNvPr id="48" name="Straight Connector 47"/>
            <p:cNvCxnSpPr/>
            <p:nvPr/>
          </p:nvCxnSpPr>
          <p:spPr>
            <a:xfrm rot="5400000">
              <a:off x="7438413" y="4314213"/>
              <a:ext cx="1123585" cy="1588"/>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rot="19497725">
              <a:off x="5392702" y="4545246"/>
              <a:ext cx="3018775" cy="584775"/>
            </a:xfrm>
            <a:prstGeom prst="rect">
              <a:avLst/>
            </a:prstGeom>
            <a:noFill/>
            <a:ln w="50800">
              <a:noFill/>
            </a:ln>
          </p:spPr>
          <p:txBody>
            <a:bodyPr wrap="none" rtlCol="0">
              <a:spAutoFit/>
            </a:bodyPr>
            <a:lstStyle/>
            <a:p>
              <a:r>
                <a:rPr lang="en-US" sz="32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happened?</a:t>
              </a:r>
              <a:endParaRPr lang="en-US" sz="32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grpSp>
      <p:sp useBgFill="1">
        <p:nvSpPr>
          <p:cNvPr id="32" name="TextBox 31"/>
          <p:cNvSpPr txBox="1"/>
          <p:nvPr/>
        </p:nvSpPr>
        <p:spPr>
          <a:xfrm>
            <a:off x="1828800" y="4648200"/>
            <a:ext cx="4343400" cy="707886"/>
          </a:xfrm>
          <a:prstGeom prst="rect">
            <a:avLst/>
          </a:prstGeom>
          <a:ln w="50800">
            <a:noFill/>
          </a:ln>
        </p:spPr>
        <p:txBody>
          <a:bodyPr wrap="square" rtlCol="0">
            <a:spAutoFit/>
          </a:bodyPr>
          <a:lstStyle/>
          <a:p>
            <a:pPr algn="ctr"/>
            <a:r>
              <a:rPr lang="en-US" sz="4000" dirty="0" smtClean="0">
                <a:latin typeface="Arial Black" pitchFamily="34" charset="0"/>
              </a:rPr>
              <a:t>1:33  to 1:10  </a:t>
            </a:r>
            <a:endParaRPr lang="en-US" sz="4000" dirty="0">
              <a:latin typeface="Arial Black" pitchFamily="34" charset="0"/>
            </a:endParaRPr>
          </a:p>
        </p:txBody>
      </p:sp>
      <p:sp>
        <p:nvSpPr>
          <p:cNvPr id="38" name="Freeform 37"/>
          <p:cNvSpPr/>
          <p:nvPr/>
        </p:nvSpPr>
        <p:spPr>
          <a:xfrm>
            <a:off x="3951515" y="3869872"/>
            <a:ext cx="2982685" cy="2378528"/>
          </a:xfrm>
          <a:custGeom>
            <a:avLst/>
            <a:gdLst>
              <a:gd name="connsiteX0" fmla="*/ 3216728 w 3507921"/>
              <a:gd name="connsiteY0" fmla="*/ 0 h 2090057"/>
              <a:gd name="connsiteX1" fmla="*/ 3069771 w 3507921"/>
              <a:gd name="connsiteY1" fmla="*/ 1632857 h 2090057"/>
              <a:gd name="connsiteX2" fmla="*/ 587828 w 3507921"/>
              <a:gd name="connsiteY2" fmla="*/ 2057400 h 2090057"/>
              <a:gd name="connsiteX3" fmla="*/ 0 w 3507921"/>
              <a:gd name="connsiteY3" fmla="*/ 1436915 h 2090057"/>
              <a:gd name="connsiteX0" fmla="*/ 3216728 w 3556000"/>
              <a:gd name="connsiteY0" fmla="*/ 239486 h 2329543"/>
              <a:gd name="connsiteX1" fmla="*/ 3505200 w 3556000"/>
              <a:gd name="connsiteY1" fmla="*/ 272143 h 2329543"/>
              <a:gd name="connsiteX2" fmla="*/ 3069771 w 3556000"/>
              <a:gd name="connsiteY2" fmla="*/ 1872343 h 2329543"/>
              <a:gd name="connsiteX3" fmla="*/ 587828 w 3556000"/>
              <a:gd name="connsiteY3" fmla="*/ 2296886 h 2329543"/>
              <a:gd name="connsiteX4" fmla="*/ 0 w 3556000"/>
              <a:gd name="connsiteY4" fmla="*/ 1676401 h 2329543"/>
              <a:gd name="connsiteX0" fmla="*/ 3505200 w 3556000"/>
              <a:gd name="connsiteY0" fmla="*/ 0 h 2057400"/>
              <a:gd name="connsiteX1" fmla="*/ 3069771 w 3556000"/>
              <a:gd name="connsiteY1" fmla="*/ 1600200 h 2057400"/>
              <a:gd name="connsiteX2" fmla="*/ 587828 w 3556000"/>
              <a:gd name="connsiteY2" fmla="*/ 2024743 h 2057400"/>
              <a:gd name="connsiteX3" fmla="*/ 0 w 3556000"/>
              <a:gd name="connsiteY3" fmla="*/ 1404258 h 2057400"/>
              <a:gd name="connsiteX0" fmla="*/ 3488872 w 3539672"/>
              <a:gd name="connsiteY0" fmla="*/ 0 h 2100943"/>
              <a:gd name="connsiteX1" fmla="*/ 3053443 w 3539672"/>
              <a:gd name="connsiteY1" fmla="*/ 1600200 h 2100943"/>
              <a:gd name="connsiteX2" fmla="*/ 571500 w 3539672"/>
              <a:gd name="connsiteY2" fmla="*/ 2024743 h 2100943"/>
              <a:gd name="connsiteX3" fmla="*/ 0 w 3539672"/>
              <a:gd name="connsiteY3" fmla="*/ 1143001 h 2100943"/>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143001 h 1899557"/>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508133 h 1899557"/>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508133 h 1899557"/>
              <a:gd name="connsiteX0" fmla="*/ 3488872 w 3539672"/>
              <a:gd name="connsiteY0" fmla="*/ 0 h 1899557"/>
              <a:gd name="connsiteX1" fmla="*/ 3053443 w 3539672"/>
              <a:gd name="connsiteY1" fmla="*/ 1600200 h 1899557"/>
              <a:gd name="connsiteX2" fmla="*/ 571500 w 3539672"/>
              <a:gd name="connsiteY2" fmla="*/ 1796143 h 1899557"/>
              <a:gd name="connsiteX3" fmla="*/ 0 w 3539672"/>
              <a:gd name="connsiteY3" fmla="*/ 1021290 h 1899557"/>
            </a:gdLst>
            <a:ahLst/>
            <a:cxnLst>
              <a:cxn ang="0">
                <a:pos x="connsiteX0" y="connsiteY0"/>
              </a:cxn>
              <a:cxn ang="0">
                <a:pos x="connsiteX1" y="connsiteY1"/>
              </a:cxn>
              <a:cxn ang="0">
                <a:pos x="connsiteX2" y="connsiteY2"/>
              </a:cxn>
              <a:cxn ang="0">
                <a:pos x="connsiteX3" y="connsiteY3"/>
              </a:cxn>
            </a:cxnLst>
            <a:rect l="l" t="t" r="r" b="b"/>
            <a:pathLst>
              <a:path w="3539672" h="1899557">
                <a:moveTo>
                  <a:pt x="3488872" y="0"/>
                </a:moveTo>
                <a:cubicBezTo>
                  <a:pt x="3464379" y="272143"/>
                  <a:pt x="3539672" y="1300843"/>
                  <a:pt x="3053443" y="1600200"/>
                </a:cubicBezTo>
                <a:cubicBezTo>
                  <a:pt x="2567214" y="1899557"/>
                  <a:pt x="1080407" y="1892628"/>
                  <a:pt x="571500" y="1796143"/>
                </a:cubicBezTo>
                <a:cubicBezTo>
                  <a:pt x="62593" y="1699658"/>
                  <a:pt x="38100" y="1315204"/>
                  <a:pt x="0" y="1021290"/>
                </a:cubicBezTo>
              </a:path>
            </a:pathLst>
          </a:custGeom>
          <a:ln w="762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TextBox 34"/>
          <p:cNvSpPr txBox="1"/>
          <p:nvPr/>
        </p:nvSpPr>
        <p:spPr>
          <a:xfrm>
            <a:off x="2286000" y="5334000"/>
            <a:ext cx="3453189" cy="523220"/>
          </a:xfrm>
          <a:prstGeom prst="rect">
            <a:avLst/>
          </a:prstGeom>
          <a:noFill/>
          <a:ln w="50800">
            <a:noFill/>
          </a:ln>
        </p:spPr>
        <p:txBody>
          <a:bodyPr wrap="none" rtlCol="0">
            <a:spAutoFit/>
          </a:bodyPr>
          <a:lstStyle/>
          <a:p>
            <a:r>
              <a:rPr lang="en-US" sz="2800" dirty="0" smtClean="0">
                <a:latin typeface="Arial Black" pitchFamily="34" charset="0"/>
              </a:rPr>
              <a:t>(12,000 - 50,000)</a:t>
            </a:r>
            <a:endParaRPr lang="en-US" sz="2800" dirty="0">
              <a:latin typeface="Arial Black"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1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1000"/>
                                        <p:tgtEl>
                                          <p:spTgt spid="32"/>
                                        </p:tgtEl>
                                      </p:cBhvr>
                                    </p:animEffect>
                                  </p:childTnLst>
                                </p:cTn>
                              </p:par>
                              <p:par>
                                <p:cTn id="13" presetID="1" presetClass="exit" presetSubtype="0" fill="hold" grpId="0" nodeType="withEffect">
                                  <p:stCondLst>
                                    <p:cond delay="0"/>
                                  </p:stCondLst>
                                  <p:childTnLst>
                                    <p:set>
                                      <p:cBhvr>
                                        <p:cTn id="14" dur="1" fill="hold">
                                          <p:stCondLst>
                                            <p:cond delay="0"/>
                                          </p:stCondLst>
                                        </p:cTn>
                                        <p:tgtEl>
                                          <p:spTgt spid="35"/>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10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fade">
                                      <p:cBhvr>
                                        <p:cTn id="29" dur="1000"/>
                                        <p:tgtEl>
                                          <p:spTgt spid="2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fade">
                                      <p:cBhvr>
                                        <p:cTn id="39" dur="10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wipe(up)">
                                      <p:cBhvr>
                                        <p:cTn id="44" dur="500"/>
                                        <p:tgtEl>
                                          <p:spTgt spid="37"/>
                                        </p:tgtEl>
                                      </p:cBhvr>
                                    </p:animEffect>
                                  </p:childTnLst>
                                </p:cTn>
                              </p:par>
                              <p:par>
                                <p:cTn id="45" presetID="22" presetClass="entr" presetSubtype="2" fill="hold" grpId="0" nodeType="withEffect">
                                  <p:stCondLst>
                                    <p:cond delay="1000"/>
                                  </p:stCondLst>
                                  <p:childTnLst>
                                    <p:set>
                                      <p:cBhvr>
                                        <p:cTn id="46" dur="1" fill="hold">
                                          <p:stCondLst>
                                            <p:cond delay="0"/>
                                          </p:stCondLst>
                                        </p:cTn>
                                        <p:tgtEl>
                                          <p:spTgt spid="38"/>
                                        </p:tgtEl>
                                        <p:attrNameLst>
                                          <p:attrName>style.visibility</p:attrName>
                                        </p:attrNameLst>
                                      </p:cBhvr>
                                      <p:to>
                                        <p:strVal val="visible"/>
                                      </p:to>
                                    </p:set>
                                    <p:animEffect transition="in" filter="wipe(right)">
                                      <p:cBhvr>
                                        <p:cTn id="47" dur="1000"/>
                                        <p:tgtEl>
                                          <p:spTgt spid="3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38"/>
                                        </p:tgtEl>
                                      </p:cBhvr>
                                    </p:animEffect>
                                    <p:set>
                                      <p:cBhvr>
                                        <p:cTn id="52" dur="1" fill="hold">
                                          <p:stCondLst>
                                            <p:cond delay="999"/>
                                          </p:stCondLst>
                                        </p:cTn>
                                        <p:tgtEl>
                                          <p:spTgt spid="38"/>
                                        </p:tgtEl>
                                        <p:attrNameLst>
                                          <p:attrName>style.visibility</p:attrName>
                                        </p:attrNameLst>
                                      </p:cBhvr>
                                      <p:to>
                                        <p:strVal val="hidden"/>
                                      </p:to>
                                    </p:set>
                                  </p:childTnLst>
                                </p:cTn>
                              </p:par>
                              <p:par>
                                <p:cTn id="53" presetID="64" presetClass="path" presetSubtype="0" accel="50000" decel="50000" fill="hold" grpId="1" nodeType="withEffect">
                                  <p:stCondLst>
                                    <p:cond delay="0"/>
                                  </p:stCondLst>
                                  <p:childTnLst>
                                    <p:animMotion origin="layout" path="M -3.33333E-6 4.81481E-6 L 0.05 -0.30186 " pathEditMode="relative" rAng="0" ptsTypes="AA">
                                      <p:cBhvr>
                                        <p:cTn id="54" dur="1000" fill="hold"/>
                                        <p:tgtEl>
                                          <p:spTgt spid="37"/>
                                        </p:tgtEl>
                                        <p:attrNameLst>
                                          <p:attrName>ppt_x</p:attrName>
                                          <p:attrName>ppt_y</p:attrName>
                                        </p:attrNameLst>
                                      </p:cBhvr>
                                      <p:rCtr x="25" y="-151"/>
                                    </p:animMotion>
                                  </p:childTnLst>
                                </p:cTn>
                              </p:par>
                              <p:par>
                                <p:cTn id="55" presetID="6" presetClass="emph" presetSubtype="0" fill="hold" grpId="2" nodeType="withEffect">
                                  <p:stCondLst>
                                    <p:cond delay="0"/>
                                  </p:stCondLst>
                                  <p:childTnLst>
                                    <p:animScale>
                                      <p:cBhvr>
                                        <p:cTn id="56" dur="1000" fill="hold"/>
                                        <p:tgtEl>
                                          <p:spTgt spid="37"/>
                                        </p:tgtEl>
                                      </p:cBhvr>
                                      <p:by x="150000" y="150000"/>
                                    </p:animScale>
                                  </p:childTnLst>
                                </p:cTn>
                              </p:par>
                              <p:par>
                                <p:cTn id="57" presetID="7" presetClass="emph" presetSubtype="2" fill="hold" nodeType="withEffect">
                                  <p:stCondLst>
                                    <p:cond delay="0"/>
                                  </p:stCondLst>
                                  <p:childTnLst>
                                    <p:animClr clrSpc="rgb">
                                      <p:cBhvr>
                                        <p:cTn id="58" dur="1000" fill="hold"/>
                                        <p:tgtEl>
                                          <p:spTgt spid="37"/>
                                        </p:tgtEl>
                                        <p:attrNameLst>
                                          <p:attrName>stroke.color</p:attrName>
                                        </p:attrNameLst>
                                      </p:cBhvr>
                                      <p:to>
                                        <a:srgbClr val="009900"/>
                                      </p:to>
                                    </p:animClr>
                                    <p:set>
                                      <p:cBhvr>
                                        <p:cTn id="59" dur="1000" fill="hold"/>
                                        <p:tgtEl>
                                          <p:spTgt spid="37"/>
                                        </p:tgtEl>
                                        <p:attrNameLst>
                                          <p:attrName>stroke.on</p:attrName>
                                        </p:attrNameLst>
                                      </p:cBhvr>
                                      <p:to>
                                        <p:strVal val="true"/>
                                      </p:to>
                                    </p:set>
                                  </p:childTnLst>
                                </p:cTn>
                              </p:par>
                            </p:childTnLst>
                          </p:cTn>
                        </p:par>
                        <p:par>
                          <p:cTn id="60" fill="hold">
                            <p:stCondLst>
                              <p:cond delay="1000"/>
                            </p:stCondLst>
                            <p:childTnLst>
                              <p:par>
                                <p:cTn id="61" presetID="53" presetClass="entr" presetSubtype="0" fill="hold" nodeType="afterEffect">
                                  <p:stCondLst>
                                    <p:cond delay="0"/>
                                  </p:stCondLst>
                                  <p:childTnLst>
                                    <p:set>
                                      <p:cBhvr>
                                        <p:cTn id="62" dur="1" fill="hold">
                                          <p:stCondLst>
                                            <p:cond delay="0"/>
                                          </p:stCondLst>
                                        </p:cTn>
                                        <p:tgtEl>
                                          <p:spTgt spid="56324"/>
                                        </p:tgtEl>
                                        <p:attrNameLst>
                                          <p:attrName>style.visibility</p:attrName>
                                        </p:attrNameLst>
                                      </p:cBhvr>
                                      <p:to>
                                        <p:strVal val="visible"/>
                                      </p:to>
                                    </p:set>
                                    <p:anim calcmode="lin" valueType="num">
                                      <p:cBhvr>
                                        <p:cTn id="63" dur="1000" fill="hold"/>
                                        <p:tgtEl>
                                          <p:spTgt spid="56324"/>
                                        </p:tgtEl>
                                        <p:attrNameLst>
                                          <p:attrName>ppt_w</p:attrName>
                                        </p:attrNameLst>
                                      </p:cBhvr>
                                      <p:tavLst>
                                        <p:tav tm="0">
                                          <p:val>
                                            <p:fltVal val="0"/>
                                          </p:val>
                                        </p:tav>
                                        <p:tav tm="100000">
                                          <p:val>
                                            <p:strVal val="#ppt_w"/>
                                          </p:val>
                                        </p:tav>
                                      </p:tavLst>
                                    </p:anim>
                                    <p:anim calcmode="lin" valueType="num">
                                      <p:cBhvr>
                                        <p:cTn id="64" dur="1000" fill="hold"/>
                                        <p:tgtEl>
                                          <p:spTgt spid="56324"/>
                                        </p:tgtEl>
                                        <p:attrNameLst>
                                          <p:attrName>ppt_h</p:attrName>
                                        </p:attrNameLst>
                                      </p:cBhvr>
                                      <p:tavLst>
                                        <p:tav tm="0">
                                          <p:val>
                                            <p:fltVal val="0"/>
                                          </p:val>
                                        </p:tav>
                                        <p:tav tm="100000">
                                          <p:val>
                                            <p:strVal val="#ppt_h"/>
                                          </p:val>
                                        </p:tav>
                                      </p:tavLst>
                                    </p:anim>
                                    <p:animEffect transition="in" filter="fade">
                                      <p:cBhvr>
                                        <p:cTn id="65" dur="1000"/>
                                        <p:tgtEl>
                                          <p:spTgt spid="5632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grpId="1" nodeType="clickEffect">
                                  <p:stCondLst>
                                    <p:cond delay="0"/>
                                  </p:stCondLst>
                                  <p:childTnLst>
                                    <p:animEffect transition="out" filter="fade">
                                      <p:cBhvr>
                                        <p:cTn id="69" dur="1000"/>
                                        <p:tgtEl>
                                          <p:spTgt spid="22"/>
                                        </p:tgtEl>
                                      </p:cBhvr>
                                    </p:animEffect>
                                    <p:set>
                                      <p:cBhvr>
                                        <p:cTn id="70" dur="1" fill="hold">
                                          <p:stCondLst>
                                            <p:cond delay="999"/>
                                          </p:stCondLst>
                                        </p:cTn>
                                        <p:tgtEl>
                                          <p:spTgt spid="22"/>
                                        </p:tgtEl>
                                        <p:attrNameLst>
                                          <p:attrName>style.visibility</p:attrName>
                                        </p:attrNameLst>
                                      </p:cBhvr>
                                      <p:to>
                                        <p:strVal val="hidden"/>
                                      </p:to>
                                    </p:set>
                                  </p:childTnLst>
                                </p:cTn>
                              </p:par>
                              <p:par>
                                <p:cTn id="71" presetID="10" presetClass="exit" presetSubtype="0" fill="hold" grpId="3" nodeType="withEffect">
                                  <p:stCondLst>
                                    <p:cond delay="0"/>
                                  </p:stCondLst>
                                  <p:childTnLst>
                                    <p:animEffect transition="out" filter="fade">
                                      <p:cBhvr>
                                        <p:cTn id="72" dur="1000"/>
                                        <p:tgtEl>
                                          <p:spTgt spid="37"/>
                                        </p:tgtEl>
                                      </p:cBhvr>
                                    </p:animEffect>
                                    <p:set>
                                      <p:cBhvr>
                                        <p:cTn id="73" dur="1" fill="hold">
                                          <p:stCondLst>
                                            <p:cond delay="999"/>
                                          </p:stCondLst>
                                        </p:cTn>
                                        <p:tgtEl>
                                          <p:spTgt spid="37"/>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31"/>
                                        </p:tgtEl>
                                      </p:cBhvr>
                                    </p:animEffect>
                                    <p:set>
                                      <p:cBhvr>
                                        <p:cTn id="76" dur="1" fill="hold">
                                          <p:stCondLst>
                                            <p:cond delay="999"/>
                                          </p:stCondLst>
                                        </p:cTn>
                                        <p:tgtEl>
                                          <p:spTgt spid="31"/>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23"/>
                                        </p:tgtEl>
                                      </p:cBhvr>
                                    </p:animEffect>
                                    <p:set>
                                      <p:cBhvr>
                                        <p:cTn id="79" dur="1" fill="hold">
                                          <p:stCondLst>
                                            <p:cond delay="999"/>
                                          </p:stCondLst>
                                        </p:cTn>
                                        <p:tgtEl>
                                          <p:spTgt spid="23"/>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29"/>
                                        </p:tgtEl>
                                      </p:cBhvr>
                                    </p:animEffect>
                                    <p:set>
                                      <p:cBhvr>
                                        <p:cTn id="82" dur="1" fill="hold">
                                          <p:stCondLst>
                                            <p:cond delay="999"/>
                                          </p:stCondLst>
                                        </p:cTn>
                                        <p:tgtEl>
                                          <p:spTgt spid="29"/>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24"/>
                                        </p:tgtEl>
                                      </p:cBhvr>
                                    </p:animEffect>
                                    <p:set>
                                      <p:cBhvr>
                                        <p:cTn id="85" dur="1" fill="hold">
                                          <p:stCondLst>
                                            <p:cond delay="999"/>
                                          </p:stCondLst>
                                        </p:cTn>
                                        <p:tgtEl>
                                          <p:spTgt spid="24"/>
                                        </p:tgtEl>
                                        <p:attrNameLst>
                                          <p:attrName>style.visibility</p:attrName>
                                        </p:attrNameLst>
                                      </p:cBhvr>
                                      <p:to>
                                        <p:strVal val="hidden"/>
                                      </p:to>
                                    </p:set>
                                  </p:childTnLst>
                                </p:cTn>
                              </p:par>
                              <p:par>
                                <p:cTn id="86" presetID="10" presetClass="exit" presetSubtype="0" fill="hold" grpId="1" nodeType="withEffect">
                                  <p:stCondLst>
                                    <p:cond delay="0"/>
                                  </p:stCondLst>
                                  <p:childTnLst>
                                    <p:animEffect transition="out" filter="fade">
                                      <p:cBhvr>
                                        <p:cTn id="87" dur="1000"/>
                                        <p:tgtEl>
                                          <p:spTgt spid="36"/>
                                        </p:tgtEl>
                                      </p:cBhvr>
                                    </p:animEffect>
                                    <p:set>
                                      <p:cBhvr>
                                        <p:cTn id="88" dur="1" fill="hold">
                                          <p:stCondLst>
                                            <p:cond delay="999"/>
                                          </p:stCondLst>
                                        </p:cTn>
                                        <p:tgtEl>
                                          <p:spTgt spid="36"/>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1000"/>
                                        <p:tgtEl>
                                          <p:spTgt spid="32"/>
                                        </p:tgtEl>
                                      </p:cBhvr>
                                    </p:animEffect>
                                    <p:set>
                                      <p:cBhvr>
                                        <p:cTn id="91" dur="1" fill="hold">
                                          <p:stCondLst>
                                            <p:cond delay="999"/>
                                          </p:stCondLst>
                                        </p:cTn>
                                        <p:tgtEl>
                                          <p:spTgt spid="32"/>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000"/>
                                        <p:tgtEl>
                                          <p:spTgt spid="56324"/>
                                        </p:tgtEl>
                                      </p:cBhvr>
                                    </p:animEffect>
                                    <p:set>
                                      <p:cBhvr>
                                        <p:cTn id="94" dur="1" fill="hold">
                                          <p:stCondLst>
                                            <p:cond delay="999"/>
                                          </p:stCondLst>
                                        </p:cTn>
                                        <p:tgtEl>
                                          <p:spTgt spid="56324"/>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grpId="0" nodeType="clickEffect">
                                  <p:stCondLst>
                                    <p:cond delay="0"/>
                                  </p:stCondLst>
                                  <p:childTnLst>
                                    <p:set>
                                      <p:cBhvr>
                                        <p:cTn id="98" dur="1" fill="hold">
                                          <p:stCondLst>
                                            <p:cond delay="0"/>
                                          </p:stCondLst>
                                        </p:cTn>
                                        <p:tgtEl>
                                          <p:spTgt spid="40"/>
                                        </p:tgtEl>
                                        <p:attrNameLst>
                                          <p:attrName>style.visibility</p:attrName>
                                        </p:attrNameLst>
                                      </p:cBhvr>
                                      <p:to>
                                        <p:strVal val="visible"/>
                                      </p:to>
                                    </p:set>
                                    <p:animEffect transition="in" filter="wipe(left)">
                                      <p:cBhvr>
                                        <p:cTn id="99" dur="1000"/>
                                        <p:tgtEl>
                                          <p:spTgt spid="40"/>
                                        </p:tgtEl>
                                      </p:cBhvr>
                                    </p:animEffect>
                                  </p:childTnLst>
                                </p:cTn>
                              </p:par>
                            </p:childTnLst>
                          </p:cTn>
                        </p:par>
                        <p:par>
                          <p:cTn id="100" fill="hold">
                            <p:stCondLst>
                              <p:cond delay="1000"/>
                            </p:stCondLst>
                            <p:childTnLst>
                              <p:par>
                                <p:cTn id="101" presetID="9" presetClass="entr" presetSubtype="0" fill="hold" nodeType="afterEffect">
                                  <p:stCondLst>
                                    <p:cond delay="0"/>
                                  </p:stCondLst>
                                  <p:childTnLst>
                                    <p:set>
                                      <p:cBhvr>
                                        <p:cTn id="102" dur="1" fill="hold">
                                          <p:stCondLst>
                                            <p:cond delay="0"/>
                                          </p:stCondLst>
                                        </p:cTn>
                                        <p:tgtEl>
                                          <p:spTgt spid="43"/>
                                        </p:tgtEl>
                                        <p:attrNameLst>
                                          <p:attrName>style.visibility</p:attrName>
                                        </p:attrNameLst>
                                      </p:cBhvr>
                                      <p:to>
                                        <p:strVal val="visible"/>
                                      </p:to>
                                    </p:set>
                                    <p:animEffect transition="in" filter="dissolve">
                                      <p:cBhvr>
                                        <p:cTn id="103" dur="1000"/>
                                        <p:tgtEl>
                                          <p:spTgt spid="43"/>
                                        </p:tgtEl>
                                      </p:cBhvr>
                                    </p:animEffect>
                                  </p:childTnLst>
                                </p:cTn>
                              </p:par>
                              <p:par>
                                <p:cTn id="104" presetID="9" presetClass="entr" presetSubtype="0" fill="hold" nodeType="with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dissolve">
                                      <p:cBhvr>
                                        <p:cTn id="106" dur="1000"/>
                                        <p:tgtEl>
                                          <p:spTgt spid="41"/>
                                        </p:tgtEl>
                                      </p:cBhvr>
                                    </p:animEffect>
                                  </p:childTnLst>
                                </p:cTn>
                              </p:par>
                              <p:par>
                                <p:cTn id="107" presetID="9"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animEffect transition="in" filter="dissolve">
                                      <p:cBhvr>
                                        <p:cTn id="109" dur="1000"/>
                                        <p:tgtEl>
                                          <p:spTgt spid="42"/>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1" fill="hold" nodeType="clickEffect">
                                  <p:stCondLst>
                                    <p:cond delay="0"/>
                                  </p:stCondLst>
                                  <p:childTnLst>
                                    <p:set>
                                      <p:cBhvr>
                                        <p:cTn id="113" dur="1" fill="hold">
                                          <p:stCondLst>
                                            <p:cond delay="0"/>
                                          </p:stCondLst>
                                        </p:cTn>
                                        <p:tgtEl>
                                          <p:spTgt spid="44"/>
                                        </p:tgtEl>
                                        <p:attrNameLst>
                                          <p:attrName>style.visibility</p:attrName>
                                        </p:attrNameLst>
                                      </p:cBhvr>
                                      <p:to>
                                        <p:strVal val="visible"/>
                                      </p:to>
                                    </p:set>
                                    <p:animEffect transition="in" filter="wipe(up)">
                                      <p:cBhvr>
                                        <p:cTn id="114" dur="1000"/>
                                        <p:tgtEl>
                                          <p:spTgt spid="44"/>
                                        </p:tgtEl>
                                      </p:cBhvr>
                                    </p:animEffect>
                                  </p:childTnLst>
                                </p:cTn>
                              </p:par>
                              <p:par>
                                <p:cTn id="115" presetID="22" presetClass="entr" presetSubtype="1" fill="hold" nodeType="withEffect">
                                  <p:stCondLst>
                                    <p:cond delay="0"/>
                                  </p:stCondLst>
                                  <p:childTnLst>
                                    <p:set>
                                      <p:cBhvr>
                                        <p:cTn id="116" dur="1" fill="hold">
                                          <p:stCondLst>
                                            <p:cond delay="0"/>
                                          </p:stCondLst>
                                        </p:cTn>
                                        <p:tgtEl>
                                          <p:spTgt spid="45"/>
                                        </p:tgtEl>
                                        <p:attrNameLst>
                                          <p:attrName>style.visibility</p:attrName>
                                        </p:attrNameLst>
                                      </p:cBhvr>
                                      <p:to>
                                        <p:strVal val="visible"/>
                                      </p:to>
                                    </p:set>
                                    <p:animEffect transition="in" filter="wipe(up)">
                                      <p:cBhvr>
                                        <p:cTn id="117" dur="1000"/>
                                        <p:tgtEl>
                                          <p:spTgt spid="45"/>
                                        </p:tgtEl>
                                      </p:cBhvr>
                                    </p:animEffect>
                                  </p:childTnLst>
                                </p:cTn>
                              </p:par>
                              <p:par>
                                <p:cTn id="118" presetID="22" presetClass="entr" presetSubtype="1" fill="hold" nodeType="with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wipe(up)">
                                      <p:cBhvr>
                                        <p:cTn id="120" dur="1000"/>
                                        <p:tgtEl>
                                          <p:spTgt spid="46"/>
                                        </p:tgtEl>
                                      </p:cBhvr>
                                    </p:animEffect>
                                  </p:childTnLst>
                                </p:cTn>
                              </p:par>
                            </p:childTnLst>
                          </p:cTn>
                        </p:par>
                      </p:childTnLst>
                    </p:cTn>
                  </p:par>
                  <p:par>
                    <p:cTn id="121" fill="hold">
                      <p:stCondLst>
                        <p:cond delay="indefinite"/>
                      </p:stCondLst>
                      <p:childTnLst>
                        <p:par>
                          <p:cTn id="122" fill="hold">
                            <p:stCondLst>
                              <p:cond delay="0"/>
                            </p:stCondLst>
                            <p:childTnLst>
                              <p:par>
                                <p:cTn id="123" presetID="53" presetClass="entr" presetSubtype="0" fill="hold" nodeType="clickEffect">
                                  <p:stCondLst>
                                    <p:cond delay="0"/>
                                  </p:stCondLst>
                                  <p:childTnLst>
                                    <p:set>
                                      <p:cBhvr>
                                        <p:cTn id="124" dur="1" fill="hold">
                                          <p:stCondLst>
                                            <p:cond delay="0"/>
                                          </p:stCondLst>
                                        </p:cTn>
                                        <p:tgtEl>
                                          <p:spTgt spid="47"/>
                                        </p:tgtEl>
                                        <p:attrNameLst>
                                          <p:attrName>style.visibility</p:attrName>
                                        </p:attrNameLst>
                                      </p:cBhvr>
                                      <p:to>
                                        <p:strVal val="visible"/>
                                      </p:to>
                                    </p:set>
                                    <p:anim calcmode="lin" valueType="num">
                                      <p:cBhvr>
                                        <p:cTn id="125" dur="500" fill="hold"/>
                                        <p:tgtEl>
                                          <p:spTgt spid="47"/>
                                        </p:tgtEl>
                                        <p:attrNameLst>
                                          <p:attrName>ppt_w</p:attrName>
                                        </p:attrNameLst>
                                      </p:cBhvr>
                                      <p:tavLst>
                                        <p:tav tm="0">
                                          <p:val>
                                            <p:fltVal val="0"/>
                                          </p:val>
                                        </p:tav>
                                        <p:tav tm="100000">
                                          <p:val>
                                            <p:strVal val="#ppt_w"/>
                                          </p:val>
                                        </p:tav>
                                      </p:tavLst>
                                    </p:anim>
                                    <p:anim calcmode="lin" valueType="num">
                                      <p:cBhvr>
                                        <p:cTn id="126" dur="500" fill="hold"/>
                                        <p:tgtEl>
                                          <p:spTgt spid="47"/>
                                        </p:tgtEl>
                                        <p:attrNameLst>
                                          <p:attrName>ppt_h</p:attrName>
                                        </p:attrNameLst>
                                      </p:cBhvr>
                                      <p:tavLst>
                                        <p:tav tm="0">
                                          <p:val>
                                            <p:fltVal val="0"/>
                                          </p:val>
                                        </p:tav>
                                        <p:tav tm="100000">
                                          <p:val>
                                            <p:strVal val="#ppt_h"/>
                                          </p:val>
                                        </p:tav>
                                      </p:tavLst>
                                    </p:anim>
                                    <p:animEffect transition="in" filter="fade">
                                      <p:cBhvr>
                                        <p:cTn id="12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3" grpId="0"/>
      <p:bldP spid="23" grpId="1"/>
      <p:bldP spid="24" grpId="0"/>
      <p:bldP spid="24" grpId="1"/>
      <p:bldP spid="29" grpId="0"/>
      <p:bldP spid="29" grpId="1"/>
      <p:bldP spid="31" grpId="0"/>
      <p:bldP spid="31" grpId="1"/>
      <p:bldP spid="36" grpId="0"/>
      <p:bldP spid="36" grpId="1"/>
      <p:bldP spid="37" grpId="0" animBg="1"/>
      <p:bldP spid="37" grpId="1" animBg="1"/>
      <p:bldP spid="37" grpId="2" animBg="1"/>
      <p:bldP spid="37" grpId="3" animBg="1"/>
      <p:bldP spid="40" grpId="0" animBg="1"/>
      <p:bldP spid="32" grpId="0" animBg="1"/>
      <p:bldP spid="32" grpId="1" animBg="1"/>
      <p:bldP spid="38" grpId="0" animBg="1"/>
      <p:bldP spid="38" grpId="1" animBg="1"/>
      <p:bldP spid="35" grpId="0"/>
    </p:bld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773275"/>
          </a:xfrm>
          <a:prstGeom prst="rect">
            <a:avLst/>
          </a:prstGeom>
        </p:spPr>
        <p:txBody>
          <a:bodyPr wrap="square">
            <a:spAutoFit/>
          </a:bodyPr>
          <a:lstStyle/>
          <a:p>
            <a:r>
              <a:rPr lang="en-US" dirty="0" smtClean="0">
                <a:hlinkClick r:id="rId2"/>
              </a:rPr>
              <a:t>https://oregonfb.org/about/oregon-agriculture/</a:t>
            </a:r>
            <a:endParaRPr lang="en-US" dirty="0" smtClean="0"/>
          </a:p>
          <a:p>
            <a:r>
              <a:rPr lang="en-US" dirty="0" smtClean="0"/>
              <a:t>	Oregon’s principal operators of farms and ranches make up less than 1% of the total population of Oregon. Source: p. 4 in Oregon State University Extension Service Rural Studies Program</a:t>
            </a:r>
          </a:p>
          <a:p>
            <a:r>
              <a:rPr lang="en-US" dirty="0" smtClean="0"/>
              <a:t>	About 96.7% of Oregon’s farms and ranches are family owned and operated, according to the USDA National Agricultural Statistics Service. Some are “corporate” farms because they are incorporated for tax/family succession plan reasons. Source: p. 10 in Oregon State University Extension Service Rural Studies Program</a:t>
            </a:r>
          </a:p>
          <a:p>
            <a:r>
              <a:rPr lang="en-US" dirty="0" smtClean="0"/>
              <a:t> 	Oregon agriculture is sustainable. Since 1958, 1,200 Oregon farms and ranches are officially recognized as remaining operational and within same family at least 100 years, while 39 have reached the official 150-year-old mark. Source: Oregon Century Farm &amp; Ranch Program</a:t>
            </a:r>
          </a:p>
          <a:p>
            <a:r>
              <a:rPr lang="en-US" dirty="0" smtClean="0"/>
              <a:t>Oregon is #1 in the nation for Christmas trees, hazelnuts, black raspberries, ryegrass seed, orchard grass seed, crimson clover, sugar beets for seed, red clover seed, fescue seed, blackberries, boysenberries, potted azaleas, and peppermint. </a:t>
            </a:r>
          </a:p>
          <a:p>
            <a:r>
              <a:rPr lang="en-US" dirty="0" smtClean="0"/>
              <a:t>	Oregon is #2 in the United States for the production of hops, blueberries, and pears. </a:t>
            </a:r>
          </a:p>
          <a:p>
            <a:r>
              <a:rPr lang="en-US" dirty="0" smtClean="0"/>
              <a:t>Oregon is a specialty-crop state with 220+ recognized commodities. </a:t>
            </a:r>
          </a:p>
          <a:p>
            <a:r>
              <a:rPr lang="en-US" dirty="0" smtClean="0"/>
              <a:t>	There are more than 34,600 Oregon farms and ranches, occupying about 16.4 million acres. Average farm size is 474 acres. </a:t>
            </a:r>
          </a:p>
          <a:p>
            <a:r>
              <a:rPr lang="en-US" dirty="0" smtClean="0"/>
              <a:t>	Oregon leads the way when it comes to Farm to School in the US.  According to the 2015 Farm to School Census conducted by the USDA, 42% of school districts nationwide participate in farm to school activities – a far cry from the 100% we’ve achieved here! Nationally, 40% of schools participating in farm to school programs sourced milk locally, but in Oregon that number is 58% and growing.</a:t>
            </a:r>
          </a:p>
          <a:p>
            <a:r>
              <a:rPr lang="en-US" dirty="0" smtClean="0"/>
              <a:t>	Oregon agriculture’s farm gate value $5.7 billion (2015), making it a top economic driver in the state.   80% of Oregon agricultural production leaves the state. 40% leaves the country. Oregon </a:t>
            </a:r>
            <a:r>
              <a:rPr lang="en-US" dirty="0" err="1" smtClean="0"/>
              <a:t>ag</a:t>
            </a:r>
            <a:r>
              <a:rPr lang="en-US" dirty="0" smtClean="0"/>
              <a:t> &amp; food products are the second largest export sector in terms of value, the first in terms of volume. </a:t>
            </a:r>
          </a:p>
          <a:p>
            <a:r>
              <a:rPr lang="en-US" dirty="0" smtClean="0"/>
              <a:t>	Oregon exported $2.6 billion in raw agriculture products internationally in 2013, representing about 40% of </a:t>
            </a:r>
            <a:r>
              <a:rPr lang="en-US" dirty="0" err="1" smtClean="0"/>
              <a:t>farmgate</a:t>
            </a:r>
            <a:r>
              <a:rPr lang="en-US" dirty="0" smtClean="0"/>
              <a:t> cash receipts (USDA Economic Research Service, 2014). Agriculture and food exports comprise about 6% of Oregon’s economy and provide 7.4% of the state’s jobs </a:t>
            </a:r>
          </a:p>
          <a:p>
            <a:r>
              <a:rPr lang="en-US" dirty="0" smtClean="0"/>
              <a:t>	It’s estimated that about 40% of Oregon agricultural products go to the domestic market outside of Oregon, bringing new dollars into Oregon and supporting rural and urban jobs in agriculture, food processing, and other associated industries.  </a:t>
            </a:r>
          </a:p>
          <a:p>
            <a:r>
              <a:rPr lang="en-US" dirty="0" smtClean="0"/>
              <a:t>	Agriculture products represents 10.9% of all Oregon exports. </a:t>
            </a:r>
          </a:p>
          <a:p>
            <a:r>
              <a:rPr lang="en-US" dirty="0" smtClean="0"/>
              <a:t>	The number of farms and ranches and total farm acreage has decreased. However the output of Oregon farms has increased 39 percent to $5.7 billion dollars between 2010 and 2014. </a:t>
            </a:r>
          </a:p>
          <a:p>
            <a:r>
              <a:rPr lang="en-US" dirty="0" smtClean="0"/>
              <a:t>	Farmers and ranchers have increased the efficiency of their use of inputs (land, </a:t>
            </a:r>
          </a:p>
          <a:p>
            <a:r>
              <a:rPr lang="en-US" dirty="0" smtClean="0"/>
              <a:t>water, chemicals, etc.) from 1960 when Oregon ranked 46th out of the 50 states to today when it ranks 15th and is still improving at a rate of 1-3 percent per year. </a:t>
            </a:r>
          </a:p>
          <a:p>
            <a:r>
              <a:rPr lang="en-US" dirty="0" smtClean="0"/>
              <a:t>	Oregon’s agriculture, food and fiber industry is economically linked to approximately 13.2 percent, $50 billion, of all Oregon sales; 10.6 percent, $22.9 billion, of Oregon’s net state product; and 13.8 percent, 326,617, of full and part-time jobs in Oregon. </a:t>
            </a:r>
          </a:p>
          <a:p>
            <a:r>
              <a:rPr lang="en-US" dirty="0" smtClean="0"/>
              <a:t>	Oregon’s agricultural, food and fiber industry accounted for 8.5 percent of the state’s total output or sales and 8.6 percent of all jobs.</a:t>
            </a:r>
          </a:p>
          <a:p>
            <a:r>
              <a:rPr lang="en-US" dirty="0" smtClean="0"/>
              <a:t>	Thoughtful succession planning is more important than ever now that the average age of Oregon farmers is 60 years (up from 55 years in 2002). As older farmers retire over the next two decades, over 10 million acres, or 64 percent of Oregon’s agricultural land, will pass to new owners, according to OSU’s Future of Oregon’s Agricultural Land report (2016)</a:t>
            </a:r>
          </a:p>
          <a:p>
            <a:r>
              <a:rPr lang="en-US" dirty="0" smtClean="0"/>
              <a:t>	One U.S. farm feeds 168 people on average, thanks to farmers’ efficiency and productivity. </a:t>
            </a:r>
          </a:p>
          <a:p>
            <a:pPr lvl="1"/>
            <a:endParaRPr lang="en-US" dirty="0"/>
          </a:p>
        </p:txBody>
      </p:sp>
    </p:spTree>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9510296"/>
          </a:xfrm>
          <a:prstGeom prst="rect">
            <a:avLst/>
          </a:prstGeom>
        </p:spPr>
        <p:txBody>
          <a:bodyPr wrap="square">
            <a:spAutoFit/>
          </a:bodyPr>
          <a:lstStyle/>
          <a:p>
            <a:r>
              <a:rPr lang="en-US" dirty="0" smtClean="0">
                <a:hlinkClick r:id="rId2"/>
              </a:rPr>
              <a:t>https://en.wikipedia.org/wiki/Economy_of_Oregon</a:t>
            </a:r>
            <a:endParaRPr lang="en-US" dirty="0" smtClean="0"/>
          </a:p>
          <a:p>
            <a:r>
              <a:rPr lang="en-US" dirty="0" smtClean="0"/>
              <a:t>	</a:t>
            </a:r>
            <a:r>
              <a:rPr lang="en-US" b="1" dirty="0" smtClean="0"/>
              <a:t> The economy of the U.S. state of Oregon</a:t>
            </a:r>
            <a:r>
              <a:rPr lang="en-US" dirty="0" smtClean="0"/>
              <a:t> is made up of a number of sectors. During the 1990s and 2000s, Oregon has attempted to transition its economy from one based on natural resources to one based on a mix of manufacturing, services, and high technology.</a:t>
            </a:r>
          </a:p>
          <a:p>
            <a:r>
              <a:rPr lang="en-US" dirty="0" smtClean="0"/>
              <a:t>	In the 1980s, hard times hit Oregon's main resource sectors: timber, fishing, and agriculture. Efforts by the State Government to diversify the State Economy led to the growth of Oregon's high tech sector, based in the three counties surrounding Portland, Oregon, but rural counties were left out. The tech bust of the early 2000s caused Oregon to lose many of the 43,000 jobs lost between 2000 and 2003. Between 2004 and 2007, Oregon's and the nation's economies grew based on increases in construction and services. Construction alone added 21,000 jobs during the period.</a:t>
            </a:r>
          </a:p>
          <a:p>
            <a:r>
              <a:rPr lang="en-US" dirty="0" smtClean="0"/>
              <a:t>	The Gross Domestic Product (GDP) of Oregon in 2008 was $161.6 billion; it is United States' 26th wealthiest state by GDP. The state's per capita personal income in 2008 was $38,801. As of July 2015, the state's unemployment rate is 5.9%. Oregon ranks 37th in the nation for unemployment.</a:t>
            </a:r>
          </a:p>
          <a:p>
            <a:r>
              <a:rPr lang="en-US" dirty="0" smtClean="0"/>
              <a:t>	The fur trade was Oregon's first major industry. Beginning in the 1840s, settlers began displacing Native Americans and setting up farms. Though growth was slow for the coastal region there was rapid growth in the Willamette Valley and Portland in particular. With the discovery of gold in 1861-62 in Baker county and Grant County in Eastern Oregon had begun establishing itself as a major shipping hub with a focus on wheat. With the railroad's arrival to Oregon, Portland has sealed its position as the economic center of the state. In the following decades, loggers and salmon fishers joined the miners.</a:t>
            </a:r>
          </a:p>
          <a:p>
            <a:r>
              <a:rPr lang="en-US" dirty="0" smtClean="0"/>
              <a:t>	With the coming of the First World War, the state's shipyard industry and timber trades continued to expand rapidly again, especially in Portland. In the 1930s, the Works Projects Administration and the Civilian Conservation Corps introduced through the New Deal would construct many projects throughout the state including Timberline Lodge on Mt. Hood and many hydroelectric dams along Oregon's rivers.</a:t>
            </a:r>
            <a:r>
              <a:rPr lang="en-US" baseline="30000" dirty="0" smtClean="0"/>
              <a:t> </a:t>
            </a:r>
            <a:r>
              <a:rPr lang="en-US" dirty="0" smtClean="0"/>
              <a:t> The Bonneville Dam, built from 1933-1937 provided low cost electricity that helped fuel development of industries such as aluminum plants, like </a:t>
            </a:r>
            <a:r>
              <a:rPr lang="en-US" dirty="0" err="1" smtClean="0"/>
              <a:t>Wah</a:t>
            </a:r>
            <a:r>
              <a:rPr lang="en-US" dirty="0" smtClean="0"/>
              <a:t> Chang Corporation located in Albany. The power, food, and lumber provided by Oregon helped fuel the development of the West, although the periodic fluctuations in the nation's building industry have hurt the state's economy on multiple occasions. That coupled with needs of World War II food production, shipbuilding and the lumber were also greatly enhanced throughout the state.</a:t>
            </a:r>
          </a:p>
          <a:p>
            <a:endParaRPr lang="en-US" dirty="0"/>
          </a:p>
        </p:txBody>
      </p:sp>
    </p:spTree>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0578" name="Picture 2" descr="http://www.oan.org/resource/resmgr/gr/AgRegions.jpg"/>
          <p:cNvPicPr>
            <a:picLocks noChangeAspect="1" noChangeArrowheads="1"/>
          </p:cNvPicPr>
          <p:nvPr/>
        </p:nvPicPr>
        <p:blipFill>
          <a:blip r:embed="rId2"/>
          <a:srcRect/>
          <a:stretch>
            <a:fillRect/>
          </a:stretch>
        </p:blipFill>
        <p:spPr bwMode="auto">
          <a:xfrm>
            <a:off x="0" y="0"/>
            <a:ext cx="5715000" cy="4210050"/>
          </a:xfrm>
          <a:prstGeom prst="rect">
            <a:avLst/>
          </a:prstGeom>
          <a:noFill/>
        </p:spPr>
      </p:pic>
      <p:pic>
        <p:nvPicPr>
          <p:cNvPr id="280580" name="Picture 4" descr="http://www.oan.org/resource/resmgr/gr/ORProductShipTo.jpg"/>
          <p:cNvPicPr>
            <a:picLocks noChangeAspect="1" noChangeArrowheads="1"/>
          </p:cNvPicPr>
          <p:nvPr/>
        </p:nvPicPr>
        <p:blipFill>
          <a:blip r:embed="rId3"/>
          <a:srcRect/>
          <a:stretch>
            <a:fillRect/>
          </a:stretch>
        </p:blipFill>
        <p:spPr bwMode="auto">
          <a:xfrm>
            <a:off x="3733800" y="1574039"/>
            <a:ext cx="5410200" cy="5283962"/>
          </a:xfrm>
          <a:prstGeom prst="rect">
            <a:avLst/>
          </a:prstGeom>
          <a:noFill/>
        </p:spPr>
      </p:pic>
    </p:spTree>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79554" name="Picture 2"/>
          <p:cNvPicPr>
            <a:picLocks noChangeAspect="1" noChangeArrowheads="1"/>
          </p:cNvPicPr>
          <p:nvPr/>
        </p:nvPicPr>
        <p:blipFill>
          <a:blip r:embed="rId2"/>
          <a:srcRect l="43851" t="29688" r="21889" b="4687"/>
          <a:stretch>
            <a:fillRect/>
          </a:stretch>
        </p:blipFill>
        <p:spPr bwMode="auto">
          <a:xfrm>
            <a:off x="1981200" y="0"/>
            <a:ext cx="6482442" cy="6981091"/>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394692"/>
            <a:ext cx="9144000" cy="6463308"/>
          </a:xfrm>
          <a:prstGeom prst="rect">
            <a:avLst/>
          </a:prstGeom>
        </p:spPr>
        <p:txBody>
          <a:bodyPr wrap="square">
            <a:spAutoFit/>
          </a:bodyPr>
          <a:lstStyle/>
          <a:p>
            <a:r>
              <a:rPr lang="en-US" dirty="0" smtClean="0">
                <a:hlinkClick r:id="rId2"/>
              </a:rPr>
              <a:t>https://www.oan.org/page/economicforce</a:t>
            </a:r>
            <a:endParaRPr lang="en-US" dirty="0" smtClean="0"/>
          </a:p>
          <a:p>
            <a:r>
              <a:rPr lang="en-US" b="1" dirty="0" smtClean="0"/>
              <a:t>Acres in Nursery Production</a:t>
            </a:r>
            <a:r>
              <a:rPr lang="en-US" dirty="0" smtClean="0"/>
              <a:t> — #1 with 61,099 acres in nursery production, not including an additional 41,000 acres in Christmas tree production (also tops in the U.S.).</a:t>
            </a:r>
          </a:p>
          <a:p>
            <a:r>
              <a:rPr lang="en-US" b="1" dirty="0" smtClean="0"/>
              <a:t>Coniferous evergreens</a:t>
            </a:r>
            <a:r>
              <a:rPr lang="en-US" dirty="0" smtClean="0"/>
              <a:t> — #1 with $129 million in sales (23 percent of U.S. market)</a:t>
            </a:r>
          </a:p>
          <a:p>
            <a:r>
              <a:rPr lang="en-US" b="1" dirty="0" smtClean="0"/>
              <a:t>Deciduous shade trees</a:t>
            </a:r>
            <a:r>
              <a:rPr lang="en-US" dirty="0" smtClean="0"/>
              <a:t> — #1 with $114 million in sales (20 percent of U.S. market)</a:t>
            </a:r>
          </a:p>
          <a:p>
            <a:r>
              <a:rPr lang="en-US" b="1" dirty="0" smtClean="0"/>
              <a:t>Deciduous flowering trees</a:t>
            </a:r>
            <a:r>
              <a:rPr lang="en-US" dirty="0" smtClean="0"/>
              <a:t> — #1 with $50 million in sales (13 percent of U.S. market)</a:t>
            </a:r>
          </a:p>
          <a:p>
            <a:r>
              <a:rPr lang="en-US" b="1" dirty="0" smtClean="0"/>
              <a:t>Cut Christmas trees</a:t>
            </a:r>
            <a:r>
              <a:rPr lang="en-US" dirty="0" smtClean="0"/>
              <a:t> — #1 with $127 million in sales (35 percent of U.S. market)</a:t>
            </a:r>
          </a:p>
          <a:p>
            <a:r>
              <a:rPr lang="en-US" dirty="0" smtClean="0"/>
              <a:t>Oregon is also #1 in </a:t>
            </a:r>
            <a:r>
              <a:rPr lang="en-US" dirty="0" err="1" smtClean="0"/>
              <a:t>bareroot</a:t>
            </a:r>
            <a:r>
              <a:rPr lang="en-US" dirty="0" smtClean="0"/>
              <a:t> nursery products ($119.5 million, 23 percent of U.S. market) and B&amp;B nursery products ($113.4 million, 14 percent of U.S. market). Oregon sold $147.6 million of containerized nursery products (#3 in the nation) (USDA, 2014).</a:t>
            </a:r>
          </a:p>
          <a:p>
            <a:r>
              <a:rPr lang="en-US" dirty="0" smtClean="0"/>
              <a:t>	 According to the USDA Census of Horticultural Specialties (2014), Oregon is one of the top three nursery production states. According to the Oregon Department of Agriculture, the state sold $947 million worth of nursery and greenhouse products in 2017. Nursery/greenhouse products have ranked as Oregon's top agricultural commodity for eight of the last 10 years.</a:t>
            </a:r>
          </a:p>
          <a:p>
            <a:r>
              <a:rPr lang="en-US" dirty="0" smtClean="0"/>
              <a:t>Nearly three-fourths of Oregon's nursery sales come from outside the state, making the industry an important traded sector. This translates into jobs that Oregon otherwise might not have, bringing dollars back to the state. The Oregon nursery industry (including Christmas trees) employs an average of 9,300 workers in horticultural production throughout the year, with a total annual payroll of $317.3 million (Oregon Employment Department, 2017). Nursery workers make an average of $34,159 per year (Oregon Department of Employment, 2017).</a:t>
            </a:r>
          </a:p>
          <a:p>
            <a:r>
              <a:rPr lang="en-US" dirty="0" smtClean="0"/>
              <a:t/>
            </a:r>
            <a:br>
              <a:rPr lang="en-US" dirty="0" smtClean="0"/>
            </a:br>
            <a:endParaRPr lang="en-US" dirty="0" smtClean="0"/>
          </a:p>
          <a:p>
            <a:endParaRPr lang="en-US" dirty="0"/>
          </a:p>
        </p:txBody>
      </p:sp>
    </p:spTree>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1" name="Picture 5" descr="C:\Users\Sandra\AppData\Local\Microsoft\Windows\INetCache\IE\BVRDKKS1\RandomCross[1].png"/>
          <p:cNvPicPr>
            <a:picLocks noChangeAspect="1" noChangeArrowheads="1"/>
          </p:cNvPicPr>
          <p:nvPr/>
        </p:nvPicPr>
        <p:blipFill>
          <a:blip r:embed="rId2" cstate="print"/>
          <a:srcRect/>
          <a:stretch>
            <a:fillRect/>
          </a:stretch>
        </p:blipFill>
        <p:spPr bwMode="auto">
          <a:xfrm>
            <a:off x="6705346" y="304800"/>
            <a:ext cx="1905254" cy="1981200"/>
          </a:xfrm>
          <a:prstGeom prst="rect">
            <a:avLst/>
          </a:prstGeom>
          <a:noFill/>
        </p:spPr>
      </p:pic>
      <p:pic>
        <p:nvPicPr>
          <p:cNvPr id="13" name="Picture 2" descr="Utahr"/>
          <p:cNvPicPr>
            <a:picLocks noChangeAspect="1" noChangeArrowheads="1"/>
          </p:cNvPicPr>
          <p:nvPr/>
        </p:nvPicPr>
        <p:blipFill>
          <a:blip r:embed="rId3"/>
          <a:srcRect l="72222" t="-529"/>
          <a:stretch>
            <a:fillRect/>
          </a:stretch>
        </p:blipFill>
        <p:spPr bwMode="auto">
          <a:xfrm>
            <a:off x="381000" y="680720"/>
            <a:ext cx="2438400" cy="6177280"/>
          </a:xfrm>
          <a:prstGeom prst="rect">
            <a:avLst/>
          </a:prstGeom>
          <a:noFill/>
        </p:spPr>
      </p:pic>
      <p:sp>
        <p:nvSpPr>
          <p:cNvPr id="17" name="TextBox 16"/>
          <p:cNvSpPr txBox="1"/>
          <p:nvPr/>
        </p:nvSpPr>
        <p:spPr>
          <a:xfrm>
            <a:off x="958392" y="914400"/>
            <a:ext cx="1327608" cy="430887"/>
          </a:xfrm>
          <a:prstGeom prst="rect">
            <a:avLst/>
          </a:prstGeom>
          <a:noFill/>
        </p:spPr>
        <p:txBody>
          <a:bodyPr wrap="none" rtlCol="0">
            <a:spAutoFit/>
          </a:bodyPr>
          <a:lstStyle/>
          <a:p>
            <a:r>
              <a:rPr lang="en-US" sz="2200" b="1" dirty="0" smtClean="0">
                <a:ln>
                  <a:solidFill>
                    <a:schemeClr val="tx1"/>
                  </a:solidFill>
                </a:ln>
              </a:rPr>
              <a:t>2,900,872</a:t>
            </a:r>
            <a:endParaRPr lang="en-US" sz="2200" b="1" dirty="0">
              <a:ln>
                <a:solidFill>
                  <a:schemeClr val="tx1"/>
                </a:solidFill>
              </a:ln>
            </a:endParaRPr>
          </a:p>
        </p:txBody>
      </p:sp>
      <p:sp>
        <p:nvSpPr>
          <p:cNvPr id="18" name="TextBox 17"/>
          <p:cNvSpPr txBox="1"/>
          <p:nvPr/>
        </p:nvSpPr>
        <p:spPr>
          <a:xfrm>
            <a:off x="984785" y="3714690"/>
            <a:ext cx="1225015" cy="400110"/>
          </a:xfrm>
          <a:prstGeom prst="rect">
            <a:avLst/>
          </a:prstGeom>
          <a:noFill/>
        </p:spPr>
        <p:txBody>
          <a:bodyPr wrap="none" rtlCol="0">
            <a:spAutoFit/>
          </a:bodyPr>
          <a:lstStyle/>
          <a:p>
            <a:r>
              <a:rPr lang="en-US" sz="2000" b="1" dirty="0" smtClean="0">
                <a:ln>
                  <a:solidFill>
                    <a:schemeClr val="tx1"/>
                  </a:solidFill>
                </a:ln>
              </a:rPr>
              <a:t>1,817,044</a:t>
            </a:r>
            <a:endParaRPr lang="en-US" sz="2000" b="1" dirty="0">
              <a:ln>
                <a:solidFill>
                  <a:schemeClr val="tx1"/>
                </a:solidFill>
              </a:ln>
            </a:endParaRPr>
          </a:p>
        </p:txBody>
      </p:sp>
      <p:cxnSp>
        <p:nvCxnSpPr>
          <p:cNvPr id="21" name="Straight Connector 20"/>
          <p:cNvCxnSpPr/>
          <p:nvPr/>
        </p:nvCxnSpPr>
        <p:spPr>
          <a:xfrm>
            <a:off x="3048000" y="3276600"/>
            <a:ext cx="2362200"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sp>
        <p:nvSpPr>
          <p:cNvPr id="32" name="TextBox 31"/>
          <p:cNvSpPr txBox="1"/>
          <p:nvPr/>
        </p:nvSpPr>
        <p:spPr>
          <a:xfrm>
            <a:off x="5791200" y="2667000"/>
            <a:ext cx="2462534" cy="1200329"/>
          </a:xfrm>
          <a:prstGeom prst="rect">
            <a:avLst/>
          </a:prstGeom>
          <a:noFill/>
        </p:spPr>
        <p:txBody>
          <a:bodyPr wrap="none" rtlCol="0">
            <a:spAutoFit/>
          </a:bodyPr>
          <a:lstStyle/>
          <a:p>
            <a:r>
              <a:rPr lang="en-US" sz="7200" b="1" dirty="0" smtClean="0">
                <a:ln>
                  <a:solidFill>
                    <a:schemeClr val="tx1"/>
                  </a:solidFill>
                </a:ln>
              </a:rPr>
              <a:t>= 63%</a:t>
            </a:r>
            <a:endParaRPr lang="en-US" sz="7200" b="1" dirty="0">
              <a:ln>
                <a:solidFill>
                  <a:schemeClr val="tx1"/>
                </a:solidFill>
              </a:ln>
            </a:endParaRPr>
          </a:p>
        </p:txBody>
      </p:sp>
      <p:sp>
        <p:nvSpPr>
          <p:cNvPr id="33" name="TextBox 32"/>
          <p:cNvSpPr txBox="1"/>
          <p:nvPr/>
        </p:nvSpPr>
        <p:spPr>
          <a:xfrm>
            <a:off x="3048000" y="4038600"/>
            <a:ext cx="2518703" cy="707886"/>
          </a:xfrm>
          <a:prstGeom prst="rect">
            <a:avLst/>
          </a:prstGeom>
          <a:noFill/>
        </p:spPr>
        <p:txBody>
          <a:bodyPr wrap="none" rtlCol="0">
            <a:spAutoFit/>
          </a:bodyPr>
          <a:lstStyle/>
          <a:p>
            <a:r>
              <a:rPr lang="en-US" sz="4000" dirty="0" smtClean="0">
                <a:ln>
                  <a:solidFill>
                    <a:schemeClr val="tx1"/>
                  </a:solidFill>
                </a:ln>
              </a:rPr>
              <a:t>population</a:t>
            </a:r>
            <a:endParaRPr lang="en-US" sz="4000" dirty="0">
              <a:ln>
                <a:solidFill>
                  <a:schemeClr val="tx1"/>
                </a:solidFill>
              </a:ln>
            </a:endParaRPr>
          </a:p>
        </p:txBody>
      </p:sp>
      <p:sp>
        <p:nvSpPr>
          <p:cNvPr id="34" name="TextBox 33"/>
          <p:cNvSpPr txBox="1"/>
          <p:nvPr/>
        </p:nvSpPr>
        <p:spPr>
          <a:xfrm>
            <a:off x="3200400" y="1730514"/>
            <a:ext cx="2225289" cy="707886"/>
          </a:xfrm>
          <a:prstGeom prst="rect">
            <a:avLst/>
          </a:prstGeom>
          <a:noFill/>
        </p:spPr>
        <p:txBody>
          <a:bodyPr wrap="none" rtlCol="0">
            <a:spAutoFit/>
          </a:bodyPr>
          <a:lstStyle/>
          <a:p>
            <a:r>
              <a:rPr lang="en-US" sz="4000" dirty="0" smtClean="0">
                <a:ln>
                  <a:solidFill>
                    <a:schemeClr val="tx1"/>
                  </a:solidFill>
                </a:ln>
              </a:rPr>
              <a:t>Mormons</a:t>
            </a:r>
            <a:endParaRPr lang="en-US" sz="4000" dirty="0">
              <a:ln>
                <a:solidFill>
                  <a:schemeClr val="tx1"/>
                </a:solidFill>
              </a:ln>
            </a:endParaRPr>
          </a:p>
        </p:txBody>
      </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5" name="TextBox 14"/>
          <p:cNvSpPr txBox="1"/>
          <p:nvPr/>
        </p:nvSpPr>
        <p:spPr>
          <a:xfrm>
            <a:off x="2971800" y="2430959"/>
            <a:ext cx="2525050" cy="784830"/>
          </a:xfrm>
          <a:prstGeom prst="rect">
            <a:avLst/>
          </a:prstGeom>
          <a:noFill/>
        </p:spPr>
        <p:txBody>
          <a:bodyPr wrap="none" rtlCol="0">
            <a:spAutoFit/>
          </a:bodyPr>
          <a:lstStyle/>
          <a:p>
            <a:r>
              <a:rPr lang="en-US" sz="4400" b="1" dirty="0" smtClean="0">
                <a:ln>
                  <a:solidFill>
                    <a:schemeClr val="tx1"/>
                  </a:solidFill>
                </a:ln>
              </a:rPr>
              <a:t>1,817,044</a:t>
            </a:r>
            <a:endParaRPr lang="en-US" sz="4400" b="1" dirty="0">
              <a:ln>
                <a:solidFill>
                  <a:schemeClr val="tx1"/>
                </a:solidFill>
              </a:ln>
            </a:endParaRPr>
          </a:p>
        </p:txBody>
      </p:sp>
      <p:sp>
        <p:nvSpPr>
          <p:cNvPr id="16" name="TextBox 15"/>
          <p:cNvSpPr txBox="1"/>
          <p:nvPr/>
        </p:nvSpPr>
        <p:spPr>
          <a:xfrm>
            <a:off x="2971800" y="3352800"/>
            <a:ext cx="2473754" cy="769441"/>
          </a:xfrm>
          <a:prstGeom prst="rect">
            <a:avLst/>
          </a:prstGeom>
          <a:noFill/>
        </p:spPr>
        <p:txBody>
          <a:bodyPr wrap="none" rtlCol="0">
            <a:spAutoFit/>
          </a:bodyPr>
          <a:lstStyle/>
          <a:p>
            <a:r>
              <a:rPr lang="en-US" sz="4400" b="1" dirty="0" smtClean="0">
                <a:ln>
                  <a:solidFill>
                    <a:schemeClr val="tx1"/>
                  </a:solidFill>
                </a:ln>
              </a:rPr>
              <a:t>2,900,872</a:t>
            </a:r>
            <a:endParaRPr lang="en-US" sz="4400" b="1" dirty="0">
              <a:ln>
                <a:solidFill>
                  <a:schemeClr val="tx1"/>
                </a:solidFill>
              </a:l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down)">
                                      <p:cBhvr>
                                        <p:cTn id="12" dur="10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1000"/>
                                        <p:tgtEl>
                                          <p:spTgt spid="17"/>
                                        </p:tgtEl>
                                      </p:cBhvr>
                                    </p:animEffect>
                                  </p:childTnLst>
                                </p:cTn>
                              </p:par>
                              <p:par>
                                <p:cTn id="18" presetID="63" presetClass="path" presetSubtype="0" accel="50000" decel="50000" fill="hold" grpId="1" nodeType="withEffect">
                                  <p:stCondLst>
                                    <p:cond delay="0"/>
                                  </p:stCondLst>
                                  <p:childTnLst>
                                    <p:animMotion origin="layout" path="M -5.55556E-7 2.92119E-6 L 0.28924 0.36815 " pathEditMode="relative" rAng="0" ptsTypes="AA">
                                      <p:cBhvr>
                                        <p:cTn id="19" dur="1000" fill="hold"/>
                                        <p:tgtEl>
                                          <p:spTgt spid="17"/>
                                        </p:tgtEl>
                                        <p:attrNameLst>
                                          <p:attrName>ppt_x</p:attrName>
                                          <p:attrName>ppt_y</p:attrName>
                                        </p:attrNameLst>
                                      </p:cBhvr>
                                      <p:rCtr x="145" y="184"/>
                                    </p:animMotion>
                                  </p:childTnLst>
                                </p:cTn>
                              </p:par>
                              <p:par>
                                <p:cTn id="20" presetID="6" presetClass="emph" presetSubtype="0" fill="hold" grpId="2" nodeType="withEffect">
                                  <p:stCondLst>
                                    <p:cond delay="0"/>
                                  </p:stCondLst>
                                  <p:childTnLst>
                                    <p:animScale>
                                      <p:cBhvr>
                                        <p:cTn id="21" dur="1000" fill="hold"/>
                                        <p:tgtEl>
                                          <p:spTgt spid="17"/>
                                        </p:tgtEl>
                                      </p:cBhvr>
                                      <p:by x="200000" y="200000"/>
                                    </p:animScale>
                                  </p:childTnLst>
                                </p:cTn>
                              </p:par>
                              <p:par>
                                <p:cTn id="22" presetID="10" presetClass="exit" presetSubtype="0" fill="hold" grpId="3" nodeType="withEffect">
                                  <p:stCondLst>
                                    <p:cond delay="500"/>
                                  </p:stCondLst>
                                  <p:childTnLst>
                                    <p:animEffect transition="out" filter="fade">
                                      <p:cBhvr>
                                        <p:cTn id="23" dur="1000"/>
                                        <p:tgtEl>
                                          <p:spTgt spid="17"/>
                                        </p:tgtEl>
                                      </p:cBhvr>
                                    </p:animEffect>
                                    <p:set>
                                      <p:cBhvr>
                                        <p:cTn id="24" dur="1" fill="hold">
                                          <p:stCondLst>
                                            <p:cond delay="999"/>
                                          </p:stCondLst>
                                        </p:cTn>
                                        <p:tgtEl>
                                          <p:spTgt spid="17"/>
                                        </p:tgtEl>
                                        <p:attrNameLst>
                                          <p:attrName>style.visibility</p:attrName>
                                        </p:attrNameLst>
                                      </p:cBhvr>
                                      <p:to>
                                        <p:strVal val="hidden"/>
                                      </p:to>
                                    </p:set>
                                  </p:childTnLst>
                                </p:cTn>
                              </p:par>
                              <p:par>
                                <p:cTn id="25" presetID="10" presetClass="entr" presetSubtype="0" fill="hold" grpId="0" nodeType="withEffect">
                                  <p:stCondLst>
                                    <p:cond delay="50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2000"/>
                                        <p:tgtEl>
                                          <p:spTgt spid="16"/>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1000"/>
                                        <p:tgtEl>
                                          <p:spTgt spid="3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down)">
                                      <p:cBhvr>
                                        <p:cTn id="35" dur="1000"/>
                                        <p:tgtEl>
                                          <p:spTgt spid="3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1000"/>
                                        <p:tgtEl>
                                          <p:spTgt spid="18"/>
                                        </p:tgtEl>
                                      </p:cBhvr>
                                    </p:animEffect>
                                  </p:childTnLst>
                                </p:cTn>
                              </p:par>
                              <p:par>
                                <p:cTn id="41" presetID="63" presetClass="path" presetSubtype="0" accel="50000" decel="50000" fill="hold" grpId="1" nodeType="withEffect">
                                  <p:stCondLst>
                                    <p:cond delay="0"/>
                                  </p:stCondLst>
                                  <p:childTnLst>
                                    <p:animMotion origin="layout" path="M -2.77778E-6 1.31731E-7 L 0.29202 -0.15946 " pathEditMode="relative" rAng="0" ptsTypes="AA">
                                      <p:cBhvr>
                                        <p:cTn id="42" dur="1000" fill="hold"/>
                                        <p:tgtEl>
                                          <p:spTgt spid="18"/>
                                        </p:tgtEl>
                                        <p:attrNameLst>
                                          <p:attrName>ppt_x</p:attrName>
                                          <p:attrName>ppt_y</p:attrName>
                                        </p:attrNameLst>
                                      </p:cBhvr>
                                      <p:rCtr x="146" y="-80"/>
                                    </p:animMotion>
                                  </p:childTnLst>
                                </p:cTn>
                              </p:par>
                              <p:par>
                                <p:cTn id="43" presetID="6" presetClass="emph" presetSubtype="0" fill="hold" grpId="2" nodeType="withEffect">
                                  <p:stCondLst>
                                    <p:cond delay="0"/>
                                  </p:stCondLst>
                                  <p:childTnLst>
                                    <p:animScale>
                                      <p:cBhvr>
                                        <p:cTn id="44" dur="1000" fill="hold"/>
                                        <p:tgtEl>
                                          <p:spTgt spid="18"/>
                                        </p:tgtEl>
                                      </p:cBhvr>
                                      <p:by x="240000" y="240000"/>
                                    </p:animScale>
                                  </p:childTnLst>
                                </p:cTn>
                              </p:par>
                              <p:par>
                                <p:cTn id="45" presetID="10" presetClass="entr" presetSubtype="0" fill="hold" nodeType="withEffect">
                                  <p:stCondLst>
                                    <p:cond delay="50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childTnLst>
                                </p:cTn>
                              </p:par>
                              <p:par>
                                <p:cTn id="48" presetID="10" presetClass="exit" presetSubtype="0" fill="hold" grpId="3" nodeType="withEffect">
                                  <p:stCondLst>
                                    <p:cond delay="500"/>
                                  </p:stCondLst>
                                  <p:childTnLst>
                                    <p:animEffect transition="out" filter="fade">
                                      <p:cBhvr>
                                        <p:cTn id="49" dur="1000"/>
                                        <p:tgtEl>
                                          <p:spTgt spid="18"/>
                                        </p:tgtEl>
                                      </p:cBhvr>
                                    </p:animEffect>
                                    <p:set>
                                      <p:cBhvr>
                                        <p:cTn id="50" dur="1" fill="hold">
                                          <p:stCondLst>
                                            <p:cond delay="999"/>
                                          </p:stCondLst>
                                        </p:cTn>
                                        <p:tgtEl>
                                          <p:spTgt spid="18"/>
                                        </p:tgtEl>
                                        <p:attrNameLst>
                                          <p:attrName>style.visibility</p:attrName>
                                        </p:attrNameLst>
                                      </p:cBhvr>
                                      <p:to>
                                        <p:strVal val="hidden"/>
                                      </p:to>
                                    </p:set>
                                  </p:childTnLst>
                                </p:cTn>
                              </p:par>
                              <p:par>
                                <p:cTn id="51" presetID="10" presetClass="entr" presetSubtype="0" fill="hold" grpId="0" nodeType="withEffect">
                                  <p:stCondLst>
                                    <p:cond delay="50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2000"/>
                                        <p:tgtEl>
                                          <p:spTgt spid="15"/>
                                        </p:tgtEl>
                                      </p:cBhvr>
                                    </p:animEffect>
                                  </p:childTnLst>
                                </p:cTn>
                              </p:par>
                              <p:par>
                                <p:cTn id="54" presetID="10" presetClass="entr" presetSubtype="0" fill="hold" grpId="0" nodeType="withEffect">
                                  <p:stCondLst>
                                    <p:cond delay="5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1000"/>
                                        <p:tgtEl>
                                          <p:spTgt spid="34"/>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left)">
                                      <p:cBhvr>
                                        <p:cTn id="61"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17" grpId="2"/>
      <p:bldP spid="17" grpId="3"/>
      <p:bldP spid="18" grpId="0"/>
      <p:bldP spid="18" grpId="1"/>
      <p:bldP spid="18" grpId="2"/>
      <p:bldP spid="18" grpId="3"/>
      <p:bldP spid="32" grpId="0"/>
      <p:bldP spid="33" grpId="0"/>
      <p:bldP spid="34" grpId="0"/>
      <p:bldP spid="35" grpId="0" animBg="1"/>
      <p:bldP spid="15" grpId="0"/>
      <p:bldP spid="16" grpId="0"/>
    </p:bldLst>
  </p:timing>
</p:sld>
</file>

<file path=ppt/slides/slide2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descr="Image result for world religious affiliations"/>
          <p:cNvPicPr>
            <a:picLocks noChangeAspect="1" noChangeArrowheads="1"/>
          </p:cNvPicPr>
          <p:nvPr/>
        </p:nvPicPr>
        <p:blipFill>
          <a:blip r:embed="rId2"/>
          <a:srcRect/>
          <a:stretch>
            <a:fillRect/>
          </a:stretch>
        </p:blipFill>
        <p:spPr bwMode="auto">
          <a:xfrm>
            <a:off x="0" y="0"/>
            <a:ext cx="5095875" cy="3724276"/>
          </a:xfrm>
          <a:prstGeom prst="rect">
            <a:avLst/>
          </a:prstGeom>
          <a:noFill/>
        </p:spPr>
      </p:pic>
      <p:sp>
        <p:nvSpPr>
          <p:cNvPr id="3" name="Rectangle 2"/>
          <p:cNvSpPr/>
          <p:nvPr/>
        </p:nvSpPr>
        <p:spPr>
          <a:xfrm>
            <a:off x="0" y="3810000"/>
            <a:ext cx="9144000" cy="369332"/>
          </a:xfrm>
          <a:prstGeom prst="rect">
            <a:avLst/>
          </a:prstGeom>
        </p:spPr>
        <p:txBody>
          <a:bodyPr wrap="square">
            <a:spAutoFit/>
          </a:bodyPr>
          <a:lstStyle/>
          <a:p>
            <a:r>
              <a:rPr lang="en-US" dirty="0" smtClean="0"/>
              <a:t>http://www.pewforum.org/2017/04/05/the-changing-global-religious-landscape/</a:t>
            </a:r>
            <a:endParaRPr lang="en-US" dirty="0"/>
          </a:p>
        </p:txBody>
      </p:sp>
      <p:pic>
        <p:nvPicPr>
          <p:cNvPr id="1030" name="Picture 6" descr="Size and projected growth of major religious groups, 2015-2060"/>
          <p:cNvPicPr>
            <a:picLocks noChangeAspect="1" noChangeArrowheads="1"/>
          </p:cNvPicPr>
          <p:nvPr/>
        </p:nvPicPr>
        <p:blipFill>
          <a:blip r:embed="rId3"/>
          <a:srcRect/>
          <a:stretch>
            <a:fillRect/>
          </a:stretch>
        </p:blipFill>
        <p:spPr bwMode="auto">
          <a:xfrm>
            <a:off x="533400" y="4191000"/>
            <a:ext cx="6096000" cy="3019425"/>
          </a:xfrm>
          <a:prstGeom prst="rect">
            <a:avLst/>
          </a:prstGeom>
          <a:noFill/>
        </p:spPr>
      </p:pic>
      <p:sp>
        <p:nvSpPr>
          <p:cNvPr id="8" name="Rectangle 7"/>
          <p:cNvSpPr/>
          <p:nvPr/>
        </p:nvSpPr>
        <p:spPr>
          <a:xfrm>
            <a:off x="5181600" y="228600"/>
            <a:ext cx="4572000" cy="1754326"/>
          </a:xfrm>
          <a:prstGeom prst="rect">
            <a:avLst/>
          </a:prstGeom>
        </p:spPr>
        <p:txBody>
          <a:bodyPr>
            <a:spAutoFit/>
          </a:bodyPr>
          <a:lstStyle/>
          <a:p>
            <a:r>
              <a:rPr lang="en-US" dirty="0" smtClean="0">
                <a:hlinkClick r:id="rId4"/>
              </a:rPr>
              <a:t>https://en.wikipedia.org/wiki/The_Church_of_Jesus_Christ_of_Latter-day_Saints_membership_history</a:t>
            </a:r>
            <a:endParaRPr lang="en-US" dirty="0" smtClean="0"/>
          </a:p>
          <a:p>
            <a:endParaRPr lang="en-US" dirty="0" smtClean="0"/>
          </a:p>
          <a:p>
            <a:r>
              <a:rPr lang="en-US" dirty="0" smtClean="0"/>
              <a:t>The church's reported membership as of December 31, 2017 was 16,118,169. </a:t>
            </a:r>
            <a:endParaRPr lang="en-US" dirty="0"/>
          </a:p>
        </p:txBody>
      </p:sp>
    </p:spTree>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64194" name="Picture 2" descr="Image result for utah population by religion"/>
          <p:cNvPicPr>
            <a:picLocks noChangeAspect="1" noChangeArrowheads="1"/>
          </p:cNvPicPr>
          <p:nvPr/>
        </p:nvPicPr>
        <p:blipFill>
          <a:blip r:embed="rId2"/>
          <a:srcRect/>
          <a:stretch>
            <a:fillRect/>
          </a:stretch>
        </p:blipFill>
        <p:spPr bwMode="auto">
          <a:xfrm>
            <a:off x="5181600" y="2133600"/>
            <a:ext cx="3695700" cy="4467226"/>
          </a:xfrm>
          <a:prstGeom prst="rect">
            <a:avLst/>
          </a:prstGeom>
          <a:noFill/>
        </p:spPr>
      </p:pic>
      <p:sp>
        <p:nvSpPr>
          <p:cNvPr id="3" name="Rectangle 2"/>
          <p:cNvSpPr/>
          <p:nvPr/>
        </p:nvSpPr>
        <p:spPr>
          <a:xfrm>
            <a:off x="0" y="0"/>
            <a:ext cx="9144000" cy="3139321"/>
          </a:xfrm>
          <a:prstGeom prst="rect">
            <a:avLst/>
          </a:prstGeom>
        </p:spPr>
        <p:txBody>
          <a:bodyPr wrap="square">
            <a:spAutoFit/>
          </a:bodyPr>
          <a:lstStyle/>
          <a:p>
            <a:r>
              <a:rPr lang="en-US" dirty="0" smtClean="0">
                <a:hlinkClick r:id="rId3"/>
              </a:rPr>
              <a:t>http://www.city-data.com/forum/utah/2250518-percent-lds-county.html</a:t>
            </a:r>
            <a:endParaRPr lang="en-US" dirty="0" smtClean="0"/>
          </a:p>
          <a:p>
            <a:r>
              <a:rPr lang="en-US" dirty="0" smtClean="0"/>
              <a:t>Utah, as a whole, is just under 63% LDS. </a:t>
            </a:r>
          </a:p>
          <a:p>
            <a:r>
              <a:rPr lang="en-US" dirty="0" smtClean="0"/>
              <a:t>Salt Lake County (where Salt Lake City is located) is now 51% LDS.</a:t>
            </a:r>
            <a:br>
              <a:rPr lang="en-US" dirty="0" smtClean="0"/>
            </a:br>
            <a:r>
              <a:rPr lang="en-US" dirty="0" smtClean="0"/>
              <a:t>Weber County (where Ogden is located) is 54% LDS.</a:t>
            </a:r>
            <a:br>
              <a:rPr lang="en-US" dirty="0" smtClean="0"/>
            </a:br>
            <a:r>
              <a:rPr lang="en-US" dirty="0" smtClean="0"/>
              <a:t>Utah County (where Orem and Provo are located) is now 82% -- the highest of all the counties.</a:t>
            </a:r>
            <a:br>
              <a:rPr lang="en-US" dirty="0" smtClean="0"/>
            </a:br>
            <a:r>
              <a:rPr lang="en-US" dirty="0" smtClean="0"/>
              <a:t>Washington (where St. George is located) is 62%.</a:t>
            </a:r>
            <a:br>
              <a:rPr lang="en-US" dirty="0" smtClean="0"/>
            </a:br>
            <a:r>
              <a:rPr lang="en-US" dirty="0" smtClean="0"/>
              <a:t>Summit (where Park City is located) is just 30% LDS.</a:t>
            </a:r>
            <a:br>
              <a:rPr lang="en-US" dirty="0" smtClean="0"/>
            </a:br>
            <a:r>
              <a:rPr lang="en-US" dirty="0" smtClean="0"/>
              <a:t/>
            </a:r>
            <a:br>
              <a:rPr lang="en-US" dirty="0" smtClean="0"/>
            </a:br>
            <a:r>
              <a:rPr lang="en-US" dirty="0" smtClean="0"/>
              <a:t>Read more: </a:t>
            </a:r>
            <a:r>
              <a:rPr lang="en-US" dirty="0" smtClean="0">
                <a:hlinkClick r:id="rId3"/>
              </a:rPr>
              <a:t>http://www.city-data.com/forum/utah</a:t>
            </a:r>
          </a:p>
          <a:p>
            <a:r>
              <a:rPr lang="en-US" dirty="0" smtClean="0">
                <a:hlinkClick r:id="rId3"/>
              </a:rPr>
              <a:t>/2250518-percent-lds-county.html#ixzz5gXrUwkeU</a:t>
            </a:r>
            <a:endParaRPr lang="en-US" dirty="0" smtClean="0"/>
          </a:p>
          <a:p>
            <a:endParaRPr lang="en-US" dirty="0"/>
          </a:p>
        </p:txBody>
      </p:sp>
      <p:pic>
        <p:nvPicPr>
          <p:cNvPr id="4" name="Picture 2" descr="Utahr"/>
          <p:cNvPicPr>
            <a:picLocks noChangeAspect="1" noChangeArrowheads="1"/>
          </p:cNvPicPr>
          <p:nvPr/>
        </p:nvPicPr>
        <p:blipFill>
          <a:blip r:embed="rId4"/>
          <a:srcRect/>
          <a:stretch>
            <a:fillRect/>
          </a:stretch>
        </p:blipFill>
        <p:spPr bwMode="auto">
          <a:xfrm>
            <a:off x="0" y="3048000"/>
            <a:ext cx="5116283" cy="3581400"/>
          </a:xfrm>
          <a:prstGeom prst="rect">
            <a:avLst/>
          </a:prstGeom>
          <a:noFill/>
        </p:spPr>
      </p:pic>
    </p:spTree>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2971800" y="2430959"/>
            <a:ext cx="2525050" cy="1691282"/>
            <a:chOff x="2971800" y="2430959"/>
            <a:chExt cx="2525050" cy="1691282"/>
          </a:xfrm>
        </p:grpSpPr>
        <p:sp>
          <p:nvSpPr>
            <p:cNvPr id="37" name="TextBox 36"/>
            <p:cNvSpPr txBox="1"/>
            <p:nvPr/>
          </p:nvSpPr>
          <p:spPr>
            <a:xfrm>
              <a:off x="2971800" y="3352800"/>
              <a:ext cx="2473754" cy="769441"/>
            </a:xfrm>
            <a:prstGeom prst="rect">
              <a:avLst/>
            </a:prstGeom>
            <a:noFill/>
          </p:spPr>
          <p:txBody>
            <a:bodyPr wrap="none" rtlCol="0">
              <a:spAutoFit/>
            </a:bodyPr>
            <a:lstStyle/>
            <a:p>
              <a:r>
                <a:rPr lang="en-US" sz="4400" b="1" dirty="0" smtClean="0">
                  <a:ln>
                    <a:solidFill>
                      <a:schemeClr val="tx1"/>
                    </a:solidFill>
                  </a:ln>
                </a:rPr>
                <a:t>2,900,872</a:t>
              </a:r>
              <a:endParaRPr lang="en-US" sz="4400" b="1" dirty="0">
                <a:ln>
                  <a:solidFill>
                    <a:schemeClr val="tx1"/>
                  </a:solidFill>
                </a:ln>
              </a:endParaRPr>
            </a:p>
          </p:txBody>
        </p:sp>
        <p:sp>
          <p:nvSpPr>
            <p:cNvPr id="38" name="TextBox 37"/>
            <p:cNvSpPr txBox="1"/>
            <p:nvPr/>
          </p:nvSpPr>
          <p:spPr>
            <a:xfrm>
              <a:off x="2971800" y="2430959"/>
              <a:ext cx="2525050" cy="784830"/>
            </a:xfrm>
            <a:prstGeom prst="rect">
              <a:avLst/>
            </a:prstGeom>
            <a:noFill/>
          </p:spPr>
          <p:txBody>
            <a:bodyPr wrap="none" rtlCol="0">
              <a:spAutoFit/>
            </a:bodyPr>
            <a:lstStyle/>
            <a:p>
              <a:r>
                <a:rPr lang="en-US" sz="4400" b="1" dirty="0" smtClean="0">
                  <a:ln>
                    <a:solidFill>
                      <a:schemeClr val="tx1"/>
                    </a:solidFill>
                  </a:ln>
                </a:rPr>
                <a:t>1,817,044</a:t>
              </a:r>
              <a:endParaRPr lang="en-US" sz="4400" b="1" dirty="0">
                <a:ln>
                  <a:solidFill>
                    <a:schemeClr val="tx1"/>
                  </a:solidFill>
                </a:ln>
              </a:endParaRPr>
            </a:p>
          </p:txBody>
        </p:sp>
      </p:grpSp>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3" name="Picture 2" descr="Utahr"/>
          <p:cNvPicPr>
            <a:picLocks noChangeAspect="1" noChangeArrowheads="1"/>
          </p:cNvPicPr>
          <p:nvPr/>
        </p:nvPicPr>
        <p:blipFill>
          <a:blip r:embed="rId2"/>
          <a:srcRect l="72222" t="-529"/>
          <a:stretch>
            <a:fillRect/>
          </a:stretch>
        </p:blipFill>
        <p:spPr bwMode="auto">
          <a:xfrm>
            <a:off x="381000" y="680720"/>
            <a:ext cx="2438400" cy="6177280"/>
          </a:xfrm>
          <a:prstGeom prst="rect">
            <a:avLst/>
          </a:prstGeom>
          <a:noFill/>
        </p:spPr>
      </p:pic>
      <p:grpSp>
        <p:nvGrpSpPr>
          <p:cNvPr id="2"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grpSp>
        <p:nvGrpSpPr>
          <p:cNvPr id="22" name="Group 21"/>
          <p:cNvGrpSpPr/>
          <p:nvPr/>
        </p:nvGrpSpPr>
        <p:grpSpPr>
          <a:xfrm>
            <a:off x="958392" y="914400"/>
            <a:ext cx="7295342" cy="3832086"/>
            <a:chOff x="958392" y="914400"/>
            <a:chExt cx="7295342" cy="3832086"/>
          </a:xfrm>
        </p:grpSpPr>
        <p:cxnSp>
          <p:nvCxnSpPr>
            <p:cNvPr id="21" name="Straight Connector 20"/>
            <p:cNvCxnSpPr/>
            <p:nvPr/>
          </p:nvCxnSpPr>
          <p:spPr>
            <a:xfrm>
              <a:off x="3048000" y="3276600"/>
              <a:ext cx="2362200" cy="158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58392" y="914400"/>
              <a:ext cx="7295342" cy="3832086"/>
              <a:chOff x="958392" y="914400"/>
              <a:chExt cx="7295342" cy="3832086"/>
            </a:xfrm>
          </p:grpSpPr>
          <p:sp>
            <p:nvSpPr>
              <p:cNvPr id="17" name="TextBox 16"/>
              <p:cNvSpPr txBox="1"/>
              <p:nvPr/>
            </p:nvSpPr>
            <p:spPr>
              <a:xfrm>
                <a:off x="958392" y="914400"/>
                <a:ext cx="1327608" cy="430887"/>
              </a:xfrm>
              <a:prstGeom prst="rect">
                <a:avLst/>
              </a:prstGeom>
              <a:noFill/>
            </p:spPr>
            <p:txBody>
              <a:bodyPr wrap="none" rtlCol="0">
                <a:spAutoFit/>
              </a:bodyPr>
              <a:lstStyle/>
              <a:p>
                <a:r>
                  <a:rPr lang="en-US" sz="2200" b="1" dirty="0" smtClean="0">
                    <a:ln>
                      <a:solidFill>
                        <a:schemeClr val="tx1"/>
                      </a:solidFill>
                    </a:ln>
                  </a:rPr>
                  <a:t>2,900,872</a:t>
                </a:r>
                <a:endParaRPr lang="en-US" sz="2200" b="1" dirty="0">
                  <a:ln>
                    <a:solidFill>
                      <a:schemeClr val="tx1"/>
                    </a:solidFill>
                  </a:ln>
                </a:endParaRPr>
              </a:p>
            </p:txBody>
          </p:sp>
          <p:sp>
            <p:nvSpPr>
              <p:cNvPr id="18" name="TextBox 17"/>
              <p:cNvSpPr txBox="1"/>
              <p:nvPr/>
            </p:nvSpPr>
            <p:spPr>
              <a:xfrm>
                <a:off x="984785" y="3714690"/>
                <a:ext cx="1225015" cy="400110"/>
              </a:xfrm>
              <a:prstGeom prst="rect">
                <a:avLst/>
              </a:prstGeom>
              <a:noFill/>
            </p:spPr>
            <p:txBody>
              <a:bodyPr wrap="none" rtlCol="0">
                <a:spAutoFit/>
              </a:bodyPr>
              <a:lstStyle/>
              <a:p>
                <a:r>
                  <a:rPr lang="en-US" sz="2000" b="1" dirty="0" smtClean="0">
                    <a:ln>
                      <a:solidFill>
                        <a:schemeClr val="tx1"/>
                      </a:solidFill>
                    </a:ln>
                  </a:rPr>
                  <a:t>1,817,044</a:t>
                </a:r>
                <a:endParaRPr lang="en-US" sz="2000" b="1" dirty="0">
                  <a:ln>
                    <a:solidFill>
                      <a:schemeClr val="tx1"/>
                    </a:solidFill>
                  </a:ln>
                </a:endParaRPr>
              </a:p>
            </p:txBody>
          </p:sp>
          <p:sp>
            <p:nvSpPr>
              <p:cNvPr id="32" name="TextBox 31"/>
              <p:cNvSpPr txBox="1"/>
              <p:nvPr/>
            </p:nvSpPr>
            <p:spPr>
              <a:xfrm>
                <a:off x="5791200" y="2667000"/>
                <a:ext cx="2462534" cy="1200329"/>
              </a:xfrm>
              <a:prstGeom prst="rect">
                <a:avLst/>
              </a:prstGeom>
              <a:noFill/>
            </p:spPr>
            <p:txBody>
              <a:bodyPr wrap="none" rtlCol="0">
                <a:spAutoFit/>
              </a:bodyPr>
              <a:lstStyle/>
              <a:p>
                <a:r>
                  <a:rPr lang="en-US" sz="7200" b="1" dirty="0" smtClean="0">
                    <a:ln>
                      <a:solidFill>
                        <a:schemeClr val="tx1"/>
                      </a:solidFill>
                    </a:ln>
                  </a:rPr>
                  <a:t>= 63%</a:t>
                </a:r>
                <a:endParaRPr lang="en-US" sz="7200" b="1" dirty="0">
                  <a:ln>
                    <a:solidFill>
                      <a:schemeClr val="tx1"/>
                    </a:solidFill>
                  </a:ln>
                </a:endParaRPr>
              </a:p>
            </p:txBody>
          </p:sp>
          <p:sp>
            <p:nvSpPr>
              <p:cNvPr id="33" name="TextBox 32"/>
              <p:cNvSpPr txBox="1"/>
              <p:nvPr/>
            </p:nvSpPr>
            <p:spPr>
              <a:xfrm>
                <a:off x="3048000" y="4038600"/>
                <a:ext cx="2518703" cy="707886"/>
              </a:xfrm>
              <a:prstGeom prst="rect">
                <a:avLst/>
              </a:prstGeom>
              <a:noFill/>
            </p:spPr>
            <p:txBody>
              <a:bodyPr wrap="none" rtlCol="0">
                <a:spAutoFit/>
              </a:bodyPr>
              <a:lstStyle/>
              <a:p>
                <a:r>
                  <a:rPr lang="en-US" sz="4000" dirty="0" smtClean="0">
                    <a:ln>
                      <a:solidFill>
                        <a:schemeClr val="tx1"/>
                      </a:solidFill>
                    </a:ln>
                  </a:rPr>
                  <a:t>population</a:t>
                </a:r>
                <a:endParaRPr lang="en-US" sz="4000" dirty="0">
                  <a:ln>
                    <a:solidFill>
                      <a:schemeClr val="tx1"/>
                    </a:solidFill>
                  </a:ln>
                </a:endParaRPr>
              </a:p>
            </p:txBody>
          </p:sp>
          <p:sp>
            <p:nvSpPr>
              <p:cNvPr id="34" name="TextBox 33"/>
              <p:cNvSpPr txBox="1"/>
              <p:nvPr/>
            </p:nvSpPr>
            <p:spPr>
              <a:xfrm>
                <a:off x="3200400" y="1730514"/>
                <a:ext cx="2225289" cy="707886"/>
              </a:xfrm>
              <a:prstGeom prst="rect">
                <a:avLst/>
              </a:prstGeom>
              <a:noFill/>
            </p:spPr>
            <p:txBody>
              <a:bodyPr wrap="none" rtlCol="0">
                <a:spAutoFit/>
              </a:bodyPr>
              <a:lstStyle/>
              <a:p>
                <a:r>
                  <a:rPr lang="en-US" sz="4000" dirty="0" smtClean="0">
                    <a:ln>
                      <a:solidFill>
                        <a:schemeClr val="tx1"/>
                      </a:solidFill>
                    </a:ln>
                  </a:rPr>
                  <a:t>Mormons</a:t>
                </a:r>
                <a:endParaRPr lang="en-US" sz="4000" dirty="0">
                  <a:ln>
                    <a:solidFill>
                      <a:schemeClr val="tx1"/>
                    </a:solidFill>
                  </a:ln>
                </a:endParaRPr>
              </a:p>
            </p:txBody>
          </p:sp>
        </p:grpSp>
      </p:gr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19" name="Group 18"/>
          <p:cNvGrpSpPr/>
          <p:nvPr/>
        </p:nvGrpSpPr>
        <p:grpSpPr>
          <a:xfrm>
            <a:off x="2743200" y="914400"/>
            <a:ext cx="4953000" cy="5867400"/>
            <a:chOff x="7467600" y="0"/>
            <a:chExt cx="5318760" cy="6248400"/>
          </a:xfrm>
        </p:grpSpPr>
        <p:pic>
          <p:nvPicPr>
            <p:cNvPr id="2052" name="Picture 4" descr="Image result for percent of utah population that is mormon"/>
            <p:cNvPicPr>
              <a:picLocks noChangeAspect="1" noChangeArrowheads="1"/>
            </p:cNvPicPr>
            <p:nvPr/>
          </p:nvPicPr>
          <p:blipFill>
            <a:blip r:embed="rId3"/>
            <a:srcRect/>
            <a:stretch>
              <a:fillRect/>
            </a:stretch>
          </p:blipFill>
          <p:spPr bwMode="auto">
            <a:xfrm>
              <a:off x="7467600" y="169288"/>
              <a:ext cx="5029200" cy="6079112"/>
            </a:xfrm>
            <a:prstGeom prst="rect">
              <a:avLst/>
            </a:prstGeom>
            <a:noFill/>
          </p:spPr>
        </p:pic>
        <p:sp useBgFill="1">
          <p:nvSpPr>
            <p:cNvPr id="14" name="Rectangle 13"/>
            <p:cNvSpPr/>
            <p:nvPr/>
          </p:nvSpPr>
          <p:spPr>
            <a:xfrm>
              <a:off x="10591800" y="0"/>
              <a:ext cx="2194560" cy="1280160"/>
            </a:xfrm>
            <a:prstGeom prst="rect">
              <a:avLst/>
            </a:prstGeom>
            <a:ln>
              <a:noFill/>
            </a:ln>
          </p:spPr>
          <p:txBody>
            <a:bodyPr wrap="square" rtlCol="0" anchor="ctr">
              <a:spAutoFit/>
            </a:bodyPr>
            <a:lstStyle/>
            <a:p>
              <a:pPr algn="ctr"/>
              <a:endParaRPr lang="en-US" sz="2200" b="1" dirty="0" smtClean="0">
                <a:solidFill>
                  <a:schemeClr val="bg1"/>
                </a:solidFill>
              </a:endParaRPr>
            </a:p>
          </p:txBody>
        </p:sp>
      </p:grpSp>
      <p:pic>
        <p:nvPicPr>
          <p:cNvPr id="1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6705346" y="304800"/>
            <a:ext cx="1905254" cy="1981200"/>
          </a:xfrm>
          <a:prstGeom prst="rect">
            <a:avLst/>
          </a:prstGeom>
          <a:noFill/>
        </p:spPr>
      </p:pic>
      <p:sp>
        <p:nvSpPr>
          <p:cNvPr id="24" name="TextBox 23"/>
          <p:cNvSpPr txBox="1"/>
          <p:nvPr/>
        </p:nvSpPr>
        <p:spPr>
          <a:xfrm rot="19799173">
            <a:off x="5308713" y="1644049"/>
            <a:ext cx="1821011" cy="461665"/>
          </a:xfrm>
          <a:prstGeom prst="rect">
            <a:avLst/>
          </a:prstGeom>
          <a:noFill/>
        </p:spPr>
        <p:txBody>
          <a:bodyPr wrap="none" rtlCol="0">
            <a:spAutoFit/>
          </a:bodyPr>
          <a:lstStyle/>
          <a:p>
            <a:r>
              <a:rPr lang="en-US" sz="2400" dirty="0" smtClean="0">
                <a:ln>
                  <a:solidFill>
                    <a:schemeClr val="tx1"/>
                  </a:solidFill>
                </a:ln>
              </a:rPr>
              <a:t>Salt Lake City</a:t>
            </a:r>
            <a:endParaRPr lang="en-US" sz="2400" dirty="0">
              <a:ln>
                <a:solidFill>
                  <a:schemeClr val="tx1"/>
                </a:solidFill>
              </a:ln>
            </a:endParaRPr>
          </a:p>
        </p:txBody>
      </p:sp>
      <p:grpSp>
        <p:nvGrpSpPr>
          <p:cNvPr id="26" name="Group 25"/>
          <p:cNvGrpSpPr/>
          <p:nvPr/>
        </p:nvGrpSpPr>
        <p:grpSpPr>
          <a:xfrm>
            <a:off x="4343400" y="2286000"/>
            <a:ext cx="914400" cy="605909"/>
            <a:chOff x="4343400" y="2286000"/>
            <a:chExt cx="914400" cy="605909"/>
          </a:xfrm>
        </p:grpSpPr>
        <p:sp>
          <p:nvSpPr>
            <p:cNvPr id="25" name="TextBox 24"/>
            <p:cNvSpPr txBox="1"/>
            <p:nvPr/>
          </p:nvSpPr>
          <p:spPr>
            <a:xfrm>
              <a:off x="4419600" y="2388513"/>
              <a:ext cx="736099" cy="430887"/>
            </a:xfrm>
            <a:prstGeom prst="rect">
              <a:avLst/>
            </a:prstGeom>
            <a:solidFill>
              <a:srgbClr val="E9AAF4"/>
            </a:solidFill>
          </p:spPr>
          <p:txBody>
            <a:bodyPr wrap="none" rtlCol="0">
              <a:spAutoFit/>
            </a:bodyPr>
            <a:lstStyle/>
            <a:p>
              <a:r>
                <a:rPr lang="en-US" sz="2200" dirty="0" smtClean="0">
                  <a:ln>
                    <a:solidFill>
                      <a:schemeClr val="tx1"/>
                    </a:solidFill>
                  </a:ln>
                </a:rPr>
                <a:t> 51%</a:t>
              </a:r>
              <a:endParaRPr lang="en-US" sz="2200" dirty="0">
                <a:ln>
                  <a:solidFill>
                    <a:schemeClr val="tx1"/>
                  </a:solidFill>
                </a:ln>
              </a:endParaRPr>
            </a:p>
          </p:txBody>
        </p:sp>
        <p:sp>
          <p:nvSpPr>
            <p:cNvPr id="23" name="Oval 22"/>
            <p:cNvSpPr/>
            <p:nvPr/>
          </p:nvSpPr>
          <p:spPr>
            <a:xfrm>
              <a:off x="4343400" y="2286000"/>
              <a:ext cx="9144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sp>
        <p:nvSpPr>
          <p:cNvPr id="27" name="TextBox 26"/>
          <p:cNvSpPr txBox="1"/>
          <p:nvPr/>
        </p:nvSpPr>
        <p:spPr>
          <a:xfrm rot="19799173">
            <a:off x="5418206" y="2439341"/>
            <a:ext cx="2507611" cy="461665"/>
          </a:xfrm>
          <a:prstGeom prst="rect">
            <a:avLst/>
          </a:prstGeom>
          <a:solidFill>
            <a:srgbClr val="9516AA">
              <a:alpha val="56000"/>
            </a:srgbClr>
          </a:solidFill>
        </p:spPr>
        <p:txBody>
          <a:bodyPr wrap="none" rtlCol="0">
            <a:spAutoFit/>
          </a:bodyPr>
          <a:lstStyle/>
          <a:p>
            <a:pPr algn="ctr"/>
            <a:r>
              <a:rPr lang="en-US" sz="2400" dirty="0" smtClean="0">
                <a:ln>
                  <a:solidFill>
                    <a:schemeClr val="bg1"/>
                  </a:solidFill>
                </a:ln>
                <a:solidFill>
                  <a:schemeClr val="bg1"/>
                </a:solidFill>
                <a:effectLst>
                  <a:outerShdw dist="50800" dir="6600000" algn="ctr" rotWithShape="0">
                    <a:schemeClr val="tx1"/>
                  </a:outerShdw>
                </a:effectLst>
              </a:rPr>
              <a:t>Provo &amp; University</a:t>
            </a:r>
            <a:endParaRPr lang="en-US" sz="2400" dirty="0">
              <a:ln>
                <a:solidFill>
                  <a:schemeClr val="bg1"/>
                </a:solidFill>
              </a:ln>
              <a:solidFill>
                <a:schemeClr val="bg1"/>
              </a:solidFill>
              <a:effectLst>
                <a:outerShdw dist="50800" dir="6600000" algn="ctr" rotWithShape="0">
                  <a:schemeClr val="tx1"/>
                </a:outerShdw>
              </a:effectLst>
            </a:endParaRPr>
          </a:p>
        </p:txBody>
      </p:sp>
      <p:grpSp>
        <p:nvGrpSpPr>
          <p:cNvPr id="30" name="Group 29"/>
          <p:cNvGrpSpPr/>
          <p:nvPr/>
        </p:nvGrpSpPr>
        <p:grpSpPr>
          <a:xfrm>
            <a:off x="4419600" y="2895606"/>
            <a:ext cx="1066800" cy="838202"/>
            <a:chOff x="4343400" y="2286000"/>
            <a:chExt cx="1066800" cy="605909"/>
          </a:xfrm>
        </p:grpSpPr>
        <p:sp>
          <p:nvSpPr>
            <p:cNvPr id="31" name="TextBox 30"/>
            <p:cNvSpPr txBox="1"/>
            <p:nvPr/>
          </p:nvSpPr>
          <p:spPr>
            <a:xfrm>
              <a:off x="4469661" y="2341078"/>
              <a:ext cx="864339" cy="533956"/>
            </a:xfrm>
            <a:prstGeom prst="rect">
              <a:avLst/>
            </a:prstGeom>
            <a:solidFill>
              <a:srgbClr val="9516AA"/>
            </a:solidFill>
          </p:spPr>
          <p:txBody>
            <a:bodyPr wrap="none" rtlCol="0">
              <a:spAutoFit/>
            </a:bodyPr>
            <a:lstStyle/>
            <a:p>
              <a:r>
                <a:rPr lang="en-US" sz="1000" dirty="0" smtClean="0">
                  <a:ln>
                    <a:solidFill>
                      <a:schemeClr val="bg1"/>
                    </a:solidFill>
                  </a:ln>
                  <a:solidFill>
                    <a:schemeClr val="bg1"/>
                  </a:solidFill>
                </a:rPr>
                <a:t>  </a:t>
              </a:r>
            </a:p>
            <a:p>
              <a:r>
                <a:rPr lang="en-US" sz="2200" dirty="0" smtClean="0">
                  <a:ln>
                    <a:solidFill>
                      <a:schemeClr val="bg1"/>
                    </a:solidFill>
                  </a:ln>
                  <a:solidFill>
                    <a:schemeClr val="bg1"/>
                  </a:solidFill>
                </a:rPr>
                <a:t> 82%  </a:t>
              </a:r>
            </a:p>
            <a:p>
              <a:endParaRPr lang="en-US" sz="1000" dirty="0">
                <a:ln>
                  <a:solidFill>
                    <a:schemeClr val="bg1"/>
                  </a:solidFill>
                </a:ln>
                <a:solidFill>
                  <a:schemeClr val="bg1"/>
                </a:solidFill>
              </a:endParaRPr>
            </a:p>
          </p:txBody>
        </p:sp>
        <p:sp>
          <p:nvSpPr>
            <p:cNvPr id="36" name="Oval 35"/>
            <p:cNvSpPr/>
            <p:nvPr/>
          </p:nvSpPr>
          <p:spPr>
            <a:xfrm>
              <a:off x="4343400" y="2286000"/>
              <a:ext cx="10668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2"/>
                                        </p:tgtEl>
                                      </p:cBhvr>
                                    </p:animEffect>
                                    <p:set>
                                      <p:cBhvr>
                                        <p:cTn id="7" dur="1" fill="hold">
                                          <p:stCondLst>
                                            <p:cond delay="999"/>
                                          </p:stCondLst>
                                        </p:cTn>
                                        <p:tgtEl>
                                          <p:spTgt spid="2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39"/>
                                        </p:tgtEl>
                                      </p:cBhvr>
                                    </p:animEffect>
                                    <p:set>
                                      <p:cBhvr>
                                        <p:cTn id="10" dur="1" fill="hold">
                                          <p:stCondLst>
                                            <p:cond delay="999"/>
                                          </p:stCondLst>
                                        </p:cTn>
                                        <p:tgtEl>
                                          <p:spTgt spid="39"/>
                                        </p:tgtEl>
                                        <p:attrNameLst>
                                          <p:attrName>style.visibility</p:attrName>
                                        </p:attrNameLst>
                                      </p:cBhvr>
                                      <p:to>
                                        <p:strVal val="hidden"/>
                                      </p:to>
                                    </p:set>
                                  </p:childTnLst>
                                </p:cTn>
                              </p:par>
                              <p:par>
                                <p:cTn id="11" presetID="10" presetClass="entr" presetSubtype="0" fill="hold" nodeType="withEffect">
                                  <p:stCondLst>
                                    <p:cond delay="50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1000"/>
                                        <p:tgtEl>
                                          <p:spTgt spid="24"/>
                                        </p:tgtEl>
                                      </p:cBhvr>
                                    </p:animEffect>
                                  </p:childTnLst>
                                </p:cTn>
                              </p:par>
                            </p:childTnLst>
                          </p:cTn>
                        </p:par>
                        <p:par>
                          <p:cTn id="19" fill="hold">
                            <p:stCondLst>
                              <p:cond delay="1000"/>
                            </p:stCondLst>
                            <p:childTnLst>
                              <p:par>
                                <p:cTn id="20" presetID="53" presetClass="entr" presetSubtype="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1000" fill="hold"/>
                                        <p:tgtEl>
                                          <p:spTgt spid="26"/>
                                        </p:tgtEl>
                                        <p:attrNameLst>
                                          <p:attrName>ppt_w</p:attrName>
                                        </p:attrNameLst>
                                      </p:cBhvr>
                                      <p:tavLst>
                                        <p:tav tm="0">
                                          <p:val>
                                            <p:fltVal val="0"/>
                                          </p:val>
                                        </p:tav>
                                        <p:tav tm="100000">
                                          <p:val>
                                            <p:strVal val="#ppt_w"/>
                                          </p:val>
                                        </p:tav>
                                      </p:tavLst>
                                    </p:anim>
                                    <p:anim calcmode="lin" valueType="num">
                                      <p:cBhvr>
                                        <p:cTn id="23" dur="1000" fill="hold"/>
                                        <p:tgtEl>
                                          <p:spTgt spid="26"/>
                                        </p:tgtEl>
                                        <p:attrNameLst>
                                          <p:attrName>ppt_h</p:attrName>
                                        </p:attrNameLst>
                                      </p:cBhvr>
                                      <p:tavLst>
                                        <p:tav tm="0">
                                          <p:val>
                                            <p:fltVal val="0"/>
                                          </p:val>
                                        </p:tav>
                                        <p:tav tm="100000">
                                          <p:val>
                                            <p:strVal val="#ppt_h"/>
                                          </p:val>
                                        </p:tav>
                                      </p:tavLst>
                                    </p:anim>
                                    <p:animEffect transition="in" filter="fade">
                                      <p:cBhvr>
                                        <p:cTn id="24" dur="1000"/>
                                        <p:tgtEl>
                                          <p:spTgt spid="2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1000"/>
                                        <p:tgtEl>
                                          <p:spTgt spid="27"/>
                                        </p:tgtEl>
                                      </p:cBhvr>
                                    </p:animEffect>
                                  </p:childTnLst>
                                </p:cTn>
                              </p:par>
                            </p:childTnLst>
                          </p:cTn>
                        </p:par>
                        <p:par>
                          <p:cTn id="30" fill="hold">
                            <p:stCondLst>
                              <p:cond delay="1000"/>
                            </p:stCondLst>
                            <p:childTnLst>
                              <p:par>
                                <p:cTn id="31" presetID="53" presetClass="entr" presetSubtype="0" fill="hold" nodeType="after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1000" fill="hold"/>
                                        <p:tgtEl>
                                          <p:spTgt spid="30"/>
                                        </p:tgtEl>
                                        <p:attrNameLst>
                                          <p:attrName>ppt_w</p:attrName>
                                        </p:attrNameLst>
                                      </p:cBhvr>
                                      <p:tavLst>
                                        <p:tav tm="0">
                                          <p:val>
                                            <p:fltVal val="0"/>
                                          </p:val>
                                        </p:tav>
                                        <p:tav tm="100000">
                                          <p:val>
                                            <p:strVal val="#ppt_w"/>
                                          </p:val>
                                        </p:tav>
                                      </p:tavLst>
                                    </p:anim>
                                    <p:anim calcmode="lin" valueType="num">
                                      <p:cBhvr>
                                        <p:cTn id="34" dur="1000" fill="hold"/>
                                        <p:tgtEl>
                                          <p:spTgt spid="30"/>
                                        </p:tgtEl>
                                        <p:attrNameLst>
                                          <p:attrName>ppt_h</p:attrName>
                                        </p:attrNameLst>
                                      </p:cBhvr>
                                      <p:tavLst>
                                        <p:tav tm="0">
                                          <p:val>
                                            <p:fltVal val="0"/>
                                          </p:val>
                                        </p:tav>
                                        <p:tav tm="100000">
                                          <p:val>
                                            <p:strVal val="#ppt_h"/>
                                          </p:val>
                                        </p:tav>
                                      </p:tavLst>
                                    </p:anim>
                                    <p:animEffect transition="in" filter="fade">
                                      <p:cBhvr>
                                        <p:cTn id="3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animBg="1"/>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5632311"/>
          </a:xfrm>
          <a:prstGeom prst="rect">
            <a:avLst/>
          </a:prstGeom>
        </p:spPr>
        <p:txBody>
          <a:bodyPr wrap="square">
            <a:spAutoFit/>
          </a:bodyPr>
          <a:lstStyle/>
          <a:p>
            <a:r>
              <a:rPr lang="en-US" dirty="0" smtClean="0">
                <a:hlinkClick r:id="rId2"/>
              </a:rPr>
              <a:t>https://en.wikipedia.org/wiki/Demographics_of_Utah</a:t>
            </a:r>
            <a:endParaRPr lang="en-US" dirty="0" smtClean="0"/>
          </a:p>
          <a:p>
            <a:r>
              <a:rPr lang="en-US" dirty="0" smtClean="0"/>
              <a:t>	 A majority of the state's residents are members of The Church of Jesus Christ of Latter-day Saints (LDS Church). As of 2007, 60.7% of Utahans are counted as members of the LDS Church, although only 41.6% of Utahans are active members. </a:t>
            </a:r>
          </a:p>
          <a:p>
            <a:r>
              <a:rPr lang="en-US" dirty="0" smtClean="0"/>
              <a:t>	Mormons now make up about 39% (28% active) of the population in Salt Lake County, mainly residing in the southern part of the valley (Draper, South Jordan, and parts of West Jordan)  while rural areas tend to have larger proportions of Mormons. </a:t>
            </a:r>
          </a:p>
          <a:p>
            <a:r>
              <a:rPr lang="en-US" dirty="0" smtClean="0"/>
              <a:t>	Though the LDS Church officially maintains a policy of neutrality in regards to political parties,</a:t>
            </a:r>
            <a:r>
              <a:rPr lang="en-US" baseline="30000" dirty="0" smtClean="0"/>
              <a:t> </a:t>
            </a:r>
            <a:r>
              <a:rPr lang="en-US" dirty="0" smtClean="0"/>
              <a:t>the church's doctrine has a strong regional influence on politics. Another doctrine effect can be seen in Utah's high birth rate (25 percent higher than the national average; the highest for a state in the U.S.).</a:t>
            </a:r>
            <a:r>
              <a:rPr lang="en-US" baseline="30000" dirty="0" smtClean="0"/>
              <a:t> </a:t>
            </a:r>
          </a:p>
          <a:p>
            <a:r>
              <a:rPr lang="en-US" baseline="30000" dirty="0" smtClean="0"/>
              <a:t>	</a:t>
            </a:r>
            <a:r>
              <a:rPr lang="en-US" dirty="0" smtClean="0"/>
              <a:t>The Mormons in Utah tend to have conservative views when it comes to most </a:t>
            </a:r>
          </a:p>
          <a:p>
            <a:r>
              <a:rPr lang="en-US" dirty="0" smtClean="0"/>
              <a:t>political issues and the majority of voter-age Utahans are unaffiliated voters (60%) who vote overwhelmingly Republican.</a:t>
            </a:r>
            <a:r>
              <a:rPr lang="en-US" baseline="30000" dirty="0" smtClean="0"/>
              <a:t> </a:t>
            </a:r>
            <a:r>
              <a:rPr lang="en-US" dirty="0" smtClean="0"/>
              <a:t>John McCain polled 62.5% in the 2008 Presidential Election while 70.9% of Utahans opted for George W. Bush in 2004. </a:t>
            </a:r>
          </a:p>
          <a:p>
            <a:r>
              <a:rPr lang="en-US" dirty="0" smtClean="0"/>
              <a:t>	In 2000 the Religious Congregations and Membership Study reported that the three largest denominational groups in Utah are Mormon, Catholic, and Evangelical Protestant. The LDS Church has the highest number of adherents in Utah (at 1,493,612 members), followed by the Catholic Church with 97,085 members reported and the Southern Baptist Convention, reporting 13,258 adherents.</a:t>
            </a:r>
            <a:endParaRPr lang="en-US" dirty="0"/>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hlinkClick r:id="rId2"/>
              </a:rPr>
              <a:t>https://www.insurancejournal.com/news/national/2018/02/16/480956.htm</a:t>
            </a:r>
            <a:endParaRPr lang="en-US" dirty="0" smtClean="0"/>
          </a:p>
          <a:p>
            <a:r>
              <a:rPr lang="en-US" dirty="0" smtClean="0"/>
              <a:t>	According to the National Safety Council, the estimated annual population death rate is 12.28 deaths per 100,000 population, a decrease of two percent from the 2016 rate. The estimated annual mileage death rate is 1.25 deaths per 100 million vehicle miles traveled, a decrease of 2% from the 2016 rate.</a:t>
            </a:r>
          </a:p>
          <a:p>
            <a:r>
              <a:rPr lang="en-US" dirty="0" smtClean="0"/>
              <a:t>	NSC collects fatality data every month from all 50 states and the District of Columbia and uses data from the National Center for Health Statistics. Deaths occurring within one year of the crash and on both public and private roadways – such as parking lots and driveways – are included in the estimates.</a:t>
            </a:r>
            <a:endParaRPr lang="en-US" dirty="0"/>
          </a:p>
        </p:txBody>
      </p:sp>
      <p:sp>
        <p:nvSpPr>
          <p:cNvPr id="3" name="Rectangle 2"/>
          <p:cNvSpPr/>
          <p:nvPr/>
        </p:nvSpPr>
        <p:spPr>
          <a:xfrm>
            <a:off x="0" y="2590800"/>
            <a:ext cx="9144000" cy="1200329"/>
          </a:xfrm>
          <a:prstGeom prst="rect">
            <a:avLst/>
          </a:prstGeom>
        </p:spPr>
        <p:txBody>
          <a:bodyPr wrap="square">
            <a:spAutoFit/>
          </a:bodyPr>
          <a:lstStyle/>
          <a:p>
            <a:r>
              <a:rPr lang="en-US" u="sng" dirty="0" smtClean="0">
                <a:hlinkClick r:id="rId3"/>
              </a:rPr>
              <a:t>https://crashstats.nhtsa.dot.gov/Api/Public/ViewPublication/812580</a:t>
            </a:r>
          </a:p>
          <a:p>
            <a:r>
              <a:rPr lang="en-US" dirty="0" smtClean="0"/>
              <a:t>An average of 102 people died each day in motor vehicle crashes in 2016, one fatality every 14 minutes. Fatality rates per 100,000 population (11.59) and per 100 million vehicle miles traveled (VMT, 1.18) in 2016 have both increased compared to 2015 (11.06 and 1.15, respectively).</a:t>
            </a:r>
            <a:endParaRPr lang="en-US" u="sng" dirty="0">
              <a:hlinkClick r:id="rId3"/>
            </a:endParaRPr>
          </a:p>
        </p:txBody>
      </p:sp>
      <p:sp>
        <p:nvSpPr>
          <p:cNvPr id="4" name="Rectangle 3"/>
          <p:cNvSpPr/>
          <p:nvPr/>
        </p:nvSpPr>
        <p:spPr>
          <a:xfrm>
            <a:off x="0" y="4038600"/>
            <a:ext cx="9144000" cy="2031325"/>
          </a:xfrm>
          <a:prstGeom prst="rect">
            <a:avLst/>
          </a:prstGeom>
        </p:spPr>
        <p:txBody>
          <a:bodyPr wrap="square">
            <a:spAutoFit/>
          </a:bodyPr>
          <a:lstStyle/>
          <a:p>
            <a:r>
              <a:rPr lang="en-US" dirty="0" smtClean="0">
                <a:hlinkClick r:id="rId4"/>
              </a:rPr>
              <a:t>https://space.stackexchange.com/questions/14985/is-the-overall-mortality-rate-for-being-in-a-spacecraft-in-space-or-bound-for-sp</a:t>
            </a:r>
            <a:endParaRPr lang="en-US" dirty="0" smtClean="0"/>
          </a:p>
          <a:p>
            <a:pPr fontAlgn="base"/>
            <a:r>
              <a:rPr lang="en-US" dirty="0" smtClean="0"/>
              <a:t>544 people have been in Earth orbit, 18 fatalities: 3.3% of astronauts have died during spaceflight. </a:t>
            </a:r>
          </a:p>
          <a:p>
            <a:pPr fontAlgn="base"/>
            <a:r>
              <a:rPr lang="en-US" dirty="0" smtClean="0"/>
              <a:t>But many astronauts have made more than one flight. Thanks to @</a:t>
            </a:r>
            <a:r>
              <a:rPr lang="en-US" dirty="0" err="1" smtClean="0"/>
              <a:t>Eoin</a:t>
            </a:r>
            <a:r>
              <a:rPr lang="en-US" dirty="0" smtClean="0"/>
              <a:t>: the number of person-flights is 1228, for a fatality rate of 1.4%.</a:t>
            </a:r>
          </a:p>
          <a:p>
            <a:endParaRPr lang="en-US" dirty="0"/>
          </a:p>
        </p:txBody>
      </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740307"/>
          </a:xfrm>
          <a:prstGeom prst="rect">
            <a:avLst/>
          </a:prstGeom>
        </p:spPr>
        <p:txBody>
          <a:bodyPr wrap="square">
            <a:spAutoFit/>
          </a:bodyPr>
          <a:lstStyle/>
          <a:p>
            <a:r>
              <a:rPr lang="en-US" dirty="0" smtClean="0">
                <a:hlinkClick r:id="rId2"/>
              </a:rPr>
              <a:t>http://thisweekinmormons.com/2014/12/mormon-population-percentage-increases-utah/</a:t>
            </a:r>
            <a:endParaRPr lang="en-US" dirty="0" smtClean="0"/>
          </a:p>
          <a:p>
            <a:r>
              <a:rPr lang="en-US" dirty="0" smtClean="0"/>
              <a:t>	 Reversing a longstanding trend, the share of members of The Church of Jesus Christ of Latter-day Saints actually increased in Salt Lake County in 2013, now with 51.41 percent of the population. That’s only a .09 percent increase from 2012, but an increase is an increase. The rest of Utah enjoyed an uptick in the percentage of Mormons for the fourth year in a row, up to 62.64 percent from 62.37 percent last year.</a:t>
            </a:r>
          </a:p>
          <a:p>
            <a:r>
              <a:rPr lang="en-US" dirty="0" smtClean="0"/>
              <a:t>	 Only three counties in Utah are over 80 percent LDS: Utah, Rich, and Morgan. Of those, only Utah county is part of a major urban conurbation. (The combined populations of Rich and Morgan Counties is under 12,000 people.) With 12,815 new records, the number of members added to the rolls of the Church in Utah County actually eclipsed the overall population increase of 11,300. It turns out missionary work can, indeed, be done in Provo, so long as we avoid being those unfortunate Mormons who don’t let their kids play with non-members. Bad Mormons! Don’t do that. Pluralism is good.</a:t>
            </a:r>
          </a:p>
          <a:p>
            <a:pPr fontAlgn="base"/>
            <a:r>
              <a:rPr lang="en-US" dirty="0" smtClean="0"/>
              <a:t>	 Here are four counties in Utah without a Mormon majority: Carbon, San Juan, Summit, and Grand. Carbon (47.05 percent) has a strong mining heritage, which draws in outsiders, San Juan (39.70 percent) has a very different cultural heritage from the rest of the state, Summit (30.37 percent) is the home of Park City, ski resorts, and Grand (27.25 percent) basically wasn’t settled by Mormons back in the day. </a:t>
            </a:r>
          </a:p>
          <a:p>
            <a:pPr fontAlgn="base"/>
            <a:r>
              <a:rPr lang="en-US" dirty="0" smtClean="0"/>
              <a:t>	Utah’s overall population continues to increase, with the highest birthrate in the nation as well as an economy that wasn’t hit as hard during the recession, save the construction boom that finally abated in Washington County. And now with a burgeoning tech sector, the population along the Wasatch front will likely continue to increase. 80 percent of Utah’s population already lives along the Front.</a:t>
            </a:r>
          </a:p>
          <a:p>
            <a:endParaRPr lang="en-US" dirty="0"/>
          </a:p>
        </p:txBody>
      </p:sp>
    </p:spTree>
  </p:cSld>
  <p:clrMapOvr>
    <a:masterClrMapping/>
  </p:clrMapOvr>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pic>
        <p:nvPicPr>
          <p:cNvPr id="13" name="Picture 2" descr="Utahr"/>
          <p:cNvPicPr>
            <a:picLocks noChangeAspect="1" noChangeArrowheads="1"/>
          </p:cNvPicPr>
          <p:nvPr/>
        </p:nvPicPr>
        <p:blipFill>
          <a:blip r:embed="rId2"/>
          <a:srcRect l="72222" t="-529"/>
          <a:stretch>
            <a:fillRect/>
          </a:stretch>
        </p:blipFill>
        <p:spPr bwMode="auto">
          <a:xfrm>
            <a:off x="381000" y="680720"/>
            <a:ext cx="2438400" cy="6177280"/>
          </a:xfrm>
          <a:prstGeom prst="rect">
            <a:avLst/>
          </a:prstGeom>
          <a:noFill/>
        </p:spPr>
      </p:pic>
      <p:grpSp>
        <p:nvGrpSpPr>
          <p:cNvPr id="2"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30" name="Group 29"/>
          <p:cNvGrpSpPr/>
          <p:nvPr/>
        </p:nvGrpSpPr>
        <p:grpSpPr>
          <a:xfrm>
            <a:off x="2743200" y="914400"/>
            <a:ext cx="5182617" cy="5867400"/>
            <a:chOff x="2743200" y="914400"/>
            <a:chExt cx="5182617" cy="5867400"/>
          </a:xfrm>
        </p:grpSpPr>
        <p:grpSp>
          <p:nvGrpSpPr>
            <p:cNvPr id="5" name="Group 18"/>
            <p:cNvGrpSpPr/>
            <p:nvPr/>
          </p:nvGrpSpPr>
          <p:grpSpPr>
            <a:xfrm>
              <a:off x="2743200" y="914400"/>
              <a:ext cx="4953000" cy="5867400"/>
              <a:chOff x="7467600" y="0"/>
              <a:chExt cx="5318760" cy="6248400"/>
            </a:xfrm>
          </p:grpSpPr>
          <p:pic>
            <p:nvPicPr>
              <p:cNvPr id="2052" name="Picture 4" descr="Image result for percent of utah population that is mormon"/>
              <p:cNvPicPr>
                <a:picLocks noChangeAspect="1" noChangeArrowheads="1"/>
              </p:cNvPicPr>
              <p:nvPr/>
            </p:nvPicPr>
            <p:blipFill>
              <a:blip r:embed="rId3"/>
              <a:srcRect/>
              <a:stretch>
                <a:fillRect/>
              </a:stretch>
            </p:blipFill>
            <p:spPr bwMode="auto">
              <a:xfrm>
                <a:off x="7467600" y="169288"/>
                <a:ext cx="5029200" cy="6079112"/>
              </a:xfrm>
              <a:prstGeom prst="rect">
                <a:avLst/>
              </a:prstGeom>
              <a:noFill/>
            </p:spPr>
          </p:pic>
          <p:sp useBgFill="1">
            <p:nvSpPr>
              <p:cNvPr id="14" name="Rectangle 13"/>
              <p:cNvSpPr/>
              <p:nvPr/>
            </p:nvSpPr>
            <p:spPr>
              <a:xfrm>
                <a:off x="10591800" y="0"/>
                <a:ext cx="2194560" cy="1280160"/>
              </a:xfrm>
              <a:prstGeom prst="rect">
                <a:avLst/>
              </a:prstGeom>
              <a:ln>
                <a:noFill/>
              </a:ln>
            </p:spPr>
            <p:txBody>
              <a:bodyPr wrap="square" rtlCol="0" anchor="ctr">
                <a:spAutoFit/>
              </a:bodyPr>
              <a:lstStyle/>
              <a:p>
                <a:pPr algn="ctr"/>
                <a:endParaRPr lang="en-US" sz="2200" b="1" dirty="0" smtClean="0">
                  <a:solidFill>
                    <a:schemeClr val="bg1"/>
                  </a:solidFill>
                </a:endParaRPr>
              </a:p>
            </p:txBody>
          </p:sp>
        </p:grpSp>
        <p:sp>
          <p:nvSpPr>
            <p:cNvPr id="24" name="TextBox 23"/>
            <p:cNvSpPr txBox="1"/>
            <p:nvPr/>
          </p:nvSpPr>
          <p:spPr>
            <a:xfrm rot="19799173">
              <a:off x="5308713" y="1644049"/>
              <a:ext cx="1821011" cy="461665"/>
            </a:xfrm>
            <a:prstGeom prst="rect">
              <a:avLst/>
            </a:prstGeom>
            <a:noFill/>
          </p:spPr>
          <p:txBody>
            <a:bodyPr wrap="none" rtlCol="0">
              <a:spAutoFit/>
            </a:bodyPr>
            <a:lstStyle/>
            <a:p>
              <a:r>
                <a:rPr lang="en-US" sz="2400" dirty="0" smtClean="0">
                  <a:ln>
                    <a:solidFill>
                      <a:schemeClr val="tx1"/>
                    </a:solidFill>
                  </a:ln>
                </a:rPr>
                <a:t>Salt Lake City</a:t>
              </a:r>
              <a:endParaRPr lang="en-US" sz="2400" dirty="0">
                <a:ln>
                  <a:solidFill>
                    <a:schemeClr val="tx1"/>
                  </a:solidFill>
                </a:ln>
              </a:endParaRPr>
            </a:p>
          </p:txBody>
        </p:sp>
        <p:grpSp>
          <p:nvGrpSpPr>
            <p:cNvPr id="6" name="Group 25"/>
            <p:cNvGrpSpPr/>
            <p:nvPr/>
          </p:nvGrpSpPr>
          <p:grpSpPr>
            <a:xfrm>
              <a:off x="4343400" y="2286000"/>
              <a:ext cx="914400" cy="605909"/>
              <a:chOff x="4343400" y="2286000"/>
              <a:chExt cx="914400" cy="605909"/>
            </a:xfrm>
          </p:grpSpPr>
          <p:sp>
            <p:nvSpPr>
              <p:cNvPr id="25" name="TextBox 24"/>
              <p:cNvSpPr txBox="1"/>
              <p:nvPr/>
            </p:nvSpPr>
            <p:spPr>
              <a:xfrm>
                <a:off x="4419600" y="2388513"/>
                <a:ext cx="736099" cy="430887"/>
              </a:xfrm>
              <a:prstGeom prst="rect">
                <a:avLst/>
              </a:prstGeom>
              <a:solidFill>
                <a:srgbClr val="E9AAF4"/>
              </a:solidFill>
            </p:spPr>
            <p:txBody>
              <a:bodyPr wrap="none" rtlCol="0">
                <a:spAutoFit/>
              </a:bodyPr>
              <a:lstStyle/>
              <a:p>
                <a:r>
                  <a:rPr lang="en-US" sz="2200" dirty="0" smtClean="0">
                    <a:ln>
                      <a:solidFill>
                        <a:schemeClr val="tx1"/>
                      </a:solidFill>
                    </a:ln>
                  </a:rPr>
                  <a:t> 51%</a:t>
                </a:r>
                <a:endParaRPr lang="en-US" sz="2200" dirty="0">
                  <a:ln>
                    <a:solidFill>
                      <a:schemeClr val="tx1"/>
                    </a:solidFill>
                  </a:ln>
                </a:endParaRPr>
              </a:p>
            </p:txBody>
          </p:sp>
          <p:sp>
            <p:nvSpPr>
              <p:cNvPr id="23" name="Oval 22"/>
              <p:cNvSpPr/>
              <p:nvPr/>
            </p:nvSpPr>
            <p:spPr>
              <a:xfrm>
                <a:off x="4343400" y="2286000"/>
                <a:ext cx="9144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sp>
          <p:nvSpPr>
            <p:cNvPr id="27" name="TextBox 26"/>
            <p:cNvSpPr txBox="1"/>
            <p:nvPr/>
          </p:nvSpPr>
          <p:spPr>
            <a:xfrm rot="19799173">
              <a:off x="5418206" y="2439341"/>
              <a:ext cx="2507611" cy="461665"/>
            </a:xfrm>
            <a:prstGeom prst="rect">
              <a:avLst/>
            </a:prstGeom>
            <a:solidFill>
              <a:srgbClr val="9516AA">
                <a:alpha val="56000"/>
              </a:srgbClr>
            </a:solidFill>
          </p:spPr>
          <p:txBody>
            <a:bodyPr wrap="none" rtlCol="0">
              <a:spAutoFit/>
            </a:bodyPr>
            <a:lstStyle/>
            <a:p>
              <a:pPr algn="ctr"/>
              <a:r>
                <a:rPr lang="en-US" sz="2400" dirty="0" smtClean="0">
                  <a:ln>
                    <a:solidFill>
                      <a:schemeClr val="bg1"/>
                    </a:solidFill>
                  </a:ln>
                  <a:solidFill>
                    <a:schemeClr val="bg1"/>
                  </a:solidFill>
                  <a:effectLst>
                    <a:outerShdw dist="50800" dir="6600000" algn="ctr" rotWithShape="0">
                      <a:schemeClr val="tx1"/>
                    </a:outerShdw>
                  </a:effectLst>
                </a:rPr>
                <a:t>Provo &amp; University</a:t>
              </a:r>
              <a:endParaRPr lang="en-US" sz="2400" dirty="0">
                <a:ln>
                  <a:solidFill>
                    <a:schemeClr val="bg1"/>
                  </a:solidFill>
                </a:ln>
                <a:solidFill>
                  <a:schemeClr val="bg1"/>
                </a:solidFill>
                <a:effectLst>
                  <a:outerShdw dist="50800" dir="6600000" algn="ctr" rotWithShape="0">
                    <a:schemeClr val="tx1"/>
                  </a:outerShdw>
                </a:effectLst>
              </a:endParaRPr>
            </a:p>
          </p:txBody>
        </p:sp>
        <p:grpSp>
          <p:nvGrpSpPr>
            <p:cNvPr id="7" name="Group 29"/>
            <p:cNvGrpSpPr/>
            <p:nvPr/>
          </p:nvGrpSpPr>
          <p:grpSpPr>
            <a:xfrm>
              <a:off x="4419600" y="2895606"/>
              <a:ext cx="1066800" cy="838202"/>
              <a:chOff x="4343400" y="2286000"/>
              <a:chExt cx="1066800" cy="605909"/>
            </a:xfrm>
          </p:grpSpPr>
          <p:sp>
            <p:nvSpPr>
              <p:cNvPr id="31" name="TextBox 30"/>
              <p:cNvSpPr txBox="1"/>
              <p:nvPr/>
            </p:nvSpPr>
            <p:spPr>
              <a:xfrm>
                <a:off x="4469661" y="2341078"/>
                <a:ext cx="864339" cy="533956"/>
              </a:xfrm>
              <a:prstGeom prst="rect">
                <a:avLst/>
              </a:prstGeom>
              <a:solidFill>
                <a:srgbClr val="9516AA"/>
              </a:solidFill>
            </p:spPr>
            <p:txBody>
              <a:bodyPr wrap="none" rtlCol="0">
                <a:spAutoFit/>
              </a:bodyPr>
              <a:lstStyle/>
              <a:p>
                <a:r>
                  <a:rPr lang="en-US" sz="1000" dirty="0" smtClean="0">
                    <a:ln>
                      <a:solidFill>
                        <a:schemeClr val="bg1"/>
                      </a:solidFill>
                    </a:ln>
                    <a:solidFill>
                      <a:schemeClr val="bg1"/>
                    </a:solidFill>
                  </a:rPr>
                  <a:t>  </a:t>
                </a:r>
              </a:p>
              <a:p>
                <a:r>
                  <a:rPr lang="en-US" sz="2200" dirty="0" smtClean="0">
                    <a:ln>
                      <a:solidFill>
                        <a:schemeClr val="bg1"/>
                      </a:solidFill>
                    </a:ln>
                    <a:solidFill>
                      <a:schemeClr val="bg1"/>
                    </a:solidFill>
                  </a:rPr>
                  <a:t> 82%  </a:t>
                </a:r>
              </a:p>
              <a:p>
                <a:endParaRPr lang="en-US" sz="1000" dirty="0">
                  <a:ln>
                    <a:solidFill>
                      <a:schemeClr val="bg1"/>
                    </a:solidFill>
                  </a:ln>
                  <a:solidFill>
                    <a:schemeClr val="bg1"/>
                  </a:solidFill>
                </a:endParaRPr>
              </a:p>
            </p:txBody>
          </p:sp>
          <p:sp>
            <p:nvSpPr>
              <p:cNvPr id="36" name="Oval 35"/>
              <p:cNvSpPr/>
              <p:nvPr/>
            </p:nvSpPr>
            <p:spPr>
              <a:xfrm>
                <a:off x="4343400" y="2286000"/>
                <a:ext cx="1066800" cy="605909"/>
              </a:xfrm>
              <a:prstGeom prst="ellipse">
                <a:avLst/>
              </a:prstGeom>
              <a:noFill/>
              <a:ln w="76200">
                <a:solidFill>
                  <a:schemeClr val="tx1"/>
                </a:solidFill>
              </a:ln>
              <a:effectLst>
                <a:outerShdw dist="50800" dir="6000000" algn="ctr" rotWithShape="0">
                  <a:schemeClr val="bg1"/>
                </a:outerShdw>
              </a:effectLst>
            </p:spPr>
            <p:txBody>
              <a:bodyPr wrap="square" rtlCol="0" anchor="ctr">
                <a:spAutoFit/>
              </a:bodyPr>
              <a:lstStyle/>
              <a:p>
                <a:pPr algn="ctr"/>
                <a:endParaRPr lang="en-US" sz="2200" b="1" dirty="0" smtClean="0">
                  <a:solidFill>
                    <a:schemeClr val="bg1"/>
                  </a:solidFill>
                </a:endParaRPr>
              </a:p>
            </p:txBody>
          </p:sp>
        </p:grpSp>
      </p:grpSp>
      <p:sp>
        <p:nvSpPr>
          <p:cNvPr id="37" name="TextBox 36"/>
          <p:cNvSpPr txBox="1"/>
          <p:nvPr/>
        </p:nvSpPr>
        <p:spPr>
          <a:xfrm>
            <a:off x="984785" y="3714690"/>
            <a:ext cx="1225015" cy="400110"/>
          </a:xfrm>
          <a:prstGeom prst="rect">
            <a:avLst/>
          </a:prstGeom>
          <a:noFill/>
        </p:spPr>
        <p:txBody>
          <a:bodyPr wrap="none" rtlCol="0">
            <a:spAutoFit/>
          </a:bodyPr>
          <a:lstStyle/>
          <a:p>
            <a:r>
              <a:rPr lang="en-US" sz="2000" dirty="0" smtClean="0">
                <a:ln>
                  <a:solidFill>
                    <a:schemeClr val="tx1"/>
                  </a:solidFill>
                </a:ln>
              </a:rPr>
              <a:t>1,817,044</a:t>
            </a:r>
            <a:endParaRPr lang="en-US" sz="2000" dirty="0">
              <a:ln>
                <a:solidFill>
                  <a:schemeClr val="tx1"/>
                </a:solidFill>
              </a:ln>
            </a:endParaRPr>
          </a:p>
        </p:txBody>
      </p:sp>
      <p:sp>
        <p:nvSpPr>
          <p:cNvPr id="38" name="TextBox 37"/>
          <p:cNvSpPr txBox="1"/>
          <p:nvPr/>
        </p:nvSpPr>
        <p:spPr>
          <a:xfrm>
            <a:off x="5181600" y="2492514"/>
            <a:ext cx="3850862" cy="707886"/>
          </a:xfrm>
          <a:prstGeom prst="rect">
            <a:avLst/>
          </a:prstGeom>
          <a:noFill/>
        </p:spPr>
        <p:txBody>
          <a:bodyPr wrap="none" rtlCol="0">
            <a:spAutoFit/>
          </a:bodyPr>
          <a:lstStyle/>
          <a:p>
            <a:r>
              <a:rPr lang="en-US" sz="4000" dirty="0" smtClean="0">
                <a:ln>
                  <a:solidFill>
                    <a:schemeClr val="tx1"/>
                  </a:solidFill>
                </a:ln>
              </a:rPr>
              <a:t>Mormons in Utah</a:t>
            </a:r>
            <a:endParaRPr lang="en-US" sz="4000" dirty="0">
              <a:ln>
                <a:solidFill>
                  <a:schemeClr val="tx1"/>
                </a:solidFill>
              </a:ln>
            </a:endParaRPr>
          </a:p>
        </p:txBody>
      </p:sp>
      <p:sp>
        <p:nvSpPr>
          <p:cNvPr id="39" name="TextBox 38"/>
          <p:cNvSpPr txBox="1"/>
          <p:nvPr/>
        </p:nvSpPr>
        <p:spPr>
          <a:xfrm>
            <a:off x="3505200" y="3581400"/>
            <a:ext cx="5304657" cy="707886"/>
          </a:xfrm>
          <a:prstGeom prst="rect">
            <a:avLst/>
          </a:prstGeom>
          <a:noFill/>
        </p:spPr>
        <p:txBody>
          <a:bodyPr wrap="none" rtlCol="0">
            <a:spAutoFit/>
          </a:bodyPr>
          <a:lstStyle/>
          <a:p>
            <a:r>
              <a:rPr lang="en-US" sz="4000" b="1" i="1" dirty="0" smtClean="0">
                <a:ln>
                  <a:solidFill>
                    <a:schemeClr val="tx1"/>
                  </a:solidFill>
                </a:ln>
                <a:latin typeface="Tempus Sans ITC" pitchFamily="82" charset="0"/>
              </a:rPr>
              <a:t>How many world-wide?</a:t>
            </a:r>
            <a:endParaRPr lang="en-US" sz="4000" b="1" i="1" dirty="0">
              <a:ln>
                <a:solidFill>
                  <a:schemeClr val="tx1"/>
                </a:solidFill>
              </a:ln>
              <a:latin typeface="Tempus Sans ITC" pitchFamily="82" charset="0"/>
            </a:endParaRPr>
          </a:p>
        </p:txBody>
      </p:sp>
      <p:sp>
        <p:nvSpPr>
          <p:cNvPr id="40" name="TextBox 39"/>
          <p:cNvSpPr txBox="1"/>
          <p:nvPr/>
        </p:nvSpPr>
        <p:spPr>
          <a:xfrm>
            <a:off x="3048000" y="5257800"/>
            <a:ext cx="5613909" cy="830997"/>
          </a:xfrm>
          <a:prstGeom prst="rect">
            <a:avLst/>
          </a:prstGeom>
          <a:noFill/>
        </p:spPr>
        <p:txBody>
          <a:bodyPr wrap="none" rtlCol="0">
            <a:spAutoFit/>
          </a:bodyPr>
          <a:lstStyle/>
          <a:p>
            <a:r>
              <a:rPr lang="en-US" sz="4800" dirty="0" smtClean="0">
                <a:ln>
                  <a:solidFill>
                    <a:srgbClr val="FF0000"/>
                  </a:solidFill>
                </a:ln>
                <a:solidFill>
                  <a:srgbClr val="FF0000"/>
                </a:solidFill>
                <a:effectLst>
                  <a:outerShdw dist="50800" dir="6600000" algn="ctr" rotWithShape="0">
                    <a:schemeClr val="tx1"/>
                  </a:outerShdw>
                </a:effectLst>
              </a:rPr>
              <a:t>more than 16 million!</a:t>
            </a:r>
            <a:endParaRPr lang="en-US" sz="4800" dirty="0">
              <a:ln>
                <a:solidFill>
                  <a:srgbClr val="FF0000"/>
                </a:solidFill>
              </a:ln>
              <a:solidFill>
                <a:srgbClr val="FF0000"/>
              </a:solidFill>
              <a:effectLst>
                <a:outerShdw dist="50800" dir="6600000" algn="ctr" rotWithShape="0">
                  <a:schemeClr val="tx1"/>
                </a:outerShdw>
              </a:effectLst>
            </a:endParaRPr>
          </a:p>
        </p:txBody>
      </p:sp>
      <p:sp>
        <p:nvSpPr>
          <p:cNvPr id="41" name="TextBox 40"/>
          <p:cNvSpPr txBox="1"/>
          <p:nvPr/>
        </p:nvSpPr>
        <p:spPr>
          <a:xfrm>
            <a:off x="2765380" y="4343400"/>
            <a:ext cx="3992118" cy="646331"/>
          </a:xfrm>
          <a:prstGeom prst="rect">
            <a:avLst/>
          </a:prstGeom>
          <a:noFill/>
        </p:spPr>
        <p:txBody>
          <a:bodyPr wrap="none" rtlCol="0">
            <a:spAutoFit/>
          </a:bodyPr>
          <a:lstStyle/>
          <a:p>
            <a:r>
              <a:rPr lang="en-US" sz="3600" dirty="0" smtClean="0">
                <a:ln>
                  <a:solidFill>
                    <a:schemeClr val="tx1"/>
                  </a:solidFill>
                </a:ln>
              </a:rPr>
              <a:t>Take a guess . . 2M?</a:t>
            </a:r>
            <a:endParaRPr lang="en-US" sz="3600" dirty="0">
              <a:ln>
                <a:solidFill>
                  <a:schemeClr val="tx1"/>
                </a:solidFill>
              </a:ln>
            </a:endParaRPr>
          </a:p>
        </p:txBody>
      </p:sp>
      <p:sp>
        <p:nvSpPr>
          <p:cNvPr id="42" name="TextBox 41"/>
          <p:cNvSpPr txBox="1"/>
          <p:nvPr/>
        </p:nvSpPr>
        <p:spPr>
          <a:xfrm>
            <a:off x="6477000" y="4343400"/>
            <a:ext cx="1234633" cy="646331"/>
          </a:xfrm>
          <a:prstGeom prst="rect">
            <a:avLst/>
          </a:prstGeom>
          <a:noFill/>
        </p:spPr>
        <p:txBody>
          <a:bodyPr wrap="none" rtlCol="0">
            <a:spAutoFit/>
          </a:bodyPr>
          <a:lstStyle/>
          <a:p>
            <a:r>
              <a:rPr lang="en-US" sz="3600" dirty="0" smtClean="0">
                <a:ln>
                  <a:solidFill>
                    <a:schemeClr val="tx1"/>
                  </a:solidFill>
                </a:ln>
              </a:rPr>
              <a:t>  8M?</a:t>
            </a:r>
            <a:endParaRPr lang="en-US" sz="3600" dirty="0">
              <a:ln>
                <a:solidFill>
                  <a:schemeClr val="tx1"/>
                </a:solidFill>
              </a:ln>
            </a:endParaRPr>
          </a:p>
        </p:txBody>
      </p:sp>
      <p:sp>
        <p:nvSpPr>
          <p:cNvPr id="43" name="TextBox 42"/>
          <p:cNvSpPr txBox="1"/>
          <p:nvPr/>
        </p:nvSpPr>
        <p:spPr>
          <a:xfrm>
            <a:off x="7696200" y="4343400"/>
            <a:ext cx="1468672" cy="646331"/>
          </a:xfrm>
          <a:prstGeom prst="rect">
            <a:avLst/>
          </a:prstGeom>
          <a:noFill/>
        </p:spPr>
        <p:txBody>
          <a:bodyPr wrap="none" rtlCol="0">
            <a:spAutoFit/>
          </a:bodyPr>
          <a:lstStyle/>
          <a:p>
            <a:r>
              <a:rPr lang="en-US" sz="3600" dirty="0" smtClean="0">
                <a:ln>
                  <a:solidFill>
                    <a:schemeClr val="tx1"/>
                  </a:solidFill>
                </a:ln>
              </a:rPr>
              <a:t>  16M?</a:t>
            </a:r>
            <a:endParaRPr lang="en-US" sz="3600" dirty="0">
              <a:ln>
                <a:solidFill>
                  <a:schemeClr val="tx1"/>
                </a:solidFill>
              </a:ln>
            </a:endParaRPr>
          </a:p>
        </p:txBody>
      </p:sp>
      <p:pic>
        <p:nvPicPr>
          <p:cNvPr id="11" name="Picture 5" descr="C:\Users\Sandra\AppData\Local\Microsoft\Windows\INetCache\IE\BVRDKKS1\RandomCross[1].png"/>
          <p:cNvPicPr>
            <a:picLocks noChangeAspect="1" noChangeArrowheads="1"/>
          </p:cNvPicPr>
          <p:nvPr/>
        </p:nvPicPr>
        <p:blipFill>
          <a:blip r:embed="rId4" cstate="print"/>
          <a:srcRect/>
          <a:stretch>
            <a:fillRect/>
          </a:stretch>
        </p:blipFill>
        <p:spPr bwMode="auto">
          <a:xfrm>
            <a:off x="6705346" y="304800"/>
            <a:ext cx="1905254" cy="1981200"/>
          </a:xfrm>
          <a:prstGeom prst="rect">
            <a:avLst/>
          </a:prstGeom>
          <a:noFill/>
        </p:spPr>
      </p:pic>
      <p:sp>
        <p:nvSpPr>
          <p:cNvPr id="32" name="Oval 31"/>
          <p:cNvSpPr/>
          <p:nvPr/>
        </p:nvSpPr>
        <p:spPr>
          <a:xfrm>
            <a:off x="5486400" y="4114800"/>
            <a:ext cx="1143000" cy="1143000"/>
          </a:xfrm>
          <a:prstGeom prst="ellipse">
            <a:avLst/>
          </a:prstGeom>
          <a:noFill/>
          <a:ln w="63500">
            <a:solidFill>
              <a:srgbClr val="FF0000"/>
            </a:solidFill>
          </a:ln>
          <a:effectLst>
            <a:outerShdw dist="50800" dir="66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0"/>
                                        </p:tgtEl>
                                      </p:cBhvr>
                                    </p:animEffect>
                                    <p:set>
                                      <p:cBhvr>
                                        <p:cTn id="7" dur="1" fill="hold">
                                          <p:stCondLst>
                                            <p:cond delay="999"/>
                                          </p:stCondLst>
                                        </p:cTn>
                                        <p:tgtEl>
                                          <p:spTgt spid="30"/>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childTnLst>
                                </p:cTn>
                              </p:par>
                              <p:par>
                                <p:cTn id="12" presetID="63" presetClass="path" presetSubtype="0" accel="50000" decel="50000" fill="hold" grpId="1" nodeType="withEffect">
                                  <p:stCondLst>
                                    <p:cond delay="0"/>
                                  </p:stCondLst>
                                  <p:childTnLst>
                                    <p:animMotion origin="layout" path="M -2.77778E-6 -3.33333E-6 L 0.26702 -0.15972 " pathEditMode="relative" rAng="0" ptsTypes="AA">
                                      <p:cBhvr>
                                        <p:cTn id="13" dur="1000" fill="hold"/>
                                        <p:tgtEl>
                                          <p:spTgt spid="37"/>
                                        </p:tgtEl>
                                        <p:attrNameLst>
                                          <p:attrName>ppt_x</p:attrName>
                                          <p:attrName>ppt_y</p:attrName>
                                        </p:attrNameLst>
                                      </p:cBhvr>
                                      <p:rCtr x="134" y="-80"/>
                                    </p:animMotion>
                                  </p:childTnLst>
                                </p:cTn>
                              </p:par>
                              <p:par>
                                <p:cTn id="14" presetID="6" presetClass="emph" presetSubtype="0" fill="hold" grpId="2" nodeType="withEffect">
                                  <p:stCondLst>
                                    <p:cond delay="0"/>
                                  </p:stCondLst>
                                  <p:childTnLst>
                                    <p:animScale>
                                      <p:cBhvr>
                                        <p:cTn id="15" dur="1000" fill="hold"/>
                                        <p:tgtEl>
                                          <p:spTgt spid="37"/>
                                        </p:tgtEl>
                                      </p:cBhvr>
                                      <p:by x="200000" y="200000"/>
                                    </p:animScale>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1000"/>
                                        <p:tgtEl>
                                          <p:spTgt spid="38"/>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grpId="0" nodeType="click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Effect transition="in" filter="fade">
                                      <p:cBhvr>
                                        <p:cTn id="26" dur="1000"/>
                                        <p:tgtEl>
                                          <p:spTgt spid="3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1000"/>
                                        <p:tgtEl>
                                          <p:spTgt spid="41"/>
                                        </p:tgtEl>
                                      </p:cBhvr>
                                    </p:animEffect>
                                  </p:childTnLst>
                                </p:cTn>
                              </p:par>
                            </p:childTnLst>
                          </p:cTn>
                        </p:par>
                        <p:par>
                          <p:cTn id="32" fill="hold">
                            <p:stCondLst>
                              <p:cond delay="1000"/>
                            </p:stCondLst>
                            <p:childTnLst>
                              <p:par>
                                <p:cTn id="33" presetID="22" presetClass="entr" presetSubtype="8" fill="hold" grpId="1" nodeType="after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wipe(left)">
                                      <p:cBhvr>
                                        <p:cTn id="35" dur="1000"/>
                                        <p:tgtEl>
                                          <p:spTgt spid="42"/>
                                        </p:tgtEl>
                                      </p:cBhvr>
                                    </p:animEffect>
                                  </p:childTnLst>
                                </p:cTn>
                              </p:par>
                            </p:childTnLst>
                          </p:cTn>
                        </p:par>
                        <p:par>
                          <p:cTn id="36" fill="hold">
                            <p:stCondLst>
                              <p:cond delay="2000"/>
                            </p:stCondLst>
                            <p:childTnLst>
                              <p:par>
                                <p:cTn id="37" presetID="22" presetClass="entr" presetSubtype="8" fill="hold" grpId="1"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wipe(left)">
                                      <p:cBhvr>
                                        <p:cTn id="39" dur="1000"/>
                                        <p:tgtEl>
                                          <p:spTgt spid="4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wipe(left)">
                                      <p:cBhvr>
                                        <p:cTn id="44" dur="1000"/>
                                        <p:tgtEl>
                                          <p:spTgt spid="32"/>
                                        </p:tgtEl>
                                      </p:cBhvr>
                                    </p:animEffect>
                                  </p:childTnLst>
                                </p:cTn>
                              </p:par>
                            </p:childTnLst>
                          </p:cTn>
                        </p:par>
                      </p:childTnLst>
                    </p:cTn>
                  </p:par>
                  <p:par>
                    <p:cTn id="45" fill="hold">
                      <p:stCondLst>
                        <p:cond delay="indefinite"/>
                      </p:stCondLst>
                      <p:childTnLst>
                        <p:par>
                          <p:cTn id="46" fill="hold">
                            <p:stCondLst>
                              <p:cond delay="0"/>
                            </p:stCondLst>
                            <p:childTnLst>
                              <p:par>
                                <p:cTn id="47" presetID="63" presetClass="path" presetSubtype="0" accel="50000" decel="50000" fill="hold" grpId="1" nodeType="clickEffect">
                                  <p:stCondLst>
                                    <p:cond delay="0"/>
                                  </p:stCondLst>
                                  <p:childTnLst>
                                    <p:animMotion origin="layout" path="M 1.11022E-16 -0.00555 L 0.12083 -3.33333E-6 " pathEditMode="relative" rAng="0" ptsTypes="AA">
                                      <p:cBhvr>
                                        <p:cTn id="48" dur="1000" fill="hold"/>
                                        <p:tgtEl>
                                          <p:spTgt spid="32"/>
                                        </p:tgtEl>
                                        <p:attrNameLst>
                                          <p:attrName>ppt_x</p:attrName>
                                          <p:attrName>ppt_y</p:attrName>
                                        </p:attrNameLst>
                                      </p:cBhvr>
                                      <p:rCtr x="60" y="3"/>
                                    </p:animMotion>
                                  </p:childTnLst>
                                </p:cTn>
                              </p:par>
                            </p:childTnLst>
                          </p:cTn>
                        </p:par>
                      </p:childTnLst>
                    </p:cTn>
                  </p:par>
                  <p:par>
                    <p:cTn id="49" fill="hold">
                      <p:stCondLst>
                        <p:cond delay="indefinite"/>
                      </p:stCondLst>
                      <p:childTnLst>
                        <p:par>
                          <p:cTn id="50" fill="hold">
                            <p:stCondLst>
                              <p:cond delay="0"/>
                            </p:stCondLst>
                            <p:childTnLst>
                              <p:par>
                                <p:cTn id="51" presetID="63" presetClass="path" presetSubtype="0" accel="50000" decel="50000" fill="hold" grpId="2" nodeType="clickEffect">
                                  <p:stCondLst>
                                    <p:cond delay="0"/>
                                  </p:stCondLst>
                                  <p:childTnLst>
                                    <p:animMotion origin="layout" path="M 0.12083 2.22222E-6 L 0.27083 2.22222E-6 " pathEditMode="relative" rAng="0" ptsTypes="AA">
                                      <p:cBhvr>
                                        <p:cTn id="52" dur="1000" fill="hold"/>
                                        <p:tgtEl>
                                          <p:spTgt spid="32"/>
                                        </p:tgtEl>
                                        <p:attrNameLst>
                                          <p:attrName>ppt_x</p:attrName>
                                          <p:attrName>ppt_y</p:attrName>
                                        </p:attrNameLst>
                                      </p:cBhvr>
                                      <p:rCtr x="75" y="0"/>
                                    </p:animMotion>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7" grpId="1"/>
      <p:bldP spid="37" grpId="2"/>
      <p:bldP spid="38" grpId="0"/>
      <p:bldP spid="39" grpId="0"/>
      <p:bldP spid="40" grpId="0"/>
      <p:bldP spid="41" grpId="1"/>
      <p:bldP spid="42" grpId="1"/>
      <p:bldP spid="43" grpId="1"/>
      <p:bldP spid="32" grpId="0" animBg="1"/>
      <p:bldP spid="32" grpId="1" animBg="1"/>
      <p:bldP spid="32" grpId="2" animBg="1"/>
    </p:bldLst>
  </p:timing>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4273" name="Picture 1"/>
          <p:cNvPicPr>
            <a:picLocks noChangeAspect="1" noChangeArrowheads="1"/>
          </p:cNvPicPr>
          <p:nvPr/>
        </p:nvPicPr>
        <p:blipFill>
          <a:blip r:embed="rId2"/>
          <a:srcRect/>
          <a:stretch>
            <a:fillRect/>
          </a:stretch>
        </p:blipFill>
        <p:spPr bwMode="auto">
          <a:xfrm>
            <a:off x="0" y="609600"/>
            <a:ext cx="9144000" cy="37047488"/>
          </a:xfrm>
          <a:prstGeom prst="rect">
            <a:avLst/>
          </a:prstGeom>
          <a:noFill/>
          <a:ln w="9525">
            <a:noFill/>
            <a:miter lim="800000"/>
            <a:headEnd/>
            <a:tailEnd/>
          </a:ln>
          <a:effectLst/>
        </p:spPr>
      </p:pic>
      <p:sp>
        <p:nvSpPr>
          <p:cNvPr id="3" name="TextBox 2"/>
          <p:cNvSpPr txBox="1"/>
          <p:nvPr/>
        </p:nvSpPr>
        <p:spPr>
          <a:xfrm>
            <a:off x="3200400" y="87868"/>
            <a:ext cx="2244204" cy="369332"/>
          </a:xfrm>
          <a:prstGeom prst="rect">
            <a:avLst/>
          </a:prstGeom>
          <a:noFill/>
        </p:spPr>
        <p:txBody>
          <a:bodyPr wrap="none" rtlCol="0">
            <a:spAutoFit/>
          </a:bodyPr>
          <a:lstStyle/>
          <a:p>
            <a:r>
              <a:rPr lang="en-US" b="1" dirty="0" smtClean="0"/>
              <a:t>Mormons worldwide </a:t>
            </a:r>
            <a:endParaRPr lang="en-US" b="1" dirty="0"/>
          </a:p>
        </p:txBody>
      </p:sp>
    </p:spTree>
  </p:cSld>
  <p:clrMapOvr>
    <a:masterClrMapping/>
  </p:clrMapOvr>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3"/>
          <p:cNvPicPr>
            <a:picLocks noChangeAspect="1" noChangeArrowheads="1"/>
          </p:cNvPicPr>
          <p:nvPr/>
        </p:nvPicPr>
        <p:blipFill>
          <a:blip r:embed="rId3"/>
          <a:srcRect/>
          <a:stretch>
            <a:fillRect/>
          </a:stretch>
        </p:blipFill>
        <p:spPr bwMode="auto">
          <a:xfrm rot="11716176">
            <a:off x="7009886" y="5345227"/>
            <a:ext cx="1441715" cy="1346698"/>
          </a:xfrm>
          <a:prstGeom prst="rect">
            <a:avLst/>
          </a:prstGeom>
          <a:noFill/>
          <a:ln w="9525">
            <a:noFill/>
            <a:miter lim="800000"/>
            <a:headEnd/>
            <a:tailEnd/>
          </a:ln>
          <a:effectLst/>
        </p:spPr>
      </p:pic>
      <p:sp useBgFill="1">
        <p:nvSpPr>
          <p:cNvPr id="10" name="TextBox 9"/>
          <p:cNvSpPr txBox="1"/>
          <p:nvPr/>
        </p:nvSpPr>
        <p:spPr>
          <a:xfrm>
            <a:off x="2007198" y="0"/>
            <a:ext cx="4698402" cy="830997"/>
          </a:xfrm>
          <a:prstGeom prst="rect">
            <a:avLst/>
          </a:prstGeom>
        </p:spPr>
        <p:txBody>
          <a:bodyPr wrap="none" rtlCol="0">
            <a:spAutoFit/>
          </a:bodyPr>
          <a:lstStyle/>
          <a:p>
            <a:r>
              <a:rPr lang="en-US" sz="4800" b="1" dirty="0" smtClean="0"/>
              <a:t>UTAH MORMONS</a:t>
            </a:r>
            <a:endParaRPr lang="en-US" sz="4800" b="1" dirty="0"/>
          </a:p>
        </p:txBody>
      </p:sp>
      <p:sp useBgFill="1">
        <p:nvSpPr>
          <p:cNvPr id="32" name="TextBox 3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grpSp>
        <p:nvGrpSpPr>
          <p:cNvPr id="21" name="Group 20"/>
          <p:cNvGrpSpPr/>
          <p:nvPr/>
        </p:nvGrpSpPr>
        <p:grpSpPr>
          <a:xfrm>
            <a:off x="381000" y="304800"/>
            <a:ext cx="8783872" cy="6553200"/>
            <a:chOff x="381000" y="304800"/>
            <a:chExt cx="8783872" cy="6553200"/>
          </a:xfrm>
        </p:grpSpPr>
        <p:grpSp>
          <p:nvGrpSpPr>
            <p:cNvPr id="30" name="Group 29"/>
            <p:cNvGrpSpPr/>
            <p:nvPr/>
          </p:nvGrpSpPr>
          <p:grpSpPr>
            <a:xfrm>
              <a:off x="381000" y="304800"/>
              <a:ext cx="8651462" cy="6553200"/>
              <a:chOff x="381000" y="304800"/>
              <a:chExt cx="8651462" cy="6553200"/>
            </a:xfrm>
          </p:grpSpPr>
          <p:pic>
            <p:nvPicPr>
              <p:cNvPr id="13" name="Picture 2" descr="Utahr"/>
              <p:cNvPicPr>
                <a:picLocks noChangeAspect="1" noChangeArrowheads="1"/>
              </p:cNvPicPr>
              <p:nvPr/>
            </p:nvPicPr>
            <p:blipFill>
              <a:blip r:embed="rId4"/>
              <a:srcRect l="72222" t="-529"/>
              <a:stretch>
                <a:fillRect/>
              </a:stretch>
            </p:blipFill>
            <p:spPr bwMode="auto">
              <a:xfrm>
                <a:off x="381000" y="680720"/>
                <a:ext cx="2438400" cy="6177280"/>
              </a:xfrm>
              <a:prstGeom prst="rect">
                <a:avLst/>
              </a:prstGeom>
              <a:noFill/>
            </p:spPr>
          </p:pic>
          <p:grpSp>
            <p:nvGrpSpPr>
              <p:cNvPr id="2" name="Group 29"/>
              <p:cNvGrpSpPr/>
              <p:nvPr/>
            </p:nvGrpSpPr>
            <p:grpSpPr>
              <a:xfrm>
                <a:off x="685800" y="3352800"/>
                <a:ext cx="1737360" cy="3383280"/>
                <a:chOff x="685800" y="3352800"/>
                <a:chExt cx="1737360" cy="3383280"/>
              </a:xfrm>
            </p:grpSpPr>
            <p:sp>
              <p:nvSpPr>
                <p:cNvPr id="28" name="Rectangle 27"/>
                <p:cNvSpPr/>
                <p:nvPr/>
              </p:nvSpPr>
              <p:spPr>
                <a:xfrm>
                  <a:off x="685800" y="3352800"/>
                  <a:ext cx="1737360" cy="3383280"/>
                </a:xfrm>
                <a:prstGeom prst="rect">
                  <a:avLst/>
                </a:prstGeom>
                <a:noFill/>
                <a:ln w="762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9" name="TextBox 28"/>
                <p:cNvSpPr txBox="1"/>
                <p:nvPr/>
              </p:nvSpPr>
              <p:spPr>
                <a:xfrm rot="20228058">
                  <a:off x="1099015" y="4592490"/>
                  <a:ext cx="1045479"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LDS</a:t>
                  </a:r>
                  <a:endParaRPr lang="en-US" sz="4400" b="1" dirty="0">
                    <a:solidFill>
                      <a:srgbClr val="FF0000"/>
                    </a:solidFill>
                    <a:effectLst>
                      <a:outerShdw dist="50800" dir="7200000" algn="ctr" rotWithShape="0">
                        <a:schemeClr val="tx1"/>
                      </a:outerShdw>
                    </a:effectLst>
                  </a:endParaRPr>
                </a:p>
              </p:txBody>
            </p:sp>
          </p:grpSp>
          <p:sp>
            <p:nvSpPr>
              <p:cNvPr id="35" name="Rectangle 34"/>
              <p:cNvSpPr/>
              <p:nvPr/>
            </p:nvSpPr>
            <p:spPr>
              <a:xfrm>
                <a:off x="594360" y="1295400"/>
                <a:ext cx="1920240" cy="5532120"/>
              </a:xfrm>
              <a:prstGeom prst="rect">
                <a:avLst/>
              </a:prstGeom>
              <a:noFill/>
              <a:ln w="762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11" name="Picture 5" descr="C:\Users\Sandra\AppData\Local\Microsoft\Windows\INetCache\IE\BVRDKKS1\RandomCross[1].png"/>
              <p:cNvPicPr>
                <a:picLocks noChangeAspect="1" noChangeArrowheads="1"/>
              </p:cNvPicPr>
              <p:nvPr/>
            </p:nvPicPr>
            <p:blipFill>
              <a:blip r:embed="rId5" cstate="print"/>
              <a:srcRect/>
              <a:stretch>
                <a:fillRect/>
              </a:stretch>
            </p:blipFill>
            <p:spPr bwMode="auto">
              <a:xfrm>
                <a:off x="6705346" y="304800"/>
                <a:ext cx="1905254" cy="1981200"/>
              </a:xfrm>
              <a:prstGeom prst="rect">
                <a:avLst/>
              </a:prstGeom>
              <a:noFill/>
            </p:spPr>
          </p:pic>
          <p:sp>
            <p:nvSpPr>
              <p:cNvPr id="37" name="TextBox 36"/>
              <p:cNvSpPr txBox="1"/>
              <p:nvPr/>
            </p:nvSpPr>
            <p:spPr>
              <a:xfrm>
                <a:off x="2895600" y="2514600"/>
                <a:ext cx="2258952" cy="707886"/>
              </a:xfrm>
              <a:prstGeom prst="rect">
                <a:avLst/>
              </a:prstGeom>
              <a:noFill/>
            </p:spPr>
            <p:txBody>
              <a:bodyPr wrap="none" rtlCol="0">
                <a:spAutoFit/>
              </a:bodyPr>
              <a:lstStyle/>
              <a:p>
                <a:r>
                  <a:rPr lang="en-US" sz="4000" dirty="0" smtClean="0">
                    <a:ln>
                      <a:solidFill>
                        <a:schemeClr val="tx1"/>
                      </a:solidFill>
                    </a:ln>
                  </a:rPr>
                  <a:t>1,817,044</a:t>
                </a:r>
                <a:endParaRPr lang="en-US" sz="4000" dirty="0">
                  <a:ln>
                    <a:solidFill>
                      <a:schemeClr val="tx1"/>
                    </a:solidFill>
                  </a:ln>
                </a:endParaRPr>
              </a:p>
            </p:txBody>
          </p:sp>
          <p:sp>
            <p:nvSpPr>
              <p:cNvPr id="38" name="TextBox 37"/>
              <p:cNvSpPr txBox="1"/>
              <p:nvPr/>
            </p:nvSpPr>
            <p:spPr>
              <a:xfrm>
                <a:off x="5181600" y="2492514"/>
                <a:ext cx="3850862" cy="707886"/>
              </a:xfrm>
              <a:prstGeom prst="rect">
                <a:avLst/>
              </a:prstGeom>
              <a:noFill/>
            </p:spPr>
            <p:txBody>
              <a:bodyPr wrap="none" rtlCol="0">
                <a:spAutoFit/>
              </a:bodyPr>
              <a:lstStyle/>
              <a:p>
                <a:r>
                  <a:rPr lang="en-US" sz="4000" dirty="0" smtClean="0">
                    <a:ln>
                      <a:solidFill>
                        <a:schemeClr val="tx1"/>
                      </a:solidFill>
                    </a:ln>
                  </a:rPr>
                  <a:t>Mormons in Utah</a:t>
                </a:r>
                <a:endParaRPr lang="en-US" sz="4000" dirty="0">
                  <a:ln>
                    <a:solidFill>
                      <a:schemeClr val="tx1"/>
                    </a:solidFill>
                  </a:ln>
                </a:endParaRPr>
              </a:p>
            </p:txBody>
          </p:sp>
          <p:sp>
            <p:nvSpPr>
              <p:cNvPr id="39" name="TextBox 38"/>
              <p:cNvSpPr txBox="1"/>
              <p:nvPr/>
            </p:nvSpPr>
            <p:spPr>
              <a:xfrm>
                <a:off x="3505200" y="3581400"/>
                <a:ext cx="5304657" cy="707886"/>
              </a:xfrm>
              <a:prstGeom prst="rect">
                <a:avLst/>
              </a:prstGeom>
              <a:noFill/>
            </p:spPr>
            <p:txBody>
              <a:bodyPr wrap="none" rtlCol="0">
                <a:spAutoFit/>
              </a:bodyPr>
              <a:lstStyle/>
              <a:p>
                <a:r>
                  <a:rPr lang="en-US" sz="4000" b="1" i="1" dirty="0" smtClean="0">
                    <a:ln>
                      <a:solidFill>
                        <a:schemeClr val="tx1"/>
                      </a:solidFill>
                    </a:ln>
                    <a:latin typeface="Tempus Sans ITC" pitchFamily="82" charset="0"/>
                  </a:rPr>
                  <a:t>How many world-wide?</a:t>
                </a:r>
                <a:endParaRPr lang="en-US" sz="4000" b="1" i="1" dirty="0">
                  <a:ln>
                    <a:solidFill>
                      <a:schemeClr val="tx1"/>
                    </a:solidFill>
                  </a:ln>
                  <a:latin typeface="Tempus Sans ITC" pitchFamily="82" charset="0"/>
                </a:endParaRPr>
              </a:p>
            </p:txBody>
          </p:sp>
          <p:sp>
            <p:nvSpPr>
              <p:cNvPr id="40" name="TextBox 39"/>
              <p:cNvSpPr txBox="1"/>
              <p:nvPr/>
            </p:nvSpPr>
            <p:spPr>
              <a:xfrm>
                <a:off x="3048000" y="5257800"/>
                <a:ext cx="5613909" cy="830997"/>
              </a:xfrm>
              <a:prstGeom prst="rect">
                <a:avLst/>
              </a:prstGeom>
              <a:noFill/>
            </p:spPr>
            <p:txBody>
              <a:bodyPr wrap="none" rtlCol="0">
                <a:spAutoFit/>
              </a:bodyPr>
              <a:lstStyle/>
              <a:p>
                <a:r>
                  <a:rPr lang="en-US" sz="4800" dirty="0" smtClean="0">
                    <a:ln>
                      <a:solidFill>
                        <a:srgbClr val="FF0000"/>
                      </a:solidFill>
                    </a:ln>
                    <a:solidFill>
                      <a:srgbClr val="FF0000"/>
                    </a:solidFill>
                    <a:effectLst>
                      <a:outerShdw dist="50800" dir="6600000" algn="ctr" rotWithShape="0">
                        <a:schemeClr val="tx1"/>
                      </a:outerShdw>
                    </a:effectLst>
                  </a:rPr>
                  <a:t>more than 16 million!</a:t>
                </a:r>
                <a:endParaRPr lang="en-US" sz="4800" dirty="0">
                  <a:ln>
                    <a:solidFill>
                      <a:srgbClr val="FF0000"/>
                    </a:solidFill>
                  </a:ln>
                  <a:solidFill>
                    <a:srgbClr val="FF0000"/>
                  </a:solidFill>
                  <a:effectLst>
                    <a:outerShdw dist="50800" dir="6600000" algn="ctr" rotWithShape="0">
                      <a:schemeClr val="tx1"/>
                    </a:outerShdw>
                  </a:effectLst>
                </a:endParaRPr>
              </a:p>
            </p:txBody>
          </p:sp>
          <p:sp>
            <p:nvSpPr>
              <p:cNvPr id="41" name="TextBox 40"/>
              <p:cNvSpPr txBox="1"/>
              <p:nvPr/>
            </p:nvSpPr>
            <p:spPr>
              <a:xfrm>
                <a:off x="2765380" y="4343400"/>
                <a:ext cx="3992118" cy="646331"/>
              </a:xfrm>
              <a:prstGeom prst="rect">
                <a:avLst/>
              </a:prstGeom>
              <a:noFill/>
            </p:spPr>
            <p:txBody>
              <a:bodyPr wrap="none" rtlCol="0">
                <a:spAutoFit/>
              </a:bodyPr>
              <a:lstStyle/>
              <a:p>
                <a:r>
                  <a:rPr lang="en-US" sz="3600" dirty="0" smtClean="0">
                    <a:ln>
                      <a:solidFill>
                        <a:schemeClr val="tx1"/>
                      </a:solidFill>
                    </a:ln>
                  </a:rPr>
                  <a:t>Take a guess . . 2M?</a:t>
                </a:r>
                <a:endParaRPr lang="en-US" sz="3600" dirty="0">
                  <a:ln>
                    <a:solidFill>
                      <a:schemeClr val="tx1"/>
                    </a:solidFill>
                  </a:ln>
                </a:endParaRPr>
              </a:p>
            </p:txBody>
          </p:sp>
        </p:grpSp>
        <p:sp>
          <p:nvSpPr>
            <p:cNvPr id="19" name="TextBox 18"/>
            <p:cNvSpPr txBox="1"/>
            <p:nvPr/>
          </p:nvSpPr>
          <p:spPr>
            <a:xfrm>
              <a:off x="6477000" y="4343400"/>
              <a:ext cx="1234633" cy="646331"/>
            </a:xfrm>
            <a:prstGeom prst="rect">
              <a:avLst/>
            </a:prstGeom>
            <a:noFill/>
          </p:spPr>
          <p:txBody>
            <a:bodyPr wrap="none" rtlCol="0">
              <a:spAutoFit/>
            </a:bodyPr>
            <a:lstStyle/>
            <a:p>
              <a:r>
                <a:rPr lang="en-US" sz="3600" dirty="0" smtClean="0">
                  <a:ln>
                    <a:solidFill>
                      <a:schemeClr val="tx1"/>
                    </a:solidFill>
                  </a:ln>
                </a:rPr>
                <a:t>  8M?</a:t>
              </a:r>
              <a:endParaRPr lang="en-US" sz="3600" dirty="0">
                <a:ln>
                  <a:solidFill>
                    <a:schemeClr val="tx1"/>
                  </a:solidFill>
                </a:ln>
              </a:endParaRPr>
            </a:p>
          </p:txBody>
        </p:sp>
        <p:sp>
          <p:nvSpPr>
            <p:cNvPr id="20" name="TextBox 19"/>
            <p:cNvSpPr txBox="1"/>
            <p:nvPr/>
          </p:nvSpPr>
          <p:spPr>
            <a:xfrm>
              <a:off x="7696200" y="4343400"/>
              <a:ext cx="1468672" cy="646331"/>
            </a:xfrm>
            <a:prstGeom prst="rect">
              <a:avLst/>
            </a:prstGeom>
            <a:noFill/>
          </p:spPr>
          <p:txBody>
            <a:bodyPr wrap="none" rtlCol="0">
              <a:spAutoFit/>
            </a:bodyPr>
            <a:lstStyle/>
            <a:p>
              <a:r>
                <a:rPr lang="en-US" sz="3600" dirty="0" smtClean="0">
                  <a:ln>
                    <a:solidFill>
                      <a:schemeClr val="tx1"/>
                    </a:solidFill>
                  </a:ln>
                </a:rPr>
                <a:t>  16M?</a:t>
              </a:r>
              <a:endParaRPr lang="en-US" sz="3600" dirty="0">
                <a:ln>
                  <a:solidFill>
                    <a:schemeClr val="tx1"/>
                  </a:solidFill>
                </a:ln>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grpId="0" nodeType="withEffect">
                                  <p:stCondLst>
                                    <p:cond delay="0"/>
                                  </p:stCondLst>
                                  <p:childTnLst>
                                    <p:anim calcmode="lin" valueType="num">
                                      <p:cBhvr>
                                        <p:cTn id="6" dur="1000"/>
                                        <p:tgtEl>
                                          <p:spTgt spid="10"/>
                                        </p:tgtEl>
                                        <p:attrNameLst>
                                          <p:attrName>ppt_w</p:attrName>
                                        </p:attrNameLst>
                                      </p:cBhvr>
                                      <p:tavLst>
                                        <p:tav tm="0">
                                          <p:val>
                                            <p:strVal val="ppt_w"/>
                                          </p:val>
                                        </p:tav>
                                        <p:tav tm="100000">
                                          <p:val>
                                            <p:fltVal val="0"/>
                                          </p:val>
                                        </p:tav>
                                      </p:tavLst>
                                    </p:anim>
                                    <p:anim calcmode="lin" valueType="num">
                                      <p:cBhvr>
                                        <p:cTn id="7" dur="1000"/>
                                        <p:tgtEl>
                                          <p:spTgt spid="10"/>
                                        </p:tgtEl>
                                        <p:attrNameLst>
                                          <p:attrName>ppt_h</p:attrName>
                                        </p:attrNameLst>
                                      </p:cBhvr>
                                      <p:tavLst>
                                        <p:tav tm="0">
                                          <p:val>
                                            <p:strVal val="ppt_h"/>
                                          </p:val>
                                        </p:tav>
                                        <p:tav tm="100000">
                                          <p:val>
                                            <p:fltVal val="0"/>
                                          </p:val>
                                        </p:tav>
                                      </p:tavLst>
                                    </p:anim>
                                    <p:animEffect transition="out" filter="fade">
                                      <p:cBhvr>
                                        <p:cTn id="8" dur="1000"/>
                                        <p:tgtEl>
                                          <p:spTgt spid="10"/>
                                        </p:tgtEl>
                                      </p:cBhvr>
                                    </p:animEffect>
                                    <p:set>
                                      <p:cBhvr>
                                        <p:cTn id="9" dur="1" fill="hold">
                                          <p:stCondLst>
                                            <p:cond delay="999"/>
                                          </p:stCondLst>
                                        </p:cTn>
                                        <p:tgtEl>
                                          <p:spTgt spid="10"/>
                                        </p:tgtEl>
                                        <p:attrNameLst>
                                          <p:attrName>style.visibility</p:attrName>
                                        </p:attrNameLst>
                                      </p:cBhvr>
                                      <p:to>
                                        <p:strVal val="hidden"/>
                                      </p:to>
                                    </p:set>
                                  </p:childTnLst>
                                </p:cTn>
                              </p:par>
                              <p:par>
                                <p:cTn id="10" presetID="10" presetClass="exit" presetSubtype="0" fill="hold" nodeType="withEffect">
                                  <p:stCondLst>
                                    <p:cond delay="0"/>
                                  </p:stCondLst>
                                  <p:childTnLst>
                                    <p:animEffect transition="out" filter="fade">
                                      <p:cBhvr>
                                        <p:cTn id="11" dur="1000"/>
                                        <p:tgtEl>
                                          <p:spTgt spid="21"/>
                                        </p:tgtEl>
                                      </p:cBhvr>
                                    </p:animEffect>
                                    <p:set>
                                      <p:cBhvr>
                                        <p:cTn id="12" dur="1" fill="hold">
                                          <p:stCondLst>
                                            <p:cond delay="999"/>
                                          </p:stCondLst>
                                        </p:cTn>
                                        <p:tgtEl>
                                          <p:spTgt spid="21"/>
                                        </p:tgtEl>
                                        <p:attrNameLst>
                                          <p:attrName>style.visibility</p:attrName>
                                        </p:attrNameLst>
                                      </p:cBhvr>
                                      <p:to>
                                        <p:strVal val="hidden"/>
                                      </p:to>
                                    </p:set>
                                  </p:childTnLst>
                                </p:cTn>
                              </p:par>
                              <p:par>
                                <p:cTn id="13" presetID="53" presetClass="entr" presetSubtype="0" fill="hold" grpId="0"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1000" fill="hold"/>
                                        <p:tgtEl>
                                          <p:spTgt spid="32"/>
                                        </p:tgtEl>
                                        <p:attrNameLst>
                                          <p:attrName>ppt_w</p:attrName>
                                        </p:attrNameLst>
                                      </p:cBhvr>
                                      <p:tavLst>
                                        <p:tav tm="0">
                                          <p:val>
                                            <p:fltVal val="0"/>
                                          </p:val>
                                        </p:tav>
                                        <p:tav tm="100000">
                                          <p:val>
                                            <p:strVal val="#ppt_w"/>
                                          </p:val>
                                        </p:tav>
                                      </p:tavLst>
                                    </p:anim>
                                    <p:anim calcmode="lin" valueType="num">
                                      <p:cBhvr>
                                        <p:cTn id="16" dur="1000" fill="hold"/>
                                        <p:tgtEl>
                                          <p:spTgt spid="32"/>
                                        </p:tgtEl>
                                        <p:attrNameLst>
                                          <p:attrName>ppt_h</p:attrName>
                                        </p:attrNameLst>
                                      </p:cBhvr>
                                      <p:tavLst>
                                        <p:tav tm="0">
                                          <p:val>
                                            <p:fltVal val="0"/>
                                          </p:val>
                                        </p:tav>
                                        <p:tav tm="100000">
                                          <p:val>
                                            <p:strVal val="#ppt_h"/>
                                          </p:val>
                                        </p:tav>
                                      </p:tavLst>
                                    </p:anim>
                                    <p:animEffect transition="in" filter="fade">
                                      <p:cBhvr>
                                        <p:cTn id="17" dur="1000"/>
                                        <p:tgtEl>
                                          <p:spTgt spid="32"/>
                                        </p:tgtEl>
                                      </p:cBhvr>
                                    </p:animEffect>
                                  </p:childTnLst>
                                </p:cTn>
                              </p:par>
                              <p:par>
                                <p:cTn id="18" presetID="10" presetClass="entr" presetSubtype="0" fill="hold" nodeType="with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pic>
        <p:nvPicPr>
          <p:cNvPr id="4" name="Picture 2"/>
          <p:cNvPicPr>
            <a:picLocks noChangeAspect="1" noChangeArrowheads="1"/>
          </p:cNvPicPr>
          <p:nvPr/>
        </p:nvPicPr>
        <p:blipFill>
          <a:blip r:embed="rId2"/>
          <a:srcRect/>
          <a:stretch>
            <a:fillRect/>
          </a:stretch>
        </p:blipFill>
        <p:spPr bwMode="auto">
          <a:xfrm>
            <a:off x="457200" y="817508"/>
            <a:ext cx="7924800" cy="6040492"/>
          </a:xfrm>
          <a:prstGeom prst="rect">
            <a:avLst/>
          </a:prstGeom>
          <a:noFill/>
          <a:ln w="9525">
            <a:noFill/>
            <a:miter lim="800000"/>
            <a:headEnd/>
            <a:tailEnd/>
          </a:ln>
          <a:effectLst/>
        </p:spPr>
      </p:pic>
      <p:pic>
        <p:nvPicPr>
          <p:cNvPr id="3" name="Picture 3"/>
          <p:cNvPicPr>
            <a:picLocks noChangeAspect="1" noChangeArrowheads="1"/>
          </p:cNvPicPr>
          <p:nvPr/>
        </p:nvPicPr>
        <p:blipFill>
          <a:blip r:embed="rId3"/>
          <a:srcRect/>
          <a:stretch>
            <a:fillRect/>
          </a:stretch>
        </p:blipFill>
        <p:spPr bwMode="auto">
          <a:xfrm rot="11716176">
            <a:off x="7009886" y="5345227"/>
            <a:ext cx="1441715" cy="1346698"/>
          </a:xfrm>
          <a:prstGeom prst="rect">
            <a:avLst/>
          </a:prstGeom>
          <a:noFill/>
          <a:ln w="9525">
            <a:noFill/>
            <a:miter lim="800000"/>
            <a:headEnd/>
            <a:tailEnd/>
          </a:ln>
          <a:effectLst/>
        </p:spPr>
      </p:pic>
      <p:sp>
        <p:nvSpPr>
          <p:cNvPr id="5" name="TextBox 4"/>
          <p:cNvSpPr txBox="1"/>
          <p:nvPr/>
        </p:nvSpPr>
        <p:spPr>
          <a:xfrm rot="19993355">
            <a:off x="6232222" y="3220452"/>
            <a:ext cx="1595950" cy="646331"/>
          </a:xfrm>
          <a:prstGeom prst="rect">
            <a:avLst/>
          </a:prstGeom>
          <a:noFill/>
        </p:spPr>
        <p:txBody>
          <a:bodyPr wrap="none" rtlCol="0">
            <a:spAutoFit/>
          </a:bodyPr>
          <a:lstStyle/>
          <a:p>
            <a:r>
              <a:rPr lang="en-US" sz="3600" dirty="0" smtClean="0">
                <a:ln>
                  <a:solidFill>
                    <a:srgbClr val="FF0000"/>
                  </a:solidFill>
                </a:ln>
                <a:solidFill>
                  <a:srgbClr val="FF0000"/>
                </a:solidFill>
                <a:effectLst>
                  <a:outerShdw dist="50800" dir="5400000" algn="ctr" rotWithShape="0">
                    <a:schemeClr val="tx1"/>
                  </a:outerShdw>
                </a:effectLst>
              </a:rPr>
              <a:t>Nevada</a:t>
            </a:r>
            <a:endParaRPr lang="en-US" sz="3600" dirty="0">
              <a:ln>
                <a:solidFill>
                  <a:srgbClr val="FF0000"/>
                </a:solidFill>
              </a:ln>
              <a:solidFill>
                <a:srgbClr val="FF0000"/>
              </a:solidFill>
              <a:effectLst>
                <a:outerShdw dist="50800" dir="5400000" algn="ctr" rotWithShape="0">
                  <a:schemeClr val="tx1"/>
                </a:outerShdw>
              </a:effectLst>
            </a:endParaRPr>
          </a:p>
        </p:txBody>
      </p:sp>
      <p:sp>
        <p:nvSpPr>
          <p:cNvPr id="6" name="Oval 5"/>
          <p:cNvSpPr/>
          <p:nvPr/>
        </p:nvSpPr>
        <p:spPr>
          <a:xfrm>
            <a:off x="1600200" y="15392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 name="Oval 6"/>
          <p:cNvSpPr/>
          <p:nvPr/>
        </p:nvSpPr>
        <p:spPr>
          <a:xfrm>
            <a:off x="1524000" y="3048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8" name="Oval 7"/>
          <p:cNvSpPr/>
          <p:nvPr/>
        </p:nvSpPr>
        <p:spPr>
          <a:xfrm>
            <a:off x="1524000" y="44348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9" name="Oval 8"/>
          <p:cNvSpPr/>
          <p:nvPr/>
        </p:nvSpPr>
        <p:spPr>
          <a:xfrm>
            <a:off x="1524000" y="4953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0" name="Oval 9"/>
          <p:cNvSpPr/>
          <p:nvPr/>
        </p:nvSpPr>
        <p:spPr>
          <a:xfrm>
            <a:off x="1524000" y="586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1" name="Oval 10"/>
          <p:cNvSpPr/>
          <p:nvPr/>
        </p:nvSpPr>
        <p:spPr>
          <a:xfrm>
            <a:off x="1524000" y="205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2" name="Oval 11"/>
          <p:cNvSpPr/>
          <p:nvPr/>
        </p:nvSpPr>
        <p:spPr>
          <a:xfrm>
            <a:off x="1524000" y="25146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rot="19993355">
            <a:off x="6251831" y="3845789"/>
            <a:ext cx="1861535" cy="646331"/>
          </a:xfrm>
          <a:prstGeom prst="rect">
            <a:avLst/>
          </a:prstGeom>
          <a:noFill/>
        </p:spPr>
        <p:txBody>
          <a:bodyPr wrap="none" rtlCol="0">
            <a:spAutoFit/>
          </a:bodyPr>
          <a:lstStyle/>
          <a:p>
            <a:r>
              <a:rPr lang="en-US" sz="3600" dirty="0" smtClean="0">
                <a:ln>
                  <a:solidFill>
                    <a:srgbClr val="00B050"/>
                  </a:solidFill>
                </a:ln>
                <a:solidFill>
                  <a:srgbClr val="00B050"/>
                </a:solidFill>
                <a:effectLst>
                  <a:outerShdw dist="50800" dir="6600000" algn="ctr" rotWithShape="0">
                    <a:schemeClr val="tx1"/>
                  </a:outerShdw>
                </a:effectLst>
              </a:rPr>
              <a:t>Arkansas</a:t>
            </a:r>
            <a:endParaRPr lang="en-US" sz="3600" dirty="0">
              <a:ln>
                <a:solidFill>
                  <a:srgbClr val="00B050"/>
                </a:solidFill>
              </a:ln>
              <a:solidFill>
                <a:srgbClr val="00B050"/>
              </a:solidFill>
              <a:effectLst>
                <a:outerShdw dist="50800" dir="6600000" algn="ctr" rotWithShape="0">
                  <a:schemeClr val="tx1"/>
                </a:outerShdw>
              </a:effectLst>
            </a:endParaRPr>
          </a:p>
        </p:txBody>
      </p:sp>
      <p:sp>
        <p:nvSpPr>
          <p:cNvPr id="14" name="Oval 13"/>
          <p:cNvSpPr/>
          <p:nvPr/>
        </p:nvSpPr>
        <p:spPr>
          <a:xfrm>
            <a:off x="1524000" y="3505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5" name="Oval 14"/>
          <p:cNvSpPr/>
          <p:nvPr/>
        </p:nvSpPr>
        <p:spPr>
          <a:xfrm>
            <a:off x="1524000" y="5410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6" name="Oval 15"/>
          <p:cNvSpPr/>
          <p:nvPr/>
        </p:nvSpPr>
        <p:spPr>
          <a:xfrm>
            <a:off x="1524000" y="3962400"/>
            <a:ext cx="1828800" cy="365760"/>
          </a:xfrm>
          <a:prstGeom prst="ellipse">
            <a:avLst/>
          </a:prstGeom>
          <a:noFill/>
          <a:ln w="50800">
            <a:solidFill>
              <a:srgbClr val="9516AA"/>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7" name="TextBox 16"/>
          <p:cNvSpPr txBox="1"/>
          <p:nvPr/>
        </p:nvSpPr>
        <p:spPr>
          <a:xfrm rot="19993355">
            <a:off x="6293065" y="4603095"/>
            <a:ext cx="1882375" cy="646331"/>
          </a:xfrm>
          <a:prstGeom prst="rect">
            <a:avLst/>
          </a:prstGeom>
          <a:noFill/>
        </p:spPr>
        <p:txBody>
          <a:bodyPr wrap="none" rtlCol="0">
            <a:spAutoFit/>
          </a:bodyPr>
          <a:lstStyle/>
          <a:p>
            <a:r>
              <a:rPr lang="en-US" sz="3600" dirty="0" smtClean="0">
                <a:ln>
                  <a:solidFill>
                    <a:srgbClr val="89149C"/>
                  </a:solidFill>
                </a:ln>
                <a:solidFill>
                  <a:srgbClr val="89149C"/>
                </a:solidFill>
                <a:effectLst>
                  <a:outerShdw dist="50800" dir="6600000" algn="ctr" rotWithShape="0">
                    <a:schemeClr val="tx1"/>
                  </a:outerShdw>
                </a:effectLst>
              </a:rPr>
              <a:t>Colorado</a:t>
            </a:r>
            <a:endParaRPr lang="en-US" sz="3600" dirty="0">
              <a:ln>
                <a:solidFill>
                  <a:srgbClr val="89149C"/>
                </a:solidFill>
              </a:ln>
              <a:solidFill>
                <a:srgbClr val="89149C"/>
              </a:solidFill>
              <a:effectLst>
                <a:outerShdw dist="50800" dir="6600000" algn="ctr" rotWithShape="0">
                  <a:schemeClr val="tx1"/>
                </a:outerShdw>
              </a:effectLst>
            </a:endParaRPr>
          </a:p>
        </p:txBody>
      </p:sp>
      <p:grpSp>
        <p:nvGrpSpPr>
          <p:cNvPr id="21" name="Group 20"/>
          <p:cNvGrpSpPr/>
          <p:nvPr/>
        </p:nvGrpSpPr>
        <p:grpSpPr>
          <a:xfrm>
            <a:off x="1600200" y="0"/>
            <a:ext cx="3657600" cy="838200"/>
            <a:chOff x="1600200" y="0"/>
            <a:chExt cx="3657600" cy="838200"/>
          </a:xfrm>
        </p:grpSpPr>
        <p:sp>
          <p:nvSpPr>
            <p:cNvPr id="19" name="Rounded Rectangle 18"/>
            <p:cNvSpPr/>
            <p:nvPr/>
          </p:nvSpPr>
          <p:spPr>
            <a:xfrm>
              <a:off x="1600200" y="0"/>
              <a:ext cx="3657600" cy="838200"/>
            </a:xfrm>
            <a:prstGeom prst="roundRect">
              <a:avLst/>
            </a:prstGeom>
            <a:noFill/>
            <a:ln w="101600">
              <a:solidFill>
                <a:schemeClr val="tx1"/>
              </a:solidFill>
              <a:prstDash val="sysDot"/>
            </a:ln>
            <a:effectLst>
              <a:outerShdw dist="50800" dir="10800000" algn="ctr" rotWithShape="0">
                <a:srgbClr val="FF0000"/>
              </a:outerShdw>
            </a:effectLst>
          </p:spPr>
          <p:txBody>
            <a:bodyPr wrap="square" rtlCol="0" anchor="ctr">
              <a:spAutoFit/>
            </a:bodyPr>
            <a:lstStyle/>
            <a:p>
              <a:pPr algn="ctr"/>
              <a:endParaRPr lang="en-US" sz="2200" b="1" dirty="0" smtClean="0">
                <a:solidFill>
                  <a:schemeClr val="bg1"/>
                </a:solidFill>
              </a:endParaRPr>
            </a:p>
          </p:txBody>
        </p:sp>
        <p:sp>
          <p:nvSpPr>
            <p:cNvPr id="20" name="TextBox 19"/>
            <p:cNvSpPr txBox="1"/>
            <p:nvPr/>
          </p:nvSpPr>
          <p:spPr>
            <a:xfrm>
              <a:off x="1663600" y="0"/>
              <a:ext cx="470000" cy="830997"/>
            </a:xfrm>
            <a:prstGeom prst="rect">
              <a:avLst/>
            </a:prstGeom>
            <a:noFill/>
          </p:spPr>
          <p:txBody>
            <a:bodyPr wrap="none" rtlCol="0">
              <a:spAutoFit/>
            </a:bodyPr>
            <a:lstStyle/>
            <a:p>
              <a:r>
                <a:rPr lang="en-US" sz="4800" b="1" dirty="0" smtClean="0">
                  <a:solidFill>
                    <a:srgbClr val="FF0000"/>
                  </a:solidFill>
                  <a:effectLst>
                    <a:outerShdw dist="50800" dir="7200000" algn="ctr" rotWithShape="0">
                      <a:schemeClr val="tx1"/>
                    </a:outerShdw>
                  </a:effectLst>
                </a:rPr>
                <a:t>?</a:t>
              </a:r>
              <a:endParaRPr lang="en-US" sz="4800" b="1" dirty="0">
                <a:solidFill>
                  <a:srgbClr val="FF0000"/>
                </a:solidFill>
                <a:effectLst>
                  <a:outerShdw dist="50800" dir="7200000" algn="ctr" rotWithShape="0">
                    <a:schemeClr val="tx1"/>
                  </a:outerShdw>
                </a:effectLst>
              </a:endParaRPr>
            </a:p>
          </p:txBody>
        </p:sp>
      </p:grpSp>
      <p:sp>
        <p:nvSpPr>
          <p:cNvPr id="22" name="TextBox 21"/>
          <p:cNvSpPr txBox="1"/>
          <p:nvPr/>
        </p:nvSpPr>
        <p:spPr>
          <a:xfrm rot="20326678">
            <a:off x="3568688" y="2401342"/>
            <a:ext cx="3973268" cy="1200329"/>
          </a:xfrm>
          <a:prstGeom prst="rect">
            <a:avLst/>
          </a:prstGeom>
          <a:solidFill>
            <a:schemeClr val="tx1"/>
          </a:solidFill>
        </p:spPr>
        <p:txBody>
          <a:bodyPr wrap="none" rtlCol="0">
            <a:spAutoFit/>
          </a:bodyPr>
          <a:lstStyle/>
          <a:p>
            <a:pPr algn="ctr"/>
            <a:r>
              <a:rPr lang="en-US" sz="3600" dirty="0" smtClean="0">
                <a:ln>
                  <a:solidFill>
                    <a:schemeClr val="bg1"/>
                  </a:solidFill>
                </a:ln>
                <a:solidFill>
                  <a:schemeClr val="bg1"/>
                </a:solidFill>
                <a:effectLst>
                  <a:outerShdw dist="50800" dir="5400000" algn="ctr" rotWithShape="0">
                    <a:schemeClr val="tx1"/>
                  </a:outerShdw>
                </a:effectLst>
              </a:rPr>
              <a:t>no commercial gold </a:t>
            </a:r>
          </a:p>
          <a:p>
            <a:pPr algn="ctr"/>
            <a:r>
              <a:rPr lang="en-US" sz="3600" dirty="0" smtClean="0">
                <a:ln>
                  <a:solidFill>
                    <a:schemeClr val="bg1"/>
                  </a:solidFill>
                </a:ln>
                <a:solidFill>
                  <a:schemeClr val="bg1"/>
                </a:solidFill>
                <a:effectLst>
                  <a:outerShdw dist="50800" dir="5400000" algn="ctr" rotWithShape="0">
                    <a:schemeClr val="tx1"/>
                  </a:outerShdw>
                </a:effectLst>
              </a:rPr>
              <a:t>production in CA</a:t>
            </a:r>
            <a:endParaRPr lang="en-US" sz="3600" dirty="0">
              <a:ln>
                <a:solidFill>
                  <a:schemeClr val="bg1"/>
                </a:solidFill>
              </a:ln>
              <a:solidFill>
                <a:schemeClr val="bg1"/>
              </a:solidFill>
              <a:effectLst>
                <a:outerShdw dist="50800" dir="5400000" algn="ctr" rotWithShape="0">
                  <a:schemeClr val="tx1"/>
                </a:outerShdw>
              </a:effectLst>
            </a:endParaRPr>
          </a:p>
        </p:txBody>
      </p:sp>
      <p:sp>
        <p:nvSpPr>
          <p:cNvPr id="23" name="Rectangle 22"/>
          <p:cNvSpPr/>
          <p:nvPr/>
        </p:nvSpPr>
        <p:spPr>
          <a:xfrm>
            <a:off x="4572000" y="762000"/>
            <a:ext cx="3886200" cy="685800"/>
          </a:xfrm>
          <a:prstGeom prst="rect">
            <a:avLst/>
          </a:prstGeom>
          <a:noFill/>
          <a:ln w="63500">
            <a:solidFill>
              <a:srgbClr val="FF0000"/>
            </a:solidFill>
          </a:ln>
          <a:effectLst>
            <a:outerShdw dist="381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10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Effect transition="in" filter="fade">
                                      <p:cBhvr>
                                        <p:cTn id="19" dur="1000"/>
                                        <p:tgtEl>
                                          <p:spTgt spid="5"/>
                                        </p:tgtEl>
                                      </p:cBhvr>
                                    </p:animEffect>
                                  </p:childTnLst>
                                </p:cTn>
                              </p:par>
                              <p:par>
                                <p:cTn id="20" presetID="10" presetClass="exit" presetSubtype="0" fill="hold" grpId="1" nodeType="withEffect">
                                  <p:stCondLst>
                                    <p:cond delay="0"/>
                                  </p:stCondLst>
                                  <p:childTnLst>
                                    <p:animEffect transition="out" filter="fade">
                                      <p:cBhvr>
                                        <p:cTn id="21" dur="1000"/>
                                        <p:tgtEl>
                                          <p:spTgt spid="23"/>
                                        </p:tgtEl>
                                      </p:cBhvr>
                                    </p:animEffect>
                                    <p:set>
                                      <p:cBhvr>
                                        <p:cTn id="22" dur="1" fill="hold">
                                          <p:stCondLst>
                                            <p:cond delay="999"/>
                                          </p:stCondLst>
                                        </p:cTn>
                                        <p:tgtEl>
                                          <p:spTgt spid="23"/>
                                        </p:tgtEl>
                                        <p:attrNameLst>
                                          <p:attrName>style.visibility</p:attrName>
                                        </p:attrNameLst>
                                      </p:cBhvr>
                                      <p:to>
                                        <p:strVal val="hidden"/>
                                      </p:to>
                                    </p:se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500"/>
                                        <p:tgtEl>
                                          <p:spTgt spid="6"/>
                                        </p:tgtEl>
                                      </p:cBhvr>
                                    </p:animEffect>
                                  </p:childTnLst>
                                </p:cTn>
                              </p:par>
                            </p:childTnLst>
                          </p:cTn>
                        </p:par>
                        <p:par>
                          <p:cTn id="27" fill="hold">
                            <p:stCondLst>
                              <p:cond delay="1500"/>
                            </p:stCondLst>
                            <p:childTnLst>
                              <p:par>
                                <p:cTn id="28" presetID="22" presetClass="entr" presetSubtype="8"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left)">
                                      <p:cBhvr>
                                        <p:cTn id="30" dur="500"/>
                                        <p:tgtEl>
                                          <p:spTgt spid="11"/>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par>
                          <p:cTn id="35" fill="hold">
                            <p:stCondLst>
                              <p:cond delay="2500"/>
                            </p:stCondLst>
                            <p:childTnLst>
                              <p:par>
                                <p:cTn id="36" presetID="22" presetClass="entr" presetSubtype="8"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ipe(left)">
                                      <p:cBhvr>
                                        <p:cTn id="38" dur="500"/>
                                        <p:tgtEl>
                                          <p:spTgt spid="7"/>
                                        </p:tgtEl>
                                      </p:cBhvr>
                                    </p:animEffect>
                                  </p:childTnLst>
                                </p:cTn>
                              </p:par>
                            </p:childTnLst>
                          </p:cTn>
                        </p:par>
                        <p:par>
                          <p:cTn id="39" fill="hold">
                            <p:stCondLst>
                              <p:cond delay="3000"/>
                            </p:stCondLst>
                            <p:childTnLst>
                              <p:par>
                                <p:cTn id="40" presetID="22" presetClass="entr" presetSubtype="8"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left)">
                                      <p:cBhvr>
                                        <p:cTn id="42" dur="500"/>
                                        <p:tgtEl>
                                          <p:spTgt spid="8"/>
                                        </p:tgtEl>
                                      </p:cBhvr>
                                    </p:animEffect>
                                  </p:childTnLst>
                                </p:cTn>
                              </p:par>
                            </p:childTnLst>
                          </p:cTn>
                        </p:par>
                        <p:par>
                          <p:cTn id="43" fill="hold">
                            <p:stCondLst>
                              <p:cond delay="3500"/>
                            </p:stCondLst>
                            <p:childTnLst>
                              <p:par>
                                <p:cTn id="44" presetID="22" presetClass="entr" presetSubtype="8"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ipe(left)">
                                      <p:cBhvr>
                                        <p:cTn id="46" dur="500"/>
                                        <p:tgtEl>
                                          <p:spTgt spid="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wipe(left)">
                                      <p:cBhvr>
                                        <p:cTn id="50" dur="500"/>
                                        <p:tgtEl>
                                          <p:spTgt spid="10"/>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0"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p:cTn id="55" dur="1000" fill="hold"/>
                                        <p:tgtEl>
                                          <p:spTgt spid="13"/>
                                        </p:tgtEl>
                                        <p:attrNameLst>
                                          <p:attrName>ppt_w</p:attrName>
                                        </p:attrNameLst>
                                      </p:cBhvr>
                                      <p:tavLst>
                                        <p:tav tm="0">
                                          <p:val>
                                            <p:fltVal val="0"/>
                                          </p:val>
                                        </p:tav>
                                        <p:tav tm="100000">
                                          <p:val>
                                            <p:strVal val="#ppt_w"/>
                                          </p:val>
                                        </p:tav>
                                      </p:tavLst>
                                    </p:anim>
                                    <p:anim calcmode="lin" valueType="num">
                                      <p:cBhvr>
                                        <p:cTn id="56" dur="1000" fill="hold"/>
                                        <p:tgtEl>
                                          <p:spTgt spid="13"/>
                                        </p:tgtEl>
                                        <p:attrNameLst>
                                          <p:attrName>ppt_h</p:attrName>
                                        </p:attrNameLst>
                                      </p:cBhvr>
                                      <p:tavLst>
                                        <p:tav tm="0">
                                          <p:val>
                                            <p:fltVal val="0"/>
                                          </p:val>
                                        </p:tav>
                                        <p:tav tm="100000">
                                          <p:val>
                                            <p:strVal val="#ppt_h"/>
                                          </p:val>
                                        </p:tav>
                                      </p:tavLst>
                                    </p:anim>
                                    <p:animEffect transition="in" filter="fade">
                                      <p:cBhvr>
                                        <p:cTn id="57" dur="1000"/>
                                        <p:tgtEl>
                                          <p:spTgt spid="13"/>
                                        </p:tgtEl>
                                      </p:cBhvr>
                                    </p:animEffect>
                                  </p:childTnLst>
                                </p:cTn>
                              </p:par>
                            </p:childTnLst>
                          </p:cTn>
                        </p:par>
                        <p:par>
                          <p:cTn id="58" fill="hold">
                            <p:stCondLst>
                              <p:cond delay="1000"/>
                            </p:stCondLst>
                            <p:childTnLst>
                              <p:par>
                                <p:cTn id="59" presetID="22" presetClass="entr" presetSubtype="8"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wipe(left)">
                                      <p:cBhvr>
                                        <p:cTn id="61" dur="500"/>
                                        <p:tgtEl>
                                          <p:spTgt spid="14"/>
                                        </p:tgtEl>
                                      </p:cBhvr>
                                    </p:animEffect>
                                  </p:childTnLst>
                                </p:cTn>
                              </p:par>
                            </p:childTnLst>
                          </p:cTn>
                        </p:par>
                        <p:par>
                          <p:cTn id="62" fill="hold">
                            <p:stCondLst>
                              <p:cond delay="1500"/>
                            </p:stCondLst>
                            <p:childTnLst>
                              <p:par>
                                <p:cTn id="63" presetID="22" presetClass="entr" presetSubtype="8"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wipe(left)">
                                      <p:cBhvr>
                                        <p:cTn id="65" dur="500"/>
                                        <p:tgtEl>
                                          <p:spTgt spid="15"/>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0" fill="hold" grpId="0" nodeType="click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Effect transition="in" filter="fade">
                                      <p:cBhvr>
                                        <p:cTn id="72" dur="1000"/>
                                        <p:tgtEl>
                                          <p:spTgt spid="17"/>
                                        </p:tgtEl>
                                      </p:cBhvr>
                                    </p:animEffect>
                                  </p:childTnLst>
                                </p:cTn>
                              </p:par>
                            </p:childTnLst>
                          </p:cTn>
                        </p:par>
                        <p:par>
                          <p:cTn id="73" fill="hold">
                            <p:stCondLst>
                              <p:cond delay="1000"/>
                            </p:stCondLst>
                            <p:childTnLst>
                              <p:par>
                                <p:cTn id="74" presetID="22" presetClass="entr" presetSubtype="8" fill="hold" grpId="0" nodeType="afterEffect">
                                  <p:stCondLst>
                                    <p:cond delay="0"/>
                                  </p:stCondLst>
                                  <p:childTnLst>
                                    <p:set>
                                      <p:cBhvr>
                                        <p:cTn id="75" dur="1" fill="hold">
                                          <p:stCondLst>
                                            <p:cond delay="0"/>
                                          </p:stCondLst>
                                        </p:cTn>
                                        <p:tgtEl>
                                          <p:spTgt spid="16"/>
                                        </p:tgtEl>
                                        <p:attrNameLst>
                                          <p:attrName>style.visibility</p:attrName>
                                        </p:attrNameLst>
                                      </p:cBhvr>
                                      <p:to>
                                        <p:strVal val="visible"/>
                                      </p:to>
                                    </p:set>
                                    <p:animEffect transition="in" filter="wipe(left)">
                                      <p:cBhvr>
                                        <p:cTn id="76" dur="500"/>
                                        <p:tgtEl>
                                          <p:spTgt spid="16"/>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0" fill="hold" nodeType="clickEffect">
                                  <p:stCondLst>
                                    <p:cond delay="0"/>
                                  </p:stCondLst>
                                  <p:childTnLst>
                                    <p:set>
                                      <p:cBhvr>
                                        <p:cTn id="80" dur="1" fill="hold">
                                          <p:stCondLst>
                                            <p:cond delay="0"/>
                                          </p:stCondLst>
                                        </p:cTn>
                                        <p:tgtEl>
                                          <p:spTgt spid="21"/>
                                        </p:tgtEl>
                                        <p:attrNameLst>
                                          <p:attrName>style.visibility</p:attrName>
                                        </p:attrNameLst>
                                      </p:cBhvr>
                                      <p:to>
                                        <p:strVal val="visible"/>
                                      </p:to>
                                    </p:set>
                                    <p:anim calcmode="lin" valueType="num">
                                      <p:cBhvr>
                                        <p:cTn id="81" dur="1000" fill="hold"/>
                                        <p:tgtEl>
                                          <p:spTgt spid="21"/>
                                        </p:tgtEl>
                                        <p:attrNameLst>
                                          <p:attrName>ppt_w</p:attrName>
                                        </p:attrNameLst>
                                      </p:cBhvr>
                                      <p:tavLst>
                                        <p:tav tm="0">
                                          <p:val>
                                            <p:fltVal val="0"/>
                                          </p:val>
                                        </p:tav>
                                        <p:tav tm="100000">
                                          <p:val>
                                            <p:strVal val="#ppt_w"/>
                                          </p:val>
                                        </p:tav>
                                      </p:tavLst>
                                    </p:anim>
                                    <p:anim calcmode="lin" valueType="num">
                                      <p:cBhvr>
                                        <p:cTn id="82" dur="1000" fill="hold"/>
                                        <p:tgtEl>
                                          <p:spTgt spid="21"/>
                                        </p:tgtEl>
                                        <p:attrNameLst>
                                          <p:attrName>ppt_h</p:attrName>
                                        </p:attrNameLst>
                                      </p:cBhvr>
                                      <p:tavLst>
                                        <p:tav tm="0">
                                          <p:val>
                                            <p:fltVal val="0"/>
                                          </p:val>
                                        </p:tav>
                                        <p:tav tm="100000">
                                          <p:val>
                                            <p:strVal val="#ppt_h"/>
                                          </p:val>
                                        </p:tav>
                                      </p:tavLst>
                                    </p:anim>
                                    <p:animEffect transition="in" filter="fade">
                                      <p:cBhvr>
                                        <p:cTn id="83" dur="1000"/>
                                        <p:tgtEl>
                                          <p:spTgt spid="21"/>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0" fill="hold" grpId="0" nodeType="clickEffect">
                                  <p:stCondLst>
                                    <p:cond delay="0"/>
                                  </p:stCondLst>
                                  <p:childTnLst>
                                    <p:set>
                                      <p:cBhvr>
                                        <p:cTn id="87" dur="1" fill="hold">
                                          <p:stCondLst>
                                            <p:cond delay="0"/>
                                          </p:stCondLst>
                                        </p:cTn>
                                        <p:tgtEl>
                                          <p:spTgt spid="22"/>
                                        </p:tgtEl>
                                        <p:attrNameLst>
                                          <p:attrName>style.visibility</p:attrName>
                                        </p:attrNameLst>
                                      </p:cBhvr>
                                      <p:to>
                                        <p:strVal val="visible"/>
                                      </p:to>
                                    </p:set>
                                    <p:anim calcmode="lin" valueType="num">
                                      <p:cBhvr>
                                        <p:cTn id="88" dur="1000" fill="hold"/>
                                        <p:tgtEl>
                                          <p:spTgt spid="22"/>
                                        </p:tgtEl>
                                        <p:attrNameLst>
                                          <p:attrName>ppt_w</p:attrName>
                                        </p:attrNameLst>
                                      </p:cBhvr>
                                      <p:tavLst>
                                        <p:tav tm="0">
                                          <p:val>
                                            <p:fltVal val="0"/>
                                          </p:val>
                                        </p:tav>
                                        <p:tav tm="100000">
                                          <p:val>
                                            <p:strVal val="#ppt_w"/>
                                          </p:val>
                                        </p:tav>
                                      </p:tavLst>
                                    </p:anim>
                                    <p:anim calcmode="lin" valueType="num">
                                      <p:cBhvr>
                                        <p:cTn id="89" dur="1000" fill="hold"/>
                                        <p:tgtEl>
                                          <p:spTgt spid="22"/>
                                        </p:tgtEl>
                                        <p:attrNameLst>
                                          <p:attrName>ppt_h</p:attrName>
                                        </p:attrNameLst>
                                      </p:cBhvr>
                                      <p:tavLst>
                                        <p:tav tm="0">
                                          <p:val>
                                            <p:fltVal val="0"/>
                                          </p:val>
                                        </p:tav>
                                        <p:tav tm="100000">
                                          <p:val>
                                            <p:strVal val="#ppt_h"/>
                                          </p:val>
                                        </p:tav>
                                      </p:tavLst>
                                    </p:anim>
                                    <p:animEffect transition="in" filter="fade">
                                      <p:cBhvr>
                                        <p:cTn id="90"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animBg="1"/>
      <p:bldP spid="9" grpId="0" animBg="1"/>
      <p:bldP spid="10" grpId="0" animBg="1"/>
      <p:bldP spid="11" grpId="0" animBg="1"/>
      <p:bldP spid="12" grpId="0" animBg="1"/>
      <p:bldP spid="13" grpId="0"/>
      <p:bldP spid="14" grpId="0" animBg="1"/>
      <p:bldP spid="15" grpId="0" animBg="1"/>
      <p:bldP spid="16" grpId="0" animBg="1"/>
      <p:bldP spid="17" grpId="0"/>
      <p:bldP spid="22" grpId="0" animBg="1"/>
      <p:bldP spid="23" grpId="0" animBg="1"/>
      <p:bldP spid="23" grpId="1" animBg="1"/>
    </p:bldLst>
  </p:timing>
</p:sld>
</file>

<file path=ppt/slides/slide2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46331"/>
          </a:xfrm>
          <a:prstGeom prst="rect">
            <a:avLst/>
          </a:prstGeom>
        </p:spPr>
        <p:txBody>
          <a:bodyPr wrap="square">
            <a:spAutoFit/>
          </a:bodyPr>
          <a:lstStyle/>
          <a:p>
            <a:r>
              <a:rPr lang="en-US" dirty="0" smtClean="0">
                <a:hlinkClick r:id="rId2"/>
              </a:rPr>
              <a:t>https://www.statista.com/statistics/238421/top-us-gold-mines/</a:t>
            </a:r>
            <a:endParaRPr lang="en-US" dirty="0" smtClean="0"/>
          </a:p>
          <a:p>
            <a:endParaRPr lang="en-US" dirty="0"/>
          </a:p>
        </p:txBody>
      </p:sp>
      <p:pic>
        <p:nvPicPr>
          <p:cNvPr id="10242" name="Picture 2"/>
          <p:cNvPicPr>
            <a:picLocks noChangeAspect="1" noChangeArrowheads="1"/>
          </p:cNvPicPr>
          <p:nvPr/>
        </p:nvPicPr>
        <p:blipFill>
          <a:blip r:embed="rId3"/>
          <a:srcRect/>
          <a:stretch>
            <a:fillRect/>
          </a:stretch>
        </p:blipFill>
        <p:spPr bwMode="auto">
          <a:xfrm>
            <a:off x="228600" y="817509"/>
            <a:ext cx="7924800" cy="6040492"/>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 name="TextBox 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grpSp>
        <p:nvGrpSpPr>
          <p:cNvPr id="23" name="Group 22"/>
          <p:cNvGrpSpPr/>
          <p:nvPr/>
        </p:nvGrpSpPr>
        <p:grpSpPr>
          <a:xfrm>
            <a:off x="457200" y="0"/>
            <a:ext cx="7924800" cy="6858000"/>
            <a:chOff x="457200" y="0"/>
            <a:chExt cx="7924800" cy="6858000"/>
          </a:xfrm>
        </p:grpSpPr>
        <p:pic>
          <p:nvPicPr>
            <p:cNvPr id="4" name="Picture 2"/>
            <p:cNvPicPr>
              <a:picLocks noChangeAspect="1" noChangeArrowheads="1"/>
            </p:cNvPicPr>
            <p:nvPr/>
          </p:nvPicPr>
          <p:blipFill>
            <a:blip r:embed="rId2"/>
            <a:srcRect/>
            <a:stretch>
              <a:fillRect/>
            </a:stretch>
          </p:blipFill>
          <p:spPr bwMode="auto">
            <a:xfrm>
              <a:off x="457200" y="817508"/>
              <a:ext cx="7924800" cy="6040492"/>
            </a:xfrm>
            <a:prstGeom prst="rect">
              <a:avLst/>
            </a:prstGeom>
            <a:noFill/>
            <a:ln w="9525">
              <a:noFill/>
              <a:miter lim="800000"/>
              <a:headEnd/>
              <a:tailEnd/>
            </a:ln>
            <a:effectLst/>
          </p:spPr>
        </p:pic>
        <p:sp>
          <p:nvSpPr>
            <p:cNvPr id="5" name="TextBox 4"/>
            <p:cNvSpPr txBox="1"/>
            <p:nvPr/>
          </p:nvSpPr>
          <p:spPr>
            <a:xfrm rot="19993355">
              <a:off x="6232222" y="3220452"/>
              <a:ext cx="1595950" cy="646331"/>
            </a:xfrm>
            <a:prstGeom prst="rect">
              <a:avLst/>
            </a:prstGeom>
            <a:noFill/>
          </p:spPr>
          <p:txBody>
            <a:bodyPr wrap="none" rtlCol="0">
              <a:spAutoFit/>
            </a:bodyPr>
            <a:lstStyle/>
            <a:p>
              <a:r>
                <a:rPr lang="en-US" sz="3600" dirty="0" smtClean="0">
                  <a:ln>
                    <a:solidFill>
                      <a:srgbClr val="FF0000"/>
                    </a:solidFill>
                  </a:ln>
                  <a:solidFill>
                    <a:srgbClr val="FF0000"/>
                  </a:solidFill>
                  <a:effectLst>
                    <a:outerShdw dist="50800" dir="5400000" algn="ctr" rotWithShape="0">
                      <a:schemeClr val="tx1"/>
                    </a:outerShdw>
                  </a:effectLst>
                </a:rPr>
                <a:t>Nevada</a:t>
              </a:r>
              <a:endParaRPr lang="en-US" sz="3600" dirty="0">
                <a:ln>
                  <a:solidFill>
                    <a:srgbClr val="FF0000"/>
                  </a:solidFill>
                </a:ln>
                <a:solidFill>
                  <a:srgbClr val="FF0000"/>
                </a:solidFill>
                <a:effectLst>
                  <a:outerShdw dist="50800" dir="5400000" algn="ctr" rotWithShape="0">
                    <a:schemeClr val="tx1"/>
                  </a:outerShdw>
                </a:effectLst>
              </a:endParaRPr>
            </a:p>
          </p:txBody>
        </p:sp>
        <p:sp>
          <p:nvSpPr>
            <p:cNvPr id="6" name="Oval 5"/>
            <p:cNvSpPr/>
            <p:nvPr/>
          </p:nvSpPr>
          <p:spPr>
            <a:xfrm>
              <a:off x="1600200" y="15392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 name="Oval 6"/>
            <p:cNvSpPr/>
            <p:nvPr/>
          </p:nvSpPr>
          <p:spPr>
            <a:xfrm>
              <a:off x="1524000" y="3048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8" name="Oval 7"/>
            <p:cNvSpPr/>
            <p:nvPr/>
          </p:nvSpPr>
          <p:spPr>
            <a:xfrm>
              <a:off x="1524000" y="443484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9" name="Oval 8"/>
            <p:cNvSpPr/>
            <p:nvPr/>
          </p:nvSpPr>
          <p:spPr>
            <a:xfrm>
              <a:off x="1524000" y="49530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0" name="Oval 9"/>
            <p:cNvSpPr/>
            <p:nvPr/>
          </p:nvSpPr>
          <p:spPr>
            <a:xfrm>
              <a:off x="1524000" y="586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1" name="Oval 10"/>
            <p:cNvSpPr/>
            <p:nvPr/>
          </p:nvSpPr>
          <p:spPr>
            <a:xfrm>
              <a:off x="1524000" y="20574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2" name="Oval 11"/>
            <p:cNvSpPr/>
            <p:nvPr/>
          </p:nvSpPr>
          <p:spPr>
            <a:xfrm>
              <a:off x="1524000" y="2514600"/>
              <a:ext cx="1828800" cy="365760"/>
            </a:xfrm>
            <a:prstGeom prst="ellipse">
              <a:avLst/>
            </a:prstGeom>
            <a:noFill/>
            <a:ln w="508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rot="19993355">
              <a:off x="6251831" y="3845789"/>
              <a:ext cx="1861535" cy="646331"/>
            </a:xfrm>
            <a:prstGeom prst="rect">
              <a:avLst/>
            </a:prstGeom>
            <a:noFill/>
          </p:spPr>
          <p:txBody>
            <a:bodyPr wrap="none" rtlCol="0">
              <a:spAutoFit/>
            </a:bodyPr>
            <a:lstStyle/>
            <a:p>
              <a:r>
                <a:rPr lang="en-US" sz="3600" dirty="0" smtClean="0">
                  <a:ln>
                    <a:solidFill>
                      <a:srgbClr val="00B050"/>
                    </a:solidFill>
                  </a:ln>
                  <a:solidFill>
                    <a:srgbClr val="00B050"/>
                  </a:solidFill>
                  <a:effectLst>
                    <a:outerShdw dist="50800" dir="6600000" algn="ctr" rotWithShape="0">
                      <a:schemeClr val="tx1"/>
                    </a:outerShdw>
                  </a:effectLst>
                </a:rPr>
                <a:t>Arkansas</a:t>
              </a:r>
              <a:endParaRPr lang="en-US" sz="3600" dirty="0">
                <a:ln>
                  <a:solidFill>
                    <a:srgbClr val="00B050"/>
                  </a:solidFill>
                </a:ln>
                <a:solidFill>
                  <a:srgbClr val="00B050"/>
                </a:solidFill>
                <a:effectLst>
                  <a:outerShdw dist="50800" dir="6600000" algn="ctr" rotWithShape="0">
                    <a:schemeClr val="tx1"/>
                  </a:outerShdw>
                </a:effectLst>
              </a:endParaRPr>
            </a:p>
          </p:txBody>
        </p:sp>
        <p:sp>
          <p:nvSpPr>
            <p:cNvPr id="14" name="Oval 13"/>
            <p:cNvSpPr/>
            <p:nvPr/>
          </p:nvSpPr>
          <p:spPr>
            <a:xfrm>
              <a:off x="1524000" y="3505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5" name="Oval 14"/>
            <p:cNvSpPr/>
            <p:nvPr/>
          </p:nvSpPr>
          <p:spPr>
            <a:xfrm>
              <a:off x="1524000" y="5410200"/>
              <a:ext cx="1828800" cy="365760"/>
            </a:xfrm>
            <a:prstGeom prst="ellipse">
              <a:avLst/>
            </a:prstGeom>
            <a:noFill/>
            <a:ln w="50800">
              <a:solidFill>
                <a:srgbClr val="00B05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6" name="Oval 15"/>
            <p:cNvSpPr/>
            <p:nvPr/>
          </p:nvSpPr>
          <p:spPr>
            <a:xfrm>
              <a:off x="1524000" y="3962400"/>
              <a:ext cx="1828800" cy="365760"/>
            </a:xfrm>
            <a:prstGeom prst="ellipse">
              <a:avLst/>
            </a:prstGeom>
            <a:noFill/>
            <a:ln w="50800">
              <a:solidFill>
                <a:srgbClr val="9516AA"/>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7" name="TextBox 16"/>
            <p:cNvSpPr txBox="1"/>
            <p:nvPr/>
          </p:nvSpPr>
          <p:spPr>
            <a:xfrm rot="19993355">
              <a:off x="6293065" y="4603095"/>
              <a:ext cx="1882375" cy="646331"/>
            </a:xfrm>
            <a:prstGeom prst="rect">
              <a:avLst/>
            </a:prstGeom>
            <a:noFill/>
          </p:spPr>
          <p:txBody>
            <a:bodyPr wrap="none" rtlCol="0">
              <a:spAutoFit/>
            </a:bodyPr>
            <a:lstStyle/>
            <a:p>
              <a:r>
                <a:rPr lang="en-US" sz="3600" dirty="0" smtClean="0">
                  <a:ln>
                    <a:solidFill>
                      <a:srgbClr val="89149C"/>
                    </a:solidFill>
                  </a:ln>
                  <a:solidFill>
                    <a:srgbClr val="89149C"/>
                  </a:solidFill>
                  <a:effectLst>
                    <a:outerShdw dist="50800" dir="6600000" algn="ctr" rotWithShape="0">
                      <a:schemeClr val="tx1"/>
                    </a:outerShdw>
                  </a:effectLst>
                </a:rPr>
                <a:t>Colorado</a:t>
              </a:r>
              <a:endParaRPr lang="en-US" sz="3600" dirty="0">
                <a:ln>
                  <a:solidFill>
                    <a:srgbClr val="89149C"/>
                  </a:solidFill>
                </a:ln>
                <a:solidFill>
                  <a:srgbClr val="89149C"/>
                </a:solidFill>
                <a:effectLst>
                  <a:outerShdw dist="50800" dir="6600000" algn="ctr" rotWithShape="0">
                    <a:schemeClr val="tx1"/>
                  </a:outerShdw>
                </a:effectLst>
              </a:endParaRPr>
            </a:p>
          </p:txBody>
        </p:sp>
        <p:grpSp>
          <p:nvGrpSpPr>
            <p:cNvPr id="18" name="Group 20"/>
            <p:cNvGrpSpPr/>
            <p:nvPr/>
          </p:nvGrpSpPr>
          <p:grpSpPr>
            <a:xfrm>
              <a:off x="1600200" y="0"/>
              <a:ext cx="3657600" cy="838200"/>
              <a:chOff x="1600200" y="0"/>
              <a:chExt cx="3657600" cy="838200"/>
            </a:xfrm>
          </p:grpSpPr>
          <p:sp>
            <p:nvSpPr>
              <p:cNvPr id="19" name="Rounded Rectangle 18"/>
              <p:cNvSpPr/>
              <p:nvPr/>
            </p:nvSpPr>
            <p:spPr>
              <a:xfrm>
                <a:off x="1600200" y="0"/>
                <a:ext cx="3657600" cy="838200"/>
              </a:xfrm>
              <a:prstGeom prst="roundRect">
                <a:avLst/>
              </a:prstGeom>
              <a:noFill/>
              <a:ln w="101600">
                <a:solidFill>
                  <a:schemeClr val="tx1"/>
                </a:solidFill>
                <a:prstDash val="sysDot"/>
              </a:ln>
              <a:effectLst>
                <a:outerShdw dist="50800" dir="10800000" algn="ctr" rotWithShape="0">
                  <a:srgbClr val="FF0000"/>
                </a:outerShdw>
              </a:effectLst>
            </p:spPr>
            <p:txBody>
              <a:bodyPr wrap="square" rtlCol="0" anchor="ctr">
                <a:spAutoFit/>
              </a:bodyPr>
              <a:lstStyle/>
              <a:p>
                <a:pPr algn="ctr"/>
                <a:endParaRPr lang="en-US" sz="2200" b="1" dirty="0" smtClean="0">
                  <a:solidFill>
                    <a:schemeClr val="bg1"/>
                  </a:solidFill>
                </a:endParaRPr>
              </a:p>
            </p:txBody>
          </p:sp>
          <p:sp>
            <p:nvSpPr>
              <p:cNvPr id="20" name="TextBox 19"/>
              <p:cNvSpPr txBox="1"/>
              <p:nvPr/>
            </p:nvSpPr>
            <p:spPr>
              <a:xfrm>
                <a:off x="1663600" y="0"/>
                <a:ext cx="470000" cy="830997"/>
              </a:xfrm>
              <a:prstGeom prst="rect">
                <a:avLst/>
              </a:prstGeom>
              <a:noFill/>
            </p:spPr>
            <p:txBody>
              <a:bodyPr wrap="none" rtlCol="0">
                <a:spAutoFit/>
              </a:bodyPr>
              <a:lstStyle/>
              <a:p>
                <a:r>
                  <a:rPr lang="en-US" sz="4800" b="1" dirty="0" smtClean="0">
                    <a:solidFill>
                      <a:srgbClr val="FF0000"/>
                    </a:solidFill>
                    <a:effectLst>
                      <a:outerShdw dist="50800" dir="7200000" algn="ctr" rotWithShape="0">
                        <a:schemeClr val="tx1"/>
                      </a:outerShdw>
                    </a:effectLst>
                  </a:rPr>
                  <a:t>?</a:t>
                </a:r>
                <a:endParaRPr lang="en-US" sz="4800" b="1" dirty="0">
                  <a:solidFill>
                    <a:srgbClr val="FF0000"/>
                  </a:solidFill>
                  <a:effectLst>
                    <a:outerShdw dist="50800" dir="7200000" algn="ctr" rotWithShape="0">
                      <a:schemeClr val="tx1"/>
                    </a:outerShdw>
                  </a:effectLst>
                </a:endParaRPr>
              </a:p>
            </p:txBody>
          </p:sp>
        </p:grpSp>
        <p:sp>
          <p:nvSpPr>
            <p:cNvPr id="22" name="TextBox 21"/>
            <p:cNvSpPr txBox="1"/>
            <p:nvPr/>
          </p:nvSpPr>
          <p:spPr>
            <a:xfrm rot="20326678">
              <a:off x="3568688" y="2401342"/>
              <a:ext cx="3973268" cy="1200329"/>
            </a:xfrm>
            <a:prstGeom prst="rect">
              <a:avLst/>
            </a:prstGeom>
            <a:solidFill>
              <a:schemeClr val="tx1"/>
            </a:solidFill>
          </p:spPr>
          <p:txBody>
            <a:bodyPr wrap="none" rtlCol="0">
              <a:spAutoFit/>
            </a:bodyPr>
            <a:lstStyle/>
            <a:p>
              <a:pPr algn="ctr"/>
              <a:r>
                <a:rPr lang="en-US" sz="3600" dirty="0" smtClean="0">
                  <a:ln>
                    <a:solidFill>
                      <a:schemeClr val="bg1"/>
                    </a:solidFill>
                  </a:ln>
                  <a:solidFill>
                    <a:schemeClr val="bg1"/>
                  </a:solidFill>
                  <a:effectLst>
                    <a:outerShdw dist="50800" dir="5400000" algn="ctr" rotWithShape="0">
                      <a:schemeClr val="tx1"/>
                    </a:outerShdw>
                  </a:effectLst>
                </a:rPr>
                <a:t>no commercial gold </a:t>
              </a:r>
            </a:p>
            <a:p>
              <a:pPr algn="ctr"/>
              <a:r>
                <a:rPr lang="en-US" sz="3600" dirty="0" smtClean="0">
                  <a:ln>
                    <a:solidFill>
                      <a:schemeClr val="bg1"/>
                    </a:solidFill>
                  </a:ln>
                  <a:solidFill>
                    <a:schemeClr val="bg1"/>
                  </a:solidFill>
                  <a:effectLst>
                    <a:outerShdw dist="50800" dir="5400000" algn="ctr" rotWithShape="0">
                      <a:schemeClr val="tx1"/>
                    </a:outerShdw>
                  </a:effectLst>
                </a:rPr>
                <a:t>production in CA</a:t>
              </a:r>
              <a:endParaRPr lang="en-US" sz="3600" dirty="0">
                <a:ln>
                  <a:solidFill>
                    <a:schemeClr val="bg1"/>
                  </a:solidFill>
                </a:ln>
                <a:solidFill>
                  <a:schemeClr val="bg1"/>
                </a:solidFill>
                <a:effectLst>
                  <a:outerShdw dist="50800" dir="5400000" algn="ctr" rotWithShape="0">
                    <a:schemeClr val="tx1"/>
                  </a:outerShdw>
                </a:effectLst>
              </a:endParaRPr>
            </a:p>
          </p:txBody>
        </p:sp>
      </p:grpSp>
      <p:sp useBgFill="1">
        <p:nvSpPr>
          <p:cNvPr id="24" name="TextBox 23"/>
          <p:cNvSpPr txBox="1"/>
          <p:nvPr/>
        </p:nvSpPr>
        <p:spPr>
          <a:xfrm>
            <a:off x="0" y="1600200"/>
            <a:ext cx="9144000" cy="707886"/>
          </a:xfrm>
          <a:prstGeom prst="rect">
            <a:avLst/>
          </a:prstGeom>
        </p:spPr>
        <p:txBody>
          <a:bodyPr wrap="square" rtlCol="0">
            <a:spAutoFit/>
          </a:bodyPr>
          <a:lstStyle/>
          <a:p>
            <a:pPr algn="ctr"/>
            <a:r>
              <a:rPr lang="en-US" sz="4000" b="1" dirty="0" smtClean="0"/>
              <a:t>Last commercial gold mining:  1969</a:t>
            </a:r>
            <a:endParaRPr lang="en-US" sz="4000" b="1" dirty="0"/>
          </a:p>
        </p:txBody>
      </p:sp>
      <p:sp useBgFill="1">
        <p:nvSpPr>
          <p:cNvPr id="25" name="TextBox 24"/>
          <p:cNvSpPr txBox="1"/>
          <p:nvPr/>
        </p:nvSpPr>
        <p:spPr>
          <a:xfrm>
            <a:off x="0" y="2667000"/>
            <a:ext cx="9144000" cy="1015663"/>
          </a:xfrm>
          <a:prstGeom prst="rect">
            <a:avLst/>
          </a:prstGeom>
        </p:spPr>
        <p:txBody>
          <a:bodyPr wrap="square" rtlCol="0">
            <a:spAutoFit/>
          </a:bodyPr>
          <a:lstStyle/>
          <a:p>
            <a:pPr algn="ctr"/>
            <a:r>
              <a:rPr lang="en-US" sz="4000" b="1" dirty="0" smtClean="0"/>
              <a:t>Total value:  </a:t>
            </a:r>
            <a:r>
              <a:rPr lang="en-US" sz="6000" b="1" dirty="0" smtClean="0">
                <a:ln>
                  <a:solidFill>
                    <a:srgbClr val="FF0000"/>
                  </a:solidFill>
                </a:ln>
                <a:solidFill>
                  <a:srgbClr val="FF0000"/>
                </a:solidFill>
                <a:effectLst>
                  <a:outerShdw dist="50800" dir="5400000" algn="ctr" rotWithShape="0">
                    <a:schemeClr val="tx1"/>
                  </a:outerShdw>
                </a:effectLst>
              </a:rPr>
              <a:t>$2,428,330,901</a:t>
            </a:r>
            <a:endParaRPr lang="en-US" sz="6000" b="1" dirty="0">
              <a:ln>
                <a:solidFill>
                  <a:srgbClr val="FF0000"/>
                </a:solidFill>
              </a:ln>
              <a:solidFill>
                <a:srgbClr val="FF0000"/>
              </a:solidFill>
              <a:effectLst>
                <a:outerShdw dist="50800" dir="5400000" algn="ctr" rotWithShape="0">
                  <a:schemeClr val="tx1"/>
                </a:outerShdw>
              </a:effectLst>
            </a:endParaRPr>
          </a:p>
        </p:txBody>
      </p:sp>
      <p:pic>
        <p:nvPicPr>
          <p:cNvPr id="3" name="Picture 3"/>
          <p:cNvPicPr>
            <a:picLocks noChangeAspect="1" noChangeArrowheads="1"/>
          </p:cNvPicPr>
          <p:nvPr/>
        </p:nvPicPr>
        <p:blipFill>
          <a:blip r:embed="rId3"/>
          <a:srcRect/>
          <a:stretch>
            <a:fillRect/>
          </a:stretch>
        </p:blipFill>
        <p:spPr bwMode="auto">
          <a:xfrm rot="11716176">
            <a:off x="7009886" y="5345227"/>
            <a:ext cx="1441715" cy="1346698"/>
          </a:xfrm>
          <a:prstGeom prst="rect">
            <a:avLst/>
          </a:prstGeom>
          <a:noFill/>
          <a:ln w="9525">
            <a:noFill/>
            <a:miter lim="800000"/>
            <a:headEnd/>
            <a:tailEnd/>
          </a:ln>
          <a:effectLst/>
        </p:spPr>
      </p:pic>
      <p:sp useBgFill="1">
        <p:nvSpPr>
          <p:cNvPr id="27" name="TextBox 26"/>
          <p:cNvSpPr txBox="1"/>
          <p:nvPr/>
        </p:nvSpPr>
        <p:spPr>
          <a:xfrm rot="1658086">
            <a:off x="1302928" y="4476460"/>
            <a:ext cx="3886200" cy="923330"/>
          </a:xfrm>
          <a:prstGeom prst="rect">
            <a:avLst/>
          </a:prstGeom>
        </p:spPr>
        <p:txBody>
          <a:bodyPr wrap="square" rtlCol="0">
            <a:spAutoFit/>
          </a:bodyPr>
          <a:lstStyle/>
          <a:p>
            <a:pPr algn="ctr"/>
            <a:r>
              <a:rPr lang="en-US" sz="5400" b="1" dirty="0" smtClean="0">
                <a:ln>
                  <a:solidFill>
                    <a:srgbClr val="FF0000"/>
                  </a:solidFill>
                </a:ln>
              </a:rPr>
              <a:t>A new twist!</a:t>
            </a:r>
            <a:endParaRPr lang="en-US" sz="5400" b="1" dirty="0">
              <a:ln>
                <a:solidFill>
                  <a:srgbClr val="FF0000"/>
                </a:solidFill>
              </a:ln>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3"/>
                                        </p:tgtEl>
                                      </p:cBhvr>
                                    </p:animEffect>
                                    <p:set>
                                      <p:cBhvr>
                                        <p:cTn id="7" dur="1" fill="hold">
                                          <p:stCondLst>
                                            <p:cond delay="999"/>
                                          </p:stCondLst>
                                        </p:cTn>
                                        <p:tgtEl>
                                          <p:spTgt spid="23"/>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20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2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fltVal val="0"/>
                                          </p:val>
                                        </p:tav>
                                        <p:tav tm="100000">
                                          <p:val>
                                            <p:strVal val="#ppt_w"/>
                                          </p:val>
                                        </p:tav>
                                      </p:tavLst>
                                    </p:anim>
                                    <p:anim calcmode="lin" valueType="num">
                                      <p:cBhvr>
                                        <p:cTn id="22" dur="1000" fill="hold"/>
                                        <p:tgtEl>
                                          <p:spTgt spid="27"/>
                                        </p:tgtEl>
                                        <p:attrNameLst>
                                          <p:attrName>ppt_h</p:attrName>
                                        </p:attrNameLst>
                                      </p:cBhvr>
                                      <p:tavLst>
                                        <p:tav tm="0">
                                          <p:val>
                                            <p:fltVal val="0"/>
                                          </p:val>
                                        </p:tav>
                                        <p:tav tm="100000">
                                          <p:val>
                                            <p:strVal val="#ppt_h"/>
                                          </p:val>
                                        </p:tav>
                                      </p:tavLst>
                                    </p:anim>
                                    <p:animEffect transition="in" filter="fade">
                                      <p:cBhvr>
                                        <p:cTn id="23"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7" grpId="0" animBg="1"/>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Gold Production in California"/>
          <p:cNvPicPr>
            <a:picLocks noChangeAspect="1" noChangeArrowheads="1"/>
          </p:cNvPicPr>
          <p:nvPr/>
        </p:nvPicPr>
        <p:blipFill>
          <a:blip r:embed="rId2"/>
          <a:srcRect/>
          <a:stretch>
            <a:fillRect/>
          </a:stretch>
        </p:blipFill>
        <p:spPr bwMode="auto">
          <a:xfrm>
            <a:off x="0" y="0"/>
            <a:ext cx="9144000" cy="9667876"/>
          </a:xfrm>
          <a:prstGeom prst="rect">
            <a:avLst/>
          </a:prstGeom>
          <a:noFill/>
        </p:spPr>
      </p:pic>
    </p:spTree>
  </p:cSld>
  <p:clrMapOvr>
    <a:masterClrMapping/>
  </p:clrMapOvr>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Rectangle 2"/>
          <p:cNvSpPr/>
          <p:nvPr/>
        </p:nvSpPr>
        <p:spPr>
          <a:xfrm>
            <a:off x="0" y="0"/>
            <a:ext cx="9144000" cy="5909310"/>
          </a:xfrm>
          <a:prstGeom prst="rect">
            <a:avLst/>
          </a:prstGeom>
        </p:spPr>
        <p:txBody>
          <a:bodyPr wrap="square">
            <a:spAutoFit/>
          </a:bodyPr>
          <a:lstStyle/>
          <a:p>
            <a:r>
              <a:rPr lang="en-US" dirty="0" smtClean="0">
                <a:hlinkClick r:id="rId2"/>
              </a:rPr>
              <a:t>https://westernmininghistory.com/articles/201/page1/</a:t>
            </a:r>
            <a:endParaRPr lang="en-US" dirty="0" smtClean="0"/>
          </a:p>
          <a:p>
            <a:r>
              <a:rPr lang="en-US" b="1" dirty="0" smtClean="0"/>
              <a:t>Gold Districts of California</a:t>
            </a:r>
            <a:r>
              <a:rPr lang="en-US" dirty="0" smtClean="0"/>
              <a:t/>
            </a:r>
            <a:br>
              <a:rPr lang="en-US" dirty="0" smtClean="0"/>
            </a:br>
            <a:r>
              <a:rPr lang="en-US" dirty="0" smtClean="0"/>
              <a:t>Bulletin 193 California Division of Mines and Geology 1976</a:t>
            </a:r>
            <a:br>
              <a:rPr lang="en-US" dirty="0" smtClean="0"/>
            </a:br>
            <a:r>
              <a:rPr lang="en-US" dirty="0" smtClean="0"/>
              <a:t>	California's gold-mining history is a brilliant lure, and many books, pamphlets </a:t>
            </a:r>
          </a:p>
          <a:p>
            <a:r>
              <a:rPr lang="en-US" dirty="0" smtClean="0"/>
              <a:t>and articles have been published on the subject. The old mining districts and settlements, </a:t>
            </a:r>
          </a:p>
          <a:p>
            <a:r>
              <a:rPr lang="en-US" dirty="0" smtClean="0"/>
              <a:t>including "ghost" towns, are visited by increasing numbers of tourists each year. In a few districts the old camps have been reconstructed. Several old gold mining towns, such as Columbia, </a:t>
            </a:r>
            <a:r>
              <a:rPr lang="en-US" dirty="0" err="1" smtClean="0"/>
              <a:t>Johnsville</a:t>
            </a:r>
            <a:r>
              <a:rPr lang="en-US" dirty="0" smtClean="0"/>
              <a:t>, Coloma, Shasta, and </a:t>
            </a:r>
            <a:r>
              <a:rPr lang="en-US" dirty="0" err="1" smtClean="0"/>
              <a:t>Bodie</a:t>
            </a:r>
            <a:r>
              <a:rPr lang="en-US" dirty="0" smtClean="0"/>
              <a:t>, are California state parks or recreation areas. 	In recent years more people have become aware of the importance of California's gold rush in the history and development of the western United States, and steps have been made to preserve historical structures and equipment closely associated with gold mining.</a:t>
            </a:r>
          </a:p>
          <a:p>
            <a:r>
              <a:rPr lang="en-US" dirty="0" smtClean="0"/>
              <a:t>	Unfortunately, little visible evidence remains of many of California's important gold-quartz mines other than caved shafts and tunnels and heavily overgrown dumps. The surface plants of the large underground lode mines at Grass Valley and along the Mother Lode belt, which for years accounted for a major part of California's gold output, have been almost completely dismantled. More evidence remains of the large-scale placer-mining operations. The old hydraulic mine pits and the extensive tailing piles in the dredging fields still exist; some are used as commercial sources of sand and gravel. A number of the old ditches, flumes, and reservoirs that once supplied water to the hydraulic mines now are parts of hydroelectric and irrigation systems.</a:t>
            </a:r>
          </a:p>
          <a:p>
            <a:endParaRPr lang="en-US" dirty="0"/>
          </a:p>
        </p:txBody>
      </p:sp>
    </p:spTree>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20036254"/>
          </a:xfrm>
          <a:prstGeom prst="rect">
            <a:avLst/>
          </a:prstGeom>
        </p:spPr>
        <p:txBody>
          <a:bodyPr wrap="square">
            <a:spAutoFit/>
          </a:bodyPr>
          <a:lstStyle/>
          <a:p>
            <a:r>
              <a:rPr lang="en-US" dirty="0" smtClean="0">
                <a:hlinkClick r:id="rId2"/>
              </a:rPr>
              <a:t>https://www.kqed.org/news/11659630/theres-still-gold-in-these-california-hills-but-mining-it-again-isnt-simple</a:t>
            </a:r>
            <a:endParaRPr lang="en-US" dirty="0" smtClean="0"/>
          </a:p>
          <a:p>
            <a:r>
              <a:rPr lang="en-US" dirty="0" smtClean="0"/>
              <a:t>	This year marks the 170th anniversary of the discovery of gold at Sutter’s Mill, north of Sacramento. The legacy of the Gold Rush is inescapable in Northern California, particularly in Mariposa County. It’s visible in mining museums, at roadside historical sites and in county buildings on Bullion Street.</a:t>
            </a:r>
          </a:p>
          <a:p>
            <a:r>
              <a:rPr lang="en-US" dirty="0" smtClean="0"/>
              <a:t>	What hasn’t persisted in this region is gold mining itself. But one Canadian company wants to change that.</a:t>
            </a:r>
          </a:p>
          <a:p>
            <a:r>
              <a:rPr lang="en-US" dirty="0" smtClean="0"/>
              <a:t>Sam Long works on a few thousand acres in the Mariposa County foothills. He doesn’t have to go far to be reminded of the Gold Rush.</a:t>
            </a:r>
          </a:p>
          <a:p>
            <a:r>
              <a:rPr lang="en-US" dirty="0" smtClean="0"/>
              <a:t>	“We’ve recovered old wheelbarrows, old shovels and picks, steel lunchboxes, old ore carts," he says. "There was even a bit of railway track where they used to push through carts of rock."</a:t>
            </a:r>
          </a:p>
          <a:p>
            <a:r>
              <a:rPr lang="en-US" dirty="0" smtClean="0"/>
              <a:t>	“Ultimately the goal is to have a mine and to create good jobs for people throughout the county, throughout the state,” Long says.</a:t>
            </a:r>
          </a:p>
          <a:p>
            <a:r>
              <a:rPr lang="en-US" dirty="0" smtClean="0"/>
              <a:t>	Fremont Gold’s property lies along the famed Mother Lode Gold Belt, which stretches 120 miles from Mariposa north into El Dorado County. Since the 1840s, it’s been home to hundreds of gold mines that have extracted millions of ounces of the mineral. By some estimates, however, literally tons of gold still lie buried here. Fremont Gold hopes to make those potential resources a reality -- but history suggests it's likely to face an uphill battle.</a:t>
            </a:r>
          </a:p>
          <a:p>
            <a:r>
              <a:rPr lang="en-US" dirty="0" smtClean="0"/>
              <a:t>	To be clear, Fremont Gold Mining is not actually mining. It’s exploring. Its job is to determine how much gold its property contains, which involves surveying, sampling and drilling. After exploring a quarter of its property, the company estimates it has already defined close to 900,000 ounces of gold -- far more than what was already extracted during 100 years of mining on the property.</a:t>
            </a:r>
          </a:p>
          <a:p>
            <a:r>
              <a:rPr lang="en-US" dirty="0" smtClean="0"/>
              <a:t>	If so much gold remains in the hills here, exploration companies must be stampeding back to the Mother Lode, right? Nope. Throughout the five counties containing the gold belt, only one gold mine is active, and only intermittently. Other exploration projects have folded, too.</a:t>
            </a:r>
          </a:p>
          <a:p>
            <a:r>
              <a:rPr lang="en-US" dirty="0" smtClean="0"/>
              <a:t>	John </a:t>
            </a:r>
            <a:r>
              <a:rPr lang="en-US" dirty="0" err="1" smtClean="0"/>
              <a:t>Clinkenbeard</a:t>
            </a:r>
            <a:r>
              <a:rPr lang="en-US" dirty="0" smtClean="0"/>
              <a:t> with the California Geological Survey says that’s because the mineral itself is only one component of an economical operation.</a:t>
            </a:r>
          </a:p>
          <a:p>
            <a:r>
              <a:rPr lang="en-US" dirty="0" smtClean="0"/>
              <a:t>“Gold production increases and decreases with the economy and with wars,” he says. “A whole lot of things influence what happened [since the Gold Rush]."</a:t>
            </a:r>
          </a:p>
          <a:p>
            <a:r>
              <a:rPr lang="en-US" dirty="0" smtClean="0"/>
              <a:t>	Although the price of gold has dropped from its peak in 2012, after inflation it’s still about 2.5 times higher than its value in the 1840s. But gold operations themselves have become much pricier since then, with more advanced technology and higher labor costs.</a:t>
            </a:r>
          </a:p>
          <a:p>
            <a:r>
              <a:rPr lang="en-US" dirty="0" err="1" smtClean="0"/>
              <a:t>Vishal</a:t>
            </a:r>
            <a:r>
              <a:rPr lang="en-US" dirty="0" smtClean="0"/>
              <a:t> Gupta is CEO of California Gold Mining, the Canadian company that owns Fremont Gold. He says another reason gold mining slowed is because this is California, ground zero for environmentalism.</a:t>
            </a:r>
          </a:p>
          <a:p>
            <a:r>
              <a:rPr lang="en-US" dirty="0" smtClean="0"/>
              <a:t>	"I won’t say there was a moratorium on any gold mining since the Second World War,” he says, “but it had become increasingly difficult for gold and other commodity-based companies to do any sort of a business within the state."</a:t>
            </a:r>
          </a:p>
          <a:p>
            <a:r>
              <a:rPr lang="en-US" dirty="0" smtClean="0"/>
              <a:t>Pat Perez, with the California Department of Conservation, says that’s for good reason. In the 19th century, long before the California Environmental Quality Act and the Surface Mining and Reclamation Act, environmental accountability simply wasn’t a priority.</a:t>
            </a:r>
          </a:p>
          <a:p>
            <a:r>
              <a:rPr lang="en-US" dirty="0" smtClean="0"/>
              <a:t>	“You simply mined, and then when you were done you walked away, and you left the land with significant scars and in some cases environmental challenges and public hazards,” Perez says.</a:t>
            </a:r>
          </a:p>
          <a:p>
            <a:r>
              <a:rPr lang="en-US" dirty="0" smtClean="0"/>
              <a:t>	"I won’t say there was a moratorium on any gold mining since the Second World War,” he says, “but it had become increasingly difficult for gold and other commodity-based companies to do any sort of a business within the state."</a:t>
            </a:r>
          </a:p>
          <a:p>
            <a:r>
              <a:rPr lang="en-US" dirty="0" smtClean="0"/>
              <a:t>	Pat Perez, with the California Department of Conservation, says that’s for good reason. In the 19th century, long before the California Environmental Quality Act and the Surface Mining and Reclamation Act, environmental accountability simply wasn’t a priority.</a:t>
            </a:r>
          </a:p>
          <a:p>
            <a:r>
              <a:rPr lang="en-US" dirty="0" smtClean="0"/>
              <a:t>“You simply mined, and then when you were done you walked away, and you left the land with significant scars and in some cases environmental challenges and public hazards,” Perez says.</a:t>
            </a:r>
          </a:p>
          <a:p>
            <a:r>
              <a:rPr lang="en-US" dirty="0" smtClean="0"/>
              <a:t>	Mariposa County officials, who handle local permitting, are well aware of those scars.</a:t>
            </a:r>
          </a:p>
          <a:p>
            <a:r>
              <a:rPr lang="en-US" dirty="0" smtClean="0"/>
              <a:t>Associate planner Steve </a:t>
            </a:r>
            <a:r>
              <a:rPr lang="en-US" dirty="0" err="1" smtClean="0"/>
              <a:t>Engfer</a:t>
            </a:r>
            <a:r>
              <a:rPr lang="en-US" dirty="0" smtClean="0"/>
              <a:t> points to many practices he hopes remain in the past.</a:t>
            </a:r>
          </a:p>
          <a:p>
            <a:r>
              <a:rPr lang="en-US" dirty="0" smtClean="0"/>
              <a:t>There was “hydraulic mining, where they would mine whole mountainsides and all the silt and everything just washes downstream, river amalgamation processes where there were chemicals involved that weren’t as regulated as we would have today,” he says. And there were many others. </a:t>
            </a:r>
            <a:r>
              <a:rPr lang="en-US" dirty="0" err="1" smtClean="0"/>
              <a:t>Engfer</a:t>
            </a:r>
            <a:r>
              <a:rPr lang="en-US" dirty="0" smtClean="0"/>
              <a:t> believes with diligence, gold mining can be both environmentally responsible and a driver of economic growth.</a:t>
            </a:r>
          </a:p>
          <a:p>
            <a:r>
              <a:rPr lang="en-US" dirty="0" smtClean="0"/>
              <a:t>	County resident Les Overstreet isn’t convinced either is true.</a:t>
            </a:r>
          </a:p>
          <a:p>
            <a:r>
              <a:rPr lang="en-US" dirty="0" smtClean="0"/>
              <a:t>He lives a few miles away from the Fremont Gold site and says he plans to push back against any plans to develop a mine. He worries about how it could strain local infrastructure and water resources.</a:t>
            </a:r>
          </a:p>
          <a:p>
            <a:r>
              <a:rPr lang="en-US" dirty="0" smtClean="0"/>
              <a:t>	“What’s going to happen environmentally to the wild and scenic Merced River, and then also the lake?” he asks. “It’d be very difficult to keep things like surfactants out the lake.”</a:t>
            </a:r>
          </a:p>
          <a:p>
            <a:r>
              <a:rPr lang="en-US" dirty="0" smtClean="0"/>
              <a:t>Fremont Gold expects to spend another few years drilling and surveying. A mine would be many years further down the road, after more permitting and opportunity for public comment.</a:t>
            </a:r>
          </a:p>
          <a:p>
            <a:endParaRPr lang="en-US" dirty="0"/>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1200329"/>
          </a:xfrm>
          <a:prstGeom prst="rect">
            <a:avLst/>
          </a:prstGeom>
        </p:spPr>
        <p:txBody>
          <a:bodyPr wrap="square">
            <a:spAutoFit/>
          </a:bodyPr>
          <a:lstStyle/>
          <a:p>
            <a:r>
              <a:rPr lang="en-US" dirty="0" smtClean="0">
                <a:hlinkClick r:id="rId2"/>
              </a:rPr>
              <a:t>https://www.thoughtco.com/death-on-mount-everest-755907</a:t>
            </a:r>
            <a:endParaRPr lang="en-US" dirty="0" smtClean="0"/>
          </a:p>
          <a:p>
            <a:r>
              <a:rPr lang="en-US" dirty="0" smtClean="0"/>
              <a:t>There is no firm count of the exact number of climbers that have died on Mount Everest, but as of 2016, about 280 climbers have died, about </a:t>
            </a:r>
            <a:r>
              <a:rPr lang="en-US" b="1" dirty="0" smtClean="0"/>
              <a:t>6.5 percent </a:t>
            </a:r>
            <a:r>
              <a:rPr lang="en-US" dirty="0" smtClean="0"/>
              <a:t>of the more than 4,000 climbers who have reached the summit since the first ascent by Edmund Hillary and </a:t>
            </a:r>
            <a:r>
              <a:rPr lang="en-US" dirty="0" err="1" smtClean="0"/>
              <a:t>Tenzing</a:t>
            </a:r>
            <a:r>
              <a:rPr lang="en-US" dirty="0" smtClean="0"/>
              <a:t> Norgay in 1953.</a:t>
            </a:r>
            <a:endParaRPr lang="en-US" dirty="0"/>
          </a:p>
        </p:txBody>
      </p:sp>
      <p:sp>
        <p:nvSpPr>
          <p:cNvPr id="3" name="Rectangle 2"/>
          <p:cNvSpPr/>
          <p:nvPr/>
        </p:nvSpPr>
        <p:spPr>
          <a:xfrm>
            <a:off x="0" y="1600200"/>
            <a:ext cx="9144000" cy="646331"/>
          </a:xfrm>
          <a:prstGeom prst="rect">
            <a:avLst/>
          </a:prstGeom>
        </p:spPr>
        <p:txBody>
          <a:bodyPr wrap="square">
            <a:spAutoFit/>
          </a:bodyPr>
          <a:lstStyle/>
          <a:p>
            <a:r>
              <a:rPr lang="en-US" dirty="0" smtClean="0">
                <a:hlinkClick r:id="rId3"/>
              </a:rPr>
              <a:t>https://uspa.org/Find/FAQs/Safety</a:t>
            </a:r>
            <a:endParaRPr lang="en-US" dirty="0" smtClean="0"/>
          </a:p>
          <a:p>
            <a:endParaRPr lang="en-US" dirty="0"/>
          </a:p>
        </p:txBody>
      </p:sp>
      <p:graphicFrame>
        <p:nvGraphicFramePr>
          <p:cNvPr id="4" name="Table 3"/>
          <p:cNvGraphicFramePr>
            <a:graphicFrameLocks noGrp="1"/>
          </p:cNvGraphicFramePr>
          <p:nvPr/>
        </p:nvGraphicFramePr>
        <p:xfrm>
          <a:off x="3505200" y="1600200"/>
          <a:ext cx="5410200" cy="1402080"/>
        </p:xfrm>
        <a:graphic>
          <a:graphicData uri="http://schemas.openxmlformats.org/drawingml/2006/table">
            <a:tbl>
              <a:tblPr/>
              <a:tblGrid>
                <a:gridCol w="1352550"/>
                <a:gridCol w="1352550"/>
                <a:gridCol w="1352550"/>
                <a:gridCol w="1352550"/>
              </a:tblGrid>
              <a:tr h="0">
                <a:tc>
                  <a:txBody>
                    <a:bodyPr/>
                    <a:lstStyle/>
                    <a:p>
                      <a:pPr algn="ctr"/>
                      <a:r>
                        <a:rPr lang="en-US" b="1">
                          <a:solidFill>
                            <a:srgbClr val="EEEEEE"/>
                          </a:solidFill>
                          <a:latin typeface="inherit"/>
                        </a:rPr>
                        <a:t>Year</a:t>
                      </a:r>
                      <a:endParaRPr lang="en-US">
                        <a:latin typeface="Open Sans"/>
                      </a:endParaRPr>
                    </a:p>
                  </a:txBody>
                  <a:tcPr marL="7620" marR="7620" marT="7620" marB="7620" anchor="ctr">
                    <a:lnL>
                      <a:noFill/>
                    </a:lnL>
                    <a:lnR>
                      <a:noFill/>
                    </a:lnR>
                    <a:lnT>
                      <a:noFill/>
                    </a:lnT>
                    <a:lnB>
                      <a:noFill/>
                    </a:lnB>
                    <a:solidFill>
                      <a:srgbClr val="666666"/>
                    </a:solidFill>
                  </a:tcPr>
                </a:tc>
                <a:tc>
                  <a:txBody>
                    <a:bodyPr/>
                    <a:lstStyle/>
                    <a:p>
                      <a:pPr algn="ctr"/>
                      <a:r>
                        <a:rPr lang="en-US" b="1">
                          <a:solidFill>
                            <a:srgbClr val="EEEEEE"/>
                          </a:solidFill>
                          <a:latin typeface="inherit"/>
                        </a:rPr>
                        <a:t>Skydiving</a:t>
                      </a:r>
                      <a:br>
                        <a:rPr lang="en-US" b="1">
                          <a:solidFill>
                            <a:srgbClr val="EEEEEE"/>
                          </a:solidFill>
                          <a:latin typeface="inherit"/>
                        </a:rPr>
                      </a:br>
                      <a:r>
                        <a:rPr lang="en-US" b="1">
                          <a:solidFill>
                            <a:srgbClr val="EEEEEE"/>
                          </a:solidFill>
                          <a:latin typeface="inherit"/>
                        </a:rPr>
                        <a:t>Fatalities in U.S.</a:t>
                      </a:r>
                      <a:endParaRPr lang="en-US">
                        <a:latin typeface="Open Sans"/>
                      </a:endParaRPr>
                    </a:p>
                  </a:txBody>
                  <a:tcPr marL="7620" marR="7620" marT="7620" marB="7620" anchor="ctr">
                    <a:lnL>
                      <a:noFill/>
                    </a:lnL>
                    <a:lnR>
                      <a:noFill/>
                    </a:lnR>
                    <a:lnT>
                      <a:noFill/>
                    </a:lnT>
                    <a:lnB>
                      <a:noFill/>
                    </a:lnB>
                    <a:solidFill>
                      <a:srgbClr val="666666"/>
                    </a:solidFill>
                  </a:tcPr>
                </a:tc>
                <a:tc>
                  <a:txBody>
                    <a:bodyPr/>
                    <a:lstStyle/>
                    <a:p>
                      <a:pPr algn="ctr"/>
                      <a:r>
                        <a:rPr lang="en-US" b="1">
                          <a:solidFill>
                            <a:srgbClr val="EEEEEE"/>
                          </a:solidFill>
                          <a:latin typeface="inherit"/>
                        </a:rPr>
                        <a:t>Estimated</a:t>
                      </a:r>
                      <a:br>
                        <a:rPr lang="en-US" b="1">
                          <a:solidFill>
                            <a:srgbClr val="EEEEEE"/>
                          </a:solidFill>
                          <a:latin typeface="inherit"/>
                        </a:rPr>
                      </a:br>
                      <a:r>
                        <a:rPr lang="en-US" b="1">
                          <a:solidFill>
                            <a:srgbClr val="EEEEEE"/>
                          </a:solidFill>
                          <a:latin typeface="inherit"/>
                        </a:rPr>
                        <a:t>Annual Jumps</a:t>
                      </a:r>
                      <a:endParaRPr lang="en-US">
                        <a:latin typeface="Open Sans"/>
                      </a:endParaRPr>
                    </a:p>
                  </a:txBody>
                  <a:tcPr marL="7620" marR="7620" marT="7620" marB="7620" anchor="ctr">
                    <a:lnL>
                      <a:noFill/>
                    </a:lnL>
                    <a:lnR>
                      <a:noFill/>
                    </a:lnR>
                    <a:lnT>
                      <a:noFill/>
                    </a:lnT>
                    <a:lnB>
                      <a:noFill/>
                    </a:lnB>
                    <a:solidFill>
                      <a:srgbClr val="666666"/>
                    </a:solidFill>
                  </a:tcPr>
                </a:tc>
                <a:tc>
                  <a:txBody>
                    <a:bodyPr/>
                    <a:lstStyle/>
                    <a:p>
                      <a:pPr algn="ctr"/>
                      <a:r>
                        <a:rPr lang="en-US" b="1" dirty="0">
                          <a:solidFill>
                            <a:srgbClr val="EEEEEE"/>
                          </a:solidFill>
                          <a:latin typeface="inherit"/>
                        </a:rPr>
                        <a:t>Fatalities Per</a:t>
                      </a:r>
                      <a:br>
                        <a:rPr lang="en-US" b="1" dirty="0">
                          <a:solidFill>
                            <a:srgbClr val="EEEEEE"/>
                          </a:solidFill>
                          <a:latin typeface="inherit"/>
                        </a:rPr>
                      </a:br>
                      <a:r>
                        <a:rPr lang="en-US" b="1" dirty="0">
                          <a:solidFill>
                            <a:srgbClr val="EEEEEE"/>
                          </a:solidFill>
                          <a:latin typeface="inherit"/>
                        </a:rPr>
                        <a:t>1,000 Jumps</a:t>
                      </a:r>
                      <a:endParaRPr lang="en-US" dirty="0">
                        <a:latin typeface="Open Sans"/>
                      </a:endParaRPr>
                    </a:p>
                  </a:txBody>
                  <a:tcPr marL="7620" marR="7620" marT="7620" marB="7620" anchor="ctr">
                    <a:lnL>
                      <a:noFill/>
                    </a:lnL>
                    <a:lnR>
                      <a:noFill/>
                    </a:lnR>
                    <a:lnT>
                      <a:noFill/>
                    </a:lnT>
                    <a:lnB>
                      <a:noFill/>
                    </a:lnB>
                    <a:solidFill>
                      <a:srgbClr val="666666"/>
                    </a:solidFill>
                  </a:tcPr>
                </a:tc>
              </a:tr>
              <a:tr h="0">
                <a:tc>
                  <a:txBody>
                    <a:bodyPr/>
                    <a:lstStyle/>
                    <a:p>
                      <a:pPr algn="ctr"/>
                      <a:r>
                        <a:rPr lang="en-US">
                          <a:latin typeface="Open Sans"/>
                        </a:rPr>
                        <a:t>2017</a:t>
                      </a:r>
                    </a:p>
                  </a:txBody>
                  <a:tcPr marL="7620" marR="7620" marT="7620" marB="7620" anchor="ctr">
                    <a:lnL>
                      <a:noFill/>
                    </a:lnL>
                    <a:lnR>
                      <a:noFill/>
                    </a:lnR>
                    <a:lnT>
                      <a:noFill/>
                    </a:lnT>
                    <a:lnB>
                      <a:noFill/>
                    </a:lnB>
                    <a:solidFill>
                      <a:srgbClr val="F5F5F5"/>
                    </a:solidFill>
                  </a:tcPr>
                </a:tc>
                <a:tc>
                  <a:txBody>
                    <a:bodyPr/>
                    <a:lstStyle/>
                    <a:p>
                      <a:pPr algn="ctr"/>
                      <a:r>
                        <a:rPr lang="en-US">
                          <a:latin typeface="Open Sans"/>
                        </a:rPr>
                        <a:t>24</a:t>
                      </a:r>
                    </a:p>
                  </a:txBody>
                  <a:tcPr marL="7620" marR="7620" marT="7620" marB="7620" anchor="ctr">
                    <a:lnL>
                      <a:noFill/>
                    </a:lnL>
                    <a:lnR>
                      <a:noFill/>
                    </a:lnR>
                    <a:lnT>
                      <a:noFill/>
                    </a:lnT>
                    <a:lnB>
                      <a:noFill/>
                    </a:lnB>
                    <a:solidFill>
                      <a:srgbClr val="F5F5F5"/>
                    </a:solidFill>
                  </a:tcPr>
                </a:tc>
                <a:tc>
                  <a:txBody>
                    <a:bodyPr/>
                    <a:lstStyle/>
                    <a:p>
                      <a:pPr algn="ctr"/>
                      <a:r>
                        <a:rPr lang="en-US">
                          <a:latin typeface="Open Sans"/>
                        </a:rPr>
                        <a:t>3.2 million</a:t>
                      </a:r>
                    </a:p>
                  </a:txBody>
                  <a:tcPr marL="7620" marR="7620" marT="7620" marB="7620" anchor="ctr">
                    <a:lnL>
                      <a:noFill/>
                    </a:lnL>
                    <a:lnR>
                      <a:noFill/>
                    </a:lnR>
                    <a:lnT>
                      <a:noFill/>
                    </a:lnT>
                    <a:lnB>
                      <a:noFill/>
                    </a:lnB>
                    <a:solidFill>
                      <a:srgbClr val="F5F5F5"/>
                    </a:solidFill>
                  </a:tcPr>
                </a:tc>
                <a:tc>
                  <a:txBody>
                    <a:bodyPr/>
                    <a:lstStyle/>
                    <a:p>
                      <a:pPr algn="ctr"/>
                      <a:r>
                        <a:rPr lang="en-US" dirty="0">
                          <a:latin typeface="Open Sans"/>
                        </a:rPr>
                        <a:t>0.0075</a:t>
                      </a:r>
                    </a:p>
                  </a:txBody>
                  <a:tcPr marL="7620" marR="7620" marT="7620" marB="7620" anchor="ctr">
                    <a:lnL>
                      <a:noFill/>
                    </a:lnL>
                    <a:lnR>
                      <a:noFill/>
                    </a:lnR>
                    <a:lnT>
                      <a:noFill/>
                    </a:lnT>
                    <a:lnB>
                      <a:noFill/>
                    </a:lnB>
                    <a:solidFill>
                      <a:srgbClr val="F5F5F5"/>
                    </a:solidFill>
                  </a:tcPr>
                </a:tc>
              </a:tr>
            </a:tbl>
          </a:graphicData>
        </a:graphic>
      </p:graphicFrame>
      <p:sp>
        <p:nvSpPr>
          <p:cNvPr id="5" name="Rectangle 4"/>
          <p:cNvSpPr/>
          <p:nvPr/>
        </p:nvSpPr>
        <p:spPr>
          <a:xfrm>
            <a:off x="0" y="3352800"/>
            <a:ext cx="9144000" cy="1754326"/>
          </a:xfrm>
          <a:prstGeom prst="rect">
            <a:avLst/>
          </a:prstGeom>
        </p:spPr>
        <p:txBody>
          <a:bodyPr wrap="square">
            <a:spAutoFit/>
          </a:bodyPr>
          <a:lstStyle/>
          <a:p>
            <a:r>
              <a:rPr lang="en-US" dirty="0" smtClean="0">
                <a:hlinkClick r:id="rId4"/>
              </a:rPr>
              <a:t>https://www.theguardian.com/us-news/2018/dec/13/us-gun-deaths-levels-cdc-2017</a:t>
            </a:r>
            <a:endParaRPr lang="en-US" dirty="0" smtClean="0"/>
          </a:p>
          <a:p>
            <a:r>
              <a:rPr lang="en-US" dirty="0" smtClean="0"/>
              <a:t>	Access to a gun in the home increases the odds of suicide more than threefold.</a:t>
            </a:r>
          </a:p>
          <a:p>
            <a:r>
              <a:rPr lang="en-US" dirty="0" smtClean="0"/>
              <a:t>The CDC data shows that gun homicides account for a smaller proportion of the total of gun deaths, but here too there has been a worrying uptick in the past few years. The CDC figures show that 14,542 people were killed in firearm homicides in 2017, a rate of </a:t>
            </a:r>
            <a:r>
              <a:rPr lang="en-US" b="1" dirty="0" smtClean="0"/>
              <a:t>4.6 per 100,000 </a:t>
            </a:r>
            <a:r>
              <a:rPr lang="en-US" dirty="0" smtClean="0"/>
              <a:t>that held steady on the previous year.</a:t>
            </a:r>
          </a:p>
        </p:txBody>
      </p:sp>
      <p:sp useBgFill="1">
        <p:nvSpPr>
          <p:cNvPr id="6" name="Rectangle 5"/>
          <p:cNvSpPr/>
          <p:nvPr/>
        </p:nvSpPr>
        <p:spPr>
          <a:xfrm>
            <a:off x="0" y="5105400"/>
            <a:ext cx="9144000" cy="5078313"/>
          </a:xfrm>
          <a:prstGeom prst="rect">
            <a:avLst/>
          </a:prstGeom>
        </p:spPr>
        <p:txBody>
          <a:bodyPr wrap="square">
            <a:spAutoFit/>
          </a:bodyPr>
          <a:lstStyle/>
          <a:p>
            <a:r>
              <a:rPr lang="en-US" dirty="0" smtClean="0">
                <a:hlinkClick r:id="rId5"/>
              </a:rPr>
              <a:t>https://en.wikipedia.org/wiki/Gun_violence_in_the_United_States</a:t>
            </a:r>
            <a:endParaRPr lang="en-US" dirty="0" smtClean="0"/>
          </a:p>
          <a:p>
            <a:r>
              <a:rPr lang="en-US" dirty="0" smtClean="0"/>
              <a:t>	Unlike other high-income OECD countries, most homicides in the U.S. are gun homicides.</a:t>
            </a:r>
            <a:r>
              <a:rPr lang="en-US" baseline="30000" dirty="0" smtClean="0"/>
              <a:t> </a:t>
            </a:r>
            <a:r>
              <a:rPr lang="en-US" dirty="0" smtClean="0"/>
              <a:t> In the U.S. in 2011, 67 percent of homicide victims were killed using a firearm: 66 percent of single-victim homicides and 79 percent of multiple-victim homicides.</a:t>
            </a:r>
          </a:p>
          <a:p>
            <a:r>
              <a:rPr lang="en-US" dirty="0" smtClean="0"/>
              <a:t>	In 1993, there were seven gun homicides for every 100,000 people; by 2013, that figure had fallen to </a:t>
            </a:r>
            <a:r>
              <a:rPr lang="en-US" b="1" dirty="0" smtClean="0"/>
              <a:t>3.6 for every 100,000 people</a:t>
            </a:r>
            <a:r>
              <a:rPr lang="en-US" dirty="0" smtClean="0"/>
              <a:t>, according to Pew Research.</a:t>
            </a:r>
            <a:r>
              <a:rPr lang="en-US" baseline="30000" dirty="0" smtClean="0"/>
              <a:t> </a:t>
            </a:r>
            <a:r>
              <a:rPr lang="en-US" dirty="0" smtClean="0"/>
              <a:t> Since that time, gun homicides appear to be on the rise again, according to the FBI data.</a:t>
            </a:r>
          </a:p>
          <a:p>
            <a:r>
              <a:rPr lang="en-US" dirty="0" smtClean="0"/>
              <a:t>	Unlike other high-income OECD countries, most homicides in the U.S. are gun homicides.</a:t>
            </a:r>
            <a:r>
              <a:rPr lang="en-US" baseline="30000" dirty="0" smtClean="0"/>
              <a:t> </a:t>
            </a:r>
            <a:r>
              <a:rPr lang="en-US" dirty="0" smtClean="0"/>
              <a:t> In the U.S. in 2011, 67 percent of homicide victims were killed using a firearm: 66 percent of single-victim homicides and 79 percent of multiple-victim homicides.</a:t>
            </a:r>
          </a:p>
          <a:p>
            <a:r>
              <a:rPr lang="en-US" dirty="0" smtClean="0"/>
              <a:t>	In 1993, there were seven gun homicides for every 100,000 people; by 2013, that figure had fallen to 3.6, according to Pew Research.</a:t>
            </a:r>
            <a:r>
              <a:rPr lang="en-US" baseline="30000" dirty="0" smtClean="0"/>
              <a:t> </a:t>
            </a:r>
            <a:r>
              <a:rPr lang="en-US" dirty="0" smtClean="0"/>
              <a:t> Since that time, gun homicides appear to be on the rise again, according to the FBI data.</a:t>
            </a:r>
          </a:p>
          <a:p>
            <a:r>
              <a:rPr lang="en-US" dirty="0" smtClean="0"/>
              <a:t>	In U.S. cities with populations greater than 250,000, the mean homicide rate was 12.1 per 100,000. According to FBI statistics, the highest per capita rates of gun-related homicides in 2005 were in Washington, D.C. (35.4/100,000), Puerto Rico (19.6/100,000), Louisiana (9.9/100,000), and Maryland (9.9/100,000).</a:t>
            </a:r>
            <a:r>
              <a:rPr lang="en-US" baseline="30000" dirty="0" smtClean="0"/>
              <a:t> </a:t>
            </a:r>
            <a:r>
              <a:rPr lang="en-US" dirty="0" smtClean="0"/>
              <a:t>In 2017, according to the Associated Press, Baltimore broke a record for homicides.</a:t>
            </a:r>
            <a:endParaRPr lang="en-US" dirty="0"/>
          </a:p>
        </p:txBody>
      </p:sp>
    </p:spTree>
  </p:cSld>
  <p:clrMapOvr>
    <a:masterClrMapping/>
  </p:clrMapOvr>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970318"/>
          </a:xfrm>
          <a:prstGeom prst="rect">
            <a:avLst/>
          </a:prstGeom>
        </p:spPr>
        <p:txBody>
          <a:bodyPr wrap="square">
            <a:spAutoFit/>
          </a:bodyPr>
          <a:lstStyle/>
          <a:p>
            <a:r>
              <a:rPr lang="en-US" dirty="0" smtClean="0">
                <a:hlinkClick r:id="rId2"/>
              </a:rPr>
              <a:t>https://www.blm.gov/programs/energy-and-minerals/mining-and-minerals/about/california</a:t>
            </a:r>
            <a:endParaRPr lang="en-US" dirty="0" smtClean="0"/>
          </a:p>
          <a:p>
            <a:r>
              <a:rPr lang="en-US" dirty="0" smtClean="0"/>
              <a:t>	 Public lands in California provides opportunities for the exploration, development, </a:t>
            </a:r>
          </a:p>
          <a:p>
            <a:r>
              <a:rPr lang="en-US" dirty="0" smtClean="0"/>
              <a:t>and production of mineral resources, one of our most basic natural resources. With California's high population and large urban interface, mineral materials such as sand, gravel, and crushed stone are extracted from BLM administered public lands are used for ready-mixed concrete, asphalt, and many other building materials. Making locally available aggregate supplies available on public lands helps reduce consumer costs and environmental impacts. </a:t>
            </a:r>
          </a:p>
          <a:p>
            <a:r>
              <a:rPr lang="en-US" dirty="0" smtClean="0"/>
              <a:t>	The California gold rush of the 1800s continues today with small miners mining for gold and silver in more than 5,000 mining claims and where </a:t>
            </a:r>
            <a:r>
              <a:rPr lang="en-US" dirty="0" err="1" smtClean="0"/>
              <a:t>rockhounds</a:t>
            </a:r>
            <a:r>
              <a:rPr lang="en-US" dirty="0" smtClean="0"/>
              <a:t> search for rocks, minerals, and gemstones on public lands. BLM collaborates with members of the public, representatives of private industry, local and state government agencies, and Native American tribes to carry out the mineral materials program on BLM administered lands in California.  </a:t>
            </a:r>
          </a:p>
          <a:p>
            <a:endParaRPr lang="en-US" dirty="0"/>
          </a:p>
        </p:txBody>
      </p:sp>
    </p:spTree>
  </p:cSld>
  <p:clrMapOvr>
    <a:masterClrMapping/>
  </p:clrMapOvr>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4496276"/>
          </a:xfrm>
          <a:prstGeom prst="rect">
            <a:avLst/>
          </a:prstGeom>
        </p:spPr>
        <p:txBody>
          <a:bodyPr wrap="square">
            <a:spAutoFit/>
          </a:bodyPr>
          <a:lstStyle/>
          <a:p>
            <a:r>
              <a:rPr lang="en-US" dirty="0" smtClean="0">
                <a:hlinkClick r:id="rId2"/>
              </a:rPr>
              <a:t>http://www.mine-engineer.com/mining/camine.htm</a:t>
            </a:r>
            <a:endParaRPr lang="en-US" dirty="0" smtClean="0"/>
          </a:p>
          <a:p>
            <a:r>
              <a:rPr lang="en-US" dirty="0" smtClean="0"/>
              <a:t>	Based on the U.S. Geological Survey's (USGS) preliminary data for 2007, California ranked third behind Arizona and Nevada in non-fuel mineral production, accounting for approximately 6.3% of the nations’ total. The market value of mineral production for California was $4.3 billion. California produced about 30 different industrial minerals during the year. California led the nation in the production of sand and gravel, </a:t>
            </a:r>
            <a:r>
              <a:rPr lang="en-US" dirty="0" err="1" smtClean="0"/>
              <a:t>portland</a:t>
            </a:r>
            <a:r>
              <a:rPr lang="en-US" dirty="0" smtClean="0"/>
              <a:t> cement, diatomite and natural sodium sulfate, and was the only producer of boron and rare earths. The state ranked second behind Florida for masonry cement. The only metals produced were gold and silver. California ranked 6th in gold production out of nine states that reported for the year. Other minerals produced include common clay, </a:t>
            </a:r>
            <a:r>
              <a:rPr lang="en-US" dirty="0" err="1" smtClean="0"/>
              <a:t>bentonite</a:t>
            </a:r>
            <a:r>
              <a:rPr lang="en-US" dirty="0" smtClean="0"/>
              <a:t> clay (including </a:t>
            </a:r>
            <a:r>
              <a:rPr lang="en-US" dirty="0" err="1" smtClean="0"/>
              <a:t>hectorite</a:t>
            </a:r>
            <a:r>
              <a:rPr lang="en-US" dirty="0" smtClean="0"/>
              <a:t>), crushed stone, dimension stone, feldspar, fuller's earth, gemstones, gypsum, iron ore (used in cement manufacture), kaolin clay, lime, magnesium compounds, </a:t>
            </a:r>
            <a:r>
              <a:rPr lang="en-US" dirty="0" err="1" smtClean="0"/>
              <a:t>perlite</a:t>
            </a:r>
            <a:r>
              <a:rPr lang="en-US" dirty="0" smtClean="0"/>
              <a:t>, pumice, </a:t>
            </a:r>
            <a:r>
              <a:rPr lang="en-US" dirty="0" err="1" smtClean="0"/>
              <a:t>pumicite</a:t>
            </a:r>
            <a:r>
              <a:rPr lang="en-US" dirty="0" smtClean="0"/>
              <a:t>, rare earths, salt, silver, soda ash, and </a:t>
            </a:r>
            <a:r>
              <a:rPr lang="en-US" dirty="0" err="1" smtClean="0"/>
              <a:t>zeolites</a:t>
            </a:r>
            <a:r>
              <a:rPr lang="en-US" dirty="0" smtClean="0"/>
              <a:t>. There were about 660 active mines producing non-fuel minerals during 2007. Approximately 10,000 people are employed at these mines and their processing plants." </a:t>
            </a:r>
            <a:br>
              <a:rPr lang="en-US" dirty="0" smtClean="0"/>
            </a:br>
            <a:r>
              <a:rPr lang="en-US" dirty="0" smtClean="0"/>
              <a:t>Susan Kohler, Senior Geologist, California Geological Survey </a:t>
            </a:r>
            <a:br>
              <a:rPr lang="en-US" dirty="0" smtClean="0"/>
            </a:br>
            <a:r>
              <a:rPr lang="en-US" dirty="0" smtClean="0"/>
              <a:t/>
            </a:r>
            <a:br>
              <a:rPr lang="en-US" dirty="0" smtClean="0"/>
            </a:br>
            <a:r>
              <a:rPr lang="en-US" dirty="0" smtClean="0"/>
              <a:t>Although California is called the Golden State, due to the Radical Environmental Movement flunkies, the California State Legislature, the gold mining business had been legislated out of business, with only 1% of mine production being comprised of gold. In their complete lack of reason, the flunkies of the green movement decided that surface gold mines must reclaim their pits, by completely filling them in. Only a few grams of gold are contained in a ton of low grade ore, and it takes all of the technology and planning that engineers and operators can devise to produce gold at a profit, without the absurd added expense of filling in the pit. </a:t>
            </a:r>
            <a:br>
              <a:rPr lang="en-US" dirty="0" smtClean="0"/>
            </a:br>
            <a:r>
              <a:rPr lang="en-US" dirty="0" smtClean="0"/>
              <a:t/>
            </a:r>
            <a:br>
              <a:rPr lang="en-US" dirty="0" smtClean="0"/>
            </a:br>
            <a:r>
              <a:rPr lang="en-US" dirty="0" smtClean="0"/>
              <a:t>If the legislature were half as efficient as a modern gold mining operation, extracting a ounce of gold by blasting, crushing, leaching 20 tons of rock, the State of California would collect twice the revenues with half of the current tax rates, and we would have a surplus, in place of the current onerous $71 billion deficit. But, alas, we are not so fortunate. These clowns are more like Bozo orange wig, big nose and floppy shoes, refusing to reign in their spending binge, but insisting that the only way to reduce the deficit is to increase taxes and fees. They have massive tax increases, including restoration of the hated motor vehicle fees that cost one governor his job. </a:t>
            </a:r>
            <a:br>
              <a:rPr lang="en-US" dirty="0" smtClean="0"/>
            </a:br>
            <a:r>
              <a:rPr lang="en-US" dirty="0" smtClean="0"/>
              <a:t/>
            </a:r>
            <a:br>
              <a:rPr lang="en-US" dirty="0" smtClean="0"/>
            </a:br>
            <a:r>
              <a:rPr lang="en-US" dirty="0" smtClean="0"/>
              <a:t>The majority of gold mined today is low grade, surface mined (open pit) and heap leached. The brilliant regulation in California that requires all surface gold mines to backfill the pits effectively shuts down gold mining in the state. The Radical Environmental Movement had once again shoved their agenda down business operators throats, through their financing of the legislators that pushed their agenda until it became law. Mot those high paying mining jobs exist in Canada, South America and Asia, but the tree huggers do not care if the middle class has a job, after all they should be building "green stuff", which is a euphemism for approved garbage that functions poorly, cost a lot but is approved by the green movement and their paid political hacks. </a:t>
            </a:r>
            <a:br>
              <a:rPr lang="en-US" dirty="0" smtClean="0"/>
            </a:br>
            <a:r>
              <a:rPr lang="en-US" dirty="0" smtClean="0"/>
              <a:t/>
            </a:r>
            <a:br>
              <a:rPr lang="en-US" dirty="0" smtClean="0"/>
            </a:br>
            <a:r>
              <a:rPr lang="en-US" dirty="0" smtClean="0"/>
              <a:t/>
            </a:r>
            <a:br>
              <a:rPr lang="en-US" dirty="0" smtClean="0"/>
            </a:br>
            <a:r>
              <a:rPr lang="en-US" dirty="0" smtClean="0"/>
              <a:t/>
            </a:r>
            <a:br>
              <a:rPr lang="en-US" dirty="0" smtClean="0"/>
            </a:br>
            <a:r>
              <a:rPr lang="en-US" dirty="0" smtClean="0"/>
              <a:t>To sum it up, unless you are in industrial minerals, you will be mining it someplace other than California. Just like the legislators have run most manufacturing business out of the state they have focused their energies on the gold mining industry, to destroy it, also. </a:t>
            </a:r>
            <a:br>
              <a:rPr lang="en-US" dirty="0" smtClean="0"/>
            </a:br>
            <a:endParaRPr lang="en-US" dirty="0"/>
          </a:p>
        </p:txBody>
      </p:sp>
    </p:spTree>
  </p:cSld>
  <p:clrMapOvr>
    <a:masterClrMapping/>
  </p:clrMapOvr>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0" name="TextBox 29"/>
          <p:cNvSpPr txBox="1"/>
          <p:nvPr/>
        </p:nvSpPr>
        <p:spPr>
          <a:xfrm rot="1658086">
            <a:off x="1302928" y="4476460"/>
            <a:ext cx="3886200" cy="923330"/>
          </a:xfrm>
          <a:prstGeom prst="rect">
            <a:avLst/>
          </a:prstGeom>
        </p:spPr>
        <p:txBody>
          <a:bodyPr wrap="square" rtlCol="0">
            <a:spAutoFit/>
          </a:bodyPr>
          <a:lstStyle/>
          <a:p>
            <a:pPr algn="ctr"/>
            <a:r>
              <a:rPr lang="en-US" sz="5400" b="1" dirty="0" smtClean="0">
                <a:ln>
                  <a:solidFill>
                    <a:srgbClr val="FF0000"/>
                  </a:solidFill>
                </a:ln>
              </a:rPr>
              <a:t>A new twist!</a:t>
            </a:r>
            <a:endParaRPr lang="en-US" sz="5400" b="1" dirty="0">
              <a:ln>
                <a:solidFill>
                  <a:srgbClr val="FF0000"/>
                </a:solidFill>
              </a:ln>
            </a:endParaRPr>
          </a:p>
        </p:txBody>
      </p:sp>
      <p:grpSp>
        <p:nvGrpSpPr>
          <p:cNvPr id="37" name="Group 36"/>
          <p:cNvGrpSpPr/>
          <p:nvPr/>
        </p:nvGrpSpPr>
        <p:grpSpPr>
          <a:xfrm>
            <a:off x="0" y="1600200"/>
            <a:ext cx="9144000" cy="5091725"/>
            <a:chOff x="0" y="1600200"/>
            <a:chExt cx="9144000" cy="5091725"/>
          </a:xfrm>
        </p:grpSpPr>
        <p:pic>
          <p:nvPicPr>
            <p:cNvPr id="3" name="Picture 3"/>
            <p:cNvPicPr>
              <a:picLocks noChangeAspect="1" noChangeArrowheads="1"/>
            </p:cNvPicPr>
            <p:nvPr/>
          </p:nvPicPr>
          <p:blipFill>
            <a:blip r:embed="rId2"/>
            <a:srcRect/>
            <a:stretch>
              <a:fillRect/>
            </a:stretch>
          </p:blipFill>
          <p:spPr bwMode="auto">
            <a:xfrm rot="11716176">
              <a:off x="7009886" y="5345227"/>
              <a:ext cx="1441715" cy="1346698"/>
            </a:xfrm>
            <a:prstGeom prst="rect">
              <a:avLst/>
            </a:prstGeom>
            <a:noFill/>
            <a:ln w="9525">
              <a:noFill/>
              <a:miter lim="800000"/>
              <a:headEnd/>
              <a:tailEnd/>
            </a:ln>
            <a:effectLst/>
          </p:spPr>
        </p:pic>
        <p:sp useBgFill="1">
          <p:nvSpPr>
            <p:cNvPr id="24" name="TextBox 23"/>
            <p:cNvSpPr txBox="1"/>
            <p:nvPr/>
          </p:nvSpPr>
          <p:spPr>
            <a:xfrm>
              <a:off x="0" y="1600200"/>
              <a:ext cx="9144000" cy="707886"/>
            </a:xfrm>
            <a:prstGeom prst="rect">
              <a:avLst/>
            </a:prstGeom>
          </p:spPr>
          <p:txBody>
            <a:bodyPr wrap="square" rtlCol="0">
              <a:spAutoFit/>
            </a:bodyPr>
            <a:lstStyle/>
            <a:p>
              <a:pPr algn="ctr"/>
              <a:r>
                <a:rPr lang="en-US" sz="4000" b="1" dirty="0" smtClean="0"/>
                <a:t>Last commercial gold mining:  1969</a:t>
              </a:r>
              <a:endParaRPr lang="en-US" sz="4000" b="1" dirty="0"/>
            </a:p>
          </p:txBody>
        </p:sp>
        <p:sp useBgFill="1">
          <p:nvSpPr>
            <p:cNvPr id="25" name="TextBox 24"/>
            <p:cNvSpPr txBox="1"/>
            <p:nvPr/>
          </p:nvSpPr>
          <p:spPr>
            <a:xfrm>
              <a:off x="0" y="2667000"/>
              <a:ext cx="9144000" cy="1015663"/>
            </a:xfrm>
            <a:prstGeom prst="rect">
              <a:avLst/>
            </a:prstGeom>
          </p:spPr>
          <p:txBody>
            <a:bodyPr wrap="square" rtlCol="0">
              <a:spAutoFit/>
            </a:bodyPr>
            <a:lstStyle/>
            <a:p>
              <a:pPr algn="ctr"/>
              <a:r>
                <a:rPr lang="en-US" sz="4000" b="1" dirty="0" smtClean="0"/>
                <a:t>Total value:  </a:t>
              </a:r>
              <a:r>
                <a:rPr lang="en-US" sz="6000" b="1" dirty="0" smtClean="0">
                  <a:ln>
                    <a:solidFill>
                      <a:srgbClr val="FF0000"/>
                    </a:solidFill>
                  </a:ln>
                  <a:solidFill>
                    <a:srgbClr val="FF0000"/>
                  </a:solidFill>
                  <a:effectLst>
                    <a:outerShdw dist="50800" dir="5400000" algn="ctr" rotWithShape="0">
                      <a:schemeClr val="tx1"/>
                    </a:outerShdw>
                  </a:effectLst>
                </a:rPr>
                <a:t>$2,428,330,901</a:t>
              </a:r>
              <a:endParaRPr lang="en-US" sz="6000" b="1" dirty="0">
                <a:ln>
                  <a:solidFill>
                    <a:srgbClr val="FF0000"/>
                  </a:solidFill>
                </a:ln>
                <a:solidFill>
                  <a:srgbClr val="FF0000"/>
                </a:solidFill>
                <a:effectLst>
                  <a:outerShdw dist="50800" dir="5400000" algn="ctr" rotWithShape="0">
                    <a:schemeClr val="tx1"/>
                  </a:outerShdw>
                </a:effectLst>
              </a:endParaRPr>
            </a:p>
          </p:txBody>
        </p:sp>
      </p:grpSp>
      <p:grpSp>
        <p:nvGrpSpPr>
          <p:cNvPr id="49" name="Group 48"/>
          <p:cNvGrpSpPr/>
          <p:nvPr/>
        </p:nvGrpSpPr>
        <p:grpSpPr>
          <a:xfrm>
            <a:off x="0" y="838200"/>
            <a:ext cx="9144000" cy="6019800"/>
            <a:chOff x="0" y="838200"/>
            <a:chExt cx="9144000" cy="6019800"/>
          </a:xfrm>
        </p:grpSpPr>
        <p:grpSp>
          <p:nvGrpSpPr>
            <p:cNvPr id="36" name="Group 35"/>
            <p:cNvGrpSpPr/>
            <p:nvPr/>
          </p:nvGrpSpPr>
          <p:grpSpPr>
            <a:xfrm>
              <a:off x="0" y="838200"/>
              <a:ext cx="9144000" cy="6019800"/>
              <a:chOff x="0" y="838200"/>
              <a:chExt cx="9144000" cy="6019800"/>
            </a:xfrm>
          </p:grpSpPr>
          <p:pic>
            <p:nvPicPr>
              <p:cNvPr id="2051" name="Picture 3"/>
              <p:cNvPicPr>
                <a:picLocks noChangeAspect="1" noChangeArrowheads="1"/>
              </p:cNvPicPr>
              <p:nvPr/>
            </p:nvPicPr>
            <p:blipFill>
              <a:blip r:embed="rId3"/>
              <a:srcRect/>
              <a:stretch>
                <a:fillRect/>
              </a:stretch>
            </p:blipFill>
            <p:spPr bwMode="auto">
              <a:xfrm>
                <a:off x="0" y="838200"/>
                <a:ext cx="8379773" cy="6019800"/>
              </a:xfrm>
              <a:prstGeom prst="rect">
                <a:avLst/>
              </a:prstGeom>
              <a:noFill/>
              <a:ln w="9525">
                <a:noFill/>
                <a:miter lim="800000"/>
                <a:headEnd/>
                <a:tailEnd/>
              </a:ln>
              <a:effectLst/>
            </p:spPr>
          </p:pic>
          <p:sp>
            <p:nvSpPr>
              <p:cNvPr id="35" name="Rectangle 34"/>
              <p:cNvSpPr/>
              <p:nvPr/>
            </p:nvSpPr>
            <p:spPr>
              <a:xfrm>
                <a:off x="8305800" y="838200"/>
                <a:ext cx="838200" cy="60198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pic>
          <p:nvPicPr>
            <p:cNvPr id="48" name="Picture 3"/>
            <p:cNvPicPr preferRelativeResize="0">
              <a:picLocks noChangeArrowheads="1"/>
            </p:cNvPicPr>
            <p:nvPr/>
          </p:nvPicPr>
          <p:blipFill>
            <a:blip r:embed="rId3"/>
            <a:srcRect l="1936" t="1367" r="56761" b="91139"/>
            <a:stretch>
              <a:fillRect/>
            </a:stretch>
          </p:blipFill>
          <p:spPr bwMode="auto">
            <a:xfrm>
              <a:off x="877824" y="923544"/>
              <a:ext cx="3352800" cy="451104"/>
            </a:xfrm>
            <a:prstGeom prst="rect">
              <a:avLst/>
            </a:prstGeom>
            <a:noFill/>
            <a:ln w="9525">
              <a:noFill/>
              <a:miter lim="800000"/>
              <a:headEnd/>
              <a:tailEnd/>
            </a:ln>
            <a:effectLst/>
          </p:spPr>
        </p:pic>
      </p:grpSp>
      <p:sp useBgFill="1">
        <p:nvSpPr>
          <p:cNvPr id="2" name="TextBox 1"/>
          <p:cNvSpPr txBox="1"/>
          <p:nvPr/>
        </p:nvSpPr>
        <p:spPr>
          <a:xfrm>
            <a:off x="1981200" y="7203"/>
            <a:ext cx="4886594" cy="830997"/>
          </a:xfrm>
          <a:prstGeom prst="rect">
            <a:avLst/>
          </a:prstGeom>
        </p:spPr>
        <p:txBody>
          <a:bodyPr wrap="none" rtlCol="0">
            <a:spAutoFit/>
          </a:bodyPr>
          <a:lstStyle/>
          <a:p>
            <a:r>
              <a:rPr lang="en-US" sz="4800" b="1" dirty="0" smtClean="0"/>
              <a:t>CALIFORNIA GOLD</a:t>
            </a:r>
            <a:endParaRPr lang="en-US" sz="4800" b="1" dirty="0"/>
          </a:p>
        </p:txBody>
      </p:sp>
      <p:grpSp>
        <p:nvGrpSpPr>
          <p:cNvPr id="42" name="Group 41"/>
          <p:cNvGrpSpPr/>
          <p:nvPr/>
        </p:nvGrpSpPr>
        <p:grpSpPr>
          <a:xfrm>
            <a:off x="395018" y="5618753"/>
            <a:ext cx="7591965" cy="722531"/>
            <a:chOff x="395018" y="5618753"/>
            <a:chExt cx="7591965" cy="722531"/>
          </a:xfrm>
        </p:grpSpPr>
        <p:cxnSp>
          <p:nvCxnSpPr>
            <p:cNvPr id="41" name="Straight Connector 40"/>
            <p:cNvCxnSpPr/>
            <p:nvPr/>
          </p:nvCxnSpPr>
          <p:spPr>
            <a:xfrm flipV="1">
              <a:off x="1524000" y="5867400"/>
              <a:ext cx="5791200" cy="76200"/>
            </a:xfrm>
            <a:prstGeom prst="line">
              <a:avLst/>
            </a:prstGeom>
            <a:ln w="101600">
              <a:solidFill>
                <a:srgbClr val="FF0000"/>
              </a:solidFill>
            </a:ln>
            <a:effectLst>
              <a:outerShdw dist="50800" dir="16800000" algn="ctr" rotWithShape="0">
                <a:srgbClr val="FFFF00"/>
              </a:outerShdw>
            </a:effectLst>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rot="20081489">
              <a:off x="395018" y="56187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2001</a:t>
              </a:r>
              <a:endParaRPr lang="en-US" sz="3600" b="1" dirty="0">
                <a:solidFill>
                  <a:srgbClr val="FF0000"/>
                </a:solidFill>
                <a:effectLst>
                  <a:outerShdw dist="50800" dir="7200000" algn="ctr" rotWithShape="0">
                    <a:schemeClr val="tx1"/>
                  </a:outerShdw>
                </a:effectLst>
              </a:endParaRPr>
            </a:p>
          </p:txBody>
        </p:sp>
        <p:sp>
          <p:nvSpPr>
            <p:cNvPr id="39" name="TextBox 38"/>
            <p:cNvSpPr txBox="1"/>
            <p:nvPr/>
          </p:nvSpPr>
          <p:spPr>
            <a:xfrm rot="20081489">
              <a:off x="6866163" y="56949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2016</a:t>
              </a:r>
              <a:endParaRPr lang="en-US" sz="3600" b="1" dirty="0">
                <a:solidFill>
                  <a:srgbClr val="FF0000"/>
                </a:solidFill>
                <a:effectLst>
                  <a:outerShdw dist="50800" dir="7200000" algn="ctr" rotWithShape="0">
                    <a:schemeClr val="tx1"/>
                  </a:outerShdw>
                </a:effectLst>
              </a:endParaRPr>
            </a:p>
          </p:txBody>
        </p:sp>
      </p:grpSp>
      <p:sp>
        <p:nvSpPr>
          <p:cNvPr id="43" name="TextBox 42"/>
          <p:cNvSpPr txBox="1"/>
          <p:nvPr/>
        </p:nvSpPr>
        <p:spPr>
          <a:xfrm>
            <a:off x="685800" y="1600200"/>
            <a:ext cx="4721998" cy="646331"/>
          </a:xfrm>
          <a:prstGeom prst="rect">
            <a:avLst/>
          </a:prstGeom>
          <a:noFill/>
        </p:spPr>
        <p:txBody>
          <a:bodyPr wrap="none" rtlCol="0">
            <a:spAutoFit/>
          </a:bodyPr>
          <a:lstStyle/>
          <a:p>
            <a:r>
              <a:rPr lang="en-US" sz="3600" dirty="0" smtClean="0">
                <a:ln>
                  <a:solidFill>
                    <a:schemeClr val="tx1"/>
                  </a:solidFill>
                </a:ln>
              </a:rPr>
              <a:t>- historic record drought</a:t>
            </a:r>
            <a:endParaRPr lang="en-US" sz="3600" dirty="0">
              <a:ln>
                <a:solidFill>
                  <a:schemeClr val="tx1"/>
                </a:solidFill>
              </a:ln>
            </a:endParaRPr>
          </a:p>
        </p:txBody>
      </p:sp>
      <p:sp>
        <p:nvSpPr>
          <p:cNvPr id="45" name="TextBox 44"/>
          <p:cNvSpPr txBox="1"/>
          <p:nvPr/>
        </p:nvSpPr>
        <p:spPr>
          <a:xfrm>
            <a:off x="685800" y="2209800"/>
            <a:ext cx="6078202" cy="646331"/>
          </a:xfrm>
          <a:prstGeom prst="rect">
            <a:avLst/>
          </a:prstGeom>
          <a:noFill/>
        </p:spPr>
        <p:txBody>
          <a:bodyPr wrap="none" rtlCol="0">
            <a:spAutoFit/>
          </a:bodyPr>
          <a:lstStyle/>
          <a:p>
            <a:r>
              <a:rPr lang="en-US" sz="3600" dirty="0" smtClean="0">
                <a:ln>
                  <a:solidFill>
                    <a:schemeClr val="tx1"/>
                  </a:solidFill>
                </a:ln>
              </a:rPr>
              <a:t>- ends w/massive snows, floods</a:t>
            </a:r>
            <a:endParaRPr lang="en-US" sz="3600" dirty="0">
              <a:ln>
                <a:solidFill>
                  <a:schemeClr val="tx1"/>
                </a:solidFill>
              </a:ln>
            </a:endParaRPr>
          </a:p>
        </p:txBody>
      </p:sp>
      <p:grpSp>
        <p:nvGrpSpPr>
          <p:cNvPr id="46" name="Group 45"/>
          <p:cNvGrpSpPr/>
          <p:nvPr/>
        </p:nvGrpSpPr>
        <p:grpSpPr>
          <a:xfrm>
            <a:off x="6324600" y="990600"/>
            <a:ext cx="2811237" cy="5198285"/>
            <a:chOff x="6324600" y="990600"/>
            <a:chExt cx="2811237" cy="5198285"/>
          </a:xfrm>
        </p:grpSpPr>
        <p:sp>
          <p:nvSpPr>
            <p:cNvPr id="32" name="Bent Arrow 31"/>
            <p:cNvSpPr/>
            <p:nvPr/>
          </p:nvSpPr>
          <p:spPr>
            <a:xfrm rot="5400000">
              <a:off x="5227320" y="2087880"/>
              <a:ext cx="4572000" cy="2377440"/>
            </a:xfrm>
            <a:prstGeom prst="bentArrow">
              <a:avLst>
                <a:gd name="adj1" fmla="val 25000"/>
                <a:gd name="adj2" fmla="val 5060"/>
                <a:gd name="adj3" fmla="val 19762"/>
                <a:gd name="adj4" fmla="val 27083"/>
              </a:avLst>
            </a:prstGeom>
            <a:solidFill>
              <a:srgbClr val="0070C0"/>
            </a:solidFill>
            <a:ln>
              <a:noFill/>
            </a:ln>
            <a:effectLst>
              <a:outerShdw dist="50800" dir="66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34" name="TextBox 33"/>
            <p:cNvSpPr txBox="1"/>
            <p:nvPr/>
          </p:nvSpPr>
          <p:spPr>
            <a:xfrm rot="20081489">
              <a:off x="8015017" y="5542554"/>
              <a:ext cx="1120820" cy="646331"/>
            </a:xfrm>
            <a:prstGeom prst="rect">
              <a:avLst/>
            </a:prstGeom>
            <a:solidFill>
              <a:schemeClr val="bg1"/>
            </a:solidFill>
          </p:spPr>
          <p:txBody>
            <a:bodyPr wrap="none" rtlCol="0">
              <a:spAutoFit/>
            </a:bodyPr>
            <a:lstStyle/>
            <a:p>
              <a:r>
                <a:rPr lang="en-US" sz="3600" b="1" dirty="0" smtClean="0">
                  <a:solidFill>
                    <a:srgbClr val="0070C0"/>
                  </a:solidFill>
                  <a:effectLst>
                    <a:outerShdw dist="50800" dir="7200000" algn="ctr" rotWithShape="0">
                      <a:schemeClr val="tx1"/>
                    </a:outerShdw>
                  </a:effectLst>
                </a:rPr>
                <a:t>2017</a:t>
              </a:r>
              <a:endParaRPr lang="en-US" sz="3600" b="1" dirty="0">
                <a:solidFill>
                  <a:srgbClr val="0070C0"/>
                </a:solidFill>
                <a:effectLst>
                  <a:outerShdw dist="50800" dir="7200000" algn="ctr" rotWithShape="0">
                    <a:schemeClr val="tx1"/>
                  </a:outerShdw>
                </a:effectLst>
              </a:endParaRPr>
            </a:p>
          </p:txBody>
        </p:sp>
      </p:grpSp>
      <p:pic>
        <p:nvPicPr>
          <p:cNvPr id="47" name="Picture 3"/>
          <p:cNvPicPr>
            <a:picLocks noChangeAspect="1" noChangeArrowheads="1"/>
          </p:cNvPicPr>
          <p:nvPr/>
        </p:nvPicPr>
        <p:blipFill>
          <a:blip r:embed="rId3"/>
          <a:srcRect l="6366" t="92405" r="75448" b="2532"/>
          <a:stretch>
            <a:fillRect/>
          </a:stretch>
        </p:blipFill>
        <p:spPr bwMode="auto">
          <a:xfrm>
            <a:off x="609600" y="6400800"/>
            <a:ext cx="1524000" cy="304800"/>
          </a:xfrm>
          <a:prstGeom prst="rect">
            <a:avLst/>
          </a:prstGeom>
          <a:noFill/>
          <a:ln w="9525">
            <a:noFill/>
            <a:miter lim="800000"/>
            <a:headEnd/>
            <a:tailEnd/>
          </a:ln>
          <a:effectLst/>
        </p:spPr>
      </p:pic>
      <p:sp>
        <p:nvSpPr>
          <p:cNvPr id="31" name="Rounded Rectangle 30"/>
          <p:cNvSpPr/>
          <p:nvPr/>
        </p:nvSpPr>
        <p:spPr>
          <a:xfrm>
            <a:off x="2971800" y="838200"/>
            <a:ext cx="3352800" cy="548640"/>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childTnLst>
                                </p:cTn>
                              </p:par>
                              <p:par>
                                <p:cTn id="8" presetID="10" presetClass="exit" presetSubtype="0" fill="hold" nodeType="withEffect">
                                  <p:stCondLst>
                                    <p:cond delay="0"/>
                                  </p:stCondLst>
                                  <p:childTnLst>
                                    <p:animEffect transition="out" filter="fade">
                                      <p:cBhvr>
                                        <p:cTn id="9" dur="1000"/>
                                        <p:tgtEl>
                                          <p:spTgt spid="37"/>
                                        </p:tgtEl>
                                      </p:cBhvr>
                                    </p:animEffect>
                                    <p:set>
                                      <p:cBhvr>
                                        <p:cTn id="10" dur="1" fill="hold">
                                          <p:stCondLst>
                                            <p:cond delay="999"/>
                                          </p:stCondLst>
                                        </p:cTn>
                                        <p:tgtEl>
                                          <p:spTgt spid="37"/>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30"/>
                                        </p:tgtEl>
                                      </p:cBhvr>
                                    </p:animEffect>
                                    <p:set>
                                      <p:cBhvr>
                                        <p:cTn id="13" dur="1" fill="hold">
                                          <p:stCondLst>
                                            <p:cond delay="999"/>
                                          </p:stCondLst>
                                        </p:cTn>
                                        <p:tgtEl>
                                          <p:spTgt spid="30"/>
                                        </p:tgtEl>
                                        <p:attrNameLst>
                                          <p:attrName>style.visibility</p:attrName>
                                        </p:attrNameLst>
                                      </p:cBhvr>
                                      <p:to>
                                        <p:strVal val="hidden"/>
                                      </p:to>
                                    </p:set>
                                  </p:childTnLst>
                                </p:cTn>
                              </p:par>
                            </p:childTnLst>
                          </p:cTn>
                        </p:par>
                        <p:par>
                          <p:cTn id="14" fill="hold">
                            <p:stCondLst>
                              <p:cond delay="2000"/>
                            </p:stCondLst>
                            <p:childTnLst>
                              <p:par>
                                <p:cTn id="15" presetID="53"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000" fill="hold"/>
                                        <p:tgtEl>
                                          <p:spTgt spid="31"/>
                                        </p:tgtEl>
                                        <p:attrNameLst>
                                          <p:attrName>ppt_w</p:attrName>
                                        </p:attrNameLst>
                                      </p:cBhvr>
                                      <p:tavLst>
                                        <p:tav tm="0">
                                          <p:val>
                                            <p:fltVal val="0"/>
                                          </p:val>
                                        </p:tav>
                                        <p:tav tm="100000">
                                          <p:val>
                                            <p:strVal val="#ppt_w"/>
                                          </p:val>
                                        </p:tav>
                                      </p:tavLst>
                                    </p:anim>
                                    <p:anim calcmode="lin" valueType="num">
                                      <p:cBhvr>
                                        <p:cTn id="18" dur="1000" fill="hold"/>
                                        <p:tgtEl>
                                          <p:spTgt spid="31"/>
                                        </p:tgtEl>
                                        <p:attrNameLst>
                                          <p:attrName>ppt_h</p:attrName>
                                        </p:attrNameLst>
                                      </p:cBhvr>
                                      <p:tavLst>
                                        <p:tav tm="0">
                                          <p:val>
                                            <p:fltVal val="0"/>
                                          </p:val>
                                        </p:tav>
                                        <p:tav tm="100000">
                                          <p:val>
                                            <p:strVal val="#ppt_h"/>
                                          </p:val>
                                        </p:tav>
                                      </p:tavLst>
                                    </p:anim>
                                    <p:animEffect transition="in" filter="fade">
                                      <p:cBhvr>
                                        <p:cTn id="19" dur="10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wipe(left)">
                                      <p:cBhvr>
                                        <p:cTn id="24" dur="1000"/>
                                        <p:tgtEl>
                                          <p:spTgt spid="4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1000"/>
                                        <p:tgtEl>
                                          <p:spTgt spid="4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47"/>
                                        </p:tgtEl>
                                        <p:attrNameLst>
                                          <p:attrName>style.visibility</p:attrName>
                                        </p:attrNameLst>
                                      </p:cBhvr>
                                      <p:to>
                                        <p:strVal val="visible"/>
                                      </p:to>
                                    </p:set>
                                    <p:animEffect transition="in" filter="fade">
                                      <p:cBhvr>
                                        <p:cTn id="34" dur="1000"/>
                                        <p:tgtEl>
                                          <p:spTgt spid="47"/>
                                        </p:tgtEl>
                                      </p:cBhvr>
                                    </p:animEffect>
                                  </p:childTnLst>
                                </p:cTn>
                              </p:par>
                              <p:par>
                                <p:cTn id="35" presetID="6" presetClass="emph" presetSubtype="0" fill="hold" nodeType="withEffect">
                                  <p:stCondLst>
                                    <p:cond delay="0"/>
                                  </p:stCondLst>
                                  <p:childTnLst>
                                    <p:animScale>
                                      <p:cBhvr>
                                        <p:cTn id="36" dur="1000" fill="hold"/>
                                        <p:tgtEl>
                                          <p:spTgt spid="47"/>
                                        </p:tgtEl>
                                      </p:cBhvr>
                                      <p:by x="200000" y="200000"/>
                                    </p:animScale>
                                  </p:childTnLst>
                                </p:cTn>
                              </p:par>
                              <p:par>
                                <p:cTn id="37" presetID="63" presetClass="path" presetSubtype="0" accel="50000" decel="50000" fill="hold" nodeType="withEffect">
                                  <p:stCondLst>
                                    <p:cond delay="0"/>
                                  </p:stCondLst>
                                  <p:childTnLst>
                                    <p:animMotion origin="layout" path="M 2.77556E-17 4.44444E-6 L 0.66667 -0.5 " pathEditMode="relative" rAng="0" ptsTypes="AA">
                                      <p:cBhvr>
                                        <p:cTn id="38" dur="1000" fill="hold"/>
                                        <p:tgtEl>
                                          <p:spTgt spid="47"/>
                                        </p:tgtEl>
                                        <p:attrNameLst>
                                          <p:attrName>ppt_x</p:attrName>
                                          <p:attrName>ppt_y</p:attrName>
                                        </p:attrNameLst>
                                      </p:cBhvr>
                                      <p:rCtr x="333" y="-250"/>
                                    </p:animMotion>
                                  </p:childTnLst>
                                </p:cTn>
                              </p:par>
                              <p:par>
                                <p:cTn id="39" presetID="8" presetClass="emph" presetSubtype="0" fill="hold" nodeType="withEffect">
                                  <p:stCondLst>
                                    <p:cond delay="0"/>
                                  </p:stCondLst>
                                  <p:childTnLst>
                                    <p:animRot by="-1200000">
                                      <p:cBhvr>
                                        <p:cTn id="40" dur="1000" fill="hold"/>
                                        <p:tgtEl>
                                          <p:spTgt spid="47"/>
                                        </p:tgtEl>
                                        <p:attrNameLst>
                                          <p:attrName>r</p:attrName>
                                        </p:attrNameLst>
                                      </p:cBhvr>
                                    </p:animRo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nodeType="clickEffect">
                                  <p:stCondLst>
                                    <p:cond delay="0"/>
                                  </p:stCondLst>
                                  <p:childTnLst>
                                    <p:animEffect transition="out" filter="fade">
                                      <p:cBhvr>
                                        <p:cTn id="44" dur="1000"/>
                                        <p:tgtEl>
                                          <p:spTgt spid="47"/>
                                        </p:tgtEl>
                                      </p:cBhvr>
                                    </p:animEffect>
                                    <p:set>
                                      <p:cBhvr>
                                        <p:cTn id="45" dur="1" fill="hold">
                                          <p:stCondLst>
                                            <p:cond delay="999"/>
                                          </p:stCondLst>
                                        </p:cTn>
                                        <p:tgtEl>
                                          <p:spTgt spid="47"/>
                                        </p:tgtEl>
                                        <p:attrNameLst>
                                          <p:attrName>style.visibility</p:attrName>
                                        </p:attrNameLst>
                                      </p:cBhvr>
                                      <p:to>
                                        <p:strVal val="hidden"/>
                                      </p:to>
                                    </p:se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7" presetClass="emph" presetSubtype="2" fill="hold" nodeType="withEffect">
                                  <p:stCondLst>
                                    <p:cond delay="0"/>
                                  </p:stCondLst>
                                  <p:childTnLst>
                                    <p:animClr clrSpc="rgb">
                                      <p:cBhvr>
                                        <p:cTn id="51" dur="1000" fill="hold"/>
                                        <p:tgtEl>
                                          <p:spTgt spid="31"/>
                                        </p:tgtEl>
                                        <p:attrNameLst>
                                          <p:attrName>stroke.color</p:attrName>
                                        </p:attrNameLst>
                                      </p:cBhvr>
                                      <p:to>
                                        <a:schemeClr val="hlink"/>
                                      </p:to>
                                    </p:animClr>
                                    <p:set>
                                      <p:cBhvr>
                                        <p:cTn id="52" dur="1000" fill="hold"/>
                                        <p:tgtEl>
                                          <p:spTgt spid="31"/>
                                        </p:tgtEl>
                                        <p:attrNameLst>
                                          <p:attrName>stroke.on</p:attrName>
                                        </p:attrNameLst>
                                      </p:cBhvr>
                                      <p:to>
                                        <p:strVal val="true"/>
                                      </p:to>
                                    </p:set>
                                  </p:childTnLst>
                                </p:cTn>
                              </p:par>
                            </p:childTnLst>
                          </p:cTn>
                        </p:par>
                        <p:par>
                          <p:cTn id="53" fill="hold">
                            <p:stCondLst>
                              <p:cond delay="2000"/>
                            </p:stCondLst>
                            <p:childTnLst>
                              <p:par>
                                <p:cTn id="54" presetID="22" presetClass="entr" presetSubtype="1" fill="hold" nodeType="after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wipe(up)">
                                      <p:cBhvr>
                                        <p:cTn id="56"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3" grpId="0"/>
      <p:bldP spid="45" grpId="0"/>
      <p:bldP spid="31"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0" y="838200"/>
            <a:ext cx="9144000" cy="6019800"/>
            <a:chOff x="0" y="838200"/>
            <a:chExt cx="9144000" cy="6019800"/>
          </a:xfrm>
        </p:grpSpPr>
        <p:grpSp>
          <p:nvGrpSpPr>
            <p:cNvPr id="3" name="Group 2"/>
            <p:cNvGrpSpPr/>
            <p:nvPr/>
          </p:nvGrpSpPr>
          <p:grpSpPr>
            <a:xfrm>
              <a:off x="0" y="838200"/>
              <a:ext cx="9144000" cy="6019800"/>
              <a:chOff x="0" y="838200"/>
              <a:chExt cx="9144000" cy="6019800"/>
            </a:xfrm>
          </p:grpSpPr>
          <p:grpSp>
            <p:nvGrpSpPr>
              <p:cNvPr id="4" name="Group 35"/>
              <p:cNvGrpSpPr/>
              <p:nvPr/>
            </p:nvGrpSpPr>
            <p:grpSpPr>
              <a:xfrm>
                <a:off x="0" y="838200"/>
                <a:ext cx="9144000" cy="6019800"/>
                <a:chOff x="0" y="838200"/>
                <a:chExt cx="9144000" cy="6019800"/>
              </a:xfrm>
            </p:grpSpPr>
            <p:pic>
              <p:nvPicPr>
                <p:cNvPr id="6" name="Picture 3"/>
                <p:cNvPicPr>
                  <a:picLocks noChangeAspect="1" noChangeArrowheads="1"/>
                </p:cNvPicPr>
                <p:nvPr/>
              </p:nvPicPr>
              <p:blipFill>
                <a:blip r:embed="rId2"/>
                <a:srcRect/>
                <a:stretch>
                  <a:fillRect/>
                </a:stretch>
              </p:blipFill>
              <p:spPr bwMode="auto">
                <a:xfrm>
                  <a:off x="0" y="838200"/>
                  <a:ext cx="8379773" cy="6019800"/>
                </a:xfrm>
                <a:prstGeom prst="rect">
                  <a:avLst/>
                </a:prstGeom>
                <a:noFill/>
                <a:ln w="9525">
                  <a:noFill/>
                  <a:miter lim="800000"/>
                  <a:headEnd/>
                  <a:tailEnd/>
                </a:ln>
                <a:effectLst/>
              </p:spPr>
            </p:pic>
            <p:sp>
              <p:nvSpPr>
                <p:cNvPr id="7" name="Rectangle 6"/>
                <p:cNvSpPr/>
                <p:nvPr/>
              </p:nvSpPr>
              <p:spPr>
                <a:xfrm>
                  <a:off x="8305800" y="838200"/>
                  <a:ext cx="838200" cy="60198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pic>
            <p:nvPicPr>
              <p:cNvPr id="5" name="Picture 3"/>
              <p:cNvPicPr preferRelativeResize="0">
                <a:picLocks noChangeArrowheads="1"/>
              </p:cNvPicPr>
              <p:nvPr/>
            </p:nvPicPr>
            <p:blipFill>
              <a:blip r:embed="rId2"/>
              <a:srcRect l="1936" t="1367" r="56761" b="91139"/>
              <a:stretch>
                <a:fillRect/>
              </a:stretch>
            </p:blipFill>
            <p:spPr bwMode="auto">
              <a:xfrm>
                <a:off x="877824" y="923544"/>
                <a:ext cx="3352800" cy="451104"/>
              </a:xfrm>
              <a:prstGeom prst="rect">
                <a:avLst/>
              </a:prstGeom>
              <a:noFill/>
              <a:ln w="9525">
                <a:noFill/>
                <a:miter lim="800000"/>
                <a:headEnd/>
                <a:tailEnd/>
              </a:ln>
              <a:effectLst/>
            </p:spPr>
          </p:pic>
        </p:grpSp>
        <p:grpSp>
          <p:nvGrpSpPr>
            <p:cNvPr id="8" name="Group 7"/>
            <p:cNvGrpSpPr/>
            <p:nvPr/>
          </p:nvGrpSpPr>
          <p:grpSpPr>
            <a:xfrm>
              <a:off x="395018" y="5618753"/>
              <a:ext cx="7591965" cy="722531"/>
              <a:chOff x="395018" y="5618753"/>
              <a:chExt cx="7591965" cy="722531"/>
            </a:xfrm>
          </p:grpSpPr>
          <p:cxnSp>
            <p:nvCxnSpPr>
              <p:cNvPr id="9" name="Straight Connector 8"/>
              <p:cNvCxnSpPr/>
              <p:nvPr/>
            </p:nvCxnSpPr>
            <p:spPr>
              <a:xfrm flipV="1">
                <a:off x="1524000" y="5867400"/>
                <a:ext cx="5791200" cy="76200"/>
              </a:xfrm>
              <a:prstGeom prst="line">
                <a:avLst/>
              </a:prstGeom>
              <a:ln w="101600">
                <a:solidFill>
                  <a:srgbClr val="FF0000"/>
                </a:solidFill>
              </a:ln>
              <a:effectLst>
                <a:outerShdw dist="50800" dir="16800000" algn="ctr" rotWithShape="0">
                  <a:srgbClr val="FFFF00"/>
                </a:outerShdw>
              </a:effectLst>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rot="20081489">
                <a:off x="395018" y="56187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2001</a:t>
                </a:r>
                <a:endParaRPr lang="en-US" sz="3600" b="1" dirty="0">
                  <a:solidFill>
                    <a:srgbClr val="FF0000"/>
                  </a:solidFill>
                  <a:effectLst>
                    <a:outerShdw dist="50800" dir="7200000" algn="ctr" rotWithShape="0">
                      <a:schemeClr val="tx1"/>
                    </a:outerShdw>
                  </a:effectLst>
                </a:endParaRPr>
              </a:p>
            </p:txBody>
          </p:sp>
          <p:sp>
            <p:nvSpPr>
              <p:cNvPr id="11" name="TextBox 10"/>
              <p:cNvSpPr txBox="1"/>
              <p:nvPr/>
            </p:nvSpPr>
            <p:spPr>
              <a:xfrm rot="20081489">
                <a:off x="6866163" y="5694953"/>
                <a:ext cx="1120820" cy="646331"/>
              </a:xfrm>
              <a:prstGeom prst="rect">
                <a:avLst/>
              </a:prstGeom>
              <a:solidFill>
                <a:srgbClr val="FFFF00"/>
              </a:solidFill>
            </p:spPr>
            <p:txBody>
              <a:bodyPr wrap="none" rtlCol="0">
                <a:spAutoFit/>
              </a:bodyPr>
              <a:lstStyle/>
              <a:p>
                <a:r>
                  <a:rPr lang="en-US" sz="3600" b="1" dirty="0" smtClean="0">
                    <a:solidFill>
                      <a:srgbClr val="FF0000"/>
                    </a:solidFill>
                    <a:effectLst>
                      <a:outerShdw dist="50800" dir="7200000" algn="ctr" rotWithShape="0">
                        <a:schemeClr val="tx1"/>
                      </a:outerShdw>
                    </a:effectLst>
                  </a:rPr>
                  <a:t>2016</a:t>
                </a:r>
                <a:endParaRPr lang="en-US" sz="3600" b="1" dirty="0">
                  <a:solidFill>
                    <a:srgbClr val="FF0000"/>
                  </a:solidFill>
                  <a:effectLst>
                    <a:outerShdw dist="50800" dir="7200000" algn="ctr" rotWithShape="0">
                      <a:schemeClr val="tx1"/>
                    </a:outerShdw>
                  </a:effectLst>
                </a:endParaRPr>
              </a:p>
            </p:txBody>
          </p:sp>
        </p:grpSp>
        <p:sp>
          <p:nvSpPr>
            <p:cNvPr id="12" name="TextBox 11"/>
            <p:cNvSpPr txBox="1"/>
            <p:nvPr/>
          </p:nvSpPr>
          <p:spPr>
            <a:xfrm>
              <a:off x="685800" y="1600200"/>
              <a:ext cx="4721998" cy="646331"/>
            </a:xfrm>
            <a:prstGeom prst="rect">
              <a:avLst/>
            </a:prstGeom>
            <a:noFill/>
          </p:spPr>
          <p:txBody>
            <a:bodyPr wrap="none" rtlCol="0">
              <a:spAutoFit/>
            </a:bodyPr>
            <a:lstStyle/>
            <a:p>
              <a:r>
                <a:rPr lang="en-US" sz="3600" dirty="0" smtClean="0">
                  <a:ln>
                    <a:solidFill>
                      <a:schemeClr val="tx1"/>
                    </a:solidFill>
                  </a:ln>
                </a:rPr>
                <a:t>- historic record drought</a:t>
              </a:r>
              <a:endParaRPr lang="en-US" sz="3600" dirty="0">
                <a:ln>
                  <a:solidFill>
                    <a:schemeClr val="tx1"/>
                  </a:solidFill>
                </a:ln>
              </a:endParaRPr>
            </a:p>
          </p:txBody>
        </p:sp>
        <p:sp>
          <p:nvSpPr>
            <p:cNvPr id="13" name="TextBox 12"/>
            <p:cNvSpPr txBox="1"/>
            <p:nvPr/>
          </p:nvSpPr>
          <p:spPr>
            <a:xfrm>
              <a:off x="685800" y="2209800"/>
              <a:ext cx="6078202" cy="646331"/>
            </a:xfrm>
            <a:prstGeom prst="rect">
              <a:avLst/>
            </a:prstGeom>
            <a:noFill/>
          </p:spPr>
          <p:txBody>
            <a:bodyPr wrap="none" rtlCol="0">
              <a:spAutoFit/>
            </a:bodyPr>
            <a:lstStyle/>
            <a:p>
              <a:r>
                <a:rPr lang="en-US" sz="3600" dirty="0" smtClean="0">
                  <a:ln>
                    <a:solidFill>
                      <a:schemeClr val="tx1"/>
                    </a:solidFill>
                  </a:ln>
                </a:rPr>
                <a:t>- ends w/massive snows, floods</a:t>
              </a:r>
              <a:endParaRPr lang="en-US" sz="3600" dirty="0">
                <a:ln>
                  <a:solidFill>
                    <a:schemeClr val="tx1"/>
                  </a:solidFill>
                </a:ln>
              </a:endParaRPr>
            </a:p>
          </p:txBody>
        </p:sp>
        <p:grpSp>
          <p:nvGrpSpPr>
            <p:cNvPr id="14" name="Group 13"/>
            <p:cNvGrpSpPr/>
            <p:nvPr/>
          </p:nvGrpSpPr>
          <p:grpSpPr>
            <a:xfrm>
              <a:off x="6324600" y="990600"/>
              <a:ext cx="2811237" cy="5198285"/>
              <a:chOff x="6324600" y="990600"/>
              <a:chExt cx="2811237" cy="5198285"/>
            </a:xfrm>
          </p:grpSpPr>
          <p:sp>
            <p:nvSpPr>
              <p:cNvPr id="15" name="Bent Arrow 14"/>
              <p:cNvSpPr/>
              <p:nvPr/>
            </p:nvSpPr>
            <p:spPr>
              <a:xfrm rot="5400000">
                <a:off x="5227320" y="2087880"/>
                <a:ext cx="4572000" cy="2377440"/>
              </a:xfrm>
              <a:prstGeom prst="bentArrow">
                <a:avLst>
                  <a:gd name="adj1" fmla="val 25000"/>
                  <a:gd name="adj2" fmla="val 5060"/>
                  <a:gd name="adj3" fmla="val 19762"/>
                  <a:gd name="adj4" fmla="val 27083"/>
                </a:avLst>
              </a:prstGeom>
              <a:solidFill>
                <a:srgbClr val="0070C0"/>
              </a:solidFill>
              <a:ln>
                <a:noFill/>
              </a:ln>
              <a:effectLst>
                <a:outerShdw dist="50800" dir="66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16" name="TextBox 15"/>
              <p:cNvSpPr txBox="1"/>
              <p:nvPr/>
            </p:nvSpPr>
            <p:spPr>
              <a:xfrm rot="20081489">
                <a:off x="8015017" y="5542554"/>
                <a:ext cx="1120820" cy="646331"/>
              </a:xfrm>
              <a:prstGeom prst="rect">
                <a:avLst/>
              </a:prstGeom>
              <a:solidFill>
                <a:schemeClr val="bg1"/>
              </a:solidFill>
            </p:spPr>
            <p:txBody>
              <a:bodyPr wrap="none" rtlCol="0">
                <a:spAutoFit/>
              </a:bodyPr>
              <a:lstStyle/>
              <a:p>
                <a:r>
                  <a:rPr lang="en-US" sz="3600" b="1" dirty="0" smtClean="0">
                    <a:solidFill>
                      <a:srgbClr val="0070C0"/>
                    </a:solidFill>
                    <a:effectLst>
                      <a:outerShdw dist="50800" dir="7200000" algn="ctr" rotWithShape="0">
                        <a:schemeClr val="tx1"/>
                      </a:outerShdw>
                    </a:effectLst>
                  </a:rPr>
                  <a:t>2017</a:t>
                </a:r>
                <a:endParaRPr lang="en-US" sz="3600" b="1" dirty="0">
                  <a:solidFill>
                    <a:srgbClr val="0070C0"/>
                  </a:solidFill>
                  <a:effectLst>
                    <a:outerShdw dist="50800" dir="7200000" algn="ctr" rotWithShape="0">
                      <a:schemeClr val="tx1"/>
                    </a:outerShdw>
                  </a:effectLst>
                </a:endParaRPr>
              </a:p>
            </p:txBody>
          </p:sp>
        </p:grpSp>
        <p:sp>
          <p:nvSpPr>
            <p:cNvPr id="17" name="Rounded Rectangle 16"/>
            <p:cNvSpPr/>
            <p:nvPr/>
          </p:nvSpPr>
          <p:spPr>
            <a:xfrm>
              <a:off x="2971800" y="838200"/>
              <a:ext cx="3352800" cy="548640"/>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pic>
        <p:nvPicPr>
          <p:cNvPr id="2" name="Picture 4" descr="https://www.trbimg.com/img-5976af96/turbine/la-gold-fever-20170724-003/800/6x4"/>
          <p:cNvPicPr>
            <a:picLocks noChangeAspect="1" noChangeArrowheads="1"/>
          </p:cNvPicPr>
          <p:nvPr/>
        </p:nvPicPr>
        <p:blipFill>
          <a:blip r:embed="rId3"/>
          <a:srcRect/>
          <a:stretch>
            <a:fillRect/>
          </a:stretch>
        </p:blipFill>
        <p:spPr bwMode="auto">
          <a:xfrm>
            <a:off x="0" y="914400"/>
            <a:ext cx="9144000" cy="5943600"/>
          </a:xfrm>
          <a:prstGeom prst="rect">
            <a:avLst/>
          </a:prstGeom>
          <a:noFill/>
        </p:spPr>
      </p:pic>
      <p:sp>
        <p:nvSpPr>
          <p:cNvPr id="19" name="TextBox 18"/>
          <p:cNvSpPr txBox="1"/>
          <p:nvPr/>
        </p:nvSpPr>
        <p:spPr>
          <a:xfrm>
            <a:off x="1981200" y="7203"/>
            <a:ext cx="4886594" cy="830997"/>
          </a:xfrm>
          <a:prstGeom prst="rect">
            <a:avLst/>
          </a:prstGeom>
          <a:noFill/>
        </p:spPr>
        <p:txBody>
          <a:bodyPr wrap="none" rtlCol="0">
            <a:spAutoFit/>
          </a:bodyPr>
          <a:lstStyle/>
          <a:p>
            <a:r>
              <a:rPr lang="en-US" sz="4800" b="1" dirty="0" smtClean="0"/>
              <a:t>CALIFORNIA GOLD</a:t>
            </a:r>
            <a:endParaRPr lang="en-US" sz="4800" b="1" dirty="0"/>
          </a:p>
        </p:txBody>
      </p:sp>
      <p:sp>
        <p:nvSpPr>
          <p:cNvPr id="20" name="TextBox 19"/>
          <p:cNvSpPr txBox="1"/>
          <p:nvPr/>
        </p:nvSpPr>
        <p:spPr>
          <a:xfrm>
            <a:off x="0" y="914400"/>
            <a:ext cx="6957417" cy="646331"/>
          </a:xfrm>
          <a:prstGeom prst="rect">
            <a:avLst/>
          </a:prstGeom>
          <a:blipFill>
            <a:blip r:embed="rId4"/>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snowmelt scours river watersheds</a:t>
            </a:r>
            <a:endParaRPr lang="en-US" sz="3600" b="1" dirty="0">
              <a:ln>
                <a:solidFill>
                  <a:schemeClr val="bg1"/>
                </a:solidFill>
              </a:ln>
              <a:solidFill>
                <a:schemeClr val="bg1"/>
              </a:solidFill>
            </a:endParaRPr>
          </a:p>
        </p:txBody>
      </p:sp>
      <p:sp>
        <p:nvSpPr>
          <p:cNvPr id="21" name="TextBox 20"/>
          <p:cNvSpPr txBox="1"/>
          <p:nvPr/>
        </p:nvSpPr>
        <p:spPr>
          <a:xfrm>
            <a:off x="0" y="1524000"/>
            <a:ext cx="6058197" cy="646331"/>
          </a:xfrm>
          <a:prstGeom prst="rect">
            <a:avLst/>
          </a:prstGeom>
          <a:blipFill>
            <a:blip r:embed="rId4"/>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gold washes down in streams</a:t>
            </a:r>
            <a:endParaRPr lang="en-US" sz="3600" b="1" dirty="0">
              <a:ln>
                <a:solidFill>
                  <a:schemeClr val="bg1"/>
                </a:solidFill>
              </a:ln>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8"/>
                                        </p:tgtEl>
                                      </p:cBhvr>
                                    </p:animEffect>
                                    <p:set>
                                      <p:cBhvr>
                                        <p:cTn id="7" dur="1" fill="hold">
                                          <p:stCondLst>
                                            <p:cond delay="999"/>
                                          </p:stCondLst>
                                        </p:cTn>
                                        <p:tgtEl>
                                          <p:spTgt spid="18"/>
                                        </p:tgtEl>
                                        <p:attrNameLst>
                                          <p:attrName>style.visibility</p:attrName>
                                        </p:attrNameLst>
                                      </p:cBhvr>
                                      <p:to>
                                        <p:strVal val="hidden"/>
                                      </p:to>
                                    </p:se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1000"/>
                                        <p:tgtEl>
                                          <p:spTgt spid="20"/>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228600" y="685800"/>
            <a:ext cx="9372600" cy="457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6" name="TextBox 5"/>
          <p:cNvSpPr txBox="1"/>
          <p:nvPr/>
        </p:nvSpPr>
        <p:spPr>
          <a:xfrm>
            <a:off x="1981200" y="7203"/>
            <a:ext cx="4886594" cy="830997"/>
          </a:xfrm>
          <a:prstGeom prst="rect">
            <a:avLst/>
          </a:prstGeom>
          <a:noFill/>
        </p:spPr>
        <p:txBody>
          <a:bodyPr wrap="none" rtlCol="0">
            <a:spAutoFit/>
          </a:bodyPr>
          <a:lstStyle/>
          <a:p>
            <a:r>
              <a:rPr lang="en-US" sz="4800" b="1" dirty="0" smtClean="0"/>
              <a:t>CALIFORNIA GOLD</a:t>
            </a:r>
            <a:endParaRPr lang="en-US" sz="4800" b="1" dirty="0"/>
          </a:p>
        </p:txBody>
      </p:sp>
      <p:grpSp>
        <p:nvGrpSpPr>
          <p:cNvPr id="5" name="Group 4"/>
          <p:cNvGrpSpPr/>
          <p:nvPr/>
        </p:nvGrpSpPr>
        <p:grpSpPr>
          <a:xfrm>
            <a:off x="0" y="914400"/>
            <a:ext cx="9144000" cy="5943600"/>
            <a:chOff x="0" y="914400"/>
            <a:chExt cx="9144000" cy="5943600"/>
          </a:xfrm>
        </p:grpSpPr>
        <p:pic>
          <p:nvPicPr>
            <p:cNvPr id="2" name="Picture 4" descr="https://www.trbimg.com/img-5976af96/turbine/la-gold-fever-20170724-003/800/6x4"/>
            <p:cNvPicPr>
              <a:picLocks noChangeAspect="1" noChangeArrowheads="1"/>
            </p:cNvPicPr>
            <p:nvPr/>
          </p:nvPicPr>
          <p:blipFill>
            <a:blip r:embed="rId2"/>
            <a:srcRect/>
            <a:stretch>
              <a:fillRect/>
            </a:stretch>
          </p:blipFill>
          <p:spPr bwMode="auto">
            <a:xfrm>
              <a:off x="0" y="914400"/>
              <a:ext cx="9144000" cy="5943600"/>
            </a:xfrm>
            <a:prstGeom prst="rect">
              <a:avLst/>
            </a:prstGeom>
            <a:noFill/>
          </p:spPr>
        </p:pic>
        <p:sp>
          <p:nvSpPr>
            <p:cNvPr id="3" name="TextBox 2"/>
            <p:cNvSpPr txBox="1"/>
            <p:nvPr/>
          </p:nvSpPr>
          <p:spPr>
            <a:xfrm>
              <a:off x="0" y="914400"/>
              <a:ext cx="6957417" cy="646331"/>
            </a:xfrm>
            <a:prstGeom prst="rect">
              <a:avLst/>
            </a:prstGeom>
            <a:blipFill>
              <a:blip r:embed="rId3"/>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snowmelt scours river watersheds</a:t>
              </a:r>
              <a:endParaRPr lang="en-US" sz="3600" b="1" dirty="0">
                <a:ln>
                  <a:solidFill>
                    <a:schemeClr val="bg1"/>
                  </a:solidFill>
                </a:ln>
                <a:solidFill>
                  <a:schemeClr val="bg1"/>
                </a:solidFill>
              </a:endParaRPr>
            </a:p>
          </p:txBody>
        </p:sp>
        <p:sp>
          <p:nvSpPr>
            <p:cNvPr id="4" name="TextBox 3"/>
            <p:cNvSpPr txBox="1"/>
            <p:nvPr/>
          </p:nvSpPr>
          <p:spPr>
            <a:xfrm>
              <a:off x="0" y="1524000"/>
              <a:ext cx="6058197" cy="646331"/>
            </a:xfrm>
            <a:prstGeom prst="rect">
              <a:avLst/>
            </a:prstGeom>
            <a:blipFill>
              <a:blip r:embed="rId3"/>
              <a:tile tx="0" ty="0" sx="100000" sy="100000" flip="none" algn="tl"/>
            </a:blipFill>
          </p:spPr>
          <p:txBody>
            <a:bodyPr wrap="none" rtlCol="0">
              <a:spAutoFit/>
            </a:bodyPr>
            <a:lstStyle/>
            <a:p>
              <a:r>
                <a:rPr lang="en-US" sz="3600" b="1" dirty="0" smtClean="0">
                  <a:ln>
                    <a:solidFill>
                      <a:schemeClr val="bg1"/>
                    </a:solidFill>
                  </a:ln>
                  <a:solidFill>
                    <a:schemeClr val="bg1"/>
                  </a:solidFill>
                </a:rPr>
                <a:t>- </a:t>
              </a:r>
              <a:r>
                <a:rPr lang="en-US" sz="3600" b="1" dirty="0" smtClean="0">
                  <a:solidFill>
                    <a:schemeClr val="bg1"/>
                  </a:solidFill>
                </a:rPr>
                <a:t>gold washes down in streams</a:t>
              </a:r>
              <a:endParaRPr lang="en-US" sz="3600" b="1" dirty="0">
                <a:ln>
                  <a:solidFill>
                    <a:schemeClr val="bg1"/>
                  </a:solidFill>
                </a:ln>
                <a:solidFill>
                  <a:schemeClr val="bg1"/>
                </a:solidFill>
              </a:endParaRPr>
            </a:p>
          </p:txBody>
        </p:sp>
      </p:grpSp>
      <p:pic>
        <p:nvPicPr>
          <p:cNvPr id="7" name="Picture 1"/>
          <p:cNvPicPr>
            <a:picLocks noChangeAspect="1" noChangeArrowheads="1"/>
          </p:cNvPicPr>
          <p:nvPr/>
        </p:nvPicPr>
        <p:blipFill>
          <a:blip r:embed="rId4"/>
          <a:srcRect t="1266" r="12186"/>
          <a:stretch>
            <a:fillRect/>
          </a:stretch>
        </p:blipFill>
        <p:spPr bwMode="auto">
          <a:xfrm>
            <a:off x="0" y="914400"/>
            <a:ext cx="9144000" cy="5943600"/>
          </a:xfrm>
          <a:prstGeom prst="rect">
            <a:avLst/>
          </a:prstGeom>
          <a:noFill/>
          <a:ln w="9525">
            <a:noFill/>
            <a:miter lim="800000"/>
            <a:headEnd/>
            <a:tailEnd/>
          </a:ln>
          <a:effectLst/>
        </p:spPr>
      </p:pic>
      <p:sp>
        <p:nvSpPr>
          <p:cNvPr id="8" name="TextBox 7"/>
          <p:cNvSpPr txBox="1"/>
          <p:nvPr/>
        </p:nvSpPr>
        <p:spPr>
          <a:xfrm>
            <a:off x="0" y="914400"/>
            <a:ext cx="4740978" cy="646331"/>
          </a:xfrm>
          <a:prstGeom prst="rect">
            <a:avLst/>
          </a:prstGeom>
          <a:solidFill>
            <a:srgbClr val="2E3917">
              <a:alpha val="53725"/>
            </a:srgbClr>
          </a:solidFill>
        </p:spPr>
        <p:txBody>
          <a:bodyPr wrap="none" rtlCol="0">
            <a:spAutoFit/>
          </a:bodyPr>
          <a:lstStyle/>
          <a:p>
            <a:r>
              <a:rPr lang="en-US" sz="3600" b="1" dirty="0" smtClean="0">
                <a:ln>
                  <a:solidFill>
                    <a:schemeClr val="bg1"/>
                  </a:solidFill>
                </a:ln>
                <a:solidFill>
                  <a:schemeClr val="bg1"/>
                </a:solidFill>
                <a:effectLst>
                  <a:outerShdw dist="50800" dir="7200000" algn="ctr" rotWithShape="0">
                    <a:schemeClr val="tx1"/>
                  </a:outerShdw>
                </a:effectLst>
              </a:rPr>
              <a:t>- </a:t>
            </a:r>
            <a:r>
              <a:rPr lang="en-US" sz="3600" b="1" dirty="0" smtClean="0">
                <a:solidFill>
                  <a:schemeClr val="bg1"/>
                </a:solidFill>
                <a:effectLst>
                  <a:outerShdw dist="50800" dir="7200000" algn="ctr" rotWithShape="0">
                    <a:schemeClr val="tx1"/>
                  </a:outerShdw>
                </a:effectLst>
              </a:rPr>
              <a:t>Gold seekers are back!</a:t>
            </a:r>
            <a:endParaRPr lang="en-US" sz="3600" b="1" dirty="0">
              <a:ln>
                <a:solidFill>
                  <a:schemeClr val="bg1"/>
                </a:solidFill>
              </a:ln>
              <a:solidFill>
                <a:schemeClr val="bg1"/>
              </a:solidFill>
              <a:effectLst>
                <a:outerShdw dist="50800" dir="7200000" algn="ctr" rotWithShape="0">
                  <a:schemeClr val="tx1"/>
                </a:outerShdw>
              </a:effectLst>
            </a:endParaRPr>
          </a:p>
        </p:txBody>
      </p:sp>
      <p:pic>
        <p:nvPicPr>
          <p:cNvPr id="10" name="Picture 3" descr="https://www.trbimg.com/img-5976af94/turbine/la-gold-fever-20170724-004/800/6x4"/>
          <p:cNvPicPr>
            <a:picLocks noChangeAspect="1" noChangeArrowheads="1"/>
          </p:cNvPicPr>
          <p:nvPr/>
        </p:nvPicPr>
        <p:blipFill>
          <a:blip r:embed="rId5"/>
          <a:srcRect/>
          <a:stretch>
            <a:fillRect/>
          </a:stretch>
        </p:blipFill>
        <p:spPr bwMode="auto">
          <a:xfrm>
            <a:off x="2667000" y="1143000"/>
            <a:ext cx="3659887" cy="2438400"/>
          </a:xfrm>
          <a:prstGeom prst="rect">
            <a:avLst/>
          </a:prstGeom>
          <a:noFill/>
        </p:spPr>
      </p:pic>
      <p:sp>
        <p:nvSpPr>
          <p:cNvPr id="9" name="TextBox 8"/>
          <p:cNvSpPr txBox="1"/>
          <p:nvPr/>
        </p:nvSpPr>
        <p:spPr>
          <a:xfrm>
            <a:off x="1143000" y="6027003"/>
            <a:ext cx="7082067" cy="830997"/>
          </a:xfrm>
          <a:prstGeom prst="rect">
            <a:avLst/>
          </a:prstGeom>
          <a:solidFill>
            <a:srgbClr val="2E3917">
              <a:alpha val="53725"/>
            </a:srgbClr>
          </a:solidFill>
        </p:spPr>
        <p:txBody>
          <a:bodyPr wrap="none" rtlCol="0">
            <a:spAutoFit/>
          </a:bodyPr>
          <a:lstStyle/>
          <a:p>
            <a:r>
              <a:rPr lang="en-US" sz="4800" b="1" dirty="0" smtClean="0">
                <a:ln>
                  <a:solidFill>
                    <a:schemeClr val="bg1"/>
                  </a:solidFill>
                </a:ln>
                <a:solidFill>
                  <a:schemeClr val="bg1"/>
                </a:solidFill>
                <a:effectLst>
                  <a:outerShdw dist="63500" dir="7200000" algn="ctr" rotWithShape="0">
                    <a:schemeClr val="tx1"/>
                  </a:outerShdw>
                </a:effectLst>
              </a:rPr>
              <a:t>Grab your pan and let’s go!</a:t>
            </a:r>
            <a:endParaRPr lang="en-US" sz="4800" b="1" dirty="0">
              <a:ln>
                <a:solidFill>
                  <a:schemeClr val="bg1"/>
                </a:solidFill>
              </a:ln>
              <a:solidFill>
                <a:schemeClr val="bg1"/>
              </a:solidFill>
              <a:effectLst>
                <a:outerShdw dist="63500" dir="7200000" algn="ctr" rotWithShape="0">
                  <a:schemeClr val="tx1"/>
                </a:outerShdw>
              </a:effectLst>
            </a:endParaRPr>
          </a:p>
        </p:txBody>
      </p:sp>
      <p:sp>
        <p:nvSpPr>
          <p:cNvPr id="12" name="TextBox 11"/>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5"/>
                                        </p:tgtEl>
                                      </p:cBhvr>
                                    </p:animEffect>
                                    <p:set>
                                      <p:cBhvr>
                                        <p:cTn id="7" dur="1" fill="hold">
                                          <p:stCondLst>
                                            <p:cond delay="999"/>
                                          </p:stCondLst>
                                        </p:cTn>
                                        <p:tgtEl>
                                          <p:spTgt spid="5"/>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0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childTnLst>
                                </p:cTn>
                              </p:par>
                              <p:par>
                                <p:cTn id="25" presetID="10" presetClass="exit" presetSubtype="0" fill="hold" grpId="1" nodeType="withEffect">
                                  <p:stCondLst>
                                    <p:cond delay="0"/>
                                  </p:stCondLst>
                                  <p:childTnLst>
                                    <p:animEffect transition="out" filter="fade">
                                      <p:cBhvr>
                                        <p:cTn id="26" dur="1000"/>
                                        <p:tgtEl>
                                          <p:spTgt spid="8"/>
                                        </p:tgtEl>
                                      </p:cBhvr>
                                    </p:animEffect>
                                    <p:set>
                                      <p:cBhvr>
                                        <p:cTn id="27" dur="1" fill="hold">
                                          <p:stCondLst>
                                            <p:cond delay="999"/>
                                          </p:stCondLst>
                                        </p:cTn>
                                        <p:tgtEl>
                                          <p:spTgt spid="8"/>
                                        </p:tgtEl>
                                        <p:attrNameLst>
                                          <p:attrName>style.visibility</p:attrName>
                                        </p:attrNameLst>
                                      </p:cBhvr>
                                      <p:to>
                                        <p:strVal val="hidden"/>
                                      </p:to>
                                    </p:set>
                                  </p:childTnLst>
                                </p:cTn>
                              </p:par>
                              <p:par>
                                <p:cTn id="28" presetID="6" presetClass="emph" presetSubtype="0" accel="50000" decel="50000" fill="hold" nodeType="withEffect">
                                  <p:stCondLst>
                                    <p:cond delay="0"/>
                                  </p:stCondLst>
                                  <p:childTnLst>
                                    <p:animScale>
                                      <p:cBhvr>
                                        <p:cTn id="29" dur="1000" fill="hold"/>
                                        <p:tgtEl>
                                          <p:spTgt spid="10"/>
                                        </p:tgtEl>
                                      </p:cBhvr>
                                      <p:by x="250000" y="250000"/>
                                    </p:animScale>
                                  </p:childTnLst>
                                </p:cTn>
                              </p:par>
                              <p:par>
                                <p:cTn id="30" presetID="42" presetClass="path" presetSubtype="0" accel="50000" decel="50000" fill="hold" nodeType="withEffect">
                                  <p:stCondLst>
                                    <p:cond delay="0"/>
                                  </p:stCondLst>
                                  <p:childTnLst>
                                    <p:animMotion origin="layout" path="M 3.33333E-6 -4.44444E-6 L 0.00833 0.22223 " pathEditMode="relative" rAng="0" ptsTypes="AA">
                                      <p:cBhvr>
                                        <p:cTn id="31" dur="1000" fill="hold"/>
                                        <p:tgtEl>
                                          <p:spTgt spid="10"/>
                                        </p:tgtEl>
                                        <p:attrNameLst>
                                          <p:attrName>ppt_x</p:attrName>
                                          <p:attrName>ppt_y</p:attrName>
                                        </p:attrNameLst>
                                      </p:cBhvr>
                                      <p:rCtr x="4" y="111"/>
                                    </p:animMotion>
                                  </p:childTnLst>
                                </p:cTn>
                              </p:par>
                            </p:childTnLst>
                          </p:cTn>
                        </p:par>
                      </p:childTnLst>
                    </p:cTn>
                  </p:par>
                  <p:par>
                    <p:cTn id="32" fill="hold">
                      <p:stCondLst>
                        <p:cond delay="indefinite"/>
                      </p:stCondLst>
                      <p:childTnLst>
                        <p:par>
                          <p:cTn id="33" fill="hold">
                            <p:stCondLst>
                              <p:cond delay="0"/>
                            </p:stCondLst>
                            <p:childTnLst>
                              <p:par>
                                <p:cTn id="34" presetID="53" presetClass="exit" presetSubtype="0" fill="hold" grpId="0" nodeType="clickEffect">
                                  <p:stCondLst>
                                    <p:cond delay="0"/>
                                  </p:stCondLst>
                                  <p:childTnLst>
                                    <p:anim calcmode="lin" valueType="num">
                                      <p:cBhvr>
                                        <p:cTn id="35" dur="1000"/>
                                        <p:tgtEl>
                                          <p:spTgt spid="6"/>
                                        </p:tgtEl>
                                        <p:attrNameLst>
                                          <p:attrName>ppt_w</p:attrName>
                                        </p:attrNameLst>
                                      </p:cBhvr>
                                      <p:tavLst>
                                        <p:tav tm="0">
                                          <p:val>
                                            <p:strVal val="ppt_w"/>
                                          </p:val>
                                        </p:tav>
                                        <p:tav tm="100000">
                                          <p:val>
                                            <p:fltVal val="0"/>
                                          </p:val>
                                        </p:tav>
                                      </p:tavLst>
                                    </p:anim>
                                    <p:anim calcmode="lin" valueType="num">
                                      <p:cBhvr>
                                        <p:cTn id="36" dur="1000"/>
                                        <p:tgtEl>
                                          <p:spTgt spid="6"/>
                                        </p:tgtEl>
                                        <p:attrNameLst>
                                          <p:attrName>ppt_h</p:attrName>
                                        </p:attrNameLst>
                                      </p:cBhvr>
                                      <p:tavLst>
                                        <p:tav tm="0">
                                          <p:val>
                                            <p:strVal val="ppt_h"/>
                                          </p:val>
                                        </p:tav>
                                        <p:tav tm="100000">
                                          <p:val>
                                            <p:fltVal val="0"/>
                                          </p:val>
                                        </p:tav>
                                      </p:tavLst>
                                    </p:anim>
                                    <p:animEffect transition="out" filter="fade">
                                      <p:cBhvr>
                                        <p:cTn id="37" dur="1000"/>
                                        <p:tgtEl>
                                          <p:spTgt spid="6"/>
                                        </p:tgtEl>
                                      </p:cBhvr>
                                    </p:animEffect>
                                    <p:set>
                                      <p:cBhvr>
                                        <p:cTn id="38" dur="1" fill="hold">
                                          <p:stCondLst>
                                            <p:cond delay="999"/>
                                          </p:stCondLst>
                                        </p:cTn>
                                        <p:tgtEl>
                                          <p:spTgt spid="6"/>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1000"/>
                                        <p:tgtEl>
                                          <p:spTgt spid="9"/>
                                        </p:tgtEl>
                                      </p:cBhvr>
                                    </p:animEffect>
                                    <p:set>
                                      <p:cBhvr>
                                        <p:cTn id="41" dur="1" fill="hold">
                                          <p:stCondLst>
                                            <p:cond delay="999"/>
                                          </p:stCondLst>
                                        </p:cTn>
                                        <p:tgtEl>
                                          <p:spTgt spid="9"/>
                                        </p:tgtEl>
                                        <p:attrNameLst>
                                          <p:attrName>style.visibility</p:attrName>
                                        </p:attrNameLst>
                                      </p:cBhvr>
                                      <p:to>
                                        <p:strVal val="hidden"/>
                                      </p:to>
                                    </p:set>
                                  </p:childTnLst>
                                </p:cTn>
                              </p:par>
                              <p:par>
                                <p:cTn id="42" presetID="53" presetClass="entr" presetSubtype="0"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p:cTn id="44" dur="1000" fill="hold"/>
                                        <p:tgtEl>
                                          <p:spTgt spid="12"/>
                                        </p:tgtEl>
                                        <p:attrNameLst>
                                          <p:attrName>ppt_w</p:attrName>
                                        </p:attrNameLst>
                                      </p:cBhvr>
                                      <p:tavLst>
                                        <p:tav tm="0">
                                          <p:val>
                                            <p:fltVal val="0"/>
                                          </p:val>
                                        </p:tav>
                                        <p:tav tm="100000">
                                          <p:val>
                                            <p:strVal val="#ppt_w"/>
                                          </p:val>
                                        </p:tav>
                                      </p:tavLst>
                                    </p:anim>
                                    <p:anim calcmode="lin" valueType="num">
                                      <p:cBhvr>
                                        <p:cTn id="45" dur="1000" fill="hold"/>
                                        <p:tgtEl>
                                          <p:spTgt spid="12"/>
                                        </p:tgtEl>
                                        <p:attrNameLst>
                                          <p:attrName>ppt_h</p:attrName>
                                        </p:attrNameLst>
                                      </p:cBhvr>
                                      <p:tavLst>
                                        <p:tav tm="0">
                                          <p:val>
                                            <p:fltVal val="0"/>
                                          </p:val>
                                        </p:tav>
                                        <p:tav tm="100000">
                                          <p:val>
                                            <p:strVal val="#ppt_h"/>
                                          </p:val>
                                        </p:tav>
                                      </p:tavLst>
                                    </p:anim>
                                    <p:animEffect transition="in" filter="fade">
                                      <p:cBhvr>
                                        <p:cTn id="46" dur="1000"/>
                                        <p:tgtEl>
                                          <p:spTgt spid="12"/>
                                        </p:tgtEl>
                                      </p:cBhvr>
                                    </p:animEffect>
                                  </p:childTnLst>
                                </p:cTn>
                              </p:par>
                              <p:par>
                                <p:cTn id="47" presetID="53"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1000" fill="hold"/>
                                        <p:tgtEl>
                                          <p:spTgt spid="13"/>
                                        </p:tgtEl>
                                        <p:attrNameLst>
                                          <p:attrName>ppt_w</p:attrName>
                                        </p:attrNameLst>
                                      </p:cBhvr>
                                      <p:tavLst>
                                        <p:tav tm="0">
                                          <p:val>
                                            <p:fltVal val="0"/>
                                          </p:val>
                                        </p:tav>
                                        <p:tav tm="100000">
                                          <p:val>
                                            <p:strVal val="#ppt_w"/>
                                          </p:val>
                                        </p:tav>
                                      </p:tavLst>
                                    </p:anim>
                                    <p:anim calcmode="lin" valueType="num">
                                      <p:cBhvr>
                                        <p:cTn id="50" dur="1000" fill="hold"/>
                                        <p:tgtEl>
                                          <p:spTgt spid="13"/>
                                        </p:tgtEl>
                                        <p:attrNameLst>
                                          <p:attrName>ppt_h</p:attrName>
                                        </p:attrNameLst>
                                      </p:cBhvr>
                                      <p:tavLst>
                                        <p:tav tm="0">
                                          <p:val>
                                            <p:fltVal val="0"/>
                                          </p:val>
                                        </p:tav>
                                        <p:tav tm="100000">
                                          <p:val>
                                            <p:strVal val="#ppt_h"/>
                                          </p:val>
                                        </p:tav>
                                      </p:tavLst>
                                    </p:anim>
                                    <p:animEffect transition="in" filter="fade">
                                      <p:cBhvr>
                                        <p:cTn id="51"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6" grpId="0"/>
      <p:bldP spid="8" grpId="0" animBg="1"/>
      <p:bldP spid="8" grpId="1" animBg="1"/>
      <p:bldP spid="9" grpId="0" animBg="1"/>
      <p:bldP spid="9" grpId="1" animBg="1"/>
      <p:bldP spid="12" grpId="0" animBg="1"/>
    </p:bldLst>
  </p:timing>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8679299"/>
          </a:xfrm>
          <a:prstGeom prst="rect">
            <a:avLst/>
          </a:prstGeom>
        </p:spPr>
        <p:txBody>
          <a:bodyPr wrap="square">
            <a:spAutoFit/>
          </a:bodyPr>
          <a:lstStyle/>
          <a:p>
            <a:r>
              <a:rPr lang="en-US" dirty="0" smtClean="0">
                <a:hlinkClick r:id="rId2"/>
              </a:rPr>
              <a:t>https://en.wikipedia.org/wiki/2011%E2%80%932017_California_drought</a:t>
            </a:r>
            <a:endParaRPr lang="en-US" dirty="0" smtClean="0"/>
          </a:p>
          <a:p>
            <a:r>
              <a:rPr lang="en-US" dirty="0" smtClean="0"/>
              <a:t>	From December 2011 to March 2017, the state of California experienced one of the worst droughts to occur in the region on record.</a:t>
            </a:r>
            <a:r>
              <a:rPr lang="en-US" baseline="30000" dirty="0" smtClean="0"/>
              <a:t> </a:t>
            </a:r>
            <a:r>
              <a:rPr lang="en-US" dirty="0" smtClean="0"/>
              <a:t>The period between late 2011 and 2014 was the driest in California history since record-keeping began.</a:t>
            </a:r>
            <a:r>
              <a:rPr lang="en-US" baseline="30000" dirty="0" smtClean="0"/>
              <a:t> </a:t>
            </a:r>
            <a:r>
              <a:rPr lang="en-US" dirty="0" smtClean="0"/>
              <a:t>102 million trees died in total due to the drought from 2011 to 2016, with 62 million dead in 2016 alone, according to the US Forest Service.</a:t>
            </a:r>
          </a:p>
          <a:p>
            <a:r>
              <a:rPr lang="en-US" dirty="0" smtClean="0"/>
              <a:t>By February 23, 2017, the percentage of the state in drought was less than during the beginning of the drought in late 2011, mainly due to a very wet pattern caused by atmospheric river-enhanced Pacific storms.</a:t>
            </a:r>
            <a:r>
              <a:rPr lang="en-US" baseline="30000" dirty="0" smtClean="0"/>
              <a:t> </a:t>
            </a:r>
            <a:r>
              <a:rPr lang="en-US" dirty="0" smtClean="0"/>
              <a:t>The wet pattern caused severe flooding.</a:t>
            </a:r>
          </a:p>
          <a:p>
            <a:r>
              <a:rPr lang="en-US" dirty="0" smtClean="0"/>
              <a:t>	Heavy rains in January 2017 had significant benefit to the state's northern water reserves, despite widespread power outages and </a:t>
            </a:r>
            <a:r>
              <a:rPr lang="en-US" dirty="0" err="1" smtClean="0"/>
              <a:t>erosional</a:t>
            </a:r>
            <a:r>
              <a:rPr lang="en-US" dirty="0" smtClean="0"/>
              <a:t> damage in the wake of the deluge.</a:t>
            </a:r>
            <a:r>
              <a:rPr lang="en-US" baseline="30000" dirty="0" smtClean="0"/>
              <a:t> </a:t>
            </a:r>
            <a:r>
              <a:rPr lang="en-US" dirty="0" smtClean="0"/>
              <a:t>Among the casualties of the rain was 1,000 year-old Pioneer Cabin Tree in Calaveras Big Trees State Park, which toppled on January 8, 2017.</a:t>
            </a:r>
          </a:p>
          <a:p>
            <a:r>
              <a:rPr lang="en-US" dirty="0" smtClean="0"/>
              <a:t>	Since then, a very large percentage of the drought has been eliminated in California due to a persistent weather pattern which allowed rounds of storm systems to consistently hammer the state, with the snowpack rising to well above average. By January 24, 2017, not one portion of the state was in "Exceptional" drought, </a:t>
            </a:r>
          </a:p>
          <a:p>
            <a:r>
              <a:rPr lang="en-US" dirty="0" smtClean="0"/>
              <a:t>the highest category on the Drought Monitor. On</a:t>
            </a:r>
          </a:p>
          <a:p>
            <a:r>
              <a:rPr lang="en-US" dirty="0" smtClean="0"/>
              <a:t> February 21, no part of the state was in the next-</a:t>
            </a:r>
          </a:p>
          <a:p>
            <a:r>
              <a:rPr lang="en-US" dirty="0" smtClean="0"/>
              <a:t>lower category of "Extreme" drought, and over</a:t>
            </a:r>
          </a:p>
          <a:p>
            <a:r>
              <a:rPr lang="en-US" dirty="0" smtClean="0"/>
              <a:t> 60% of the state's area was no longer in any level </a:t>
            </a:r>
          </a:p>
          <a:p>
            <a:r>
              <a:rPr lang="en-US" dirty="0" smtClean="0"/>
              <a:t>of drought.</a:t>
            </a:r>
          </a:p>
          <a:p>
            <a:r>
              <a:rPr lang="en-US" dirty="0" smtClean="0"/>
              <a:t>	A record year of precipitation in California </a:t>
            </a:r>
          </a:p>
          <a:p>
            <a:r>
              <a:rPr lang="en-US" dirty="0" smtClean="0"/>
              <a:t>certainly brought the state out of the bad situation </a:t>
            </a:r>
          </a:p>
          <a:p>
            <a:r>
              <a:rPr lang="en-US" dirty="0" smtClean="0"/>
              <a:t>and more or less back to equilibrium. Unexpectedly,</a:t>
            </a:r>
          </a:p>
          <a:p>
            <a:r>
              <a:rPr lang="en-US" dirty="0" smtClean="0"/>
              <a:t> this occurred during a La Niña winter because</a:t>
            </a:r>
          </a:p>
          <a:p>
            <a:r>
              <a:rPr lang="en-US" dirty="0" smtClean="0"/>
              <a:t> California typically benefits from the El Niño winters, which were occurring in the recent precious years.   On April 7, 2017, Governor Jerry Brown declared the drought over.</a:t>
            </a:r>
          </a:p>
          <a:p>
            <a:endParaRPr lang="en-US" dirty="0" smtClean="0"/>
          </a:p>
          <a:p>
            <a:endParaRPr lang="en-US" dirty="0"/>
          </a:p>
        </p:txBody>
      </p:sp>
      <p:pic>
        <p:nvPicPr>
          <p:cNvPr id="2" name="Picture 2" descr="https://upload.wikimedia.org/wikipedia/commons/thumb/1/1c/Drought_area_in_California.svg/1024px-Drought_area_in_California.svg.png"/>
          <p:cNvPicPr>
            <a:picLocks noChangeAspect="1" noChangeArrowheads="1"/>
          </p:cNvPicPr>
          <p:nvPr/>
        </p:nvPicPr>
        <p:blipFill>
          <a:blip r:embed="rId3"/>
          <a:srcRect/>
          <a:stretch>
            <a:fillRect/>
          </a:stretch>
        </p:blipFill>
        <p:spPr bwMode="auto">
          <a:xfrm>
            <a:off x="5077326" y="4488656"/>
            <a:ext cx="3990474" cy="2369344"/>
          </a:xfrm>
          <a:prstGeom prst="rect">
            <a:avLst/>
          </a:prstGeom>
          <a:noFill/>
        </p:spPr>
      </p:pic>
    </p:spTree>
  </p:cSld>
  <p:clrMapOvr>
    <a:masterClrMapping/>
  </p:clrMapOvr>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91841" name="Rectangle 1"/>
          <p:cNvSpPr>
            <a:spLocks noChangeArrowheads="1"/>
          </p:cNvSpPr>
          <p:nvPr/>
        </p:nvSpPr>
        <p:spPr bwMode="auto">
          <a:xfrm>
            <a:off x="0" y="0"/>
            <a:ext cx="9144000" cy="20590252"/>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fontAlgn="base">
              <a:spcBef>
                <a:spcPct val="0"/>
              </a:spcBef>
              <a:spcAft>
                <a:spcPct val="0"/>
              </a:spcAft>
            </a:pPr>
            <a:r>
              <a:rPr lang="en-US" dirty="0" smtClean="0">
                <a:solidFill>
                  <a:srgbClr val="333333"/>
                </a:solidFill>
                <a:cs typeface="Arial" pitchFamily="34" charset="0"/>
                <a:hlinkClick r:id="rId2"/>
              </a:rPr>
              <a:t>https://www.latimes.com/projects/la-me-gold-fever/</a:t>
            </a:r>
            <a:endParaRPr lang="en-US" dirty="0" smtClean="0">
              <a:solidFill>
                <a:srgbClr val="333333"/>
              </a:solidFill>
              <a:cs typeface="Arial" pitchFamily="34" charset="0"/>
            </a:endParaRPr>
          </a:p>
          <a:p>
            <a:pPr lvl="0" fontAlgn="base">
              <a:spcBef>
                <a:spcPct val="0"/>
              </a:spcBef>
              <a:spcAft>
                <a:spcPct val="0"/>
              </a:spcAft>
            </a:pPr>
            <a:r>
              <a:rPr lang="en-US" dirty="0" smtClean="0">
                <a:solidFill>
                  <a:srgbClr val="333333"/>
                </a:solidFill>
                <a:cs typeface="Arial" pitchFamily="34" charset="0"/>
              </a:rPr>
              <a:t> </a:t>
            </a:r>
            <a:r>
              <a:rPr kumimoji="0" lang="en-US" b="0" i="0" u="none" strike="noStrike" cap="none" normalizeH="0" baseline="0" dirty="0" smtClean="0">
                <a:ln>
                  <a:noFill/>
                </a:ln>
                <a:solidFill>
                  <a:srgbClr val="333333"/>
                </a:solidFill>
                <a:effectLst/>
                <a:cs typeface="Arial" pitchFamily="34" charset="0"/>
              </a:rPr>
              <a:t>	The state’s historic drought has ended. Riverbeds, once dry, are torrents, and California’s Gold Country is living up to its reputation.</a:t>
            </a:r>
            <a:endParaRPr kumimoji="0" lang="en-US" b="0" i="0" u="none" strike="noStrike" cap="none" normalizeH="0" baseline="0" dirty="0" smtClean="0">
              <a:ln>
                <a:noFill/>
              </a:ln>
              <a:solidFill>
                <a:schemeClr val="tx1"/>
              </a:solidFill>
              <a:effectLst/>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b="0" i="0" u="none" strike="noStrike" cap="none" normalizeH="0" baseline="0" dirty="0" smtClean="0">
                <a:ln>
                  <a:noFill/>
                </a:ln>
                <a:solidFill>
                  <a:srgbClr val="333333"/>
                </a:solidFill>
                <a:effectLst/>
                <a:cs typeface="Arial" pitchFamily="34" charset="0"/>
              </a:rPr>
              <a:t>	Standing on a narrow bridge over Eagle Creek, weeks before the </a:t>
            </a:r>
            <a:r>
              <a:rPr kumimoji="0" lang="en-US" b="0" i="0" u="none" strike="noStrike" cap="none" normalizeH="0" baseline="0" dirty="0" err="1" smtClean="0">
                <a:ln>
                  <a:noFill/>
                </a:ln>
                <a:solidFill>
                  <a:srgbClr val="333333"/>
                </a:solidFill>
                <a:effectLst/>
                <a:cs typeface="Arial" pitchFamily="34" charset="0"/>
              </a:rPr>
              <a:t>Detwiler</a:t>
            </a:r>
            <a:r>
              <a:rPr kumimoji="0" lang="en-US" b="0" i="0" u="none" strike="noStrike" cap="none" normalizeH="0" baseline="0" dirty="0" smtClean="0">
                <a:ln>
                  <a:noFill/>
                </a:ln>
                <a:solidFill>
                  <a:srgbClr val="333333"/>
                </a:solidFill>
                <a:effectLst/>
                <a:cs typeface="Arial" pitchFamily="34" charset="0"/>
              </a:rPr>
              <a:t> fire ravaged the foothills to the south, Robert </a:t>
            </a:r>
            <a:r>
              <a:rPr kumimoji="0" lang="en-US" b="0" i="0" u="none" strike="noStrike" cap="none" normalizeH="0" baseline="0" dirty="0" err="1" smtClean="0">
                <a:ln>
                  <a:noFill/>
                </a:ln>
                <a:solidFill>
                  <a:srgbClr val="333333"/>
                </a:solidFill>
                <a:effectLst/>
                <a:cs typeface="Arial" pitchFamily="34" charset="0"/>
              </a:rPr>
              <a:t>Guardiola</a:t>
            </a:r>
            <a:r>
              <a:rPr kumimoji="0" lang="en-US" b="0" i="0" u="none" strike="noStrike" cap="none" normalizeH="0" baseline="0" dirty="0" smtClean="0">
                <a:ln>
                  <a:noFill/>
                </a:ln>
                <a:solidFill>
                  <a:srgbClr val="333333"/>
                </a:solidFill>
                <a:effectLst/>
                <a:cs typeface="Arial" pitchFamily="34" charset="0"/>
              </a:rPr>
              <a:t> watches nearly 40 miners spread out. Wearing knee pads and waders, they have begun to organize their equipment — buckets and classifiers, hog pans and cradles — along the edge of the stream.</a:t>
            </a:r>
            <a:r>
              <a:rPr lang="en-US" dirty="0" smtClean="0">
                <a:cs typeface="Arial" pitchFamily="34" charset="0"/>
              </a:rPr>
              <a:t>  </a:t>
            </a:r>
            <a:r>
              <a:rPr kumimoji="0" lang="en-US" b="0" i="0" u="none" strike="noStrike" cap="none" normalizeH="0" baseline="0" dirty="0" smtClean="0">
                <a:ln>
                  <a:noFill/>
                </a:ln>
                <a:solidFill>
                  <a:srgbClr val="333333"/>
                </a:solidFill>
                <a:effectLst/>
                <a:cs typeface="Arial" pitchFamily="34" charset="0"/>
              </a:rPr>
              <a:t>Some cut into sand bars with their shovels; others adjust their sluices half in and out of the flowing water. A few have begun swirling mud in their gold pans.</a:t>
            </a:r>
          </a:p>
          <a:p>
            <a:r>
              <a:rPr lang="en-US" dirty="0" smtClean="0">
                <a:solidFill>
                  <a:srgbClr val="333333"/>
                </a:solidFill>
                <a:cs typeface="Arial" pitchFamily="34" charset="0"/>
              </a:rPr>
              <a:t>	</a:t>
            </a:r>
            <a:r>
              <a:rPr lang="en-US" dirty="0" smtClean="0"/>
              <a:t>For years, especially during the drought, </a:t>
            </a:r>
            <a:r>
              <a:rPr lang="en-US" dirty="0" err="1" smtClean="0"/>
              <a:t>Tait</a:t>
            </a:r>
            <a:r>
              <a:rPr lang="en-US" dirty="0" smtClean="0"/>
              <a:t> and his friends stood on the riverbanks of California’s Mother Lode alone with their obsession. Now, as record snowmelt scours these watersheds, washing gold into streams, that’s seldom the case. More and more strangers are out on these rivers and streams, looking for that sparkling metal.</a:t>
            </a:r>
          </a:p>
          <a:p>
            <a:r>
              <a:rPr lang="en-US" dirty="0" smtClean="0"/>
              <a:t>	Since first smelted almost 6,000 years ago, Au 79 — one of the 118 elements on the periodic table — has inspired an enduring madness.  Ovid tells the tale of Midas, John Huston of a similar malady in the mountains of Mexico, and television cameras bring home the frenzy on the Bering Sea.  But gold is admired not just for its beauty and worth. In a chaotic world, it speaks with evangelical zeal to values less ephemeral. Populists and politicians champion it as a stabilizer for the dollar. Survivalists see salvation in its worth when civilization collapses.</a:t>
            </a:r>
          </a:p>
          <a:p>
            <a:r>
              <a:rPr lang="en-US" dirty="0" smtClean="0"/>
              <a:t>	But on the banks of Eagle Creek, the talk is more about the poison oak, twining its way through the brush, as unwanted as the mining regulations that have come out of Sacramento.</a:t>
            </a:r>
          </a:p>
          <a:p>
            <a:r>
              <a:rPr lang="en-US" dirty="0" smtClean="0"/>
              <a:t>In 2009, the miners complain, a state judge issued an injunction that put a temporary moratorium on the use of motorized equipment near the state’s rivers and streams, putting an end to dredges that suction rocks, sand and pebbles from the bottom of a creek and pumps that circulate water into sluices located high on river banks.</a:t>
            </a:r>
          </a:p>
          <a:p>
            <a:r>
              <a:rPr lang="en-US" dirty="0" smtClean="0"/>
              <a:t>	A coalition of tribal, conservation and fisheries representatives said such practices compromise riparian habitat, and the judge ordered the matter to be studied. A final ruling has yet to be made.  But what regulations have prohibited, nature has allowed, and with all the water blasting through these mountains, prospectors have a new kick in their step.  Geological </a:t>
            </a:r>
          </a:p>
          <a:p>
            <a:r>
              <a:rPr lang="en-US" dirty="0" smtClean="0"/>
              <a:t>gumshoes, they search for ancient rivers, for rounded boulders tumbled together, for orange soil tainted by rusted iron and veins of quartz hiding gold.</a:t>
            </a:r>
          </a:p>
          <a:p>
            <a:r>
              <a:rPr lang="en-US" dirty="0" smtClean="0"/>
              <a:t>	In 2009, the miners complain, a state judge issued an injunction that put a temporary moratorium on the use of motorized equipment near the state’s rivers and streams, putting an end to dredges that suction rocks, sand and pebbles from the bottom of a creek and pumps that circulate water into sluices located high on river banks.  A coalition of tribal, conservation and fisheries representatives said such practices compromise riparian habitat, and the judge ordered the matter to be studied. A final ruling has yet to be made.</a:t>
            </a:r>
          </a:p>
          <a:p>
            <a:r>
              <a:rPr lang="en-US" dirty="0" smtClean="0"/>
              <a:t>	But what regulations have prohibited, nature has allowed, and with all the water blasting through these mountains, prospectors have a new kick in their step. Geological gumshoes, they search for ancient rivers, for rounded boulders tumbled together, for orange soil tainted by rusted iron and veins of quartz hiding gold.  They read streambeds, imagining how the current flowed during floods, hunting for any irregularity — a riffle, a ledge, a waterfall — that could create a backward eddy for the gold to escape the water’s momentum and drop to the floor.</a:t>
            </a:r>
          </a:p>
          <a:p>
            <a:r>
              <a:rPr lang="en-US" dirty="0" smtClean="0"/>
              <a:t>	Two years ago, the stream was dry. Last year it was a trickle. But this winter brought a torrent of water, and with it, nearly 2 feet of new rock and gravel deposits, called overburden, into the pond, and the water has not stopped flowing.</a:t>
            </a:r>
          </a:p>
          <a:p>
            <a:r>
              <a:rPr lang="en-US" dirty="0" smtClean="0"/>
              <a:t>	With his face right up against the surface, he muscles a submerged boulder aside — 200 pounds by his estimate — to get at the deeper material. With a choked grip on a short-handled shovel, he fills his gold pan and examines each scoop.  His T-shirt is drenched, his hair plastered to his scalp. Mosquitoes land on his neck, and suddenly he flinches as if a pulse of electricity had passed through him.  “That’s what it’s all about,” he said, surprised by a decent-sized nugget, a little smaller than a pea, shining up at him. An hour later, shaking from the cold, he wipes his eyes and gathers up his gear in the waning light.</a:t>
            </a:r>
          </a:p>
          <a:p>
            <a:r>
              <a:rPr lang="en-US" dirty="0" smtClean="0"/>
              <a:t>	Historian H. W. Brands, in his account of the Gold Rush, “The Age of Gold,” writes that the epic quest shaped history “so profoundly because it harnessed the most basic of human desires, the desire for happiness.”  Not everyone found it, he adds, but that democratic vista has left its imprint on today’s miners.</a:t>
            </a:r>
          </a:p>
          <a:p>
            <a:r>
              <a:rPr lang="en-US" dirty="0" smtClean="0"/>
              <a:t>	On the South Fork of Stanislaus River, Tom </a:t>
            </a:r>
            <a:r>
              <a:rPr lang="en-US" dirty="0" err="1" smtClean="0"/>
              <a:t>Mutschelknaus</a:t>
            </a:r>
            <a:r>
              <a:rPr lang="en-US" dirty="0" smtClean="0"/>
              <a:t> confesses to taking home buckets of concentrate and just letting them sit in the yard.	 “As long as I’m not sure what’s in the bucket,” he says, “I have hope.”  In a former life, </a:t>
            </a:r>
            <a:r>
              <a:rPr lang="en-US" dirty="0" err="1" smtClean="0"/>
              <a:t>Mutschelknaus</a:t>
            </a:r>
            <a:r>
              <a:rPr lang="en-US" dirty="0" smtClean="0"/>
              <a:t> worked on the kill floor of a meatpacking plant in South Dakota, then as a cross-country truck driver. At 63, he is living his “dream come true,” caretaking 160 acres, a place called Italian Bar, owned by a national prospecting group, the Lost Dutchman Mining Assn.</a:t>
            </a:r>
          </a:p>
          <a:p>
            <a:r>
              <a:rPr lang="en-US" dirty="0" smtClean="0"/>
              <a:t>	Once trapped inside the Earth, gold made its way to California when the Pacific plate crashed into the North American plate, heating up layers of sediment, liquefying rocks and creating a soup that flowed to the surface carrying the gold.</a:t>
            </a:r>
          </a:p>
          <a:p>
            <a:r>
              <a:rPr lang="en-US" dirty="0" smtClean="0"/>
              <a:t>One ounce — which would almost fill a lipstick case — is worth more than $1,200, and at 49er Mining Supplies in Columbia, Rob </a:t>
            </a:r>
            <a:r>
              <a:rPr lang="en-US" dirty="0" err="1" smtClean="0"/>
              <a:t>Goreham</a:t>
            </a:r>
            <a:r>
              <a:rPr lang="en-US" dirty="0" smtClean="0"/>
              <a:t> is always in the market.</a:t>
            </a:r>
          </a:p>
          <a:p>
            <a:r>
              <a:rPr lang="en-US" dirty="0" smtClean="0"/>
              <a:t>	</a:t>
            </a:r>
          </a:p>
          <a:p>
            <a:r>
              <a:rPr lang="en-US" dirty="0" smtClean="0"/>
              <a:t>	</a:t>
            </a:r>
          </a:p>
          <a:p>
            <a:endParaRPr lang="en-US" dirty="0" smtClean="0"/>
          </a:p>
          <a:p>
            <a:endParaRPr lang="en-US" dirty="0" smtClean="0"/>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b="0" i="0" u="none" strike="noStrike" cap="none" normalizeH="0" baseline="0" dirty="0" smtClean="0">
              <a:ln>
                <a:noFill/>
              </a:ln>
              <a:solidFill>
                <a:schemeClr val="tx1"/>
              </a:solidFill>
              <a:effectLst/>
              <a:cs typeface="Arial" pitchFamily="34" charset="0"/>
            </a:endParaRPr>
          </a:p>
        </p:txBody>
      </p:sp>
    </p:spTree>
  </p:cSld>
  <p:clrMapOvr>
    <a:masterClrMapping/>
  </p:clrMapOvr>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3" descr="https://www.trbimg.com/img-5976af94/turbine/la-gold-fever-20170724-004/800/6x4"/>
          <p:cNvPicPr preferRelativeResize="0">
            <a:picLocks noChangeAspect="1" noChangeArrowheads="1"/>
          </p:cNvPicPr>
          <p:nvPr/>
        </p:nvPicPr>
        <p:blipFill>
          <a:blip r:embed="rId2"/>
          <a:srcRect/>
          <a:stretch>
            <a:fillRect/>
          </a:stretch>
        </p:blipFill>
        <p:spPr bwMode="auto">
          <a:xfrm>
            <a:off x="9144" y="838200"/>
            <a:ext cx="9149718" cy="6096000"/>
          </a:xfrm>
          <a:prstGeom prst="rect">
            <a:avLst/>
          </a:prstGeom>
          <a:noFill/>
        </p:spPr>
      </p:pic>
      <p:grpSp>
        <p:nvGrpSpPr>
          <p:cNvPr id="33" name="Group 32"/>
          <p:cNvGrpSpPr/>
          <p:nvPr/>
        </p:nvGrpSpPr>
        <p:grpSpPr>
          <a:xfrm>
            <a:off x="-152400" y="762000"/>
            <a:ext cx="9908770" cy="6399415"/>
            <a:chOff x="-152400" y="762000"/>
            <a:chExt cx="9908770" cy="6399415"/>
          </a:xfrm>
        </p:grpSpPr>
        <p:grpSp>
          <p:nvGrpSpPr>
            <p:cNvPr id="2" name="Group 69"/>
            <p:cNvGrpSpPr/>
            <p:nvPr/>
          </p:nvGrpSpPr>
          <p:grpSpPr>
            <a:xfrm>
              <a:off x="-152400" y="762000"/>
              <a:ext cx="9908770" cy="6399415"/>
              <a:chOff x="-152400" y="762000"/>
              <a:chExt cx="9908770" cy="6399415"/>
            </a:xfrm>
          </p:grpSpPr>
          <p:grpSp>
            <p:nvGrpSpPr>
              <p:cNvPr id="3" name="Group 20"/>
              <p:cNvGrpSpPr/>
              <p:nvPr/>
            </p:nvGrpSpPr>
            <p:grpSpPr>
              <a:xfrm>
                <a:off x="-152400" y="762000"/>
                <a:ext cx="9908770" cy="6399415"/>
                <a:chOff x="-152400" y="758952"/>
                <a:chExt cx="9908770" cy="6399415"/>
              </a:xfrm>
            </p:grpSpPr>
            <p:grpSp>
              <p:nvGrpSpPr>
                <p:cNvPr id="4" name="Group 44"/>
                <p:cNvGrpSpPr/>
                <p:nvPr/>
              </p:nvGrpSpPr>
              <p:grpSpPr>
                <a:xfrm>
                  <a:off x="-152400" y="758952"/>
                  <a:ext cx="9908770" cy="6399415"/>
                  <a:chOff x="-152400" y="758952"/>
                  <a:chExt cx="9908770" cy="6399415"/>
                </a:xfrm>
              </p:grpSpPr>
              <p:sp>
                <p:nvSpPr>
                  <p:cNvPr id="29" name="Rectangle 28"/>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2" descr="Image result for us states and territories may 1803 map"/>
                  <p:cNvPicPr preferRelativeResize="0">
                    <a:picLocks noChangeArrowheads="1"/>
                  </p:cNvPicPr>
                  <p:nvPr/>
                </p:nvPicPr>
                <p:blipFill>
                  <a:blip r:embed="rId3"/>
                  <a:srcRect/>
                  <a:stretch>
                    <a:fillRect/>
                  </a:stretch>
                </p:blipFill>
                <p:spPr bwMode="auto">
                  <a:xfrm>
                    <a:off x="-137160" y="758952"/>
                    <a:ext cx="9336024" cy="6327648"/>
                  </a:xfrm>
                  <a:prstGeom prst="rect">
                    <a:avLst/>
                  </a:prstGeom>
                  <a:noFill/>
                </p:spPr>
              </p:pic>
              <p:grpSp>
                <p:nvGrpSpPr>
                  <p:cNvPr id="5" name="Group 35"/>
                  <p:cNvGrpSpPr/>
                  <p:nvPr/>
                </p:nvGrpSpPr>
                <p:grpSpPr>
                  <a:xfrm>
                    <a:off x="-152400" y="876716"/>
                    <a:ext cx="9908770" cy="6281651"/>
                    <a:chOff x="-152400" y="876716"/>
                    <a:chExt cx="9908770" cy="6281651"/>
                  </a:xfrm>
                </p:grpSpPr>
                <p:grpSp>
                  <p:nvGrpSpPr>
                    <p:cNvPr id="6" name="Group 34"/>
                    <p:cNvGrpSpPr/>
                    <p:nvPr/>
                  </p:nvGrpSpPr>
                  <p:grpSpPr>
                    <a:xfrm>
                      <a:off x="-152400" y="876716"/>
                      <a:ext cx="9908770" cy="6281651"/>
                      <a:chOff x="-152400" y="876716"/>
                      <a:chExt cx="9908770" cy="6281651"/>
                    </a:xfrm>
                  </p:grpSpPr>
                  <p:grpSp>
                    <p:nvGrpSpPr>
                      <p:cNvPr id="8" name="Group 33"/>
                      <p:cNvGrpSpPr/>
                      <p:nvPr/>
                    </p:nvGrpSpPr>
                    <p:grpSpPr>
                      <a:xfrm>
                        <a:off x="3391593" y="876716"/>
                        <a:ext cx="6364777" cy="6281651"/>
                        <a:chOff x="3391593" y="876716"/>
                        <a:chExt cx="6364777" cy="6281651"/>
                      </a:xfrm>
                    </p:grpSpPr>
                    <p:sp>
                      <p:nvSpPr>
                        <p:cNvPr id="44" name="Freeform 43"/>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5" name="Freeform 44"/>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53"/>
                      <p:cNvGrpSpPr/>
                      <p:nvPr/>
                    </p:nvGrpSpPr>
                    <p:grpSpPr>
                      <a:xfrm>
                        <a:off x="-152400" y="5330952"/>
                        <a:ext cx="3505200" cy="1752600"/>
                        <a:chOff x="-152400" y="5330952"/>
                        <a:chExt cx="3505200" cy="1752600"/>
                      </a:xfrm>
                    </p:grpSpPr>
                    <p:sp>
                      <p:nvSpPr>
                        <p:cNvPr id="42" name="Rectangle 41"/>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8" name="Picture 2" descr="Image result for united states in 1783"/>
                    <p:cNvPicPr>
                      <a:picLocks noChangeAspect="1" noChangeArrowheads="1"/>
                    </p:cNvPicPr>
                    <p:nvPr/>
                  </p:nvPicPr>
                  <p:blipFill>
                    <a:blip r:embed="rId4"/>
                    <a:srcRect l="17500" t="47037" r="70000" b="45572"/>
                    <a:stretch>
                      <a:fillRect/>
                    </a:stretch>
                  </p:blipFill>
                  <p:spPr bwMode="auto">
                    <a:xfrm>
                      <a:off x="1676400" y="4623816"/>
                      <a:ext cx="960120" cy="384048"/>
                    </a:xfrm>
                    <a:prstGeom prst="rect">
                      <a:avLst/>
                    </a:prstGeom>
                    <a:noFill/>
                  </p:spPr>
                </p:pic>
              </p:grpSp>
              <p:sp>
                <p:nvSpPr>
                  <p:cNvPr id="35" name="Freeform 34"/>
                  <p:cNvSpPr/>
                  <p:nvPr/>
                </p:nvSpPr>
                <p:spPr>
                  <a:xfrm>
                    <a:off x="198120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Rectangle 27"/>
                <p:cNvSpPr/>
                <p:nvPr/>
              </p:nvSpPr>
              <p:spPr>
                <a:xfrm>
                  <a:off x="914400" y="1600200"/>
                  <a:ext cx="914400" cy="530352"/>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6" name="Picture 2" descr="File:United States 1821-08-1822.png"/>
              <p:cNvPicPr preferRelativeResize="0">
                <a:picLocks noChangeArrowheads="1"/>
              </p:cNvPicPr>
              <p:nvPr/>
            </p:nvPicPr>
            <p:blipFill>
              <a:blip r:embed="rId5"/>
              <a:srcRect l="30024" t="15703" r="53658" b="74663"/>
              <a:stretch>
                <a:fillRect/>
              </a:stretch>
            </p:blipFill>
            <p:spPr bwMode="auto">
              <a:xfrm>
                <a:off x="3886200" y="3611880"/>
                <a:ext cx="822960" cy="457200"/>
              </a:xfrm>
              <a:prstGeom prst="rect">
                <a:avLst/>
              </a:prstGeom>
              <a:noFill/>
            </p:spPr>
          </p:pic>
        </p:grpSp>
        <p:pic>
          <p:nvPicPr>
            <p:cNvPr id="32" name="Picture 2" descr="Image result for united states in 1783"/>
            <p:cNvPicPr>
              <a:picLocks noChangeAspect="1" noChangeArrowheads="1"/>
            </p:cNvPicPr>
            <p:nvPr/>
          </p:nvPicPr>
          <p:blipFill>
            <a:blip r:embed="rId4"/>
            <a:srcRect l="17500" t="47037" r="70000" b="45572"/>
            <a:stretch>
              <a:fillRect/>
            </a:stretch>
          </p:blipFill>
          <p:spPr bwMode="auto">
            <a:xfrm>
              <a:off x="1676400" y="4267200"/>
              <a:ext cx="1143000" cy="457200"/>
            </a:xfrm>
            <a:prstGeom prst="rect">
              <a:avLst/>
            </a:prstGeom>
            <a:noFill/>
          </p:spPr>
        </p:pic>
      </p:grpSp>
      <p:sp>
        <p:nvSpPr>
          <p:cNvPr id="52" name="Rectangle 51"/>
          <p:cNvSpPr/>
          <p:nvPr/>
        </p:nvSpPr>
        <p:spPr>
          <a:xfrm>
            <a:off x="0" y="457200"/>
            <a:ext cx="9144000" cy="457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51" name="TextBox 50"/>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nvGrpSpPr>
          <p:cNvPr id="10" name="Group 52"/>
          <p:cNvGrpSpPr/>
          <p:nvPr/>
        </p:nvGrpSpPr>
        <p:grpSpPr>
          <a:xfrm>
            <a:off x="0" y="914400"/>
            <a:ext cx="7969926" cy="3207608"/>
            <a:chOff x="0" y="914400"/>
            <a:chExt cx="7969926" cy="3207608"/>
          </a:xfrm>
        </p:grpSpPr>
        <p:grpSp>
          <p:nvGrpSpPr>
            <p:cNvPr id="11" name="Group 58"/>
            <p:cNvGrpSpPr/>
            <p:nvPr/>
          </p:nvGrpSpPr>
          <p:grpSpPr>
            <a:xfrm>
              <a:off x="533400" y="1371600"/>
              <a:ext cx="7436526" cy="2750408"/>
              <a:chOff x="640674" y="1371015"/>
              <a:chExt cx="7436526" cy="2750408"/>
            </a:xfrm>
          </p:grpSpPr>
          <p:grpSp>
            <p:nvGrpSpPr>
              <p:cNvPr id="12" name="Group 39"/>
              <p:cNvGrpSpPr/>
              <p:nvPr/>
            </p:nvGrpSpPr>
            <p:grpSpPr>
              <a:xfrm>
                <a:off x="640674" y="1537741"/>
                <a:ext cx="7436526" cy="2583682"/>
                <a:chOff x="640674" y="1537741"/>
                <a:chExt cx="7436526" cy="2583682"/>
              </a:xfrm>
            </p:grpSpPr>
            <p:sp>
              <p:nvSpPr>
                <p:cNvPr id="7" name="Freeform 6"/>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3" name="Freeform 12"/>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Freeform 22"/>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37"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60" name="TextBox 59"/>
            <p:cNvSpPr txBox="1"/>
            <p:nvPr/>
          </p:nvSpPr>
          <p:spPr>
            <a:xfrm>
              <a:off x="0" y="914400"/>
              <a:ext cx="1976823" cy="584775"/>
            </a:xfrm>
            <a:prstGeom prst="rect">
              <a:avLst/>
            </a:prstGeom>
            <a:noFill/>
          </p:spPr>
          <p:txBody>
            <a:bodyPr wrap="none" rtlCol="0">
              <a:spAutoFit/>
            </a:bodyPr>
            <a:lstStyle/>
            <a:p>
              <a:r>
                <a:rPr lang="en-US" sz="32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1803-1806</a:t>
              </a:r>
              <a:endParaRPr lang="en-US" sz="32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grpSp>
      <p:sp>
        <p:nvSpPr>
          <p:cNvPr id="71" name="TextBox 70"/>
          <p:cNvSpPr txBox="1"/>
          <p:nvPr/>
        </p:nvSpPr>
        <p:spPr>
          <a:xfrm>
            <a:off x="7467600" y="-76200"/>
            <a:ext cx="1435008" cy="830997"/>
          </a:xfrm>
          <a:prstGeom prst="rect">
            <a:avLst/>
          </a:prstGeom>
          <a:noFill/>
        </p:spPr>
        <p:txBody>
          <a:bodyPr wrap="none" rtlCol="0">
            <a:spAutoFit/>
          </a:bodyPr>
          <a:lstStyle/>
          <a:p>
            <a:r>
              <a:rPr lang="en-US" sz="48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a:t>
            </a:r>
            <a:endParaRPr lang="en-US" sz="48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childTnLst>
                                </p:cTn>
                              </p:par>
                              <p:par>
                                <p:cTn id="8" presetID="10" presetClass="exit" presetSubtype="0" fill="hold" nodeType="withEffect">
                                  <p:stCondLst>
                                    <p:cond delay="500"/>
                                  </p:stCondLst>
                                  <p:childTnLst>
                                    <p:animEffect transition="out" filter="fade">
                                      <p:cBhvr>
                                        <p:cTn id="9" dur="1000"/>
                                        <p:tgtEl>
                                          <p:spTgt spid="50"/>
                                        </p:tgtEl>
                                      </p:cBhvr>
                                    </p:animEffect>
                                    <p:set>
                                      <p:cBhvr>
                                        <p:cTn id="10" dur="1" fill="hold">
                                          <p:stCondLst>
                                            <p:cond delay="999"/>
                                          </p:stCondLst>
                                        </p:cTn>
                                        <p:tgtEl>
                                          <p:spTgt spid="50"/>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 calcmode="lin" valueType="num">
                                      <p:cBhvr>
                                        <p:cTn id="15" dur="1000" fill="hold"/>
                                        <p:tgtEl>
                                          <p:spTgt spid="71"/>
                                        </p:tgtEl>
                                        <p:attrNameLst>
                                          <p:attrName>ppt_w</p:attrName>
                                        </p:attrNameLst>
                                      </p:cBhvr>
                                      <p:tavLst>
                                        <p:tav tm="0">
                                          <p:val>
                                            <p:fltVal val="0"/>
                                          </p:val>
                                        </p:tav>
                                        <p:tav tm="100000">
                                          <p:val>
                                            <p:strVal val="#ppt_w"/>
                                          </p:val>
                                        </p:tav>
                                      </p:tavLst>
                                    </p:anim>
                                    <p:anim calcmode="lin" valueType="num">
                                      <p:cBhvr>
                                        <p:cTn id="16" dur="1000" fill="hold"/>
                                        <p:tgtEl>
                                          <p:spTgt spid="71"/>
                                        </p:tgtEl>
                                        <p:attrNameLst>
                                          <p:attrName>ppt_h</p:attrName>
                                        </p:attrNameLst>
                                      </p:cBhvr>
                                      <p:tavLst>
                                        <p:tav tm="0">
                                          <p:val>
                                            <p:fltVal val="0"/>
                                          </p:val>
                                        </p:tav>
                                        <p:tav tm="100000">
                                          <p:val>
                                            <p:strVal val="#ppt_h"/>
                                          </p:val>
                                        </p:tav>
                                      </p:tavLst>
                                    </p:anim>
                                    <p:anim calcmode="lin" valueType="num">
                                      <p:cBhvr>
                                        <p:cTn id="17" dur="1000" fill="hold"/>
                                        <p:tgtEl>
                                          <p:spTgt spid="71"/>
                                        </p:tgtEl>
                                        <p:attrNameLst>
                                          <p:attrName>style.rotation</p:attrName>
                                        </p:attrNameLst>
                                      </p:cBhvr>
                                      <p:tavLst>
                                        <p:tav tm="0">
                                          <p:val>
                                            <p:fltVal val="360"/>
                                          </p:val>
                                        </p:tav>
                                        <p:tav tm="100000">
                                          <p:val>
                                            <p:fltVal val="0"/>
                                          </p:val>
                                        </p:tav>
                                      </p:tavLst>
                                    </p:anim>
                                    <p:animEffect transition="in" filter="fade">
                                      <p:cBhvr>
                                        <p:cTn id="18" dur="1000"/>
                                        <p:tgtEl>
                                          <p:spTgt spid="71"/>
                                        </p:tgtEl>
                                      </p:cBhvr>
                                    </p:animEffect>
                                  </p:childTnLst>
                                </p:cTn>
                              </p:par>
                            </p:childTnLst>
                          </p:cTn>
                        </p:par>
                        <p:par>
                          <p:cTn id="19" fill="hold">
                            <p:stCondLst>
                              <p:cond delay="1000"/>
                            </p:stCondLst>
                            <p:childTnLst>
                              <p:par>
                                <p:cTn id="20" presetID="22" presetClass="entr" presetSubtype="2"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0"/>
          <p:cNvGrpSpPr/>
          <p:nvPr/>
        </p:nvGrpSpPr>
        <p:grpSpPr>
          <a:xfrm>
            <a:off x="-152400" y="762000"/>
            <a:ext cx="9908770" cy="6399415"/>
            <a:chOff x="-152400" y="758952"/>
            <a:chExt cx="9908770" cy="6399415"/>
          </a:xfrm>
        </p:grpSpPr>
        <p:grpSp>
          <p:nvGrpSpPr>
            <p:cNvPr id="28" name="Group 44"/>
            <p:cNvGrpSpPr/>
            <p:nvPr/>
          </p:nvGrpSpPr>
          <p:grpSpPr>
            <a:xfrm>
              <a:off x="-152400" y="758952"/>
              <a:ext cx="9908770" cy="6399415"/>
              <a:chOff x="-152400" y="758952"/>
              <a:chExt cx="9908770" cy="6399415"/>
            </a:xfrm>
          </p:grpSpPr>
          <p:sp>
            <p:nvSpPr>
              <p:cNvPr id="30" name="Rectangle 29"/>
              <p:cNvSpPr/>
              <p:nvPr/>
            </p:nvSpPr>
            <p:spPr>
              <a:xfrm>
                <a:off x="914400" y="1600200"/>
                <a:ext cx="914400" cy="457200"/>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1" name="Picture 2" descr="Image result for us states and territories may 1803 map"/>
              <p:cNvPicPr preferRelativeResize="0">
                <a:picLocks noChangeArrowheads="1"/>
              </p:cNvPicPr>
              <p:nvPr/>
            </p:nvPicPr>
            <p:blipFill>
              <a:blip r:embed="rId3"/>
              <a:srcRect/>
              <a:stretch>
                <a:fillRect/>
              </a:stretch>
            </p:blipFill>
            <p:spPr bwMode="auto">
              <a:xfrm>
                <a:off x="-137160" y="758952"/>
                <a:ext cx="9336024" cy="6327648"/>
              </a:xfrm>
              <a:prstGeom prst="rect">
                <a:avLst/>
              </a:prstGeom>
              <a:noFill/>
            </p:spPr>
          </p:pic>
          <p:grpSp>
            <p:nvGrpSpPr>
              <p:cNvPr id="32" name="Group 35"/>
              <p:cNvGrpSpPr/>
              <p:nvPr/>
            </p:nvGrpSpPr>
            <p:grpSpPr>
              <a:xfrm>
                <a:off x="-152400" y="876716"/>
                <a:ext cx="9908770" cy="6281651"/>
                <a:chOff x="-152400" y="876716"/>
                <a:chExt cx="9908770" cy="6281651"/>
              </a:xfrm>
            </p:grpSpPr>
            <p:grpSp>
              <p:nvGrpSpPr>
                <p:cNvPr id="34" name="Group 34"/>
                <p:cNvGrpSpPr/>
                <p:nvPr/>
              </p:nvGrpSpPr>
              <p:grpSpPr>
                <a:xfrm>
                  <a:off x="-152400" y="876716"/>
                  <a:ext cx="9908770" cy="6281651"/>
                  <a:chOff x="-152400" y="876716"/>
                  <a:chExt cx="9908770" cy="6281651"/>
                </a:xfrm>
              </p:grpSpPr>
              <p:grpSp>
                <p:nvGrpSpPr>
                  <p:cNvPr id="36" name="Group 33"/>
                  <p:cNvGrpSpPr/>
                  <p:nvPr/>
                </p:nvGrpSpPr>
                <p:grpSpPr>
                  <a:xfrm>
                    <a:off x="3391593" y="876716"/>
                    <a:ext cx="6364777" cy="6281651"/>
                    <a:chOff x="3391593" y="876716"/>
                    <a:chExt cx="6364777" cy="6281651"/>
                  </a:xfrm>
                </p:grpSpPr>
                <p:sp>
                  <p:nvSpPr>
                    <p:cNvPr id="40" name="Freeform 39"/>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Freeform 40"/>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53"/>
                  <p:cNvGrpSpPr/>
                  <p:nvPr/>
                </p:nvGrpSpPr>
                <p:grpSpPr>
                  <a:xfrm>
                    <a:off x="-152400" y="5330952"/>
                    <a:ext cx="3505200" cy="1752600"/>
                    <a:chOff x="-152400" y="5330952"/>
                    <a:chExt cx="3505200" cy="1752600"/>
                  </a:xfrm>
                </p:grpSpPr>
                <p:sp>
                  <p:nvSpPr>
                    <p:cNvPr id="38" name="Rectangle 37"/>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35" name="Picture 2" descr="Image result for united states in 1783"/>
                <p:cNvPicPr>
                  <a:picLocks noChangeAspect="1" noChangeArrowheads="1"/>
                </p:cNvPicPr>
                <p:nvPr/>
              </p:nvPicPr>
              <p:blipFill>
                <a:blip r:embed="rId4"/>
                <a:srcRect l="17500" t="47037" r="70000" b="45572"/>
                <a:stretch>
                  <a:fillRect/>
                </a:stretch>
              </p:blipFill>
              <p:spPr bwMode="auto">
                <a:xfrm>
                  <a:off x="1676400" y="4264152"/>
                  <a:ext cx="1143000" cy="457200"/>
                </a:xfrm>
                <a:prstGeom prst="rect">
                  <a:avLst/>
                </a:prstGeom>
                <a:noFill/>
              </p:spPr>
            </p:pic>
          </p:grpSp>
          <p:sp>
            <p:nvSpPr>
              <p:cNvPr id="33" name="Freeform 32"/>
              <p:cNvSpPr/>
              <p:nvPr/>
            </p:nvSpPr>
            <p:spPr>
              <a:xfrm>
                <a:off x="198120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9" name="Rectangle 28"/>
            <p:cNvSpPr/>
            <p:nvPr/>
          </p:nvSpPr>
          <p:spPr>
            <a:xfrm>
              <a:off x="914400" y="1600200"/>
              <a:ext cx="914400" cy="530352"/>
            </a:xfrm>
            <a:prstGeom prst="rect">
              <a:avLst/>
            </a:prstGeom>
            <a:solidFill>
              <a:srgbClr val="9D9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0" name="Group 59"/>
          <p:cNvGrpSpPr/>
          <p:nvPr/>
        </p:nvGrpSpPr>
        <p:grpSpPr>
          <a:xfrm>
            <a:off x="-152400" y="758952"/>
            <a:ext cx="9908770" cy="6402463"/>
            <a:chOff x="-152400" y="758952"/>
            <a:chExt cx="9908770" cy="6402463"/>
          </a:xfrm>
        </p:grpSpPr>
        <p:grpSp>
          <p:nvGrpSpPr>
            <p:cNvPr id="26" name="Group 25"/>
            <p:cNvGrpSpPr/>
            <p:nvPr/>
          </p:nvGrpSpPr>
          <p:grpSpPr>
            <a:xfrm>
              <a:off x="-152400" y="758952"/>
              <a:ext cx="9908770" cy="6402463"/>
              <a:chOff x="-152400" y="758952"/>
              <a:chExt cx="9908770" cy="6402463"/>
            </a:xfrm>
          </p:grpSpPr>
          <p:pic>
            <p:nvPicPr>
              <p:cNvPr id="315394" name="Picture 2" descr="File:United States 1821-08-1822.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pic>
            <p:nvPicPr>
              <p:cNvPr id="3" name="Picture 2" descr="File:United States 1821-08-1822.png"/>
              <p:cNvPicPr>
                <a:picLocks noChangeAspect="1" noChangeArrowheads="1"/>
              </p:cNvPicPr>
              <p:nvPr/>
            </p:nvPicPr>
            <p:blipFill>
              <a:blip r:embed="rId5"/>
              <a:srcRect l="8811" t="37379" r="75687" b="54191"/>
              <a:stretch>
                <a:fillRect/>
              </a:stretch>
            </p:blipFill>
            <p:spPr bwMode="auto">
              <a:xfrm>
                <a:off x="2057400" y="4361688"/>
                <a:ext cx="1600200" cy="591312"/>
              </a:xfrm>
              <a:prstGeom prst="rect">
                <a:avLst/>
              </a:prstGeom>
              <a:noFill/>
            </p:spPr>
          </p:pic>
          <p:pic>
            <p:nvPicPr>
              <p:cNvPr id="5" name="Picture 2" descr="File:United States 1821-08-1822.png"/>
              <p:cNvPicPr>
                <a:picLocks noChangeAspect="1" noChangeArrowheads="1"/>
              </p:cNvPicPr>
              <p:nvPr/>
            </p:nvPicPr>
            <p:blipFill>
              <a:blip r:embed="rId5"/>
              <a:srcRect l="30024" t="15703" r="53658" b="74663"/>
              <a:stretch>
                <a:fillRect/>
              </a:stretch>
            </p:blipFill>
            <p:spPr bwMode="auto">
              <a:xfrm>
                <a:off x="685800" y="1752600"/>
                <a:ext cx="1524000" cy="152400"/>
              </a:xfrm>
              <a:prstGeom prst="rect">
                <a:avLst/>
              </a:prstGeom>
              <a:noFill/>
            </p:spPr>
          </p:pic>
          <p:pic>
            <p:nvPicPr>
              <p:cNvPr id="6" name="Picture 2" descr="File:United States 1821-08-1822.png"/>
              <p:cNvPicPr preferRelativeResize="0">
                <a:picLocks noChangeArrowheads="1"/>
              </p:cNvPicPr>
              <p:nvPr/>
            </p:nvPicPr>
            <p:blipFill>
              <a:blip r:embed="rId5"/>
              <a:srcRect l="30024" t="15703" r="53658" b="74663"/>
              <a:stretch>
                <a:fillRect/>
              </a:stretch>
            </p:blipFill>
            <p:spPr bwMode="auto">
              <a:xfrm>
                <a:off x="1066800" y="1828800"/>
                <a:ext cx="822960" cy="457200"/>
              </a:xfrm>
              <a:prstGeom prst="rect">
                <a:avLst/>
              </a:prstGeom>
              <a:noFill/>
            </p:spPr>
          </p:pic>
          <p:pic>
            <p:nvPicPr>
              <p:cNvPr id="7" name="Picture 6" descr="File:United States 1821-08-1822.png"/>
              <p:cNvPicPr>
                <a:picLocks noChangeAspect="1" noChangeArrowheads="1"/>
              </p:cNvPicPr>
              <p:nvPr/>
            </p:nvPicPr>
            <p:blipFill>
              <a:blip r:embed="rId5"/>
              <a:srcRect l="8811" t="37379" r="75687" b="54191"/>
              <a:stretch>
                <a:fillRect/>
              </a:stretch>
            </p:blipFill>
            <p:spPr bwMode="auto">
              <a:xfrm>
                <a:off x="3581400" y="4953000"/>
                <a:ext cx="1066800" cy="457200"/>
              </a:xfrm>
              <a:prstGeom prst="rect">
                <a:avLst/>
              </a:prstGeom>
              <a:noFill/>
            </p:spPr>
          </p:pic>
          <p:pic>
            <p:nvPicPr>
              <p:cNvPr id="8" name="Picture 7" descr="File:United States 1821-08-1822.png"/>
              <p:cNvPicPr>
                <a:picLocks noChangeAspect="1" noChangeArrowheads="1"/>
              </p:cNvPicPr>
              <p:nvPr/>
            </p:nvPicPr>
            <p:blipFill>
              <a:blip r:embed="rId5"/>
              <a:srcRect l="8811" t="37379" r="75687" b="54191"/>
              <a:stretch>
                <a:fillRect/>
              </a:stretch>
            </p:blipFill>
            <p:spPr bwMode="auto">
              <a:xfrm>
                <a:off x="3886200" y="5029200"/>
                <a:ext cx="1066800" cy="457200"/>
              </a:xfrm>
              <a:prstGeom prst="rect">
                <a:avLst/>
              </a:prstGeom>
              <a:noFill/>
            </p:spPr>
          </p:pic>
          <p:grpSp>
            <p:nvGrpSpPr>
              <p:cNvPr id="14" name="Group 35"/>
              <p:cNvGrpSpPr/>
              <p:nvPr/>
            </p:nvGrpSpPr>
            <p:grpSpPr>
              <a:xfrm>
                <a:off x="-152400" y="879764"/>
                <a:ext cx="9908770" cy="6281651"/>
                <a:chOff x="-152400" y="876716"/>
                <a:chExt cx="9908770" cy="6281651"/>
              </a:xfrm>
            </p:grpSpPr>
            <p:grpSp>
              <p:nvGrpSpPr>
                <p:cNvPr id="16" name="Group 34"/>
                <p:cNvGrpSpPr/>
                <p:nvPr/>
              </p:nvGrpSpPr>
              <p:grpSpPr>
                <a:xfrm>
                  <a:off x="-152400" y="876716"/>
                  <a:ext cx="9908770" cy="6281651"/>
                  <a:chOff x="-152400" y="876716"/>
                  <a:chExt cx="9908770" cy="6281651"/>
                </a:xfrm>
              </p:grpSpPr>
              <p:grpSp>
                <p:nvGrpSpPr>
                  <p:cNvPr id="18" name="Group 33"/>
                  <p:cNvGrpSpPr/>
                  <p:nvPr/>
                </p:nvGrpSpPr>
                <p:grpSpPr>
                  <a:xfrm>
                    <a:off x="3391593" y="876716"/>
                    <a:ext cx="6364777" cy="6281651"/>
                    <a:chOff x="3391593" y="876716"/>
                    <a:chExt cx="6364777" cy="6281651"/>
                  </a:xfrm>
                </p:grpSpPr>
                <p:sp>
                  <p:nvSpPr>
                    <p:cNvPr id="22" name="Freeform 21"/>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Freeform 22"/>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53"/>
                  <p:cNvGrpSpPr/>
                  <p:nvPr/>
                </p:nvGrpSpPr>
                <p:grpSpPr>
                  <a:xfrm>
                    <a:off x="-152400" y="5330952"/>
                    <a:ext cx="3505200" cy="1752600"/>
                    <a:chOff x="-152400" y="5330952"/>
                    <a:chExt cx="3505200" cy="1752600"/>
                  </a:xfrm>
                </p:grpSpPr>
                <p:sp>
                  <p:nvSpPr>
                    <p:cNvPr id="20" name="Rectangle 19"/>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7" name="Picture 2" descr="Image result for united states in 1783"/>
                <p:cNvPicPr>
                  <a:picLocks noChangeAspect="1" noChangeArrowheads="1"/>
                </p:cNvPicPr>
                <p:nvPr/>
              </p:nvPicPr>
              <p:blipFill>
                <a:blip r:embed="rId4"/>
                <a:srcRect l="17500" t="47037" r="70000" b="45572"/>
                <a:stretch>
                  <a:fillRect/>
                </a:stretch>
              </p:blipFill>
              <p:spPr bwMode="auto">
                <a:xfrm>
                  <a:off x="2209800" y="4416552"/>
                  <a:ext cx="1143000" cy="457200"/>
                </a:xfrm>
                <a:prstGeom prst="rect">
                  <a:avLst/>
                </a:prstGeom>
                <a:noFill/>
              </p:spPr>
            </p:pic>
          </p:grpSp>
          <p:sp>
            <p:nvSpPr>
              <p:cNvPr id="15" name="Freeform 14"/>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pic>
          <p:nvPicPr>
            <p:cNvPr id="59" name="Picture 2" descr="Image result for united states in 1783"/>
            <p:cNvPicPr>
              <a:picLocks noChangeAspect="1" noChangeArrowheads="1"/>
            </p:cNvPicPr>
            <p:nvPr/>
          </p:nvPicPr>
          <p:blipFill>
            <a:blip r:embed="rId4"/>
            <a:srcRect l="17500" t="47037" r="70000" b="45572"/>
            <a:stretch>
              <a:fillRect/>
            </a:stretch>
          </p:blipFill>
          <p:spPr bwMode="auto">
            <a:xfrm>
              <a:off x="2209800" y="3962400"/>
              <a:ext cx="1143000" cy="457200"/>
            </a:xfrm>
            <a:prstGeom prst="rect">
              <a:avLst/>
            </a:prstGeom>
            <a:noFill/>
          </p:spPr>
        </p:pic>
      </p:grpSp>
      <p:sp>
        <p:nvSpPr>
          <p:cNvPr id="56" name="TextBox 55"/>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pic>
        <p:nvPicPr>
          <p:cNvPr id="54" name="Picture 2" descr="File:United States 1821-08-1822.png"/>
          <p:cNvPicPr preferRelativeResize="0">
            <a:picLocks noChangeArrowheads="1"/>
          </p:cNvPicPr>
          <p:nvPr/>
        </p:nvPicPr>
        <p:blipFill>
          <a:blip r:embed="rId5"/>
          <a:srcRect l="30024" t="15703" r="53658" b="74663"/>
          <a:stretch>
            <a:fillRect/>
          </a:stretch>
        </p:blipFill>
        <p:spPr bwMode="auto">
          <a:xfrm>
            <a:off x="4038600" y="3611880"/>
            <a:ext cx="670560" cy="457200"/>
          </a:xfrm>
          <a:prstGeom prst="rect">
            <a:avLst/>
          </a:prstGeom>
          <a:noFill/>
        </p:spPr>
      </p:pic>
      <p:sp>
        <p:nvSpPr>
          <p:cNvPr id="55" name="TextBox 54"/>
          <p:cNvSpPr txBox="1"/>
          <p:nvPr/>
        </p:nvSpPr>
        <p:spPr>
          <a:xfrm>
            <a:off x="7467600" y="-76200"/>
            <a:ext cx="1435008" cy="830997"/>
          </a:xfrm>
          <a:prstGeom prst="rect">
            <a:avLst/>
          </a:prstGeom>
          <a:noFill/>
        </p:spPr>
        <p:txBody>
          <a:bodyPr wrap="none" rtlCol="0">
            <a:spAutoFit/>
          </a:bodyPr>
          <a:lstStyle/>
          <a:p>
            <a:r>
              <a:rPr lang="en-US" sz="48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a:t>
            </a:r>
            <a:endParaRPr lang="en-US" sz="48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sp>
        <p:nvSpPr>
          <p:cNvPr id="57" name="TextBox 56"/>
          <p:cNvSpPr txBox="1"/>
          <p:nvPr/>
        </p:nvSpPr>
        <p:spPr>
          <a:xfrm>
            <a:off x="7467600" y="-68997"/>
            <a:ext cx="1435008" cy="830997"/>
          </a:xfrm>
          <a:prstGeom prst="rect">
            <a:avLst/>
          </a:prstGeom>
          <a:solidFill>
            <a:schemeClr val="bg1"/>
          </a:solidFill>
        </p:spPr>
        <p:txBody>
          <a:bodyPr wrap="none" rtlCol="0">
            <a:spAutoFit/>
          </a:bodyPr>
          <a:lstStyle/>
          <a:p>
            <a:r>
              <a:rPr lang="en-US" sz="4800" dirty="0" smtClean="0">
                <a:ln>
                  <a:solidFill>
                    <a:schemeClr val="accent1"/>
                  </a:solidFill>
                </a:ln>
                <a:solidFill>
                  <a:srgbClr val="0000FF"/>
                </a:solidFill>
                <a:effectLst>
                  <a:outerShdw dist="50800" dir="7200000" algn="ctr" rotWithShape="0">
                    <a:schemeClr val="tx1"/>
                  </a:outerShdw>
                </a:effectLst>
              </a:rPr>
              <a:t>1821</a:t>
            </a:r>
            <a:endParaRPr lang="en-US" sz="4800" dirty="0">
              <a:ln>
                <a:solidFill>
                  <a:schemeClr val="accent1"/>
                </a:solidFill>
              </a:ln>
              <a:solidFill>
                <a:srgbClr val="0000FF"/>
              </a:solidFill>
              <a:effectLst>
                <a:outerShdw dist="50800" dir="7200000" algn="ctr" rotWithShape="0">
                  <a:schemeClr val="tx1"/>
                </a:outerShdw>
              </a:effectLst>
            </a:endParaRPr>
          </a:p>
        </p:txBody>
      </p:sp>
      <p:grpSp>
        <p:nvGrpSpPr>
          <p:cNvPr id="42" name="Group 41"/>
          <p:cNvGrpSpPr/>
          <p:nvPr/>
        </p:nvGrpSpPr>
        <p:grpSpPr>
          <a:xfrm>
            <a:off x="533400" y="1371600"/>
            <a:ext cx="7436526" cy="2750408"/>
            <a:chOff x="640674" y="1371015"/>
            <a:chExt cx="7436526" cy="2750408"/>
          </a:xfrm>
        </p:grpSpPr>
        <p:grpSp>
          <p:nvGrpSpPr>
            <p:cNvPr id="47" name="Group 39"/>
            <p:cNvGrpSpPr/>
            <p:nvPr/>
          </p:nvGrpSpPr>
          <p:grpSpPr>
            <a:xfrm>
              <a:off x="640674" y="1537741"/>
              <a:ext cx="7436526" cy="2583682"/>
              <a:chOff x="640674" y="1537741"/>
              <a:chExt cx="7436526" cy="2583682"/>
            </a:xfrm>
          </p:grpSpPr>
          <p:sp>
            <p:nvSpPr>
              <p:cNvPr id="49" name="Freeform 48"/>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0" name="Freeform 49"/>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 name="Freeform 50"/>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 name="Freeform 5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8"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53" name="TextBox 52"/>
          <p:cNvSpPr txBox="1"/>
          <p:nvPr/>
        </p:nvSpPr>
        <p:spPr>
          <a:xfrm>
            <a:off x="0" y="914400"/>
            <a:ext cx="1976823" cy="584775"/>
          </a:xfrm>
          <a:prstGeom prst="rect">
            <a:avLst/>
          </a:prstGeom>
          <a:noFill/>
        </p:spPr>
        <p:txBody>
          <a:bodyPr wrap="none" rtlCol="0">
            <a:spAutoFit/>
          </a:bodyPr>
          <a:lstStyle/>
          <a:p>
            <a:r>
              <a:rPr lang="en-US" sz="3200" dirty="0" smtClean="0">
                <a:ln>
                  <a:solidFill>
                    <a:schemeClr val="accent6">
                      <a:lumMod val="50000"/>
                    </a:schemeClr>
                  </a:solidFill>
                </a:ln>
                <a:solidFill>
                  <a:schemeClr val="accent6">
                    <a:lumMod val="50000"/>
                  </a:schemeClr>
                </a:solidFill>
                <a:effectLst>
                  <a:outerShdw dist="50800" dir="7200000" algn="ctr" rotWithShape="0">
                    <a:schemeClr val="tx1"/>
                  </a:outerShdw>
                </a:effectLst>
              </a:rPr>
              <a:t>1803-1806</a:t>
            </a:r>
            <a:endParaRPr lang="en-US" sz="3200" dirty="0">
              <a:ln>
                <a:solidFill>
                  <a:schemeClr val="accent6">
                    <a:lumMod val="50000"/>
                  </a:schemeClr>
                </a:solidFill>
              </a:ln>
              <a:solidFill>
                <a:schemeClr val="accent6">
                  <a:lumMod val="50000"/>
                </a:schemeClr>
              </a:solidFill>
              <a:effectLst>
                <a:outerShdw dist="50800" dir="7200000" algn="ctr" rotWithShape="0">
                  <a:schemeClr val="tx1"/>
                </a:outerShdw>
              </a:effectLst>
            </a:endParaRPr>
          </a:p>
        </p:txBody>
      </p:sp>
      <p:grpSp>
        <p:nvGrpSpPr>
          <p:cNvPr id="58" name="Group 57"/>
          <p:cNvGrpSpPr/>
          <p:nvPr/>
        </p:nvGrpSpPr>
        <p:grpSpPr>
          <a:xfrm>
            <a:off x="1066800" y="3607647"/>
            <a:ext cx="4195647" cy="2311128"/>
            <a:chOff x="1066800" y="3607647"/>
            <a:chExt cx="4195647" cy="2311128"/>
          </a:xfrm>
        </p:grpSpPr>
        <p:sp>
          <p:nvSpPr>
            <p:cNvPr id="46" name="TextBox 45"/>
            <p:cNvSpPr txBox="1"/>
            <p:nvPr/>
          </p:nvSpPr>
          <p:spPr>
            <a:xfrm>
              <a:off x="1066800" y="5334000"/>
              <a:ext cx="1976823" cy="584775"/>
            </a:xfrm>
            <a:prstGeom prst="rect">
              <a:avLst/>
            </a:prstGeom>
            <a:noFill/>
          </p:spPr>
          <p:txBody>
            <a:bodyPr wrap="none" rtlCol="0">
              <a:spAutoFit/>
            </a:bodyPr>
            <a:lstStyle/>
            <a:p>
              <a:r>
                <a:rPr lang="en-US" sz="3200" dirty="0" smtClean="0">
                  <a:ln>
                    <a:solidFill>
                      <a:srgbClr val="0070C0"/>
                    </a:solidFill>
                  </a:ln>
                  <a:solidFill>
                    <a:srgbClr val="0000FF"/>
                  </a:solidFill>
                  <a:effectLst>
                    <a:outerShdw dist="50800" dir="7200000" algn="ctr" rotWithShape="0">
                      <a:schemeClr val="tx1"/>
                    </a:outerShdw>
                  </a:effectLst>
                </a:rPr>
                <a:t>1821-1880</a:t>
              </a:r>
              <a:endParaRPr lang="en-US" sz="3200" dirty="0">
                <a:ln>
                  <a:solidFill>
                    <a:srgbClr val="0070C0"/>
                  </a:solidFill>
                </a:ln>
                <a:solidFill>
                  <a:srgbClr val="0000FF"/>
                </a:solidFill>
                <a:effectLst>
                  <a:outerShdw dist="50800" dir="7200000" algn="ctr" rotWithShape="0">
                    <a:schemeClr val="tx1"/>
                  </a:outerShdw>
                </a:effectLst>
              </a:endParaRPr>
            </a:p>
          </p:txBody>
        </p:sp>
        <p:grpSp>
          <p:nvGrpSpPr>
            <p:cNvPr id="43" name="Group 102"/>
            <p:cNvGrpSpPr/>
            <p:nvPr/>
          </p:nvGrpSpPr>
          <p:grpSpPr>
            <a:xfrm rot="21102751">
              <a:off x="2024608" y="3607647"/>
              <a:ext cx="3237839" cy="1519426"/>
              <a:chOff x="2119519" y="1502125"/>
              <a:chExt cx="5028826" cy="1448865"/>
            </a:xfrm>
          </p:grpSpPr>
          <p:sp>
            <p:nvSpPr>
              <p:cNvPr id="44" name="Freeform 43"/>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5" name="TextBox 44"/>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3"/>
                                        </p:tgtEl>
                                      </p:cBhvr>
                                    </p:animEffect>
                                    <p:set>
                                      <p:cBhvr>
                                        <p:cTn id="7" dur="1" fill="hold">
                                          <p:stCondLst>
                                            <p:cond delay="999"/>
                                          </p:stCondLst>
                                        </p:cTn>
                                        <p:tgtEl>
                                          <p:spTgt spid="53"/>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55"/>
                                        </p:tgtEl>
                                        <p:attrNameLst>
                                          <p:attrName>ppt_w</p:attrName>
                                        </p:attrNameLst>
                                      </p:cBhvr>
                                      <p:tavLst>
                                        <p:tav tm="0">
                                          <p:val>
                                            <p:strVal val="ppt_w"/>
                                          </p:val>
                                        </p:tav>
                                        <p:tav tm="100000">
                                          <p:val>
                                            <p:fltVal val="0"/>
                                          </p:val>
                                        </p:tav>
                                      </p:tavLst>
                                    </p:anim>
                                    <p:anim calcmode="lin" valueType="num">
                                      <p:cBhvr>
                                        <p:cTn id="10" dur="1000"/>
                                        <p:tgtEl>
                                          <p:spTgt spid="55"/>
                                        </p:tgtEl>
                                        <p:attrNameLst>
                                          <p:attrName>ppt_h</p:attrName>
                                        </p:attrNameLst>
                                      </p:cBhvr>
                                      <p:tavLst>
                                        <p:tav tm="0">
                                          <p:val>
                                            <p:strVal val="ppt_h"/>
                                          </p:val>
                                        </p:tav>
                                        <p:tav tm="100000">
                                          <p:val>
                                            <p:fltVal val="0"/>
                                          </p:val>
                                        </p:tav>
                                      </p:tavLst>
                                    </p:anim>
                                    <p:anim calcmode="lin" valueType="num">
                                      <p:cBhvr>
                                        <p:cTn id="11" dur="1000"/>
                                        <p:tgtEl>
                                          <p:spTgt spid="55"/>
                                        </p:tgtEl>
                                        <p:attrNameLst>
                                          <p:attrName>style.rotation</p:attrName>
                                        </p:attrNameLst>
                                      </p:cBhvr>
                                      <p:tavLst>
                                        <p:tav tm="0">
                                          <p:val>
                                            <p:fltVal val="0"/>
                                          </p:val>
                                        </p:tav>
                                        <p:tav tm="100000">
                                          <p:val>
                                            <p:fltVal val="360"/>
                                          </p:val>
                                        </p:tav>
                                      </p:tavLst>
                                    </p:anim>
                                    <p:animEffect transition="out" filter="fade">
                                      <p:cBhvr>
                                        <p:cTn id="12" dur="1000"/>
                                        <p:tgtEl>
                                          <p:spTgt spid="55"/>
                                        </p:tgtEl>
                                      </p:cBhvr>
                                    </p:animEffect>
                                    <p:set>
                                      <p:cBhvr>
                                        <p:cTn id="13" dur="1" fill="hold">
                                          <p:stCondLst>
                                            <p:cond delay="999"/>
                                          </p:stCondLst>
                                        </p:cTn>
                                        <p:tgtEl>
                                          <p:spTgt spid="55"/>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57"/>
                                        </p:tgtEl>
                                        <p:attrNameLst>
                                          <p:attrName>style.visibility</p:attrName>
                                        </p:attrNameLst>
                                      </p:cBhvr>
                                      <p:to>
                                        <p:strVal val="visible"/>
                                      </p:to>
                                    </p:set>
                                    <p:anim calcmode="lin" valueType="num">
                                      <p:cBhvr>
                                        <p:cTn id="16" dur="1000" fill="hold"/>
                                        <p:tgtEl>
                                          <p:spTgt spid="57"/>
                                        </p:tgtEl>
                                        <p:attrNameLst>
                                          <p:attrName>ppt_w</p:attrName>
                                        </p:attrNameLst>
                                      </p:cBhvr>
                                      <p:tavLst>
                                        <p:tav tm="0">
                                          <p:val>
                                            <p:fltVal val="0"/>
                                          </p:val>
                                        </p:tav>
                                        <p:tav tm="100000">
                                          <p:val>
                                            <p:strVal val="#ppt_w"/>
                                          </p:val>
                                        </p:tav>
                                      </p:tavLst>
                                    </p:anim>
                                    <p:anim calcmode="lin" valueType="num">
                                      <p:cBhvr>
                                        <p:cTn id="17" dur="1000" fill="hold"/>
                                        <p:tgtEl>
                                          <p:spTgt spid="57"/>
                                        </p:tgtEl>
                                        <p:attrNameLst>
                                          <p:attrName>ppt_h</p:attrName>
                                        </p:attrNameLst>
                                      </p:cBhvr>
                                      <p:tavLst>
                                        <p:tav tm="0">
                                          <p:val>
                                            <p:fltVal val="0"/>
                                          </p:val>
                                        </p:tav>
                                        <p:tav tm="100000">
                                          <p:val>
                                            <p:strVal val="#ppt_h"/>
                                          </p:val>
                                        </p:tav>
                                      </p:tavLst>
                                    </p:anim>
                                    <p:anim calcmode="lin" valueType="num">
                                      <p:cBhvr>
                                        <p:cTn id="18" dur="1000" fill="hold"/>
                                        <p:tgtEl>
                                          <p:spTgt spid="57"/>
                                        </p:tgtEl>
                                        <p:attrNameLst>
                                          <p:attrName>style.rotation</p:attrName>
                                        </p:attrNameLst>
                                      </p:cBhvr>
                                      <p:tavLst>
                                        <p:tav tm="0">
                                          <p:val>
                                            <p:fltVal val="360"/>
                                          </p:val>
                                        </p:tav>
                                        <p:tav tm="100000">
                                          <p:val>
                                            <p:fltVal val="0"/>
                                          </p:val>
                                        </p:tav>
                                      </p:tavLst>
                                    </p:anim>
                                    <p:animEffect transition="in" filter="fade">
                                      <p:cBhvr>
                                        <p:cTn id="19" dur="1000"/>
                                        <p:tgtEl>
                                          <p:spTgt spid="57"/>
                                        </p:tgtEl>
                                      </p:cBhvr>
                                    </p:animEffect>
                                  </p:childTnLst>
                                </p:cTn>
                              </p:par>
                              <p:par>
                                <p:cTn id="20" presetID="9" presetClass="entr" presetSubtype="0" fill="hold"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dissolve">
                                      <p:cBhvr>
                                        <p:cTn id="22" dur="1000"/>
                                        <p:tgtEl>
                                          <p:spTgt spid="60"/>
                                        </p:tgtEl>
                                      </p:cBhvr>
                                    </p:animEffect>
                                  </p:childTnLst>
                                </p:cTn>
                              </p:par>
                              <p:par>
                                <p:cTn id="23" presetID="10" presetClass="exit" presetSubtype="0" fill="hold" nodeType="withEffect">
                                  <p:stCondLst>
                                    <p:cond delay="1000"/>
                                  </p:stCondLst>
                                  <p:childTnLst>
                                    <p:animEffect transition="out" filter="fade">
                                      <p:cBhvr>
                                        <p:cTn id="24" dur="1000"/>
                                        <p:tgtEl>
                                          <p:spTgt spid="27"/>
                                        </p:tgtEl>
                                      </p:cBhvr>
                                    </p:animEffect>
                                    <p:set>
                                      <p:cBhvr>
                                        <p:cTn id="25" dur="1" fill="hold">
                                          <p:stCondLst>
                                            <p:cond delay="999"/>
                                          </p:stCondLst>
                                        </p:cTn>
                                        <p:tgtEl>
                                          <p:spTgt spid="27"/>
                                        </p:tgtEl>
                                        <p:attrNameLst>
                                          <p:attrName>style.visibility</p:attrName>
                                        </p:attrNameLst>
                                      </p:cBhvr>
                                      <p:to>
                                        <p:strVal val="hidden"/>
                                      </p:to>
                                    </p:set>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wipe(right)">
                                      <p:cBhvr>
                                        <p:cTn id="29" dur="10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7" grpId="0" animBg="1"/>
      <p:bldP spid="53"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152400" y="762000"/>
            <a:ext cx="9869977" cy="6477000"/>
            <a:chOff x="-302030" y="609600"/>
            <a:chExt cx="9869977" cy="6477000"/>
          </a:xfrm>
        </p:grpSpPr>
        <p:pic>
          <p:nvPicPr>
            <p:cNvPr id="43" name="Picture 2" descr="File:United States 1821-08-1822.png"/>
            <p:cNvPicPr>
              <a:picLocks noChangeAspect="1" noChangeArrowheads="1"/>
            </p:cNvPicPr>
            <p:nvPr/>
          </p:nvPicPr>
          <p:blipFill>
            <a:blip r:embed="rId3"/>
            <a:srcRect/>
            <a:stretch>
              <a:fillRect/>
            </a:stretch>
          </p:blipFill>
          <p:spPr bwMode="auto">
            <a:xfrm>
              <a:off x="-289560" y="609600"/>
              <a:ext cx="9339702" cy="6327648"/>
            </a:xfrm>
            <a:prstGeom prst="rect">
              <a:avLst/>
            </a:prstGeom>
            <a:noFill/>
          </p:spPr>
        </p:pic>
        <p:pic>
          <p:nvPicPr>
            <p:cNvPr id="44" name="Picture 43" descr="File:United States 1821-08-1822.png"/>
            <p:cNvPicPr>
              <a:picLocks noChangeAspect="1" noChangeArrowheads="1"/>
            </p:cNvPicPr>
            <p:nvPr/>
          </p:nvPicPr>
          <p:blipFill>
            <a:blip r:embed="rId3"/>
            <a:srcRect l="8811" t="37379" r="75687" b="54191"/>
            <a:stretch>
              <a:fillRect/>
            </a:stretch>
          </p:blipFill>
          <p:spPr bwMode="auto">
            <a:xfrm>
              <a:off x="2057400" y="4227576"/>
              <a:ext cx="1600200" cy="591312"/>
            </a:xfrm>
            <a:prstGeom prst="rect">
              <a:avLst/>
            </a:prstGeom>
            <a:noFill/>
          </p:spPr>
        </p:pic>
        <p:pic>
          <p:nvPicPr>
            <p:cNvPr id="45" name="Picture 2" descr="File:United States 1821-08-1822.png"/>
            <p:cNvPicPr>
              <a:picLocks noChangeAspect="1" noChangeArrowheads="1"/>
            </p:cNvPicPr>
            <p:nvPr/>
          </p:nvPicPr>
          <p:blipFill>
            <a:blip r:embed="rId3"/>
            <a:srcRect l="30024" t="15703" r="53658" b="74663"/>
            <a:stretch>
              <a:fillRect/>
            </a:stretch>
          </p:blipFill>
          <p:spPr bwMode="auto">
            <a:xfrm>
              <a:off x="536170" y="1600200"/>
              <a:ext cx="1524000" cy="152400"/>
            </a:xfrm>
            <a:prstGeom prst="rect">
              <a:avLst/>
            </a:prstGeom>
            <a:noFill/>
          </p:spPr>
        </p:pic>
        <p:pic>
          <p:nvPicPr>
            <p:cNvPr id="46" name="Picture 2" descr="File:United States 1821-08-1822.png"/>
            <p:cNvPicPr preferRelativeResize="0">
              <a:picLocks noChangeArrowheads="1"/>
            </p:cNvPicPr>
            <p:nvPr/>
          </p:nvPicPr>
          <p:blipFill>
            <a:blip r:embed="rId3"/>
            <a:srcRect l="30024" t="15703" r="53658" b="74663"/>
            <a:stretch>
              <a:fillRect/>
            </a:stretch>
          </p:blipFill>
          <p:spPr bwMode="auto">
            <a:xfrm>
              <a:off x="840970" y="1676400"/>
              <a:ext cx="822960" cy="457200"/>
            </a:xfrm>
            <a:prstGeom prst="rect">
              <a:avLst/>
            </a:prstGeom>
            <a:noFill/>
          </p:spPr>
        </p:pic>
        <p:pic>
          <p:nvPicPr>
            <p:cNvPr id="47" name="Picture 46" descr="File:United States 1821-08-1822.png"/>
            <p:cNvPicPr>
              <a:picLocks noChangeAspect="1" noChangeArrowheads="1"/>
            </p:cNvPicPr>
            <p:nvPr/>
          </p:nvPicPr>
          <p:blipFill>
            <a:blip r:embed="rId3"/>
            <a:srcRect l="8811" t="37379" r="75687" b="54191"/>
            <a:stretch>
              <a:fillRect/>
            </a:stretch>
          </p:blipFill>
          <p:spPr bwMode="auto">
            <a:xfrm>
              <a:off x="3431770" y="4876800"/>
              <a:ext cx="1371600" cy="457200"/>
            </a:xfrm>
            <a:prstGeom prst="rect">
              <a:avLst/>
            </a:prstGeom>
            <a:noFill/>
          </p:spPr>
        </p:pic>
        <p:pic>
          <p:nvPicPr>
            <p:cNvPr id="48" name="Picture 47" descr="File:United States 1821-08-1822.png"/>
            <p:cNvPicPr>
              <a:picLocks noChangeAspect="1" noChangeArrowheads="1"/>
            </p:cNvPicPr>
            <p:nvPr/>
          </p:nvPicPr>
          <p:blipFill>
            <a:blip r:embed="rId3"/>
            <a:srcRect l="8811" t="37379" r="75687" b="54191"/>
            <a:stretch>
              <a:fillRect/>
            </a:stretch>
          </p:blipFill>
          <p:spPr bwMode="auto">
            <a:xfrm>
              <a:off x="3431770" y="4800600"/>
              <a:ext cx="1066800" cy="457200"/>
            </a:xfrm>
            <a:prstGeom prst="rect">
              <a:avLst/>
            </a:prstGeom>
            <a:noFill/>
          </p:spPr>
        </p:pic>
        <p:grpSp>
          <p:nvGrpSpPr>
            <p:cNvPr id="49" name="Group 35"/>
            <p:cNvGrpSpPr/>
            <p:nvPr/>
          </p:nvGrpSpPr>
          <p:grpSpPr>
            <a:xfrm>
              <a:off x="-302030" y="753689"/>
              <a:ext cx="9869977" cy="6332911"/>
              <a:chOff x="-302030" y="750641"/>
              <a:chExt cx="9869977" cy="6332911"/>
            </a:xfrm>
          </p:grpSpPr>
          <p:grpSp>
            <p:nvGrpSpPr>
              <p:cNvPr id="51" name="Group 34"/>
              <p:cNvGrpSpPr/>
              <p:nvPr/>
            </p:nvGrpSpPr>
            <p:grpSpPr>
              <a:xfrm>
                <a:off x="-302030" y="750641"/>
                <a:ext cx="9869977" cy="6332911"/>
                <a:chOff x="-302030" y="750641"/>
                <a:chExt cx="9869977" cy="6332911"/>
              </a:xfrm>
            </p:grpSpPr>
            <p:grpSp>
              <p:nvGrpSpPr>
                <p:cNvPr id="53" name="Group 33"/>
                <p:cNvGrpSpPr/>
                <p:nvPr/>
              </p:nvGrpSpPr>
              <p:grpSpPr>
                <a:xfrm>
                  <a:off x="3203170" y="750641"/>
                  <a:ext cx="6364777" cy="6255326"/>
                  <a:chOff x="3203170" y="750641"/>
                  <a:chExt cx="6364777" cy="6255326"/>
                </a:xfrm>
              </p:grpSpPr>
              <p:sp>
                <p:nvSpPr>
                  <p:cNvPr id="57" name="Freeform 56"/>
                  <p:cNvSpPr/>
                  <p:nvPr/>
                </p:nvSpPr>
                <p:spPr>
                  <a:xfrm>
                    <a:off x="3447010" y="750641"/>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8" name="Freeform 57"/>
                  <p:cNvSpPr/>
                  <p:nvPr/>
                </p:nvSpPr>
                <p:spPr>
                  <a:xfrm>
                    <a:off x="3203170" y="19019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p:cNvGrpSpPr/>
                <p:nvPr/>
              </p:nvGrpSpPr>
              <p:grpSpPr>
                <a:xfrm>
                  <a:off x="-302030" y="5178552"/>
                  <a:ext cx="3654830" cy="1905000"/>
                  <a:chOff x="-302030" y="5178552"/>
                  <a:chExt cx="3654830" cy="1905000"/>
                </a:xfrm>
              </p:grpSpPr>
              <p:sp>
                <p:nvSpPr>
                  <p:cNvPr id="55" name="Rectangle 54"/>
                  <p:cNvSpPr/>
                  <p:nvPr/>
                </p:nvSpPr>
                <p:spPr>
                  <a:xfrm>
                    <a:off x="-302030" y="51785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52" name="Picture 2" descr="Image result for united states in 1783"/>
              <p:cNvPicPr>
                <a:picLocks noChangeAspect="1" noChangeArrowheads="1"/>
              </p:cNvPicPr>
              <p:nvPr/>
            </p:nvPicPr>
            <p:blipFill>
              <a:blip r:embed="rId4"/>
              <a:srcRect l="17500" t="47037" r="70000" b="45572"/>
              <a:stretch>
                <a:fillRect/>
              </a:stretch>
            </p:blipFill>
            <p:spPr bwMode="auto">
              <a:xfrm>
                <a:off x="2209800" y="4340352"/>
                <a:ext cx="1143000" cy="457200"/>
              </a:xfrm>
              <a:prstGeom prst="rect">
                <a:avLst/>
              </a:prstGeom>
              <a:noFill/>
            </p:spPr>
          </p:pic>
        </p:grpSp>
        <p:sp>
          <p:nvSpPr>
            <p:cNvPr id="50" name="Freeform 49"/>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pic>
        <p:nvPicPr>
          <p:cNvPr id="59" name="Picture 2" descr="Image result for united states in 1783"/>
          <p:cNvPicPr>
            <a:picLocks noChangeAspect="1" noChangeArrowheads="1"/>
          </p:cNvPicPr>
          <p:nvPr/>
        </p:nvPicPr>
        <p:blipFill>
          <a:blip r:embed="rId4"/>
          <a:srcRect l="17500" t="47037" r="70000" b="45572"/>
          <a:stretch>
            <a:fillRect/>
          </a:stretch>
        </p:blipFill>
        <p:spPr bwMode="auto">
          <a:xfrm>
            <a:off x="2209800" y="3962400"/>
            <a:ext cx="1143000" cy="457200"/>
          </a:xfrm>
          <a:prstGeom prst="rect">
            <a:avLst/>
          </a:prstGeom>
          <a:noFill/>
        </p:spPr>
      </p:pic>
      <p:grpSp>
        <p:nvGrpSpPr>
          <p:cNvPr id="24" name="Group 23"/>
          <p:cNvGrpSpPr/>
          <p:nvPr/>
        </p:nvGrpSpPr>
        <p:grpSpPr>
          <a:xfrm>
            <a:off x="-152400" y="758952"/>
            <a:ext cx="9908770" cy="6402463"/>
            <a:chOff x="-152400" y="758952"/>
            <a:chExt cx="9908770" cy="6402463"/>
          </a:xfrm>
        </p:grpSpPr>
        <p:grpSp>
          <p:nvGrpSpPr>
            <p:cNvPr id="6" name="Group 5"/>
            <p:cNvGrpSpPr/>
            <p:nvPr/>
          </p:nvGrpSpPr>
          <p:grpSpPr>
            <a:xfrm>
              <a:off x="-137160" y="758952"/>
              <a:ext cx="9339702" cy="6327648"/>
              <a:chOff x="-137160" y="758952"/>
              <a:chExt cx="9339702" cy="6327648"/>
            </a:xfrm>
          </p:grpSpPr>
          <p:pic>
            <p:nvPicPr>
              <p:cNvPr id="319490" name="Picture 2" descr="File:United States 1834-1836-03.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pic>
            <p:nvPicPr>
              <p:cNvPr id="3" name="Picture 2" descr="File:United States 1821-08-1822.png"/>
              <p:cNvPicPr preferRelativeResize="0">
                <a:picLocks noChangeArrowheads="1"/>
              </p:cNvPicPr>
              <p:nvPr/>
            </p:nvPicPr>
            <p:blipFill>
              <a:blip r:embed="rId3"/>
              <a:srcRect l="30024" t="15703" r="53658" b="74663"/>
              <a:stretch>
                <a:fillRect/>
              </a:stretch>
            </p:blipFill>
            <p:spPr bwMode="auto">
              <a:xfrm>
                <a:off x="1066800" y="1828800"/>
                <a:ext cx="822960" cy="457200"/>
              </a:xfrm>
              <a:prstGeom prst="rect">
                <a:avLst/>
              </a:prstGeom>
              <a:noFill/>
            </p:spPr>
          </p:pic>
          <p:pic>
            <p:nvPicPr>
              <p:cNvPr id="4" name="Picture 2" descr="File:United States 1821-08-1822.png"/>
              <p:cNvPicPr>
                <a:picLocks noChangeAspect="1" noChangeArrowheads="1"/>
              </p:cNvPicPr>
              <p:nvPr/>
            </p:nvPicPr>
            <p:blipFill>
              <a:blip r:embed="rId3"/>
              <a:srcRect l="30024" t="15703" r="53658" b="74663"/>
              <a:stretch>
                <a:fillRect/>
              </a:stretch>
            </p:blipFill>
            <p:spPr bwMode="auto">
              <a:xfrm>
                <a:off x="685800" y="1752600"/>
                <a:ext cx="1524000" cy="152400"/>
              </a:xfrm>
              <a:prstGeom prst="rect">
                <a:avLst/>
              </a:prstGeom>
              <a:noFill/>
            </p:spPr>
          </p:pic>
          <p:pic>
            <p:nvPicPr>
              <p:cNvPr id="5" name="Picture 4" descr="File:United States 1821-08-1822.png"/>
              <p:cNvPicPr>
                <a:picLocks noChangeAspect="1" noChangeArrowheads="1"/>
              </p:cNvPicPr>
              <p:nvPr/>
            </p:nvPicPr>
            <p:blipFill>
              <a:blip r:embed="rId3"/>
              <a:srcRect l="8811" t="37379" r="75687" b="54191"/>
              <a:stretch>
                <a:fillRect/>
              </a:stretch>
            </p:blipFill>
            <p:spPr bwMode="auto">
              <a:xfrm rot="338799">
                <a:off x="3721832" y="4949634"/>
                <a:ext cx="1135229" cy="457200"/>
              </a:xfrm>
              <a:prstGeom prst="rect">
                <a:avLst/>
              </a:prstGeom>
              <a:noFill/>
            </p:spPr>
          </p:pic>
        </p:grpSp>
        <p:grpSp>
          <p:nvGrpSpPr>
            <p:cNvPr id="7" name="Group 6"/>
            <p:cNvGrpSpPr/>
            <p:nvPr/>
          </p:nvGrpSpPr>
          <p:grpSpPr>
            <a:xfrm>
              <a:off x="-152400" y="879764"/>
              <a:ext cx="9908770" cy="6281651"/>
              <a:chOff x="-152400" y="879764"/>
              <a:chExt cx="9908770" cy="6281651"/>
            </a:xfrm>
          </p:grpSpPr>
          <p:pic>
            <p:nvPicPr>
              <p:cNvPr id="10" name="Picture 2" descr="File:United States 1821-08-1822.png"/>
              <p:cNvPicPr>
                <a:picLocks noChangeAspect="1" noChangeArrowheads="1"/>
              </p:cNvPicPr>
              <p:nvPr/>
            </p:nvPicPr>
            <p:blipFill>
              <a:blip r:embed="rId3"/>
              <a:srcRect l="30024" t="15703" r="53658" b="74663"/>
              <a:stretch>
                <a:fillRect/>
              </a:stretch>
            </p:blipFill>
            <p:spPr bwMode="auto">
              <a:xfrm>
                <a:off x="685800" y="1752600"/>
                <a:ext cx="1524000" cy="152400"/>
              </a:xfrm>
              <a:prstGeom prst="rect">
                <a:avLst/>
              </a:prstGeom>
              <a:noFill/>
            </p:spPr>
          </p:pic>
          <p:pic>
            <p:nvPicPr>
              <p:cNvPr id="11" name="Picture 2" descr="File:United States 1821-08-1822.png"/>
              <p:cNvPicPr preferRelativeResize="0">
                <a:picLocks noChangeArrowheads="1"/>
              </p:cNvPicPr>
              <p:nvPr/>
            </p:nvPicPr>
            <p:blipFill>
              <a:blip r:embed="rId3"/>
              <a:srcRect l="30024" t="15703" r="53658" b="74663"/>
              <a:stretch>
                <a:fillRect/>
              </a:stretch>
            </p:blipFill>
            <p:spPr bwMode="auto">
              <a:xfrm>
                <a:off x="1066800" y="1828800"/>
                <a:ext cx="822960" cy="457200"/>
              </a:xfrm>
              <a:prstGeom prst="rect">
                <a:avLst/>
              </a:prstGeom>
              <a:noFill/>
            </p:spPr>
          </p:pic>
          <p:pic>
            <p:nvPicPr>
              <p:cNvPr id="12" name="Picture 11" descr="File:United States 1821-08-1822.png"/>
              <p:cNvPicPr>
                <a:picLocks noChangeAspect="1" noChangeArrowheads="1"/>
              </p:cNvPicPr>
              <p:nvPr/>
            </p:nvPicPr>
            <p:blipFill>
              <a:blip r:embed="rId3"/>
              <a:srcRect l="8811" t="37379" r="75687" b="54191"/>
              <a:stretch>
                <a:fillRect/>
              </a:stretch>
            </p:blipFill>
            <p:spPr bwMode="auto">
              <a:xfrm>
                <a:off x="3581400" y="4953000"/>
                <a:ext cx="1066800" cy="457200"/>
              </a:xfrm>
              <a:prstGeom prst="rect">
                <a:avLst/>
              </a:prstGeom>
              <a:noFill/>
            </p:spPr>
          </p:pic>
          <p:pic>
            <p:nvPicPr>
              <p:cNvPr id="13" name="Picture 12" descr="File:United States 1821-08-1822.png"/>
              <p:cNvPicPr>
                <a:picLocks noChangeAspect="1" noChangeArrowheads="1"/>
              </p:cNvPicPr>
              <p:nvPr/>
            </p:nvPicPr>
            <p:blipFill>
              <a:blip r:embed="rId3"/>
              <a:srcRect l="8811" t="37379" r="75687" b="54191"/>
              <a:stretch>
                <a:fillRect/>
              </a:stretch>
            </p:blipFill>
            <p:spPr bwMode="auto">
              <a:xfrm>
                <a:off x="3886200" y="5029200"/>
                <a:ext cx="1066800" cy="457200"/>
              </a:xfrm>
              <a:prstGeom prst="rect">
                <a:avLst/>
              </a:prstGeom>
              <a:noFill/>
            </p:spPr>
          </p:pic>
          <p:grpSp>
            <p:nvGrpSpPr>
              <p:cNvPr id="16" name="Group 34"/>
              <p:cNvGrpSpPr/>
              <p:nvPr/>
            </p:nvGrpSpPr>
            <p:grpSpPr>
              <a:xfrm>
                <a:off x="-152400" y="879764"/>
                <a:ext cx="9908770" cy="6281651"/>
                <a:chOff x="-152400" y="876716"/>
                <a:chExt cx="9908770" cy="6281651"/>
              </a:xfrm>
            </p:grpSpPr>
            <p:grpSp>
              <p:nvGrpSpPr>
                <p:cNvPr id="18" name="Group 33"/>
                <p:cNvGrpSpPr/>
                <p:nvPr/>
              </p:nvGrpSpPr>
              <p:grpSpPr>
                <a:xfrm>
                  <a:off x="3391593" y="876716"/>
                  <a:ext cx="6364777" cy="6281651"/>
                  <a:chOff x="3391593" y="876716"/>
                  <a:chExt cx="6364777" cy="6281651"/>
                </a:xfrm>
              </p:grpSpPr>
              <p:sp>
                <p:nvSpPr>
                  <p:cNvPr id="22" name="Freeform 21"/>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3" name="Freeform 22"/>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 name="Group 53"/>
                <p:cNvGrpSpPr/>
                <p:nvPr/>
              </p:nvGrpSpPr>
              <p:grpSpPr>
                <a:xfrm>
                  <a:off x="-152400" y="5330952"/>
                  <a:ext cx="3505200" cy="1752600"/>
                  <a:chOff x="-152400" y="5330952"/>
                  <a:chExt cx="3505200" cy="1752600"/>
                </a:xfrm>
              </p:grpSpPr>
              <p:sp>
                <p:nvSpPr>
                  <p:cNvPr id="20" name="Rectangle 19"/>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5" name="Freeform 14"/>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76" name="TextBox 75"/>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
        <p:nvSpPr>
          <p:cNvPr id="77" name="TextBox 76"/>
          <p:cNvSpPr txBox="1"/>
          <p:nvPr/>
        </p:nvSpPr>
        <p:spPr>
          <a:xfrm>
            <a:off x="7467600" y="-68997"/>
            <a:ext cx="1435008" cy="830997"/>
          </a:xfrm>
          <a:prstGeom prst="rect">
            <a:avLst/>
          </a:prstGeom>
          <a:solidFill>
            <a:schemeClr val="bg1"/>
          </a:solidFill>
        </p:spPr>
        <p:txBody>
          <a:bodyPr wrap="none" rtlCol="0">
            <a:spAutoFit/>
          </a:bodyPr>
          <a:lstStyle/>
          <a:p>
            <a:r>
              <a:rPr lang="en-US" sz="4800" dirty="0" smtClean="0">
                <a:ln>
                  <a:solidFill>
                    <a:schemeClr val="accent1"/>
                  </a:solidFill>
                </a:ln>
                <a:solidFill>
                  <a:srgbClr val="0000FF"/>
                </a:solidFill>
                <a:effectLst>
                  <a:outerShdw dist="50800" dir="7200000" algn="ctr" rotWithShape="0">
                    <a:schemeClr val="tx1"/>
                  </a:outerShdw>
                </a:effectLst>
              </a:rPr>
              <a:t>1821</a:t>
            </a:r>
            <a:endParaRPr lang="en-US" sz="4800" dirty="0">
              <a:ln>
                <a:solidFill>
                  <a:schemeClr val="accent1"/>
                </a:solidFill>
              </a:ln>
              <a:solidFill>
                <a:srgbClr val="0000FF"/>
              </a:solidFill>
              <a:effectLst>
                <a:outerShdw dist="50800" dir="7200000" algn="ctr" rotWithShape="0">
                  <a:schemeClr val="tx1"/>
                </a:outerShdw>
              </a:effectLst>
            </a:endParaRPr>
          </a:p>
        </p:txBody>
      </p:sp>
      <p:sp>
        <p:nvSpPr>
          <p:cNvPr id="78" name="TextBox 77"/>
          <p:cNvSpPr txBox="1"/>
          <p:nvPr/>
        </p:nvSpPr>
        <p:spPr>
          <a:xfrm>
            <a:off x="7470648" y="-76200"/>
            <a:ext cx="1435008" cy="830997"/>
          </a:xfrm>
          <a:prstGeom prst="rect">
            <a:avLst/>
          </a:prstGeom>
          <a:solidFill>
            <a:schemeClr val="bg1"/>
          </a:solidFill>
        </p:spPr>
        <p:txBody>
          <a:bodyPr wrap="none" rtlCol="0">
            <a:spAutoFit/>
          </a:bodyPr>
          <a:lstStyle/>
          <a:p>
            <a:r>
              <a:rPr lang="en-US" sz="4800" dirty="0" smtClean="0">
                <a:ln>
                  <a:solidFill>
                    <a:srgbClr val="FF6600"/>
                  </a:solidFill>
                </a:ln>
                <a:solidFill>
                  <a:srgbClr val="FF6600"/>
                </a:solidFill>
                <a:effectLst>
                  <a:outerShdw dist="50800" dir="7200000" algn="ctr" rotWithShape="0">
                    <a:schemeClr val="tx1"/>
                  </a:outerShdw>
                </a:effectLst>
              </a:rPr>
              <a:t>1831</a:t>
            </a:r>
            <a:endParaRPr lang="en-US" sz="4800" dirty="0">
              <a:ln>
                <a:solidFill>
                  <a:srgbClr val="FF6600"/>
                </a:solidFill>
              </a:ln>
              <a:solidFill>
                <a:srgbClr val="FF6600"/>
              </a:solidFill>
              <a:effectLst>
                <a:outerShdw dist="50800" dir="7200000" algn="ctr" rotWithShape="0">
                  <a:schemeClr val="tx1"/>
                </a:outerShdw>
              </a:effectLst>
            </a:endParaRPr>
          </a:p>
        </p:txBody>
      </p:sp>
      <p:grpSp>
        <p:nvGrpSpPr>
          <p:cNvPr id="63" name="Group 62"/>
          <p:cNvGrpSpPr/>
          <p:nvPr/>
        </p:nvGrpSpPr>
        <p:grpSpPr>
          <a:xfrm>
            <a:off x="533400" y="1371600"/>
            <a:ext cx="7436526" cy="2750408"/>
            <a:chOff x="640674" y="1371015"/>
            <a:chExt cx="7436526" cy="2750408"/>
          </a:xfrm>
        </p:grpSpPr>
        <p:grpSp>
          <p:nvGrpSpPr>
            <p:cNvPr id="65" name="Group 39"/>
            <p:cNvGrpSpPr/>
            <p:nvPr/>
          </p:nvGrpSpPr>
          <p:grpSpPr>
            <a:xfrm>
              <a:off x="640674" y="1537741"/>
              <a:ext cx="7436526" cy="2583682"/>
              <a:chOff x="640674" y="1537741"/>
              <a:chExt cx="7436526" cy="2583682"/>
            </a:xfrm>
          </p:grpSpPr>
          <p:sp>
            <p:nvSpPr>
              <p:cNvPr id="67" name="Freeform 66"/>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 name="Freeform 67"/>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9" name="Freeform 68"/>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66"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64" name="TextBox 63"/>
          <p:cNvSpPr txBox="1"/>
          <p:nvPr/>
        </p:nvSpPr>
        <p:spPr>
          <a:xfrm>
            <a:off x="1071177" y="5334000"/>
            <a:ext cx="1976823" cy="584775"/>
          </a:xfrm>
          <a:prstGeom prst="rect">
            <a:avLst/>
          </a:prstGeom>
          <a:noFill/>
        </p:spPr>
        <p:txBody>
          <a:bodyPr wrap="none" rtlCol="0">
            <a:spAutoFit/>
          </a:bodyPr>
          <a:lstStyle/>
          <a:p>
            <a:r>
              <a:rPr lang="en-US" sz="3200" dirty="0" smtClean="0">
                <a:ln>
                  <a:solidFill>
                    <a:srgbClr val="0070C0"/>
                  </a:solidFill>
                </a:ln>
                <a:solidFill>
                  <a:srgbClr val="0000FF"/>
                </a:solidFill>
                <a:effectLst>
                  <a:outerShdw dist="50800" dir="7200000" algn="ctr" rotWithShape="0">
                    <a:schemeClr val="tx1"/>
                  </a:outerShdw>
                </a:effectLst>
              </a:rPr>
              <a:t>1821-1880</a:t>
            </a:r>
            <a:endParaRPr lang="en-US" sz="3200" dirty="0">
              <a:ln>
                <a:solidFill>
                  <a:srgbClr val="0070C0"/>
                </a:solidFill>
              </a:ln>
              <a:solidFill>
                <a:srgbClr val="0000FF"/>
              </a:solidFill>
              <a:effectLst>
                <a:outerShdw dist="50800" dir="7200000" algn="ctr" rotWithShape="0">
                  <a:schemeClr val="tx1"/>
                </a:outerShdw>
              </a:effectLst>
            </a:endParaRPr>
          </a:p>
        </p:txBody>
      </p:sp>
      <p:grpSp>
        <p:nvGrpSpPr>
          <p:cNvPr id="73" name="Group 102"/>
          <p:cNvGrpSpPr/>
          <p:nvPr/>
        </p:nvGrpSpPr>
        <p:grpSpPr>
          <a:xfrm rot="21102751">
            <a:off x="2024608" y="3607647"/>
            <a:ext cx="3237839" cy="1519426"/>
            <a:chOff x="2119519" y="1502125"/>
            <a:chExt cx="5028826" cy="1448865"/>
          </a:xfrm>
        </p:grpSpPr>
        <p:sp>
          <p:nvSpPr>
            <p:cNvPr id="74" name="Freeform 73"/>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5" name="TextBox 74"/>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81" name="Group 80"/>
          <p:cNvGrpSpPr/>
          <p:nvPr/>
        </p:nvGrpSpPr>
        <p:grpSpPr>
          <a:xfrm>
            <a:off x="2743200" y="3952331"/>
            <a:ext cx="4576068" cy="1433044"/>
            <a:chOff x="2743200" y="3952331"/>
            <a:chExt cx="4576068" cy="1433044"/>
          </a:xfrm>
        </p:grpSpPr>
        <p:sp>
          <p:nvSpPr>
            <p:cNvPr id="62" name="TextBox 61"/>
            <p:cNvSpPr txBox="1"/>
            <p:nvPr/>
          </p:nvSpPr>
          <p:spPr>
            <a:xfrm>
              <a:off x="2743200" y="4800600"/>
              <a:ext cx="1976823" cy="584775"/>
            </a:xfrm>
            <a:prstGeom prst="rect">
              <a:avLst/>
            </a:prstGeom>
            <a:noFill/>
          </p:spPr>
          <p:txBody>
            <a:bodyPr wrap="none" rtlCol="0">
              <a:spAutoFit/>
            </a:bodyPr>
            <a:lstStyle/>
            <a:p>
              <a:r>
                <a:rPr lang="en-US" sz="3200" dirty="0" smtClean="0">
                  <a:ln>
                    <a:solidFill>
                      <a:srgbClr val="FF3300"/>
                    </a:solidFill>
                  </a:ln>
                  <a:solidFill>
                    <a:srgbClr val="FF6600"/>
                  </a:solidFill>
                  <a:effectLst>
                    <a:outerShdw dist="50800" dir="7200000" algn="ctr" rotWithShape="0">
                      <a:schemeClr val="tx1"/>
                    </a:outerShdw>
                  </a:effectLst>
                </a:rPr>
                <a:t>1831-1850</a:t>
              </a:r>
              <a:endParaRPr lang="en-US" sz="3200" dirty="0">
                <a:ln>
                  <a:solidFill>
                    <a:srgbClr val="FF3300"/>
                  </a:solidFill>
                </a:ln>
                <a:solidFill>
                  <a:srgbClr val="FF6600"/>
                </a:solidFill>
                <a:effectLst>
                  <a:outerShdw dist="50800" dir="7200000" algn="ctr" rotWithShape="0">
                    <a:schemeClr val="tx1"/>
                  </a:outerShdw>
                </a:effectLst>
              </a:endParaRPr>
            </a:p>
          </p:txBody>
        </p:sp>
        <p:grpSp>
          <p:nvGrpSpPr>
            <p:cNvPr id="71" name="Group 103"/>
            <p:cNvGrpSpPr/>
            <p:nvPr/>
          </p:nvGrpSpPr>
          <p:grpSpPr>
            <a:xfrm rot="420000">
              <a:off x="4071614" y="3952331"/>
              <a:ext cx="3247654" cy="1382387"/>
              <a:chOff x="2038286" y="1893796"/>
              <a:chExt cx="5917641" cy="2140999"/>
            </a:xfrm>
          </p:grpSpPr>
          <p:sp>
            <p:nvSpPr>
              <p:cNvPr id="72" name="Freeform 71"/>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64"/>
                                        </p:tgtEl>
                                      </p:cBhvr>
                                    </p:animEffect>
                                    <p:set>
                                      <p:cBhvr>
                                        <p:cTn id="7" dur="1" fill="hold">
                                          <p:stCondLst>
                                            <p:cond delay="999"/>
                                          </p:stCondLst>
                                        </p:cTn>
                                        <p:tgtEl>
                                          <p:spTgt spid="64"/>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77"/>
                                        </p:tgtEl>
                                        <p:attrNameLst>
                                          <p:attrName>ppt_w</p:attrName>
                                        </p:attrNameLst>
                                      </p:cBhvr>
                                      <p:tavLst>
                                        <p:tav tm="0">
                                          <p:val>
                                            <p:strVal val="ppt_w"/>
                                          </p:val>
                                        </p:tav>
                                        <p:tav tm="100000">
                                          <p:val>
                                            <p:fltVal val="0"/>
                                          </p:val>
                                        </p:tav>
                                      </p:tavLst>
                                    </p:anim>
                                    <p:anim calcmode="lin" valueType="num">
                                      <p:cBhvr>
                                        <p:cTn id="10" dur="1000"/>
                                        <p:tgtEl>
                                          <p:spTgt spid="77"/>
                                        </p:tgtEl>
                                        <p:attrNameLst>
                                          <p:attrName>ppt_h</p:attrName>
                                        </p:attrNameLst>
                                      </p:cBhvr>
                                      <p:tavLst>
                                        <p:tav tm="0">
                                          <p:val>
                                            <p:strVal val="ppt_h"/>
                                          </p:val>
                                        </p:tav>
                                        <p:tav tm="100000">
                                          <p:val>
                                            <p:fltVal val="0"/>
                                          </p:val>
                                        </p:tav>
                                      </p:tavLst>
                                    </p:anim>
                                    <p:anim calcmode="lin" valueType="num">
                                      <p:cBhvr>
                                        <p:cTn id="11" dur="1000"/>
                                        <p:tgtEl>
                                          <p:spTgt spid="77"/>
                                        </p:tgtEl>
                                        <p:attrNameLst>
                                          <p:attrName>style.rotation</p:attrName>
                                        </p:attrNameLst>
                                      </p:cBhvr>
                                      <p:tavLst>
                                        <p:tav tm="0">
                                          <p:val>
                                            <p:fltVal val="0"/>
                                          </p:val>
                                        </p:tav>
                                        <p:tav tm="100000">
                                          <p:val>
                                            <p:fltVal val="360"/>
                                          </p:val>
                                        </p:tav>
                                      </p:tavLst>
                                    </p:anim>
                                    <p:animEffect transition="out" filter="fade">
                                      <p:cBhvr>
                                        <p:cTn id="12" dur="1000"/>
                                        <p:tgtEl>
                                          <p:spTgt spid="77"/>
                                        </p:tgtEl>
                                      </p:cBhvr>
                                    </p:animEffect>
                                    <p:set>
                                      <p:cBhvr>
                                        <p:cTn id="13" dur="1" fill="hold">
                                          <p:stCondLst>
                                            <p:cond delay="999"/>
                                          </p:stCondLst>
                                        </p:cTn>
                                        <p:tgtEl>
                                          <p:spTgt spid="77"/>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 calcmode="lin" valueType="num">
                                      <p:cBhvr>
                                        <p:cTn id="16" dur="1000" fill="hold"/>
                                        <p:tgtEl>
                                          <p:spTgt spid="78"/>
                                        </p:tgtEl>
                                        <p:attrNameLst>
                                          <p:attrName>ppt_w</p:attrName>
                                        </p:attrNameLst>
                                      </p:cBhvr>
                                      <p:tavLst>
                                        <p:tav tm="0">
                                          <p:val>
                                            <p:fltVal val="0"/>
                                          </p:val>
                                        </p:tav>
                                        <p:tav tm="100000">
                                          <p:val>
                                            <p:strVal val="#ppt_w"/>
                                          </p:val>
                                        </p:tav>
                                      </p:tavLst>
                                    </p:anim>
                                    <p:anim calcmode="lin" valueType="num">
                                      <p:cBhvr>
                                        <p:cTn id="17" dur="1000" fill="hold"/>
                                        <p:tgtEl>
                                          <p:spTgt spid="78"/>
                                        </p:tgtEl>
                                        <p:attrNameLst>
                                          <p:attrName>ppt_h</p:attrName>
                                        </p:attrNameLst>
                                      </p:cBhvr>
                                      <p:tavLst>
                                        <p:tav tm="0">
                                          <p:val>
                                            <p:fltVal val="0"/>
                                          </p:val>
                                        </p:tav>
                                        <p:tav tm="100000">
                                          <p:val>
                                            <p:strVal val="#ppt_h"/>
                                          </p:val>
                                        </p:tav>
                                      </p:tavLst>
                                    </p:anim>
                                    <p:anim calcmode="lin" valueType="num">
                                      <p:cBhvr>
                                        <p:cTn id="18" dur="1000" fill="hold"/>
                                        <p:tgtEl>
                                          <p:spTgt spid="78"/>
                                        </p:tgtEl>
                                        <p:attrNameLst>
                                          <p:attrName>style.rotation</p:attrName>
                                        </p:attrNameLst>
                                      </p:cBhvr>
                                      <p:tavLst>
                                        <p:tav tm="0">
                                          <p:val>
                                            <p:fltVal val="360"/>
                                          </p:val>
                                        </p:tav>
                                        <p:tav tm="100000">
                                          <p:val>
                                            <p:fltVal val="0"/>
                                          </p:val>
                                        </p:tav>
                                      </p:tavLst>
                                    </p:anim>
                                    <p:animEffect transition="in" filter="fade">
                                      <p:cBhvr>
                                        <p:cTn id="19" dur="1000"/>
                                        <p:tgtEl>
                                          <p:spTgt spid="78"/>
                                        </p:tgtEl>
                                      </p:cBhvr>
                                    </p:animEffect>
                                  </p:childTnLst>
                                </p:cTn>
                              </p:par>
                              <p:par>
                                <p:cTn id="20" presetID="9" presetClass="entr" presetSubtype="0" fill="hold"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dissolve">
                                      <p:cBhvr>
                                        <p:cTn id="22" dur="1000"/>
                                        <p:tgtEl>
                                          <p:spTgt spid="24"/>
                                        </p:tgtEl>
                                      </p:cBhvr>
                                    </p:animEffect>
                                  </p:childTnLst>
                                </p:cTn>
                              </p:par>
                              <p:par>
                                <p:cTn id="23" presetID="10" presetClass="exit" presetSubtype="0" fill="hold" nodeType="withEffect">
                                  <p:stCondLst>
                                    <p:cond delay="1000"/>
                                  </p:stCondLst>
                                  <p:childTnLst>
                                    <p:animEffect transition="out" filter="fade">
                                      <p:cBhvr>
                                        <p:cTn id="24" dur="1000"/>
                                        <p:tgtEl>
                                          <p:spTgt spid="42"/>
                                        </p:tgtEl>
                                      </p:cBhvr>
                                    </p:animEffect>
                                    <p:set>
                                      <p:cBhvr>
                                        <p:cTn id="25" dur="1" fill="hold">
                                          <p:stCondLst>
                                            <p:cond delay="999"/>
                                          </p:stCondLst>
                                        </p:cTn>
                                        <p:tgtEl>
                                          <p:spTgt spid="42"/>
                                        </p:tgtEl>
                                        <p:attrNameLst>
                                          <p:attrName>style.visibility</p:attrName>
                                        </p:attrNameLst>
                                      </p:cBhvr>
                                      <p:to>
                                        <p:strVal val="hidden"/>
                                      </p:to>
                                    </p:set>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81"/>
                                        </p:tgtEl>
                                        <p:attrNameLst>
                                          <p:attrName>style.visibility</p:attrName>
                                        </p:attrNameLst>
                                      </p:cBhvr>
                                      <p:to>
                                        <p:strVal val="visible"/>
                                      </p:to>
                                    </p:set>
                                    <p:animEffect transition="in" filter="wipe(right)">
                                      <p:cBhvr>
                                        <p:cTn id="29"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64" grpId="0"/>
    </p:bld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585323"/>
          </a:xfrm>
          <a:prstGeom prst="rect">
            <a:avLst/>
          </a:prstGeom>
        </p:spPr>
        <p:txBody>
          <a:bodyPr wrap="square">
            <a:spAutoFit/>
          </a:bodyPr>
          <a:lstStyle/>
          <a:p>
            <a:r>
              <a:rPr lang="en-US" dirty="0" smtClean="0"/>
              <a:t> </a:t>
            </a:r>
            <a:r>
              <a:rPr lang="en-US" dirty="0" smtClean="0">
                <a:hlinkClick r:id="rId2"/>
              </a:rPr>
              <a:t>https://www.citizen-times.com/story/sports/outdoors/2015/03/24/hiking-deaths-rare-heavily-traveled-appalachian-trail/70394614/</a:t>
            </a:r>
            <a:endParaRPr lang="en-US" dirty="0" smtClean="0"/>
          </a:p>
          <a:p>
            <a:r>
              <a:rPr lang="en-US" dirty="0" smtClean="0"/>
              <a:t>	 2-3 million people a year use the trail.  There is an average of two-three deaths a year on the Appalachian Trail.  The most common is elderly people having trouble, such as heart attacks or breathing trouble. The next would be hypothermia in the north country, in the White Mountains (in New Hampshire). Accidents from falls are probably in the mix, but are not often fatal. </a:t>
            </a:r>
          </a:p>
          <a:p>
            <a:endParaRPr lang="en-US" dirty="0" smtClean="0"/>
          </a:p>
          <a:p>
            <a:endParaRPr lang="en-US" dirty="0"/>
          </a:p>
        </p:txBody>
      </p:sp>
      <p:sp>
        <p:nvSpPr>
          <p:cNvPr id="3" name="Rectangle 2"/>
          <p:cNvSpPr/>
          <p:nvPr/>
        </p:nvSpPr>
        <p:spPr>
          <a:xfrm>
            <a:off x="0" y="2057400"/>
            <a:ext cx="9144000" cy="2031325"/>
          </a:xfrm>
          <a:prstGeom prst="rect">
            <a:avLst/>
          </a:prstGeom>
        </p:spPr>
        <p:txBody>
          <a:bodyPr wrap="square">
            <a:spAutoFit/>
          </a:bodyPr>
          <a:lstStyle/>
          <a:p>
            <a:r>
              <a:rPr lang="en-US" dirty="0" smtClean="0">
                <a:hlinkClick r:id="rId3"/>
              </a:rPr>
              <a:t>https://www.washingtonpost.com/news/wonk/wp/2015/08/12/forget-bears-heres-what-really-kills-people-at-national-parks/?utm_term=.36aa42c4398e</a:t>
            </a:r>
            <a:endParaRPr lang="en-US" dirty="0" smtClean="0"/>
          </a:p>
          <a:p>
            <a:r>
              <a:rPr lang="en-US" dirty="0" smtClean="0"/>
              <a:t>	Somewhere between 120 and 140 people typically die at national parks each year, not counting suicides, according to numbers maintained by the National Park Service. That may sound like a lot, but consider that roughly 280 </a:t>
            </a:r>
            <a:r>
              <a:rPr lang="en-US" i="1" dirty="0" smtClean="0"/>
              <a:t>million</a:t>
            </a:r>
            <a:r>
              <a:rPr lang="en-US" dirty="0" smtClean="0"/>
              <a:t> people visit the parks each year. That means that if you go to a national park, your </a:t>
            </a:r>
            <a:r>
              <a:rPr lang="en-US" b="1" dirty="0" smtClean="0"/>
              <a:t>odds of dying there are roughly 1 in 2 million.</a:t>
            </a:r>
          </a:p>
          <a:p>
            <a:r>
              <a:rPr lang="en-US" dirty="0" smtClean="0"/>
              <a:t>		140/280,000,000= 0.00005%</a:t>
            </a:r>
            <a:endParaRPr lang="en-US" dirty="0"/>
          </a:p>
        </p:txBody>
      </p:sp>
    </p:spTree>
  </p:cSld>
  <p:clrMapOvr>
    <a:masterClrMapping/>
  </p:clrMapOvr>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152400" y="762000"/>
            <a:ext cx="9908770" cy="6402463"/>
            <a:chOff x="-152400" y="758952"/>
            <a:chExt cx="9908770" cy="6402463"/>
          </a:xfrm>
        </p:grpSpPr>
        <p:grpSp>
          <p:nvGrpSpPr>
            <p:cNvPr id="29" name="Group 5"/>
            <p:cNvGrpSpPr/>
            <p:nvPr/>
          </p:nvGrpSpPr>
          <p:grpSpPr>
            <a:xfrm>
              <a:off x="-137160" y="758952"/>
              <a:ext cx="9339702" cy="6327648"/>
              <a:chOff x="-137160" y="758952"/>
              <a:chExt cx="9339702" cy="6327648"/>
            </a:xfrm>
          </p:grpSpPr>
          <p:pic>
            <p:nvPicPr>
              <p:cNvPr id="43" name="Picture 2" descr="File:United States 1834-1836-03.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44"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4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46" name="Picture 4" descr="File:United States 1821-08-1822.png"/>
              <p:cNvPicPr>
                <a:picLocks noChangeAspect="1" noChangeArrowheads="1"/>
              </p:cNvPicPr>
              <p:nvPr/>
            </p:nvPicPr>
            <p:blipFill>
              <a:blip r:embed="rId4"/>
              <a:srcRect l="8811" t="37379" r="75687" b="54191"/>
              <a:stretch>
                <a:fillRect/>
              </a:stretch>
            </p:blipFill>
            <p:spPr bwMode="auto">
              <a:xfrm rot="338799">
                <a:off x="3721832" y="4949634"/>
                <a:ext cx="1135229" cy="457200"/>
              </a:xfrm>
              <a:prstGeom prst="rect">
                <a:avLst/>
              </a:prstGeom>
              <a:noFill/>
            </p:spPr>
          </p:pic>
        </p:grpSp>
        <p:grpSp>
          <p:nvGrpSpPr>
            <p:cNvPr id="30" name="Group 6"/>
            <p:cNvGrpSpPr/>
            <p:nvPr/>
          </p:nvGrpSpPr>
          <p:grpSpPr>
            <a:xfrm>
              <a:off x="-152400" y="879764"/>
              <a:ext cx="9908770" cy="6281651"/>
              <a:chOff x="-152400" y="879764"/>
              <a:chExt cx="9908770" cy="6281651"/>
            </a:xfrm>
          </p:grpSpPr>
          <p:pic>
            <p:nvPicPr>
              <p:cNvPr id="31"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32"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33" name="Picture 32" descr="File:United States 1821-08-1822.png"/>
              <p:cNvPicPr>
                <a:picLocks noChangeAspect="1" noChangeArrowheads="1"/>
              </p:cNvPicPr>
              <p:nvPr/>
            </p:nvPicPr>
            <p:blipFill>
              <a:blip r:embed="rId4"/>
              <a:srcRect l="8811" t="37379" r="75687" b="54191"/>
              <a:stretch>
                <a:fillRect/>
              </a:stretch>
            </p:blipFill>
            <p:spPr bwMode="auto">
              <a:xfrm>
                <a:off x="3581400" y="4953000"/>
                <a:ext cx="1066800" cy="457200"/>
              </a:xfrm>
              <a:prstGeom prst="rect">
                <a:avLst/>
              </a:prstGeom>
              <a:noFill/>
            </p:spPr>
          </p:pic>
          <p:pic>
            <p:nvPicPr>
              <p:cNvPr id="34" name="Picture 33" descr="File:United States 1821-08-1822.png"/>
              <p:cNvPicPr>
                <a:picLocks noChangeAspect="1" noChangeArrowheads="1"/>
              </p:cNvPicPr>
              <p:nvPr/>
            </p:nvPicPr>
            <p:blipFill>
              <a:blip r:embed="rId4"/>
              <a:srcRect l="8811" t="37379" r="75687" b="54191"/>
              <a:stretch>
                <a:fillRect/>
              </a:stretch>
            </p:blipFill>
            <p:spPr bwMode="auto">
              <a:xfrm>
                <a:off x="3886200" y="5029200"/>
                <a:ext cx="1066800" cy="457200"/>
              </a:xfrm>
              <a:prstGeom prst="rect">
                <a:avLst/>
              </a:prstGeom>
              <a:noFill/>
            </p:spPr>
          </p:pic>
          <p:grpSp>
            <p:nvGrpSpPr>
              <p:cNvPr id="35" name="Group 34"/>
              <p:cNvGrpSpPr/>
              <p:nvPr/>
            </p:nvGrpSpPr>
            <p:grpSpPr>
              <a:xfrm>
                <a:off x="-152400" y="879764"/>
                <a:ext cx="9908770" cy="6281651"/>
                <a:chOff x="-152400" y="876716"/>
                <a:chExt cx="9908770" cy="6281651"/>
              </a:xfrm>
            </p:grpSpPr>
            <p:grpSp>
              <p:nvGrpSpPr>
                <p:cNvPr id="37" name="Group 33"/>
                <p:cNvGrpSpPr/>
                <p:nvPr/>
              </p:nvGrpSpPr>
              <p:grpSpPr>
                <a:xfrm>
                  <a:off x="3391593" y="876716"/>
                  <a:ext cx="6364777" cy="6281651"/>
                  <a:chOff x="3391593" y="876716"/>
                  <a:chExt cx="6364777" cy="6281651"/>
                </a:xfrm>
              </p:grpSpPr>
              <p:sp>
                <p:nvSpPr>
                  <p:cNvPr id="41" name="Freeform 4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2" name="Freeform 4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53"/>
                <p:cNvGrpSpPr/>
                <p:nvPr/>
              </p:nvGrpSpPr>
              <p:grpSpPr>
                <a:xfrm>
                  <a:off x="-152400" y="5330952"/>
                  <a:ext cx="3505200" cy="1752600"/>
                  <a:chOff x="-152400" y="5330952"/>
                  <a:chExt cx="3505200" cy="1752600"/>
                </a:xfrm>
              </p:grpSpPr>
              <p:sp>
                <p:nvSpPr>
                  <p:cNvPr id="39" name="Rectangle 3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3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Freeform 3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3" name="TextBox 2"/>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nvGrpSpPr>
          <p:cNvPr id="27" name="Group 26"/>
          <p:cNvGrpSpPr/>
          <p:nvPr/>
        </p:nvGrpSpPr>
        <p:grpSpPr>
          <a:xfrm>
            <a:off x="-152400" y="758952"/>
            <a:ext cx="9908770" cy="6402463"/>
            <a:chOff x="-152400" y="758952"/>
            <a:chExt cx="9908770" cy="6402463"/>
          </a:xfrm>
        </p:grpSpPr>
        <p:pic>
          <p:nvPicPr>
            <p:cNvPr id="321538" name="Picture 2" descr="File:United States 1837-03-1838.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pic>
          <p:nvPicPr>
            <p:cNvPr id="4"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pic>
          <p:nvPicPr>
            <p:cNvPr id="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6"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7" name="Picture 2" descr="File:United States 1837-03-1838.png"/>
            <p:cNvPicPr>
              <a:picLocks noChangeAspect="1" noChangeArrowheads="1"/>
            </p:cNvPicPr>
            <p:nvPr/>
          </p:nvPicPr>
          <p:blipFill>
            <a:blip r:embed="rId5"/>
            <a:srcRect l="34103" t="51830" r="56922" b="39740"/>
            <a:stretch>
              <a:fillRect/>
            </a:stretch>
          </p:blipFill>
          <p:spPr bwMode="auto">
            <a:xfrm>
              <a:off x="2819400" y="4495800"/>
              <a:ext cx="1066800" cy="533400"/>
            </a:xfrm>
            <a:prstGeom prst="rect">
              <a:avLst/>
            </a:prstGeom>
            <a:noFill/>
          </p:spPr>
        </p:pic>
        <p:grpSp>
          <p:nvGrpSpPr>
            <p:cNvPr id="8" name="Group 7"/>
            <p:cNvGrpSpPr/>
            <p:nvPr/>
          </p:nvGrpSpPr>
          <p:grpSpPr>
            <a:xfrm>
              <a:off x="-152400" y="879764"/>
              <a:ext cx="9908770" cy="6281651"/>
              <a:chOff x="-152400" y="879764"/>
              <a:chExt cx="9908770" cy="6281651"/>
            </a:xfrm>
          </p:grpSpPr>
          <p:grpSp>
            <p:nvGrpSpPr>
              <p:cNvPr id="9" name="Group 5"/>
              <p:cNvGrpSpPr/>
              <p:nvPr/>
            </p:nvGrpSpPr>
            <p:grpSpPr>
              <a:xfrm>
                <a:off x="685800" y="1752600"/>
                <a:ext cx="1524000" cy="533400"/>
                <a:chOff x="685800" y="1752600"/>
                <a:chExt cx="1524000" cy="533400"/>
              </a:xfrm>
            </p:grpSpPr>
            <p:pic>
              <p:nvPicPr>
                <p:cNvPr id="24"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2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grpSp>
            <p:nvGrpSpPr>
              <p:cNvPr id="10" name="Group 6"/>
              <p:cNvGrpSpPr/>
              <p:nvPr/>
            </p:nvGrpSpPr>
            <p:grpSpPr>
              <a:xfrm>
                <a:off x="-152400" y="879764"/>
                <a:ext cx="9908770" cy="6281651"/>
                <a:chOff x="-152400" y="879764"/>
                <a:chExt cx="9908770" cy="6281651"/>
              </a:xfrm>
            </p:grpSpPr>
            <p:pic>
              <p:nvPicPr>
                <p:cNvPr id="11"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12"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grpSp>
              <p:nvGrpSpPr>
                <p:cNvPr id="15" name="Group 34"/>
                <p:cNvGrpSpPr/>
                <p:nvPr/>
              </p:nvGrpSpPr>
              <p:grpSpPr>
                <a:xfrm>
                  <a:off x="-152400" y="879764"/>
                  <a:ext cx="9908770" cy="6281651"/>
                  <a:chOff x="-152400" y="876716"/>
                  <a:chExt cx="9908770" cy="6281651"/>
                </a:xfrm>
              </p:grpSpPr>
              <p:grpSp>
                <p:nvGrpSpPr>
                  <p:cNvPr id="17" name="Group 33"/>
                  <p:cNvGrpSpPr/>
                  <p:nvPr/>
                </p:nvGrpSpPr>
                <p:grpSpPr>
                  <a:xfrm>
                    <a:off x="3391593" y="876716"/>
                    <a:ext cx="6364777" cy="6281651"/>
                    <a:chOff x="3391593" y="876716"/>
                    <a:chExt cx="6364777" cy="6281651"/>
                  </a:xfrm>
                </p:grpSpPr>
                <p:sp>
                  <p:nvSpPr>
                    <p:cNvPr id="21" name="Freeform 2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53"/>
                  <p:cNvGrpSpPr/>
                  <p:nvPr/>
                </p:nvGrpSpPr>
                <p:grpSpPr>
                  <a:xfrm>
                    <a:off x="-152400" y="5330952"/>
                    <a:ext cx="3505200" cy="1752600"/>
                    <a:chOff x="-152400" y="5330952"/>
                    <a:chExt cx="3505200" cy="1752600"/>
                  </a:xfrm>
                </p:grpSpPr>
                <p:sp>
                  <p:nvSpPr>
                    <p:cNvPr id="19" name="Rectangle 1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6" name="Freeform 1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sp>
        <p:nvSpPr>
          <p:cNvPr id="63" name="TextBox 62"/>
          <p:cNvSpPr txBox="1"/>
          <p:nvPr/>
        </p:nvSpPr>
        <p:spPr>
          <a:xfrm>
            <a:off x="7470648" y="-76200"/>
            <a:ext cx="1435008" cy="830997"/>
          </a:xfrm>
          <a:prstGeom prst="rect">
            <a:avLst/>
          </a:prstGeom>
          <a:solidFill>
            <a:schemeClr val="bg1"/>
          </a:solidFill>
        </p:spPr>
        <p:txBody>
          <a:bodyPr wrap="none" rtlCol="0">
            <a:spAutoFit/>
          </a:bodyPr>
          <a:lstStyle/>
          <a:p>
            <a:r>
              <a:rPr lang="en-US" sz="4800" dirty="0" smtClean="0">
                <a:ln>
                  <a:solidFill>
                    <a:srgbClr val="FF6600"/>
                  </a:solidFill>
                </a:ln>
                <a:solidFill>
                  <a:srgbClr val="FF6600"/>
                </a:solidFill>
                <a:effectLst>
                  <a:outerShdw dist="50800" dir="7200000" algn="ctr" rotWithShape="0">
                    <a:schemeClr val="tx1"/>
                  </a:outerShdw>
                </a:effectLst>
              </a:rPr>
              <a:t>1831</a:t>
            </a:r>
            <a:endParaRPr lang="en-US" sz="4800" dirty="0">
              <a:ln>
                <a:solidFill>
                  <a:srgbClr val="FF6600"/>
                </a:solidFill>
              </a:ln>
              <a:solidFill>
                <a:srgbClr val="FF6600"/>
              </a:solidFill>
              <a:effectLst>
                <a:outerShdw dist="50800" dir="7200000" algn="ctr" rotWithShape="0">
                  <a:schemeClr val="tx1"/>
                </a:outerShdw>
              </a:effectLst>
            </a:endParaRPr>
          </a:p>
        </p:txBody>
      </p:sp>
      <p:sp>
        <p:nvSpPr>
          <p:cNvPr id="64" name="TextBox 63"/>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B050"/>
                  </a:solidFill>
                </a:ln>
                <a:solidFill>
                  <a:srgbClr val="00B050"/>
                </a:solidFill>
                <a:effectLst>
                  <a:outerShdw dist="50800" dir="7200000" algn="ctr" rotWithShape="0">
                    <a:schemeClr val="tx1"/>
                  </a:outerShdw>
                </a:effectLst>
              </a:rPr>
              <a:t>1837</a:t>
            </a:r>
            <a:endParaRPr lang="en-US" sz="4800" dirty="0">
              <a:ln>
                <a:solidFill>
                  <a:srgbClr val="00B050"/>
                </a:solidFill>
              </a:ln>
              <a:solidFill>
                <a:srgbClr val="00B050"/>
              </a:solidFill>
              <a:effectLst>
                <a:outerShdw dist="50800" dir="7200000" algn="ctr" rotWithShape="0">
                  <a:schemeClr val="tx1"/>
                </a:outerShdw>
              </a:effectLst>
            </a:endParaRPr>
          </a:p>
        </p:txBody>
      </p:sp>
      <p:grpSp>
        <p:nvGrpSpPr>
          <p:cNvPr id="70" name="Group 69"/>
          <p:cNvGrpSpPr/>
          <p:nvPr/>
        </p:nvGrpSpPr>
        <p:grpSpPr>
          <a:xfrm>
            <a:off x="533400" y="1371600"/>
            <a:ext cx="7436526" cy="2750408"/>
            <a:chOff x="640674" y="1371015"/>
            <a:chExt cx="7436526" cy="2750408"/>
          </a:xfrm>
        </p:grpSpPr>
        <p:grpSp>
          <p:nvGrpSpPr>
            <p:cNvPr id="71" name="Group 39"/>
            <p:cNvGrpSpPr/>
            <p:nvPr/>
          </p:nvGrpSpPr>
          <p:grpSpPr>
            <a:xfrm>
              <a:off x="640674" y="1537741"/>
              <a:ext cx="7436526" cy="2583682"/>
              <a:chOff x="640674" y="1537741"/>
              <a:chExt cx="7436526" cy="2583682"/>
            </a:xfrm>
          </p:grpSpPr>
          <p:sp>
            <p:nvSpPr>
              <p:cNvPr id="73" name="Freeform 72"/>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4" name="Freeform 73"/>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Freeform 74"/>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Freeform 75"/>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72"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sp>
        <p:nvSpPr>
          <p:cNvPr id="47" name="TextBox 46"/>
          <p:cNvSpPr txBox="1"/>
          <p:nvPr/>
        </p:nvSpPr>
        <p:spPr>
          <a:xfrm>
            <a:off x="2743200" y="4800600"/>
            <a:ext cx="1976823" cy="584775"/>
          </a:xfrm>
          <a:prstGeom prst="rect">
            <a:avLst/>
          </a:prstGeom>
          <a:noFill/>
        </p:spPr>
        <p:txBody>
          <a:bodyPr wrap="none" rtlCol="0">
            <a:spAutoFit/>
          </a:bodyPr>
          <a:lstStyle/>
          <a:p>
            <a:r>
              <a:rPr lang="en-US" sz="3200" dirty="0" smtClean="0">
                <a:ln>
                  <a:solidFill>
                    <a:srgbClr val="FF3300"/>
                  </a:solidFill>
                </a:ln>
                <a:solidFill>
                  <a:srgbClr val="FF6600"/>
                </a:solidFill>
                <a:effectLst>
                  <a:outerShdw dist="50800" dir="7200000" algn="ctr" rotWithShape="0">
                    <a:schemeClr val="tx1"/>
                  </a:outerShdw>
                </a:effectLst>
              </a:rPr>
              <a:t>1831-1850</a:t>
            </a:r>
            <a:endParaRPr lang="en-US" sz="3200" dirty="0">
              <a:ln>
                <a:solidFill>
                  <a:srgbClr val="FF3300"/>
                </a:solidFill>
              </a:ln>
              <a:solidFill>
                <a:srgbClr val="FF6600"/>
              </a:solidFill>
              <a:effectLst>
                <a:outerShdw dist="50800" dir="7200000" algn="ctr" rotWithShape="0">
                  <a:schemeClr val="tx1"/>
                </a:outerShdw>
              </a:effectLst>
            </a:endParaRPr>
          </a:p>
        </p:txBody>
      </p:sp>
      <p:grpSp>
        <p:nvGrpSpPr>
          <p:cNvPr id="57" name="Group 102"/>
          <p:cNvGrpSpPr/>
          <p:nvPr/>
        </p:nvGrpSpPr>
        <p:grpSpPr>
          <a:xfrm rot="21102751">
            <a:off x="2024608" y="3607647"/>
            <a:ext cx="3237839" cy="1519426"/>
            <a:chOff x="2119519" y="1502125"/>
            <a:chExt cx="5028826" cy="1448865"/>
          </a:xfrm>
        </p:grpSpPr>
        <p:sp>
          <p:nvSpPr>
            <p:cNvPr id="58" name="Freeform 57"/>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9" name="TextBox 58"/>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77" name="Group 103"/>
          <p:cNvGrpSpPr/>
          <p:nvPr/>
        </p:nvGrpSpPr>
        <p:grpSpPr>
          <a:xfrm rot="420000">
            <a:off x="4071614" y="3952331"/>
            <a:ext cx="3247654" cy="1382387"/>
            <a:chOff x="2038286" y="1893796"/>
            <a:chExt cx="5917641" cy="2140999"/>
          </a:xfrm>
        </p:grpSpPr>
        <p:sp>
          <p:nvSpPr>
            <p:cNvPr id="78" name="Freeform 77"/>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80" name="Group 79"/>
          <p:cNvGrpSpPr/>
          <p:nvPr/>
        </p:nvGrpSpPr>
        <p:grpSpPr>
          <a:xfrm>
            <a:off x="0" y="1927533"/>
            <a:ext cx="6019800" cy="2568267"/>
            <a:chOff x="0" y="1927533"/>
            <a:chExt cx="6019800" cy="2568267"/>
          </a:xfrm>
        </p:grpSpPr>
        <p:sp>
          <p:nvSpPr>
            <p:cNvPr id="68" name="TextBox 67"/>
            <p:cNvSpPr txBox="1"/>
            <p:nvPr/>
          </p:nvSpPr>
          <p:spPr>
            <a:xfrm>
              <a:off x="0" y="2209800"/>
              <a:ext cx="1976823" cy="584775"/>
            </a:xfrm>
            <a:prstGeom prst="rect">
              <a:avLst/>
            </a:prstGeom>
            <a:noFill/>
          </p:spPr>
          <p:txBody>
            <a:bodyPr wrap="none" rtlCol="0">
              <a:spAutoFit/>
            </a:bodyPr>
            <a:lstStyle/>
            <a:p>
              <a:r>
                <a:rPr lang="en-US" sz="3200" dirty="0" smtClean="0">
                  <a:ln>
                    <a:solidFill>
                      <a:srgbClr val="00B050"/>
                    </a:solidFill>
                  </a:ln>
                  <a:solidFill>
                    <a:srgbClr val="00B050"/>
                  </a:solidFill>
                  <a:effectLst>
                    <a:outerShdw dist="50800" dir="7200000" algn="ctr" rotWithShape="0">
                      <a:schemeClr val="tx1"/>
                    </a:outerShdw>
                  </a:effectLst>
                </a:rPr>
                <a:t>1837-1869</a:t>
              </a:r>
              <a:endParaRPr lang="en-US" sz="3200" dirty="0">
                <a:ln>
                  <a:solidFill>
                    <a:srgbClr val="00B050"/>
                  </a:solidFill>
                </a:ln>
                <a:solidFill>
                  <a:srgbClr val="00B050"/>
                </a:solidFill>
                <a:effectLst>
                  <a:outerShdw dist="50800" dir="7200000" algn="ctr" rotWithShape="0">
                    <a:schemeClr val="tx1"/>
                  </a:outerShdw>
                </a:effectLst>
              </a:endParaRPr>
            </a:p>
          </p:txBody>
        </p:sp>
        <p:grpSp>
          <p:nvGrpSpPr>
            <p:cNvPr id="65" name="Group 37"/>
            <p:cNvGrpSpPr/>
            <p:nvPr/>
          </p:nvGrpSpPr>
          <p:grpSpPr>
            <a:xfrm>
              <a:off x="885797" y="1927533"/>
              <a:ext cx="5134003" cy="2568267"/>
              <a:chOff x="885797" y="1927533"/>
              <a:chExt cx="5134003" cy="2568267"/>
            </a:xfrm>
          </p:grpSpPr>
          <p:sp>
            <p:nvSpPr>
              <p:cNvPr id="66" name="Freeform 65"/>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7" name="TextBox 66"/>
              <p:cNvSpPr txBox="1"/>
              <p:nvPr/>
            </p:nvSpPr>
            <p:spPr>
              <a:xfrm rot="566963">
                <a:off x="2158227"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7"/>
                                        </p:tgtEl>
                                      </p:cBhvr>
                                    </p:animEffect>
                                    <p:set>
                                      <p:cBhvr>
                                        <p:cTn id="7" dur="1" fill="hold">
                                          <p:stCondLst>
                                            <p:cond delay="999"/>
                                          </p:stCondLst>
                                        </p:cTn>
                                        <p:tgtEl>
                                          <p:spTgt spid="47"/>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63"/>
                                        </p:tgtEl>
                                        <p:attrNameLst>
                                          <p:attrName>ppt_w</p:attrName>
                                        </p:attrNameLst>
                                      </p:cBhvr>
                                      <p:tavLst>
                                        <p:tav tm="0">
                                          <p:val>
                                            <p:strVal val="ppt_w"/>
                                          </p:val>
                                        </p:tav>
                                        <p:tav tm="100000">
                                          <p:val>
                                            <p:fltVal val="0"/>
                                          </p:val>
                                        </p:tav>
                                      </p:tavLst>
                                    </p:anim>
                                    <p:anim calcmode="lin" valueType="num">
                                      <p:cBhvr>
                                        <p:cTn id="10" dur="1000"/>
                                        <p:tgtEl>
                                          <p:spTgt spid="63"/>
                                        </p:tgtEl>
                                        <p:attrNameLst>
                                          <p:attrName>ppt_h</p:attrName>
                                        </p:attrNameLst>
                                      </p:cBhvr>
                                      <p:tavLst>
                                        <p:tav tm="0">
                                          <p:val>
                                            <p:strVal val="ppt_h"/>
                                          </p:val>
                                        </p:tav>
                                        <p:tav tm="100000">
                                          <p:val>
                                            <p:fltVal val="0"/>
                                          </p:val>
                                        </p:tav>
                                      </p:tavLst>
                                    </p:anim>
                                    <p:anim calcmode="lin" valueType="num">
                                      <p:cBhvr>
                                        <p:cTn id="11" dur="1000"/>
                                        <p:tgtEl>
                                          <p:spTgt spid="63"/>
                                        </p:tgtEl>
                                        <p:attrNameLst>
                                          <p:attrName>style.rotation</p:attrName>
                                        </p:attrNameLst>
                                      </p:cBhvr>
                                      <p:tavLst>
                                        <p:tav tm="0">
                                          <p:val>
                                            <p:fltVal val="0"/>
                                          </p:val>
                                        </p:tav>
                                        <p:tav tm="100000">
                                          <p:val>
                                            <p:fltVal val="360"/>
                                          </p:val>
                                        </p:tav>
                                      </p:tavLst>
                                    </p:anim>
                                    <p:animEffect transition="out" filter="fade">
                                      <p:cBhvr>
                                        <p:cTn id="12" dur="1000"/>
                                        <p:tgtEl>
                                          <p:spTgt spid="63"/>
                                        </p:tgtEl>
                                      </p:cBhvr>
                                    </p:animEffect>
                                    <p:set>
                                      <p:cBhvr>
                                        <p:cTn id="13" dur="1" fill="hold">
                                          <p:stCondLst>
                                            <p:cond delay="999"/>
                                          </p:stCondLst>
                                        </p:cTn>
                                        <p:tgtEl>
                                          <p:spTgt spid="63"/>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64"/>
                                        </p:tgtEl>
                                        <p:attrNameLst>
                                          <p:attrName>style.visibility</p:attrName>
                                        </p:attrNameLst>
                                      </p:cBhvr>
                                      <p:to>
                                        <p:strVal val="visible"/>
                                      </p:to>
                                    </p:set>
                                    <p:anim calcmode="lin" valueType="num">
                                      <p:cBhvr>
                                        <p:cTn id="16" dur="1000" fill="hold"/>
                                        <p:tgtEl>
                                          <p:spTgt spid="64"/>
                                        </p:tgtEl>
                                        <p:attrNameLst>
                                          <p:attrName>ppt_w</p:attrName>
                                        </p:attrNameLst>
                                      </p:cBhvr>
                                      <p:tavLst>
                                        <p:tav tm="0">
                                          <p:val>
                                            <p:fltVal val="0"/>
                                          </p:val>
                                        </p:tav>
                                        <p:tav tm="100000">
                                          <p:val>
                                            <p:strVal val="#ppt_w"/>
                                          </p:val>
                                        </p:tav>
                                      </p:tavLst>
                                    </p:anim>
                                    <p:anim calcmode="lin" valueType="num">
                                      <p:cBhvr>
                                        <p:cTn id="17" dur="1000" fill="hold"/>
                                        <p:tgtEl>
                                          <p:spTgt spid="64"/>
                                        </p:tgtEl>
                                        <p:attrNameLst>
                                          <p:attrName>ppt_h</p:attrName>
                                        </p:attrNameLst>
                                      </p:cBhvr>
                                      <p:tavLst>
                                        <p:tav tm="0">
                                          <p:val>
                                            <p:fltVal val="0"/>
                                          </p:val>
                                        </p:tav>
                                        <p:tav tm="100000">
                                          <p:val>
                                            <p:strVal val="#ppt_h"/>
                                          </p:val>
                                        </p:tav>
                                      </p:tavLst>
                                    </p:anim>
                                    <p:anim calcmode="lin" valueType="num">
                                      <p:cBhvr>
                                        <p:cTn id="18" dur="1000" fill="hold"/>
                                        <p:tgtEl>
                                          <p:spTgt spid="64"/>
                                        </p:tgtEl>
                                        <p:attrNameLst>
                                          <p:attrName>style.rotation</p:attrName>
                                        </p:attrNameLst>
                                      </p:cBhvr>
                                      <p:tavLst>
                                        <p:tav tm="0">
                                          <p:val>
                                            <p:fltVal val="360"/>
                                          </p:val>
                                        </p:tav>
                                        <p:tav tm="100000">
                                          <p:val>
                                            <p:fltVal val="0"/>
                                          </p:val>
                                        </p:tav>
                                      </p:tavLst>
                                    </p:anim>
                                    <p:animEffect transition="in" filter="fade">
                                      <p:cBhvr>
                                        <p:cTn id="19" dur="1000"/>
                                        <p:tgtEl>
                                          <p:spTgt spid="64"/>
                                        </p:tgtEl>
                                      </p:cBhvr>
                                    </p:animEffect>
                                  </p:childTnLst>
                                </p:cTn>
                              </p:par>
                              <p:par>
                                <p:cTn id="20" presetID="9" presetClass="entr" presetSubtype="0" fill="hold"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dissolve">
                                      <p:cBhvr>
                                        <p:cTn id="22" dur="1000"/>
                                        <p:tgtEl>
                                          <p:spTgt spid="27"/>
                                        </p:tgtEl>
                                      </p:cBhvr>
                                    </p:animEffect>
                                  </p:childTnLst>
                                </p:cTn>
                              </p:par>
                              <p:par>
                                <p:cTn id="23" presetID="10" presetClass="exit" presetSubtype="0" fill="hold" nodeType="withEffect">
                                  <p:stCondLst>
                                    <p:cond delay="1000"/>
                                  </p:stCondLst>
                                  <p:childTnLst>
                                    <p:animEffect transition="out" filter="fade">
                                      <p:cBhvr>
                                        <p:cTn id="24" dur="1000"/>
                                        <p:tgtEl>
                                          <p:spTgt spid="28"/>
                                        </p:tgtEl>
                                      </p:cBhvr>
                                    </p:animEffect>
                                    <p:set>
                                      <p:cBhvr>
                                        <p:cTn id="25" dur="1" fill="hold">
                                          <p:stCondLst>
                                            <p:cond delay="999"/>
                                          </p:stCondLst>
                                        </p:cTn>
                                        <p:tgtEl>
                                          <p:spTgt spid="28"/>
                                        </p:tgtEl>
                                        <p:attrNameLst>
                                          <p:attrName>style.visibility</p:attrName>
                                        </p:attrNameLst>
                                      </p:cBhvr>
                                      <p:to>
                                        <p:strVal val="hidden"/>
                                      </p:to>
                                    </p:set>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80"/>
                                        </p:tgtEl>
                                        <p:attrNameLst>
                                          <p:attrName>style.visibility</p:attrName>
                                        </p:attrNameLst>
                                      </p:cBhvr>
                                      <p:to>
                                        <p:strVal val="visible"/>
                                      </p:to>
                                    </p:set>
                                    <p:animEffect transition="in" filter="wipe(right)">
                                      <p:cBhvr>
                                        <p:cTn id="29" dur="1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4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55170" y="760337"/>
            <a:ext cx="9908770" cy="6402463"/>
            <a:chOff x="-152400" y="758952"/>
            <a:chExt cx="9908770" cy="6402463"/>
          </a:xfrm>
        </p:grpSpPr>
        <p:pic>
          <p:nvPicPr>
            <p:cNvPr id="27"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28"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pic>
          <p:nvPicPr>
            <p:cNvPr id="29"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30"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31" name="Picture 2" descr="File:United States 1837-03-1838.png"/>
            <p:cNvPicPr>
              <a:picLocks noChangeAspect="1" noChangeArrowheads="1"/>
            </p:cNvPicPr>
            <p:nvPr/>
          </p:nvPicPr>
          <p:blipFill>
            <a:blip r:embed="rId3"/>
            <a:srcRect l="34103" t="51830" r="56922" b="39740"/>
            <a:stretch>
              <a:fillRect/>
            </a:stretch>
          </p:blipFill>
          <p:spPr bwMode="auto">
            <a:xfrm>
              <a:off x="2819400" y="4495800"/>
              <a:ext cx="1066800" cy="533400"/>
            </a:xfrm>
            <a:prstGeom prst="rect">
              <a:avLst/>
            </a:prstGeom>
            <a:noFill/>
          </p:spPr>
        </p:pic>
        <p:grpSp>
          <p:nvGrpSpPr>
            <p:cNvPr id="32" name="Group 31"/>
            <p:cNvGrpSpPr/>
            <p:nvPr/>
          </p:nvGrpSpPr>
          <p:grpSpPr>
            <a:xfrm>
              <a:off x="-152400" y="879764"/>
              <a:ext cx="9908770" cy="6281651"/>
              <a:chOff x="-152400" y="879764"/>
              <a:chExt cx="9908770" cy="6281651"/>
            </a:xfrm>
          </p:grpSpPr>
          <p:grpSp>
            <p:nvGrpSpPr>
              <p:cNvPr id="33" name="Group 5"/>
              <p:cNvGrpSpPr/>
              <p:nvPr/>
            </p:nvGrpSpPr>
            <p:grpSpPr>
              <a:xfrm>
                <a:off x="685800" y="1752600"/>
                <a:ext cx="1524000" cy="533400"/>
                <a:chOff x="685800" y="1752600"/>
                <a:chExt cx="1524000" cy="533400"/>
              </a:xfrm>
            </p:grpSpPr>
            <p:pic>
              <p:nvPicPr>
                <p:cNvPr id="45"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pic>
              <p:nvPicPr>
                <p:cNvPr id="46"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grpSp>
            <p:nvGrpSpPr>
              <p:cNvPr id="34" name="Group 6"/>
              <p:cNvGrpSpPr/>
              <p:nvPr/>
            </p:nvGrpSpPr>
            <p:grpSpPr>
              <a:xfrm>
                <a:off x="-152400" y="879764"/>
                <a:ext cx="9908770" cy="6281651"/>
                <a:chOff x="-152400" y="879764"/>
                <a:chExt cx="9908770" cy="6281651"/>
              </a:xfrm>
            </p:grpSpPr>
            <p:pic>
              <p:nvPicPr>
                <p:cNvPr id="35"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pic>
              <p:nvPicPr>
                <p:cNvPr id="36" name="Picture 2" descr="File:United States 1821-08-1822.png"/>
                <p:cNvPicPr preferRelativeResize="0">
                  <a:picLocks noChangeArrowheads="1"/>
                </p:cNvPicPr>
                <p:nvPr/>
              </p:nvPicPr>
              <p:blipFill>
                <a:blip r:embed="rId4"/>
                <a:srcRect l="30024" t="15703" r="53658" b="74663"/>
                <a:stretch>
                  <a:fillRect/>
                </a:stretch>
              </p:blipFill>
              <p:spPr bwMode="auto">
                <a:xfrm>
                  <a:off x="1066800" y="1828800"/>
                  <a:ext cx="822960" cy="457200"/>
                </a:xfrm>
                <a:prstGeom prst="rect">
                  <a:avLst/>
                </a:prstGeom>
                <a:noFill/>
              </p:spPr>
            </p:pic>
            <p:grpSp>
              <p:nvGrpSpPr>
                <p:cNvPr id="37" name="Group 34"/>
                <p:cNvGrpSpPr/>
                <p:nvPr/>
              </p:nvGrpSpPr>
              <p:grpSpPr>
                <a:xfrm>
                  <a:off x="-152400" y="879764"/>
                  <a:ext cx="9908770" cy="6281651"/>
                  <a:chOff x="-152400" y="876716"/>
                  <a:chExt cx="9908770" cy="6281651"/>
                </a:xfrm>
              </p:grpSpPr>
              <p:grpSp>
                <p:nvGrpSpPr>
                  <p:cNvPr id="39" name="Group 33"/>
                  <p:cNvGrpSpPr/>
                  <p:nvPr/>
                </p:nvGrpSpPr>
                <p:grpSpPr>
                  <a:xfrm>
                    <a:off x="3391593" y="876716"/>
                    <a:ext cx="6364777" cy="6281651"/>
                    <a:chOff x="3391593" y="876716"/>
                    <a:chExt cx="6364777" cy="6281651"/>
                  </a:xfrm>
                </p:grpSpPr>
                <p:sp>
                  <p:nvSpPr>
                    <p:cNvPr id="43" name="Freeform 42"/>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 name="Freeform 43"/>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53"/>
                  <p:cNvGrpSpPr/>
                  <p:nvPr/>
                </p:nvGrpSpPr>
                <p:grpSpPr>
                  <a:xfrm>
                    <a:off x="-152400" y="5330952"/>
                    <a:ext cx="3505200" cy="1752600"/>
                    <a:chOff x="-152400" y="5330952"/>
                    <a:chExt cx="3505200" cy="1752600"/>
                  </a:xfrm>
                </p:grpSpPr>
                <p:sp>
                  <p:nvSpPr>
                    <p:cNvPr id="41" name="Rectangle 40"/>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8" name="Freeform 37"/>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sp>
        <p:nvSpPr>
          <p:cNvPr id="3" name="TextBox 2"/>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nvGrpSpPr>
          <p:cNvPr id="25" name="Group 24"/>
          <p:cNvGrpSpPr/>
          <p:nvPr/>
        </p:nvGrpSpPr>
        <p:grpSpPr>
          <a:xfrm>
            <a:off x="-152400" y="758952"/>
            <a:ext cx="9908770" cy="6360899"/>
            <a:chOff x="-152400" y="758952"/>
            <a:chExt cx="9908770" cy="6360899"/>
          </a:xfrm>
        </p:grpSpPr>
        <p:pic>
          <p:nvPicPr>
            <p:cNvPr id="324610" name="Picture 2" descr="File:United States 1846-12-1848-02.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4" name="Group 3"/>
            <p:cNvGrpSpPr/>
            <p:nvPr/>
          </p:nvGrpSpPr>
          <p:grpSpPr>
            <a:xfrm>
              <a:off x="-152400" y="838200"/>
              <a:ext cx="9908770" cy="6281651"/>
              <a:chOff x="-152400" y="879764"/>
              <a:chExt cx="9908770" cy="6281651"/>
            </a:xfrm>
          </p:grpSpPr>
          <p:pic>
            <p:nvPicPr>
              <p:cNvPr id="6"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grpSp>
            <p:nvGrpSpPr>
              <p:cNvPr id="12" name="Group 6"/>
              <p:cNvGrpSpPr/>
              <p:nvPr/>
            </p:nvGrpSpPr>
            <p:grpSpPr>
              <a:xfrm>
                <a:off x="-152400" y="879764"/>
                <a:ext cx="9908770" cy="6281651"/>
                <a:chOff x="-152400" y="879764"/>
                <a:chExt cx="9908770" cy="6281651"/>
              </a:xfrm>
            </p:grpSpPr>
            <p:grpSp>
              <p:nvGrpSpPr>
                <p:cNvPr id="15" name="Group 34"/>
                <p:cNvGrpSpPr/>
                <p:nvPr/>
              </p:nvGrpSpPr>
              <p:grpSpPr>
                <a:xfrm>
                  <a:off x="-152400" y="879764"/>
                  <a:ext cx="9908770" cy="6281651"/>
                  <a:chOff x="-152400" y="876716"/>
                  <a:chExt cx="9908770" cy="6281651"/>
                </a:xfrm>
              </p:grpSpPr>
              <p:grpSp>
                <p:nvGrpSpPr>
                  <p:cNvPr id="17" name="Group 33"/>
                  <p:cNvGrpSpPr/>
                  <p:nvPr/>
                </p:nvGrpSpPr>
                <p:grpSpPr>
                  <a:xfrm>
                    <a:off x="3391593" y="876716"/>
                    <a:ext cx="6364777" cy="6281651"/>
                    <a:chOff x="3391593" y="876716"/>
                    <a:chExt cx="6364777" cy="6281651"/>
                  </a:xfrm>
                </p:grpSpPr>
                <p:sp>
                  <p:nvSpPr>
                    <p:cNvPr id="21" name="Freeform 2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53"/>
                  <p:cNvGrpSpPr/>
                  <p:nvPr/>
                </p:nvGrpSpPr>
                <p:grpSpPr>
                  <a:xfrm>
                    <a:off x="-152400" y="5330952"/>
                    <a:ext cx="3505200" cy="1752600"/>
                    <a:chOff x="-152400" y="5330952"/>
                    <a:chExt cx="3505200" cy="1752600"/>
                  </a:xfrm>
                </p:grpSpPr>
                <p:sp>
                  <p:nvSpPr>
                    <p:cNvPr id="19" name="Rectangle 1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6" name="Freeform 1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sp>
        <p:nvSpPr>
          <p:cNvPr id="51" name="TextBox 50"/>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B050"/>
                  </a:solidFill>
                </a:ln>
                <a:solidFill>
                  <a:srgbClr val="00B050"/>
                </a:solidFill>
                <a:effectLst>
                  <a:outerShdw dist="50800" dir="7200000" algn="ctr" rotWithShape="0">
                    <a:schemeClr val="tx1"/>
                  </a:outerShdw>
                </a:effectLst>
              </a:rPr>
              <a:t>1837</a:t>
            </a:r>
            <a:endParaRPr lang="en-US" sz="4800" dirty="0">
              <a:ln>
                <a:solidFill>
                  <a:srgbClr val="00B050"/>
                </a:solidFill>
              </a:ln>
              <a:solidFill>
                <a:srgbClr val="00B050"/>
              </a:solidFill>
              <a:effectLst>
                <a:outerShdw dist="50800" dir="7200000" algn="ctr" rotWithShape="0">
                  <a:schemeClr val="tx1"/>
                </a:outerShdw>
              </a:effectLst>
            </a:endParaRPr>
          </a:p>
        </p:txBody>
      </p:sp>
      <p:sp>
        <p:nvSpPr>
          <p:cNvPr id="52" name="TextBox 51"/>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FF0000"/>
                  </a:solidFill>
                </a:ln>
                <a:solidFill>
                  <a:srgbClr val="FF0000"/>
                </a:solidFill>
                <a:effectLst>
                  <a:outerShdw dist="50800" dir="7200000" algn="ctr" rotWithShape="0">
                    <a:schemeClr val="tx1"/>
                  </a:outerShdw>
                </a:effectLst>
              </a:rPr>
              <a:t>1846</a:t>
            </a:r>
            <a:endParaRPr lang="en-US" sz="4800" dirty="0">
              <a:ln>
                <a:solidFill>
                  <a:srgbClr val="FF0000"/>
                </a:solidFill>
              </a:ln>
              <a:solidFill>
                <a:srgbClr val="FF0000"/>
              </a:solidFill>
              <a:effectLst>
                <a:outerShdw dist="50800" dir="7200000" algn="ctr" rotWithShape="0">
                  <a:schemeClr val="tx1"/>
                </a:outerShdw>
              </a:effectLst>
            </a:endParaRPr>
          </a:p>
        </p:txBody>
      </p:sp>
      <p:sp>
        <p:nvSpPr>
          <p:cNvPr id="64" name="TextBox 63"/>
          <p:cNvSpPr txBox="1"/>
          <p:nvPr/>
        </p:nvSpPr>
        <p:spPr>
          <a:xfrm>
            <a:off x="0" y="2209800"/>
            <a:ext cx="1976823" cy="584775"/>
          </a:xfrm>
          <a:prstGeom prst="rect">
            <a:avLst/>
          </a:prstGeom>
          <a:noFill/>
        </p:spPr>
        <p:txBody>
          <a:bodyPr wrap="none" rtlCol="0">
            <a:spAutoFit/>
          </a:bodyPr>
          <a:lstStyle/>
          <a:p>
            <a:r>
              <a:rPr lang="en-US" sz="3200" dirty="0" smtClean="0">
                <a:ln>
                  <a:solidFill>
                    <a:srgbClr val="00B050"/>
                  </a:solidFill>
                </a:ln>
                <a:solidFill>
                  <a:srgbClr val="00B050"/>
                </a:solidFill>
                <a:effectLst>
                  <a:outerShdw dist="50800" dir="7200000" algn="ctr" rotWithShape="0">
                    <a:schemeClr val="tx1"/>
                  </a:outerShdw>
                </a:effectLst>
              </a:rPr>
              <a:t>1837-1869</a:t>
            </a:r>
            <a:endParaRPr lang="en-US" sz="3200" dirty="0">
              <a:ln>
                <a:solidFill>
                  <a:srgbClr val="00B050"/>
                </a:solidFill>
              </a:ln>
              <a:solidFill>
                <a:srgbClr val="00B050"/>
              </a:solidFill>
              <a:effectLst>
                <a:outerShdw dist="50800" dir="7200000" algn="ctr" rotWithShape="0">
                  <a:schemeClr val="tx1"/>
                </a:outerShdw>
              </a:effectLst>
            </a:endParaRPr>
          </a:p>
        </p:txBody>
      </p:sp>
      <p:grpSp>
        <p:nvGrpSpPr>
          <p:cNvPr id="66" name="Group 65"/>
          <p:cNvGrpSpPr/>
          <p:nvPr/>
        </p:nvGrpSpPr>
        <p:grpSpPr>
          <a:xfrm>
            <a:off x="533400" y="1371600"/>
            <a:ext cx="7436526" cy="2750408"/>
            <a:chOff x="640674" y="1371015"/>
            <a:chExt cx="7436526" cy="2750408"/>
          </a:xfrm>
        </p:grpSpPr>
        <p:grpSp>
          <p:nvGrpSpPr>
            <p:cNvPr id="67" name="Group 39"/>
            <p:cNvGrpSpPr/>
            <p:nvPr/>
          </p:nvGrpSpPr>
          <p:grpSpPr>
            <a:xfrm>
              <a:off x="640674" y="1537741"/>
              <a:ext cx="7436526" cy="2583682"/>
              <a:chOff x="640674" y="1537741"/>
              <a:chExt cx="7436526" cy="2583682"/>
            </a:xfrm>
          </p:grpSpPr>
          <p:sp>
            <p:nvSpPr>
              <p:cNvPr id="69" name="Freeform 68"/>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1" name="Freeform 70"/>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2" name="Freeform 71"/>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68"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grpSp>
        <p:nvGrpSpPr>
          <p:cNvPr id="55" name="Group 102"/>
          <p:cNvGrpSpPr/>
          <p:nvPr/>
        </p:nvGrpSpPr>
        <p:grpSpPr>
          <a:xfrm rot="21102751">
            <a:off x="2024608" y="3607647"/>
            <a:ext cx="3237839" cy="1519426"/>
            <a:chOff x="2119519" y="1502125"/>
            <a:chExt cx="5028826" cy="1448865"/>
          </a:xfrm>
        </p:grpSpPr>
        <p:sp>
          <p:nvSpPr>
            <p:cNvPr id="56" name="Freeform 55"/>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TextBox 56"/>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74" name="Group 103"/>
          <p:cNvGrpSpPr/>
          <p:nvPr/>
        </p:nvGrpSpPr>
        <p:grpSpPr>
          <a:xfrm rot="420000">
            <a:off x="4071614" y="3952331"/>
            <a:ext cx="3247654" cy="1382387"/>
            <a:chOff x="2038286" y="1893796"/>
            <a:chExt cx="5917641" cy="2140999"/>
          </a:xfrm>
        </p:grpSpPr>
        <p:sp>
          <p:nvSpPr>
            <p:cNvPr id="75" name="Freeform 74"/>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61" name="Group 37"/>
          <p:cNvGrpSpPr/>
          <p:nvPr/>
        </p:nvGrpSpPr>
        <p:grpSpPr>
          <a:xfrm>
            <a:off x="885797" y="1927533"/>
            <a:ext cx="5134003" cy="2568267"/>
            <a:chOff x="885797" y="1927533"/>
            <a:chExt cx="5134003" cy="2568267"/>
          </a:xfrm>
        </p:grpSpPr>
        <p:sp>
          <p:nvSpPr>
            <p:cNvPr id="62" name="Freeform 61"/>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3" name="TextBox 62"/>
            <p:cNvSpPr txBox="1"/>
            <p:nvPr/>
          </p:nvSpPr>
          <p:spPr>
            <a:xfrm rot="566963">
              <a:off x="2159953"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nvGrpSpPr>
          <p:cNvPr id="73" name="Group 72"/>
          <p:cNvGrpSpPr/>
          <p:nvPr/>
        </p:nvGrpSpPr>
        <p:grpSpPr>
          <a:xfrm>
            <a:off x="1600200" y="1960958"/>
            <a:ext cx="6079976" cy="1944218"/>
            <a:chOff x="1600200" y="1960958"/>
            <a:chExt cx="6079976" cy="1944218"/>
          </a:xfrm>
        </p:grpSpPr>
        <p:sp>
          <p:nvSpPr>
            <p:cNvPr id="50" name="TextBox 49"/>
            <p:cNvSpPr txBox="1"/>
            <p:nvPr/>
          </p:nvSpPr>
          <p:spPr>
            <a:xfrm>
              <a:off x="1600200" y="3072825"/>
              <a:ext cx="1976823" cy="584775"/>
            </a:xfrm>
            <a:prstGeom prst="rect">
              <a:avLst/>
            </a:prstGeom>
            <a:noFill/>
          </p:spPr>
          <p:txBody>
            <a:bodyPr wrap="none" rtlCol="0">
              <a:spAutoFit/>
            </a:bodyPr>
            <a:lstStyle/>
            <a:p>
              <a:r>
                <a:rPr lang="en-US" sz="3200" dirty="0" smtClean="0">
                  <a:ln>
                    <a:solidFill>
                      <a:srgbClr val="FF0000"/>
                    </a:solidFill>
                  </a:ln>
                  <a:solidFill>
                    <a:srgbClr val="FF0000"/>
                  </a:solidFill>
                  <a:effectLst>
                    <a:outerShdw dist="63500" dir="7200000" algn="ctr" rotWithShape="0">
                      <a:schemeClr val="tx1"/>
                    </a:outerShdw>
                  </a:effectLst>
                </a:rPr>
                <a:t>1846-1869</a:t>
              </a:r>
              <a:endParaRPr lang="en-US" sz="3200" dirty="0">
                <a:ln>
                  <a:solidFill>
                    <a:srgbClr val="FF0000"/>
                  </a:solidFill>
                </a:ln>
                <a:solidFill>
                  <a:srgbClr val="FF0000"/>
                </a:solidFill>
                <a:effectLst>
                  <a:outerShdw dist="63500" dir="7200000" algn="ctr" rotWithShape="0">
                    <a:schemeClr val="tx1"/>
                  </a:outerShdw>
                </a:effectLst>
              </a:endParaRPr>
            </a:p>
          </p:txBody>
        </p:sp>
        <p:grpSp>
          <p:nvGrpSpPr>
            <p:cNvPr id="47" name="Group 48"/>
            <p:cNvGrpSpPr/>
            <p:nvPr/>
          </p:nvGrpSpPr>
          <p:grpSpPr>
            <a:xfrm>
              <a:off x="2246068" y="1960958"/>
              <a:ext cx="5434108" cy="1944218"/>
              <a:chOff x="2246068" y="1960958"/>
              <a:chExt cx="5434108" cy="1944218"/>
            </a:xfrm>
          </p:grpSpPr>
          <p:sp>
            <p:nvSpPr>
              <p:cNvPr id="48" name="Freeform 47"/>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9" name="TextBox 48"/>
              <p:cNvSpPr txBox="1"/>
              <p:nvPr/>
            </p:nvSpPr>
            <p:spPr>
              <a:xfrm rot="870264">
                <a:off x="4725392" y="2742181"/>
                <a:ext cx="1876091"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Mormon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64"/>
                                        </p:tgtEl>
                                      </p:cBhvr>
                                    </p:animEffect>
                                    <p:set>
                                      <p:cBhvr>
                                        <p:cTn id="7" dur="1" fill="hold">
                                          <p:stCondLst>
                                            <p:cond delay="999"/>
                                          </p:stCondLst>
                                        </p:cTn>
                                        <p:tgtEl>
                                          <p:spTgt spid="64"/>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51"/>
                                        </p:tgtEl>
                                        <p:attrNameLst>
                                          <p:attrName>ppt_w</p:attrName>
                                        </p:attrNameLst>
                                      </p:cBhvr>
                                      <p:tavLst>
                                        <p:tav tm="0">
                                          <p:val>
                                            <p:strVal val="ppt_w"/>
                                          </p:val>
                                        </p:tav>
                                        <p:tav tm="100000">
                                          <p:val>
                                            <p:fltVal val="0"/>
                                          </p:val>
                                        </p:tav>
                                      </p:tavLst>
                                    </p:anim>
                                    <p:anim calcmode="lin" valueType="num">
                                      <p:cBhvr>
                                        <p:cTn id="10" dur="1000"/>
                                        <p:tgtEl>
                                          <p:spTgt spid="51"/>
                                        </p:tgtEl>
                                        <p:attrNameLst>
                                          <p:attrName>ppt_h</p:attrName>
                                        </p:attrNameLst>
                                      </p:cBhvr>
                                      <p:tavLst>
                                        <p:tav tm="0">
                                          <p:val>
                                            <p:strVal val="ppt_h"/>
                                          </p:val>
                                        </p:tav>
                                        <p:tav tm="100000">
                                          <p:val>
                                            <p:fltVal val="0"/>
                                          </p:val>
                                        </p:tav>
                                      </p:tavLst>
                                    </p:anim>
                                    <p:anim calcmode="lin" valueType="num">
                                      <p:cBhvr>
                                        <p:cTn id="11" dur="1000"/>
                                        <p:tgtEl>
                                          <p:spTgt spid="51"/>
                                        </p:tgtEl>
                                        <p:attrNameLst>
                                          <p:attrName>style.rotation</p:attrName>
                                        </p:attrNameLst>
                                      </p:cBhvr>
                                      <p:tavLst>
                                        <p:tav tm="0">
                                          <p:val>
                                            <p:fltVal val="0"/>
                                          </p:val>
                                        </p:tav>
                                        <p:tav tm="100000">
                                          <p:val>
                                            <p:fltVal val="360"/>
                                          </p:val>
                                        </p:tav>
                                      </p:tavLst>
                                    </p:anim>
                                    <p:animEffect transition="out" filter="fade">
                                      <p:cBhvr>
                                        <p:cTn id="12" dur="1000"/>
                                        <p:tgtEl>
                                          <p:spTgt spid="51"/>
                                        </p:tgtEl>
                                      </p:cBhvr>
                                    </p:animEffect>
                                    <p:set>
                                      <p:cBhvr>
                                        <p:cTn id="13" dur="1" fill="hold">
                                          <p:stCondLst>
                                            <p:cond delay="999"/>
                                          </p:stCondLst>
                                        </p:cTn>
                                        <p:tgtEl>
                                          <p:spTgt spid="51"/>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1000" fill="hold"/>
                                        <p:tgtEl>
                                          <p:spTgt spid="52"/>
                                        </p:tgtEl>
                                        <p:attrNameLst>
                                          <p:attrName>ppt_w</p:attrName>
                                        </p:attrNameLst>
                                      </p:cBhvr>
                                      <p:tavLst>
                                        <p:tav tm="0">
                                          <p:val>
                                            <p:fltVal val="0"/>
                                          </p:val>
                                        </p:tav>
                                        <p:tav tm="100000">
                                          <p:val>
                                            <p:strVal val="#ppt_w"/>
                                          </p:val>
                                        </p:tav>
                                      </p:tavLst>
                                    </p:anim>
                                    <p:anim calcmode="lin" valueType="num">
                                      <p:cBhvr>
                                        <p:cTn id="17" dur="1000" fill="hold"/>
                                        <p:tgtEl>
                                          <p:spTgt spid="52"/>
                                        </p:tgtEl>
                                        <p:attrNameLst>
                                          <p:attrName>ppt_h</p:attrName>
                                        </p:attrNameLst>
                                      </p:cBhvr>
                                      <p:tavLst>
                                        <p:tav tm="0">
                                          <p:val>
                                            <p:fltVal val="0"/>
                                          </p:val>
                                        </p:tav>
                                        <p:tav tm="100000">
                                          <p:val>
                                            <p:strVal val="#ppt_h"/>
                                          </p:val>
                                        </p:tav>
                                      </p:tavLst>
                                    </p:anim>
                                    <p:anim calcmode="lin" valueType="num">
                                      <p:cBhvr>
                                        <p:cTn id="18" dur="1000" fill="hold"/>
                                        <p:tgtEl>
                                          <p:spTgt spid="52"/>
                                        </p:tgtEl>
                                        <p:attrNameLst>
                                          <p:attrName>style.rotation</p:attrName>
                                        </p:attrNameLst>
                                      </p:cBhvr>
                                      <p:tavLst>
                                        <p:tav tm="0">
                                          <p:val>
                                            <p:fltVal val="360"/>
                                          </p:val>
                                        </p:tav>
                                        <p:tav tm="100000">
                                          <p:val>
                                            <p:fltVal val="0"/>
                                          </p:val>
                                        </p:tav>
                                      </p:tavLst>
                                    </p:anim>
                                    <p:animEffect transition="in" filter="fade">
                                      <p:cBhvr>
                                        <p:cTn id="19" dur="1000"/>
                                        <p:tgtEl>
                                          <p:spTgt spid="52"/>
                                        </p:tgtEl>
                                      </p:cBhvr>
                                    </p:animEffect>
                                  </p:childTnLst>
                                </p:cTn>
                              </p:par>
                              <p:par>
                                <p:cTn id="20" presetID="9"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dissolve">
                                      <p:cBhvr>
                                        <p:cTn id="22" dur="1000"/>
                                        <p:tgtEl>
                                          <p:spTgt spid="25"/>
                                        </p:tgtEl>
                                      </p:cBhvr>
                                    </p:animEffect>
                                  </p:childTnLst>
                                </p:cTn>
                              </p:par>
                              <p:par>
                                <p:cTn id="23" presetID="10" presetClass="exit" presetSubtype="0" fill="hold" nodeType="withEffect">
                                  <p:stCondLst>
                                    <p:cond delay="1000"/>
                                  </p:stCondLst>
                                  <p:childTnLst>
                                    <p:animEffect transition="out" filter="fade">
                                      <p:cBhvr>
                                        <p:cTn id="24" dur="1000"/>
                                        <p:tgtEl>
                                          <p:spTgt spid="26"/>
                                        </p:tgtEl>
                                      </p:cBhvr>
                                    </p:animEffect>
                                    <p:set>
                                      <p:cBhvr>
                                        <p:cTn id="25" dur="1" fill="hold">
                                          <p:stCondLst>
                                            <p:cond delay="999"/>
                                          </p:stCondLst>
                                        </p:cTn>
                                        <p:tgtEl>
                                          <p:spTgt spid="26"/>
                                        </p:tgtEl>
                                        <p:attrNameLst>
                                          <p:attrName>style.visibility</p:attrName>
                                        </p:attrNameLst>
                                      </p:cBhvr>
                                      <p:to>
                                        <p:strVal val="hidden"/>
                                      </p:to>
                                    </p:set>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right)">
                                      <p:cBhvr>
                                        <p:cTn id="29"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64"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0" y="0"/>
            <a:ext cx="9144000" cy="769441"/>
          </a:xfrm>
          <a:prstGeom prst="rect">
            <a:avLst/>
          </a:prstGeom>
          <a:solidFill>
            <a:schemeClr val="bg1"/>
          </a:solid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
        <p:nvSpPr>
          <p:cNvPr id="44" name="TextBox 43"/>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FF0000"/>
                  </a:solidFill>
                </a:ln>
                <a:solidFill>
                  <a:srgbClr val="FF0000"/>
                </a:solidFill>
                <a:effectLst>
                  <a:outerShdw dist="50800" dir="7200000" algn="ctr" rotWithShape="0">
                    <a:schemeClr val="tx1"/>
                  </a:outerShdw>
                </a:effectLst>
              </a:rPr>
              <a:t>1846</a:t>
            </a:r>
            <a:endParaRPr lang="en-US" sz="4800" dirty="0">
              <a:ln>
                <a:solidFill>
                  <a:srgbClr val="FF0000"/>
                </a:solidFill>
              </a:ln>
              <a:solidFill>
                <a:srgbClr val="FF0000"/>
              </a:solidFill>
              <a:effectLst>
                <a:outerShdw dist="50800" dir="7200000" algn="ctr" rotWithShape="0">
                  <a:schemeClr val="tx1"/>
                </a:outerShdw>
              </a:effectLst>
            </a:endParaRPr>
          </a:p>
        </p:txBody>
      </p:sp>
      <p:sp>
        <p:nvSpPr>
          <p:cNvPr id="45" name="TextBox 44"/>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FFFF"/>
                  </a:solidFill>
                </a:ln>
                <a:solidFill>
                  <a:srgbClr val="00FFFF"/>
                </a:solidFill>
                <a:effectLst>
                  <a:outerShdw dist="50800" dir="7200000" algn="ctr" rotWithShape="0">
                    <a:schemeClr val="tx1"/>
                  </a:outerShdw>
                </a:effectLst>
              </a:rPr>
              <a:t>1849</a:t>
            </a:r>
            <a:endParaRPr lang="en-US" sz="4800" dirty="0">
              <a:ln>
                <a:solidFill>
                  <a:srgbClr val="00FFFF"/>
                </a:solidFill>
              </a:ln>
              <a:solidFill>
                <a:srgbClr val="00FFFF"/>
              </a:solidFill>
              <a:effectLst>
                <a:outerShdw dist="50800" dir="7200000" algn="ctr" rotWithShape="0">
                  <a:schemeClr val="tx1"/>
                </a:outerShdw>
              </a:effectLst>
            </a:endParaRPr>
          </a:p>
        </p:txBody>
      </p:sp>
      <p:grpSp>
        <p:nvGrpSpPr>
          <p:cNvPr id="31" name="Group 30"/>
          <p:cNvGrpSpPr/>
          <p:nvPr/>
        </p:nvGrpSpPr>
        <p:grpSpPr>
          <a:xfrm>
            <a:off x="-152400" y="762000"/>
            <a:ext cx="9908770" cy="6360899"/>
            <a:chOff x="-152400" y="758952"/>
            <a:chExt cx="9908770" cy="6360899"/>
          </a:xfrm>
        </p:grpSpPr>
        <p:pic>
          <p:nvPicPr>
            <p:cNvPr id="32" name="Picture 2"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3" name="Group 32"/>
            <p:cNvGrpSpPr/>
            <p:nvPr/>
          </p:nvGrpSpPr>
          <p:grpSpPr>
            <a:xfrm>
              <a:off x="-152400" y="838200"/>
              <a:ext cx="9908770" cy="6281651"/>
              <a:chOff x="-152400" y="879764"/>
              <a:chExt cx="9908770" cy="6281651"/>
            </a:xfrm>
          </p:grpSpPr>
          <p:pic>
            <p:nvPicPr>
              <p:cNvPr id="34"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grpSp>
            <p:nvGrpSpPr>
              <p:cNvPr id="35" name="Group 34"/>
              <p:cNvGrpSpPr/>
              <p:nvPr/>
            </p:nvGrpSpPr>
            <p:grpSpPr>
              <a:xfrm>
                <a:off x="-152400" y="879764"/>
                <a:ext cx="9908770" cy="6281651"/>
                <a:chOff x="-152400" y="879764"/>
                <a:chExt cx="9908770" cy="6281651"/>
              </a:xfrm>
            </p:grpSpPr>
            <p:grpSp>
              <p:nvGrpSpPr>
                <p:cNvPr id="36" name="Group 34"/>
                <p:cNvGrpSpPr/>
                <p:nvPr/>
              </p:nvGrpSpPr>
              <p:grpSpPr>
                <a:xfrm>
                  <a:off x="-152400" y="879764"/>
                  <a:ext cx="9908770" cy="6281651"/>
                  <a:chOff x="-152400" y="876716"/>
                  <a:chExt cx="9908770" cy="6281651"/>
                </a:xfrm>
              </p:grpSpPr>
              <p:grpSp>
                <p:nvGrpSpPr>
                  <p:cNvPr id="38" name="Group 33"/>
                  <p:cNvGrpSpPr/>
                  <p:nvPr/>
                </p:nvGrpSpPr>
                <p:grpSpPr>
                  <a:xfrm>
                    <a:off x="3391593" y="876716"/>
                    <a:ext cx="6364777" cy="6281651"/>
                    <a:chOff x="3391593" y="876716"/>
                    <a:chExt cx="6364777" cy="6281651"/>
                  </a:xfrm>
                </p:grpSpPr>
                <p:sp>
                  <p:nvSpPr>
                    <p:cNvPr id="42" name="Freeform 41"/>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3" name="Freeform 42"/>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53"/>
                  <p:cNvGrpSpPr/>
                  <p:nvPr/>
                </p:nvGrpSpPr>
                <p:grpSpPr>
                  <a:xfrm>
                    <a:off x="-152400" y="5330952"/>
                    <a:ext cx="3505200" cy="1752600"/>
                    <a:chOff x="-152400" y="5330952"/>
                    <a:chExt cx="3505200" cy="1752600"/>
                  </a:xfrm>
                </p:grpSpPr>
                <p:sp>
                  <p:nvSpPr>
                    <p:cNvPr id="40" name="Rectangle 39"/>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7" name="Freeform 36"/>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grpSp>
        <p:nvGrpSpPr>
          <p:cNvPr id="26" name="Group 25"/>
          <p:cNvGrpSpPr/>
          <p:nvPr/>
        </p:nvGrpSpPr>
        <p:grpSpPr>
          <a:xfrm>
            <a:off x="-152400" y="758952"/>
            <a:ext cx="9908770" cy="6360899"/>
            <a:chOff x="-152400" y="758952"/>
            <a:chExt cx="9908770" cy="6360899"/>
          </a:xfrm>
        </p:grpSpPr>
        <p:pic>
          <p:nvPicPr>
            <p:cNvPr id="326658" name="Picture 2" descr="File:United States 1849-1850.png"/>
            <p:cNvPicPr>
              <a:picLocks noChangeAspect="1" noChangeArrowheads="1"/>
            </p:cNvPicPr>
            <p:nvPr/>
          </p:nvPicPr>
          <p:blipFill>
            <a:blip r:embed="rId5"/>
            <a:srcRect/>
            <a:stretch>
              <a:fillRect/>
            </a:stretch>
          </p:blipFill>
          <p:spPr bwMode="auto">
            <a:xfrm>
              <a:off x="-137160" y="758952"/>
              <a:ext cx="9339702" cy="6327648"/>
            </a:xfrm>
            <a:prstGeom prst="rect">
              <a:avLst/>
            </a:prstGeom>
            <a:noFill/>
          </p:spPr>
        </p:pic>
        <p:grpSp>
          <p:nvGrpSpPr>
            <p:cNvPr id="6" name="Group 5"/>
            <p:cNvGrpSpPr/>
            <p:nvPr/>
          </p:nvGrpSpPr>
          <p:grpSpPr>
            <a:xfrm>
              <a:off x="-152400" y="838200"/>
              <a:ext cx="9908770" cy="6281651"/>
              <a:chOff x="-152400" y="879764"/>
              <a:chExt cx="9908770" cy="6281651"/>
            </a:xfrm>
          </p:grpSpPr>
          <p:pic>
            <p:nvPicPr>
              <p:cNvPr id="7" name="Picture 2" descr="File:United States 1821-08-1822.png"/>
              <p:cNvPicPr>
                <a:picLocks noChangeAspect="1" noChangeArrowheads="1"/>
              </p:cNvPicPr>
              <p:nvPr/>
            </p:nvPicPr>
            <p:blipFill>
              <a:blip r:embed="rId4"/>
              <a:srcRect l="30024" t="15703" r="53658" b="74663"/>
              <a:stretch>
                <a:fillRect/>
              </a:stretch>
            </p:blipFill>
            <p:spPr bwMode="auto">
              <a:xfrm>
                <a:off x="4038600" y="4289612"/>
                <a:ext cx="762000" cy="358588"/>
              </a:xfrm>
              <a:prstGeom prst="rect">
                <a:avLst/>
              </a:prstGeom>
              <a:noFill/>
            </p:spPr>
          </p:pic>
          <p:pic>
            <p:nvPicPr>
              <p:cNvPr id="8"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nvGrpSpPr>
              <p:cNvPr id="10" name="Group 9"/>
              <p:cNvGrpSpPr/>
              <p:nvPr/>
            </p:nvGrpSpPr>
            <p:grpSpPr>
              <a:xfrm>
                <a:off x="-152400" y="879764"/>
                <a:ext cx="9908770" cy="6281651"/>
                <a:chOff x="-152400" y="879764"/>
                <a:chExt cx="9908770" cy="6281651"/>
              </a:xfrm>
            </p:grpSpPr>
            <p:pic>
              <p:nvPicPr>
                <p:cNvPr id="24" name="Picture 2" descr="File:United States 1821-08-1822.png"/>
                <p:cNvPicPr>
                  <a:picLocks noChangeAspect="1" noChangeArrowheads="1"/>
                </p:cNvPicPr>
                <p:nvPr/>
              </p:nvPicPr>
              <p:blipFill>
                <a:blip r:embed="rId4"/>
                <a:srcRect l="30024" t="15703" r="53658" b="74663"/>
                <a:stretch>
                  <a:fillRect/>
                </a:stretch>
              </p:blipFill>
              <p:spPr bwMode="auto">
                <a:xfrm>
                  <a:off x="685800" y="1752600"/>
                  <a:ext cx="1524000" cy="152400"/>
                </a:xfrm>
                <a:prstGeom prst="rect">
                  <a:avLst/>
                </a:prstGeom>
                <a:noFill/>
              </p:spPr>
            </p:pic>
            <p:grpSp>
              <p:nvGrpSpPr>
                <p:cNvPr id="12" name="Group 6"/>
                <p:cNvGrpSpPr/>
                <p:nvPr/>
              </p:nvGrpSpPr>
              <p:grpSpPr>
                <a:xfrm>
                  <a:off x="-152400" y="879764"/>
                  <a:ext cx="9908770" cy="6281651"/>
                  <a:chOff x="-152400" y="879764"/>
                  <a:chExt cx="9908770" cy="6281651"/>
                </a:xfrm>
              </p:grpSpPr>
              <p:grpSp>
                <p:nvGrpSpPr>
                  <p:cNvPr id="15" name="Group 34"/>
                  <p:cNvGrpSpPr/>
                  <p:nvPr/>
                </p:nvGrpSpPr>
                <p:grpSpPr>
                  <a:xfrm>
                    <a:off x="-152400" y="879764"/>
                    <a:ext cx="9908770" cy="6281651"/>
                    <a:chOff x="-152400" y="876716"/>
                    <a:chExt cx="9908770" cy="6281651"/>
                  </a:xfrm>
                </p:grpSpPr>
                <p:grpSp>
                  <p:nvGrpSpPr>
                    <p:cNvPr id="17" name="Group 33"/>
                    <p:cNvGrpSpPr/>
                    <p:nvPr/>
                  </p:nvGrpSpPr>
                  <p:grpSpPr>
                    <a:xfrm>
                      <a:off x="3391593" y="876716"/>
                      <a:ext cx="6364777" cy="6281651"/>
                      <a:chOff x="3391593" y="876716"/>
                      <a:chExt cx="6364777" cy="6281651"/>
                    </a:xfrm>
                  </p:grpSpPr>
                  <p:sp>
                    <p:nvSpPr>
                      <p:cNvPr id="21" name="Freeform 20"/>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53"/>
                    <p:cNvGrpSpPr/>
                    <p:nvPr/>
                  </p:nvGrpSpPr>
                  <p:grpSpPr>
                    <a:xfrm>
                      <a:off x="-152400" y="5330952"/>
                      <a:ext cx="3505200" cy="1752600"/>
                      <a:chOff x="-152400" y="5330952"/>
                      <a:chExt cx="3505200" cy="1752600"/>
                    </a:xfrm>
                  </p:grpSpPr>
                  <p:sp>
                    <p:nvSpPr>
                      <p:cNvPr id="19" name="Rectangle 18"/>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6" name="Freeform 15"/>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grpSp>
        <p:pic>
          <p:nvPicPr>
            <p:cNvPr id="25" name="Picture 2" descr="File:United States 1821-08-1822.png"/>
            <p:cNvPicPr preferRelativeResize="0">
              <a:picLocks noChangeArrowheads="1"/>
            </p:cNvPicPr>
            <p:nvPr/>
          </p:nvPicPr>
          <p:blipFill>
            <a:blip r:embed="rId4"/>
            <a:srcRect l="30024" t="15703" r="53658" b="74663"/>
            <a:stretch>
              <a:fillRect/>
            </a:stretch>
          </p:blipFill>
          <p:spPr bwMode="auto">
            <a:xfrm>
              <a:off x="762000" y="3712464"/>
              <a:ext cx="1752600" cy="457200"/>
            </a:xfrm>
            <a:prstGeom prst="rect">
              <a:avLst/>
            </a:prstGeom>
            <a:noFill/>
          </p:spPr>
        </p:pic>
      </p:grpSp>
      <p:sp>
        <p:nvSpPr>
          <p:cNvPr id="46" name="TextBox 45"/>
          <p:cNvSpPr txBox="1"/>
          <p:nvPr/>
        </p:nvSpPr>
        <p:spPr>
          <a:xfrm>
            <a:off x="1600200" y="3072825"/>
            <a:ext cx="1976823" cy="584775"/>
          </a:xfrm>
          <a:prstGeom prst="rect">
            <a:avLst/>
          </a:prstGeom>
          <a:noFill/>
        </p:spPr>
        <p:txBody>
          <a:bodyPr wrap="none" rtlCol="0">
            <a:spAutoFit/>
          </a:bodyPr>
          <a:lstStyle/>
          <a:p>
            <a:r>
              <a:rPr lang="en-US" sz="3200" dirty="0" smtClean="0">
                <a:ln>
                  <a:solidFill>
                    <a:srgbClr val="FF0000"/>
                  </a:solidFill>
                </a:ln>
                <a:solidFill>
                  <a:srgbClr val="FF0000"/>
                </a:solidFill>
                <a:effectLst>
                  <a:outerShdw dist="63500" dir="7200000" algn="ctr" rotWithShape="0">
                    <a:schemeClr val="tx1"/>
                  </a:outerShdw>
                </a:effectLst>
              </a:rPr>
              <a:t>1846-1869</a:t>
            </a:r>
            <a:endParaRPr lang="en-US" sz="3200" dirty="0">
              <a:ln>
                <a:solidFill>
                  <a:srgbClr val="FF0000"/>
                </a:solidFill>
              </a:ln>
              <a:solidFill>
                <a:srgbClr val="FF0000"/>
              </a:solidFill>
              <a:effectLst>
                <a:outerShdw dist="63500" dir="7200000" algn="ctr" rotWithShape="0">
                  <a:schemeClr val="tx1"/>
                </a:outerShdw>
              </a:effectLst>
            </a:endParaRPr>
          </a:p>
        </p:txBody>
      </p:sp>
      <p:grpSp>
        <p:nvGrpSpPr>
          <p:cNvPr id="47" name="Group 46"/>
          <p:cNvGrpSpPr/>
          <p:nvPr/>
        </p:nvGrpSpPr>
        <p:grpSpPr>
          <a:xfrm>
            <a:off x="533400" y="1371600"/>
            <a:ext cx="7436526" cy="2750408"/>
            <a:chOff x="640674" y="1371015"/>
            <a:chExt cx="7436526" cy="2750408"/>
          </a:xfrm>
        </p:grpSpPr>
        <p:grpSp>
          <p:nvGrpSpPr>
            <p:cNvPr id="48" name="Group 39"/>
            <p:cNvGrpSpPr/>
            <p:nvPr/>
          </p:nvGrpSpPr>
          <p:grpSpPr>
            <a:xfrm>
              <a:off x="640674" y="1537741"/>
              <a:ext cx="7436526" cy="2583682"/>
              <a:chOff x="640674" y="1537741"/>
              <a:chExt cx="7436526" cy="2583682"/>
            </a:xfrm>
          </p:grpSpPr>
          <p:sp>
            <p:nvSpPr>
              <p:cNvPr id="50" name="Freeform 49"/>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1" name="Freeform 50"/>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 name="Freeform 51"/>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Freeform 52"/>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49"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grpSp>
        <p:nvGrpSpPr>
          <p:cNvPr id="54" name="Group 102"/>
          <p:cNvGrpSpPr/>
          <p:nvPr/>
        </p:nvGrpSpPr>
        <p:grpSpPr>
          <a:xfrm rot="21102751">
            <a:off x="2024608" y="3607647"/>
            <a:ext cx="3237839" cy="1519426"/>
            <a:chOff x="2119519" y="1502125"/>
            <a:chExt cx="5028826" cy="1448865"/>
          </a:xfrm>
        </p:grpSpPr>
        <p:sp>
          <p:nvSpPr>
            <p:cNvPr id="55" name="Freeform 54"/>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TextBox 55"/>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66" name="Group 103"/>
          <p:cNvGrpSpPr/>
          <p:nvPr/>
        </p:nvGrpSpPr>
        <p:grpSpPr>
          <a:xfrm rot="420000">
            <a:off x="4071614" y="3952331"/>
            <a:ext cx="3247654" cy="1382387"/>
            <a:chOff x="2038286" y="1893796"/>
            <a:chExt cx="5917641" cy="2140999"/>
          </a:xfrm>
        </p:grpSpPr>
        <p:sp>
          <p:nvSpPr>
            <p:cNvPr id="67" name="Freeform 66"/>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69" name="Group 68"/>
          <p:cNvGrpSpPr/>
          <p:nvPr/>
        </p:nvGrpSpPr>
        <p:grpSpPr>
          <a:xfrm>
            <a:off x="0" y="2057400"/>
            <a:ext cx="5975751" cy="3186647"/>
            <a:chOff x="0" y="2057400"/>
            <a:chExt cx="5975751" cy="3186647"/>
          </a:xfrm>
        </p:grpSpPr>
        <p:sp>
          <p:nvSpPr>
            <p:cNvPr id="30" name="TextBox 29"/>
            <p:cNvSpPr txBox="1"/>
            <p:nvPr/>
          </p:nvSpPr>
          <p:spPr>
            <a:xfrm>
              <a:off x="0" y="3657600"/>
              <a:ext cx="1976823" cy="584775"/>
            </a:xfrm>
            <a:prstGeom prst="rect">
              <a:avLst/>
            </a:prstGeom>
            <a:noFill/>
          </p:spPr>
          <p:txBody>
            <a:bodyPr wrap="none" rtlCol="0">
              <a:spAutoFit/>
            </a:bodyPr>
            <a:lstStyle/>
            <a:p>
              <a:r>
                <a:rPr lang="en-US" sz="3200" dirty="0" smtClean="0">
                  <a:ln>
                    <a:solidFill>
                      <a:srgbClr val="00FFFF"/>
                    </a:solidFill>
                  </a:ln>
                  <a:solidFill>
                    <a:srgbClr val="00FFFF"/>
                  </a:solidFill>
                  <a:effectLst>
                    <a:outerShdw dist="63500" dir="7200000" algn="ctr" rotWithShape="0">
                      <a:schemeClr val="tx1"/>
                    </a:outerShdw>
                  </a:effectLst>
                </a:rPr>
                <a:t>1849-1869</a:t>
              </a:r>
              <a:endParaRPr lang="en-US" sz="3200" dirty="0">
                <a:ln>
                  <a:solidFill>
                    <a:srgbClr val="00FFFF"/>
                  </a:solidFill>
                </a:ln>
                <a:solidFill>
                  <a:srgbClr val="00FFFF"/>
                </a:solidFill>
                <a:effectLst>
                  <a:outerShdw dist="63500" dir="7200000" algn="ctr" rotWithShape="0">
                    <a:schemeClr val="tx1"/>
                  </a:outerShdw>
                </a:effectLst>
              </a:endParaRPr>
            </a:p>
          </p:txBody>
        </p:sp>
        <p:grpSp>
          <p:nvGrpSpPr>
            <p:cNvPr id="27" name="Group 50"/>
            <p:cNvGrpSpPr/>
            <p:nvPr/>
          </p:nvGrpSpPr>
          <p:grpSpPr>
            <a:xfrm>
              <a:off x="680280" y="2057400"/>
              <a:ext cx="5295471" cy="3186647"/>
              <a:chOff x="788361" y="2220065"/>
              <a:chExt cx="5295471" cy="3186647"/>
            </a:xfrm>
          </p:grpSpPr>
          <p:sp>
            <p:nvSpPr>
              <p:cNvPr id="28" name="Freeform 27"/>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00FFFF">
                  <a:alpha val="4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 name="TextBox 28"/>
              <p:cNvSpPr txBox="1"/>
              <p:nvPr/>
            </p:nvSpPr>
            <p:spPr>
              <a:xfrm rot="20104102">
                <a:off x="788361" y="2977031"/>
                <a:ext cx="1964192"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California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grpSp>
        <p:nvGrpSpPr>
          <p:cNvPr id="60" name="Group 37"/>
          <p:cNvGrpSpPr/>
          <p:nvPr/>
        </p:nvGrpSpPr>
        <p:grpSpPr>
          <a:xfrm>
            <a:off x="885797" y="1927533"/>
            <a:ext cx="5134003" cy="2568267"/>
            <a:chOff x="885797" y="1927533"/>
            <a:chExt cx="5134003" cy="2568267"/>
          </a:xfrm>
        </p:grpSpPr>
        <p:sp>
          <p:nvSpPr>
            <p:cNvPr id="61" name="Freeform 60"/>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TextBox 61"/>
            <p:cNvSpPr txBox="1"/>
            <p:nvPr/>
          </p:nvSpPr>
          <p:spPr>
            <a:xfrm rot="566963">
              <a:off x="2158227"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nvGrpSpPr>
          <p:cNvPr id="63" name="Group 48"/>
          <p:cNvGrpSpPr/>
          <p:nvPr/>
        </p:nvGrpSpPr>
        <p:grpSpPr>
          <a:xfrm>
            <a:off x="2246068" y="1960958"/>
            <a:ext cx="5434108" cy="1944218"/>
            <a:chOff x="2246068" y="1960958"/>
            <a:chExt cx="5434108" cy="1944218"/>
          </a:xfrm>
        </p:grpSpPr>
        <p:sp>
          <p:nvSpPr>
            <p:cNvPr id="64" name="Freeform 63"/>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TextBox 64"/>
            <p:cNvSpPr txBox="1"/>
            <p:nvPr/>
          </p:nvSpPr>
          <p:spPr>
            <a:xfrm rot="870264">
              <a:off x="4725392" y="2742181"/>
              <a:ext cx="1876091"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Mormon Trail</a:t>
              </a:r>
              <a:endParaRPr lang="en-US" sz="2400" dirty="0">
                <a:ln>
                  <a:solidFill>
                    <a:srgbClr val="FFFF00"/>
                  </a:solidFill>
                </a:ln>
                <a:solidFill>
                  <a:srgbClr val="FFFF00"/>
                </a:solidFill>
                <a:effectLst>
                  <a:outerShdw dist="50800" dir="54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6"/>
                                        </p:tgtEl>
                                      </p:cBhvr>
                                    </p:animEffect>
                                    <p:set>
                                      <p:cBhvr>
                                        <p:cTn id="7" dur="1" fill="hold">
                                          <p:stCondLst>
                                            <p:cond delay="999"/>
                                          </p:stCondLst>
                                        </p:cTn>
                                        <p:tgtEl>
                                          <p:spTgt spid="46"/>
                                        </p:tgtEl>
                                        <p:attrNameLst>
                                          <p:attrName>style.visibility</p:attrName>
                                        </p:attrNameLst>
                                      </p:cBhvr>
                                      <p:to>
                                        <p:strVal val="hidden"/>
                                      </p:to>
                                    </p:set>
                                  </p:childTnLst>
                                </p:cTn>
                              </p:par>
                              <p:par>
                                <p:cTn id="8" presetID="49" presetClass="exit" presetSubtype="0" accel="100000" fill="hold" grpId="0" nodeType="withEffect">
                                  <p:stCondLst>
                                    <p:cond delay="0"/>
                                  </p:stCondLst>
                                  <p:childTnLst>
                                    <p:anim calcmode="lin" valueType="num">
                                      <p:cBhvr>
                                        <p:cTn id="9" dur="1000"/>
                                        <p:tgtEl>
                                          <p:spTgt spid="44"/>
                                        </p:tgtEl>
                                        <p:attrNameLst>
                                          <p:attrName>ppt_w</p:attrName>
                                        </p:attrNameLst>
                                      </p:cBhvr>
                                      <p:tavLst>
                                        <p:tav tm="0">
                                          <p:val>
                                            <p:strVal val="ppt_w"/>
                                          </p:val>
                                        </p:tav>
                                        <p:tav tm="100000">
                                          <p:val>
                                            <p:fltVal val="0"/>
                                          </p:val>
                                        </p:tav>
                                      </p:tavLst>
                                    </p:anim>
                                    <p:anim calcmode="lin" valueType="num">
                                      <p:cBhvr>
                                        <p:cTn id="10" dur="1000"/>
                                        <p:tgtEl>
                                          <p:spTgt spid="44"/>
                                        </p:tgtEl>
                                        <p:attrNameLst>
                                          <p:attrName>ppt_h</p:attrName>
                                        </p:attrNameLst>
                                      </p:cBhvr>
                                      <p:tavLst>
                                        <p:tav tm="0">
                                          <p:val>
                                            <p:strVal val="ppt_h"/>
                                          </p:val>
                                        </p:tav>
                                        <p:tav tm="100000">
                                          <p:val>
                                            <p:fltVal val="0"/>
                                          </p:val>
                                        </p:tav>
                                      </p:tavLst>
                                    </p:anim>
                                    <p:anim calcmode="lin" valueType="num">
                                      <p:cBhvr>
                                        <p:cTn id="11" dur="1000"/>
                                        <p:tgtEl>
                                          <p:spTgt spid="44"/>
                                        </p:tgtEl>
                                        <p:attrNameLst>
                                          <p:attrName>style.rotation</p:attrName>
                                        </p:attrNameLst>
                                      </p:cBhvr>
                                      <p:tavLst>
                                        <p:tav tm="0">
                                          <p:val>
                                            <p:fltVal val="0"/>
                                          </p:val>
                                        </p:tav>
                                        <p:tav tm="100000">
                                          <p:val>
                                            <p:fltVal val="360"/>
                                          </p:val>
                                        </p:tav>
                                      </p:tavLst>
                                    </p:anim>
                                    <p:animEffect transition="out" filter="fade">
                                      <p:cBhvr>
                                        <p:cTn id="12" dur="1000"/>
                                        <p:tgtEl>
                                          <p:spTgt spid="44"/>
                                        </p:tgtEl>
                                      </p:cBhvr>
                                    </p:animEffect>
                                    <p:set>
                                      <p:cBhvr>
                                        <p:cTn id="13" dur="1" fill="hold">
                                          <p:stCondLst>
                                            <p:cond delay="999"/>
                                          </p:stCondLst>
                                        </p:cTn>
                                        <p:tgtEl>
                                          <p:spTgt spid="44"/>
                                        </p:tgtEl>
                                        <p:attrNameLst>
                                          <p:attrName>style.visibility</p:attrName>
                                        </p:attrNameLst>
                                      </p:cBhvr>
                                      <p:to>
                                        <p:strVal val="hidden"/>
                                      </p:to>
                                    </p:set>
                                  </p:childTnLst>
                                </p:cTn>
                              </p:par>
                              <p:par>
                                <p:cTn id="14" presetID="49" presetClass="entr" presetSubtype="0" decel="100000"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 calcmode="lin" valueType="num">
                                      <p:cBhvr>
                                        <p:cTn id="16" dur="1000" fill="hold"/>
                                        <p:tgtEl>
                                          <p:spTgt spid="45"/>
                                        </p:tgtEl>
                                        <p:attrNameLst>
                                          <p:attrName>ppt_w</p:attrName>
                                        </p:attrNameLst>
                                      </p:cBhvr>
                                      <p:tavLst>
                                        <p:tav tm="0">
                                          <p:val>
                                            <p:fltVal val="0"/>
                                          </p:val>
                                        </p:tav>
                                        <p:tav tm="100000">
                                          <p:val>
                                            <p:strVal val="#ppt_w"/>
                                          </p:val>
                                        </p:tav>
                                      </p:tavLst>
                                    </p:anim>
                                    <p:anim calcmode="lin" valueType="num">
                                      <p:cBhvr>
                                        <p:cTn id="17" dur="1000" fill="hold"/>
                                        <p:tgtEl>
                                          <p:spTgt spid="45"/>
                                        </p:tgtEl>
                                        <p:attrNameLst>
                                          <p:attrName>ppt_h</p:attrName>
                                        </p:attrNameLst>
                                      </p:cBhvr>
                                      <p:tavLst>
                                        <p:tav tm="0">
                                          <p:val>
                                            <p:fltVal val="0"/>
                                          </p:val>
                                        </p:tav>
                                        <p:tav tm="100000">
                                          <p:val>
                                            <p:strVal val="#ppt_h"/>
                                          </p:val>
                                        </p:tav>
                                      </p:tavLst>
                                    </p:anim>
                                    <p:anim calcmode="lin" valueType="num">
                                      <p:cBhvr>
                                        <p:cTn id="18" dur="1000" fill="hold"/>
                                        <p:tgtEl>
                                          <p:spTgt spid="45"/>
                                        </p:tgtEl>
                                        <p:attrNameLst>
                                          <p:attrName>style.rotation</p:attrName>
                                        </p:attrNameLst>
                                      </p:cBhvr>
                                      <p:tavLst>
                                        <p:tav tm="0">
                                          <p:val>
                                            <p:fltVal val="360"/>
                                          </p:val>
                                        </p:tav>
                                        <p:tav tm="100000">
                                          <p:val>
                                            <p:fltVal val="0"/>
                                          </p:val>
                                        </p:tav>
                                      </p:tavLst>
                                    </p:anim>
                                    <p:animEffect transition="in" filter="fade">
                                      <p:cBhvr>
                                        <p:cTn id="19" dur="1000"/>
                                        <p:tgtEl>
                                          <p:spTgt spid="45"/>
                                        </p:tgtEl>
                                      </p:cBhvr>
                                    </p:animEffect>
                                  </p:childTnLst>
                                </p:cTn>
                              </p:par>
                              <p:par>
                                <p:cTn id="20" presetID="9" presetClass="entr" presetSubtype="0"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dissolve">
                                      <p:cBhvr>
                                        <p:cTn id="22" dur="1000"/>
                                        <p:tgtEl>
                                          <p:spTgt spid="26"/>
                                        </p:tgtEl>
                                      </p:cBhvr>
                                    </p:animEffect>
                                  </p:childTnLst>
                                </p:cTn>
                              </p:par>
                              <p:par>
                                <p:cTn id="23" presetID="10" presetClass="exit" presetSubtype="0" fill="hold" nodeType="withEffect">
                                  <p:stCondLst>
                                    <p:cond delay="1000"/>
                                  </p:stCondLst>
                                  <p:childTnLst>
                                    <p:animEffect transition="out" filter="fade">
                                      <p:cBhvr>
                                        <p:cTn id="24" dur="1000"/>
                                        <p:tgtEl>
                                          <p:spTgt spid="31"/>
                                        </p:tgtEl>
                                      </p:cBhvr>
                                    </p:animEffect>
                                    <p:set>
                                      <p:cBhvr>
                                        <p:cTn id="25" dur="1" fill="hold">
                                          <p:stCondLst>
                                            <p:cond delay="999"/>
                                          </p:stCondLst>
                                        </p:cTn>
                                        <p:tgtEl>
                                          <p:spTgt spid="31"/>
                                        </p:tgtEl>
                                        <p:attrNameLst>
                                          <p:attrName>style.visibility</p:attrName>
                                        </p:attrNameLst>
                                      </p:cBhvr>
                                      <p:to>
                                        <p:strVal val="hidden"/>
                                      </p:to>
                                    </p:set>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wipe(right)">
                                      <p:cBhvr>
                                        <p:cTn id="29" dur="10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p:cNvGrpSpPr/>
          <p:nvPr/>
        </p:nvGrpSpPr>
        <p:grpSpPr>
          <a:xfrm>
            <a:off x="-137160" y="758952"/>
            <a:ext cx="9339702" cy="6327648"/>
            <a:chOff x="-137160" y="758952"/>
            <a:chExt cx="9339702" cy="6327648"/>
          </a:xfrm>
        </p:grpSpPr>
        <p:pic>
          <p:nvPicPr>
            <p:cNvPr id="101" name="Picture 2" descr="File:United States 1849-1850.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pic>
          <p:nvPicPr>
            <p:cNvPr id="102" name="Picture 2" descr="File:United States 1821-08-1822.png"/>
            <p:cNvPicPr preferRelativeResize="0">
              <a:picLocks noChangeArrowheads="1"/>
            </p:cNvPicPr>
            <p:nvPr/>
          </p:nvPicPr>
          <p:blipFill>
            <a:blip r:embed="rId3"/>
            <a:srcRect l="30024" t="15703" r="53658" b="74663"/>
            <a:stretch>
              <a:fillRect/>
            </a:stretch>
          </p:blipFill>
          <p:spPr bwMode="auto">
            <a:xfrm>
              <a:off x="762000" y="3712464"/>
              <a:ext cx="1752600" cy="457200"/>
            </a:xfrm>
            <a:prstGeom prst="rect">
              <a:avLst/>
            </a:prstGeom>
            <a:noFill/>
          </p:spPr>
        </p:pic>
      </p:grpSp>
      <p:pic>
        <p:nvPicPr>
          <p:cNvPr id="51" name="Picture 2" descr="File:United States 1912-02-1912-08.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sp>
        <p:nvSpPr>
          <p:cNvPr id="62" name="Rectangle 61"/>
          <p:cNvSpPr/>
          <p:nvPr/>
        </p:nvSpPr>
        <p:spPr>
          <a:xfrm>
            <a:off x="0" y="0"/>
            <a:ext cx="9144000" cy="838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100" name="TextBox 99"/>
          <p:cNvSpPr txBox="1"/>
          <p:nvPr/>
        </p:nvSpPr>
        <p:spPr>
          <a:xfrm>
            <a:off x="7467600" y="-76200"/>
            <a:ext cx="1435008" cy="830997"/>
          </a:xfrm>
          <a:prstGeom prst="rect">
            <a:avLst/>
          </a:prstGeom>
          <a:solidFill>
            <a:schemeClr val="bg1"/>
          </a:solidFill>
        </p:spPr>
        <p:txBody>
          <a:bodyPr wrap="none" rtlCol="0">
            <a:spAutoFit/>
          </a:bodyPr>
          <a:lstStyle/>
          <a:p>
            <a:r>
              <a:rPr lang="en-US" sz="4800" dirty="0" smtClean="0">
                <a:ln>
                  <a:solidFill>
                    <a:srgbClr val="00FFFF"/>
                  </a:solidFill>
                </a:ln>
                <a:solidFill>
                  <a:srgbClr val="00FFFF"/>
                </a:solidFill>
                <a:effectLst>
                  <a:outerShdw dist="50800" dir="7200000" algn="ctr" rotWithShape="0">
                    <a:schemeClr val="tx1"/>
                  </a:outerShdw>
                </a:effectLst>
              </a:rPr>
              <a:t>1849</a:t>
            </a:r>
            <a:endParaRPr lang="en-US" sz="4800" dirty="0">
              <a:ln>
                <a:solidFill>
                  <a:srgbClr val="00FFFF"/>
                </a:solidFill>
              </a:ln>
              <a:solidFill>
                <a:srgbClr val="00FFFF"/>
              </a:solidFill>
              <a:effectLst>
                <a:outerShdw dist="50800" dir="7200000" algn="ctr" rotWithShape="0">
                  <a:schemeClr val="tx1"/>
                </a:outerShdw>
              </a:effectLst>
            </a:endParaRPr>
          </a:p>
        </p:txBody>
      </p:sp>
      <p:sp>
        <p:nvSpPr>
          <p:cNvPr id="38" name="TextBox 37"/>
          <p:cNvSpPr txBox="1"/>
          <p:nvPr/>
        </p:nvSpPr>
        <p:spPr>
          <a:xfrm>
            <a:off x="7391400" y="-76200"/>
            <a:ext cx="1597104" cy="830997"/>
          </a:xfrm>
          <a:prstGeom prst="rect">
            <a:avLst/>
          </a:prstGeom>
          <a:solidFill>
            <a:schemeClr val="bg1"/>
          </a:solidFill>
        </p:spPr>
        <p:txBody>
          <a:bodyPr wrap="none" rtlCol="0">
            <a:spAutoFit/>
          </a:bodyPr>
          <a:lstStyle/>
          <a:p>
            <a:r>
              <a:rPr lang="en-US" sz="4800" dirty="0" smtClean="0">
                <a:ln>
                  <a:solidFill>
                    <a:schemeClr val="tx1"/>
                  </a:solidFill>
                </a:ln>
                <a:effectLst>
                  <a:outerShdw dist="50800" dir="7200000" algn="ctr" rotWithShape="0">
                    <a:schemeClr val="tx1"/>
                  </a:outerShdw>
                </a:effectLst>
              </a:rPr>
              <a:t>today</a:t>
            </a:r>
            <a:endParaRPr lang="en-US" sz="4800" dirty="0">
              <a:ln>
                <a:solidFill>
                  <a:schemeClr val="tx1"/>
                </a:solidFill>
              </a:ln>
              <a:effectLst>
                <a:outerShdw dist="50800" dir="7200000" algn="ctr" rotWithShape="0">
                  <a:schemeClr val="tx1"/>
                </a:outerShdw>
              </a:effectLst>
            </a:endParaRPr>
          </a:p>
        </p:txBody>
      </p:sp>
      <p:grpSp>
        <p:nvGrpSpPr>
          <p:cNvPr id="55" name="Group 6"/>
          <p:cNvGrpSpPr/>
          <p:nvPr/>
        </p:nvGrpSpPr>
        <p:grpSpPr>
          <a:xfrm>
            <a:off x="-152400" y="838200"/>
            <a:ext cx="9908770" cy="6281651"/>
            <a:chOff x="-152400" y="879764"/>
            <a:chExt cx="9908770" cy="6281651"/>
          </a:xfrm>
        </p:grpSpPr>
        <p:grpSp>
          <p:nvGrpSpPr>
            <p:cNvPr id="63" name="Group 34"/>
            <p:cNvGrpSpPr/>
            <p:nvPr/>
          </p:nvGrpSpPr>
          <p:grpSpPr>
            <a:xfrm>
              <a:off x="-152400" y="879764"/>
              <a:ext cx="9908770" cy="6281651"/>
              <a:chOff x="-152400" y="876716"/>
              <a:chExt cx="9908770" cy="6281651"/>
            </a:xfrm>
          </p:grpSpPr>
          <p:grpSp>
            <p:nvGrpSpPr>
              <p:cNvPr id="65" name="Group 33"/>
              <p:cNvGrpSpPr/>
              <p:nvPr/>
            </p:nvGrpSpPr>
            <p:grpSpPr>
              <a:xfrm>
                <a:off x="3391593" y="876716"/>
                <a:ext cx="6364777" cy="6281651"/>
                <a:chOff x="3391593" y="876716"/>
                <a:chExt cx="6364777" cy="6281651"/>
              </a:xfrm>
            </p:grpSpPr>
            <p:sp>
              <p:nvSpPr>
                <p:cNvPr id="69" name="Freeform 68"/>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53"/>
              <p:cNvGrpSpPr/>
              <p:nvPr/>
            </p:nvGrpSpPr>
            <p:grpSpPr>
              <a:xfrm>
                <a:off x="-152400" y="5330952"/>
                <a:ext cx="3505200" cy="1752600"/>
                <a:chOff x="-152400" y="5330952"/>
                <a:chExt cx="3505200" cy="1752600"/>
              </a:xfrm>
            </p:grpSpPr>
            <p:sp>
              <p:nvSpPr>
                <p:cNvPr id="67" name="Rectangle 66"/>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4" name="Freeform 63"/>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p:cNvSpPr txBox="1"/>
          <p:nvPr/>
        </p:nvSpPr>
        <p:spPr>
          <a:xfrm>
            <a:off x="0" y="0"/>
            <a:ext cx="7391400" cy="769441"/>
          </a:xfrm>
          <a:prstGeom prst="rect">
            <a:avLst/>
          </a:prstGeom>
          <a:no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solidFill>
            <a:schemeClr val="bg1"/>
          </a:solid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1" name="Group 70"/>
          <p:cNvGrpSpPr/>
          <p:nvPr/>
        </p:nvGrpSpPr>
        <p:grpSpPr>
          <a:xfrm>
            <a:off x="533400" y="1371600"/>
            <a:ext cx="7436526" cy="2750408"/>
            <a:chOff x="640674" y="1371015"/>
            <a:chExt cx="7436526" cy="2750408"/>
          </a:xfrm>
        </p:grpSpPr>
        <p:grpSp>
          <p:nvGrpSpPr>
            <p:cNvPr id="72" name="Group 39"/>
            <p:cNvGrpSpPr/>
            <p:nvPr/>
          </p:nvGrpSpPr>
          <p:grpSpPr>
            <a:xfrm>
              <a:off x="640674" y="1537741"/>
              <a:ext cx="7436526" cy="2583682"/>
              <a:chOff x="640674" y="1537741"/>
              <a:chExt cx="7436526" cy="2583682"/>
            </a:xfrm>
          </p:grpSpPr>
          <p:sp>
            <p:nvSpPr>
              <p:cNvPr id="74" name="Freeform 73"/>
              <p:cNvSpPr/>
              <p:nvPr/>
            </p:nvSpPr>
            <p:spPr>
              <a:xfrm>
                <a:off x="5855281" y="2906713"/>
                <a:ext cx="2221919" cy="1214710"/>
              </a:xfrm>
              <a:custGeom>
                <a:avLst/>
                <a:gdLst>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1208314 w 2139043"/>
                  <a:gd name="connsiteY7" fmla="*/ 800100 h 1191986"/>
                  <a:gd name="connsiteX8" fmla="*/ 947057 w 2139043"/>
                  <a:gd name="connsiteY8" fmla="*/ 718457 h 1191986"/>
                  <a:gd name="connsiteX9" fmla="*/ 702129 w 2139043"/>
                  <a:gd name="connsiteY9" fmla="*/ 653143 h 1191986"/>
                  <a:gd name="connsiteX10" fmla="*/ 620486 w 2139043"/>
                  <a:gd name="connsiteY10" fmla="*/ 816429 h 1191986"/>
                  <a:gd name="connsiteX11" fmla="*/ 440872 w 2139043"/>
                  <a:gd name="connsiteY11" fmla="*/ 898072 h 1191986"/>
                  <a:gd name="connsiteX12" fmla="*/ 277586 w 2139043"/>
                  <a:gd name="connsiteY12" fmla="*/ 914400 h 1191986"/>
                  <a:gd name="connsiteX13" fmla="*/ 179614 w 2139043"/>
                  <a:gd name="connsiteY13" fmla="*/ 996043 h 1191986"/>
                  <a:gd name="connsiteX14" fmla="*/ 0 w 2139043"/>
                  <a:gd name="connsiteY14" fmla="*/ 1191986 h 1191986"/>
                  <a:gd name="connsiteX0" fmla="*/ 2139043 w 2139043"/>
                  <a:gd name="connsiteY0" fmla="*/ 0 h 1191986"/>
                  <a:gd name="connsiteX1" fmla="*/ 1828800 w 2139043"/>
                  <a:gd name="connsiteY1" fmla="*/ 653143 h 1191986"/>
                  <a:gd name="connsiteX2" fmla="*/ 1943100 w 2139043"/>
                  <a:gd name="connsiteY2" fmla="*/ 489857 h 1191986"/>
                  <a:gd name="connsiteX3" fmla="*/ 1779814 w 2139043"/>
                  <a:gd name="connsiteY3" fmla="*/ 391886 h 1191986"/>
                  <a:gd name="connsiteX4" fmla="*/ 1322614 w 2139043"/>
                  <a:gd name="connsiteY4" fmla="*/ 195943 h 1191986"/>
                  <a:gd name="connsiteX5" fmla="*/ 1322614 w 2139043"/>
                  <a:gd name="connsiteY5" fmla="*/ 277586 h 1191986"/>
                  <a:gd name="connsiteX6" fmla="*/ 1322614 w 2139043"/>
                  <a:gd name="connsiteY6" fmla="*/ 457200 h 1191986"/>
                  <a:gd name="connsiteX7" fmla="*/ 947057 w 2139043"/>
                  <a:gd name="connsiteY7" fmla="*/ 718457 h 1191986"/>
                  <a:gd name="connsiteX8" fmla="*/ 702129 w 2139043"/>
                  <a:gd name="connsiteY8" fmla="*/ 653143 h 1191986"/>
                  <a:gd name="connsiteX9" fmla="*/ 620486 w 2139043"/>
                  <a:gd name="connsiteY9" fmla="*/ 816429 h 1191986"/>
                  <a:gd name="connsiteX10" fmla="*/ 440872 w 2139043"/>
                  <a:gd name="connsiteY10" fmla="*/ 898072 h 1191986"/>
                  <a:gd name="connsiteX11" fmla="*/ 277586 w 2139043"/>
                  <a:gd name="connsiteY11" fmla="*/ 914400 h 1191986"/>
                  <a:gd name="connsiteX12" fmla="*/ 179614 w 2139043"/>
                  <a:gd name="connsiteY12" fmla="*/ 996043 h 1191986"/>
                  <a:gd name="connsiteX13" fmla="*/ 0 w 2139043"/>
                  <a:gd name="connsiteY13" fmla="*/ 1191986 h 1191986"/>
                  <a:gd name="connsiteX0" fmla="*/ 2221919 w 2221919"/>
                  <a:gd name="connsiteY0" fmla="*/ 0 h 1214710"/>
                  <a:gd name="connsiteX1" fmla="*/ 1911676 w 2221919"/>
                  <a:gd name="connsiteY1" fmla="*/ 653143 h 1214710"/>
                  <a:gd name="connsiteX2" fmla="*/ 2025976 w 2221919"/>
                  <a:gd name="connsiteY2" fmla="*/ 489857 h 1214710"/>
                  <a:gd name="connsiteX3" fmla="*/ 1862690 w 2221919"/>
                  <a:gd name="connsiteY3" fmla="*/ 391886 h 1214710"/>
                  <a:gd name="connsiteX4" fmla="*/ 1405490 w 2221919"/>
                  <a:gd name="connsiteY4" fmla="*/ 195943 h 1214710"/>
                  <a:gd name="connsiteX5" fmla="*/ 1405490 w 2221919"/>
                  <a:gd name="connsiteY5" fmla="*/ 277586 h 1214710"/>
                  <a:gd name="connsiteX6" fmla="*/ 1405490 w 2221919"/>
                  <a:gd name="connsiteY6" fmla="*/ 457200 h 1214710"/>
                  <a:gd name="connsiteX7" fmla="*/ 1029933 w 2221919"/>
                  <a:gd name="connsiteY7" fmla="*/ 718457 h 1214710"/>
                  <a:gd name="connsiteX8" fmla="*/ 785005 w 2221919"/>
                  <a:gd name="connsiteY8" fmla="*/ 653143 h 1214710"/>
                  <a:gd name="connsiteX9" fmla="*/ 703362 w 2221919"/>
                  <a:gd name="connsiteY9" fmla="*/ 816429 h 1214710"/>
                  <a:gd name="connsiteX10" fmla="*/ 523748 w 2221919"/>
                  <a:gd name="connsiteY10" fmla="*/ 898072 h 1214710"/>
                  <a:gd name="connsiteX11" fmla="*/ 360462 w 2221919"/>
                  <a:gd name="connsiteY11" fmla="*/ 914400 h 1214710"/>
                  <a:gd name="connsiteX12" fmla="*/ 262490 w 2221919"/>
                  <a:gd name="connsiteY12" fmla="*/ 996043 h 1214710"/>
                  <a:gd name="connsiteX13" fmla="*/ 82876 w 2221919"/>
                  <a:gd name="connsiteY13" fmla="*/ 1191986 h 1214710"/>
                  <a:gd name="connsiteX0" fmla="*/ 2221919 w 2221919"/>
                  <a:gd name="connsiteY0" fmla="*/ 0 h 1214710"/>
                  <a:gd name="connsiteX1" fmla="*/ 2025976 w 2221919"/>
                  <a:gd name="connsiteY1" fmla="*/ 489857 h 1214710"/>
                  <a:gd name="connsiteX2" fmla="*/ 1862690 w 2221919"/>
                  <a:gd name="connsiteY2" fmla="*/ 391886 h 1214710"/>
                  <a:gd name="connsiteX3" fmla="*/ 1405490 w 2221919"/>
                  <a:gd name="connsiteY3" fmla="*/ 195943 h 1214710"/>
                  <a:gd name="connsiteX4" fmla="*/ 1405490 w 2221919"/>
                  <a:gd name="connsiteY4" fmla="*/ 277586 h 1214710"/>
                  <a:gd name="connsiteX5" fmla="*/ 1405490 w 2221919"/>
                  <a:gd name="connsiteY5" fmla="*/ 457200 h 1214710"/>
                  <a:gd name="connsiteX6" fmla="*/ 1029933 w 2221919"/>
                  <a:gd name="connsiteY6" fmla="*/ 718457 h 1214710"/>
                  <a:gd name="connsiteX7" fmla="*/ 785005 w 2221919"/>
                  <a:gd name="connsiteY7" fmla="*/ 653143 h 1214710"/>
                  <a:gd name="connsiteX8" fmla="*/ 703362 w 2221919"/>
                  <a:gd name="connsiteY8" fmla="*/ 816429 h 1214710"/>
                  <a:gd name="connsiteX9" fmla="*/ 523748 w 2221919"/>
                  <a:gd name="connsiteY9" fmla="*/ 898072 h 1214710"/>
                  <a:gd name="connsiteX10" fmla="*/ 360462 w 2221919"/>
                  <a:gd name="connsiteY10" fmla="*/ 914400 h 1214710"/>
                  <a:gd name="connsiteX11" fmla="*/ 262490 w 2221919"/>
                  <a:gd name="connsiteY11" fmla="*/ 996043 h 1214710"/>
                  <a:gd name="connsiteX12" fmla="*/ 82876 w 2221919"/>
                  <a:gd name="connsiteY12" fmla="*/ 1191986 h 121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1919" h="1214710">
                    <a:moveTo>
                      <a:pt x="2221919" y="0"/>
                    </a:moveTo>
                    <a:cubicBezTo>
                      <a:pt x="2181098" y="102054"/>
                      <a:pt x="2085847" y="424543"/>
                      <a:pt x="2025976" y="489857"/>
                    </a:cubicBezTo>
                    <a:cubicBezTo>
                      <a:pt x="1966105" y="555171"/>
                      <a:pt x="1966104" y="440872"/>
                      <a:pt x="1862690" y="391886"/>
                    </a:cubicBezTo>
                    <a:cubicBezTo>
                      <a:pt x="1759276" y="342900"/>
                      <a:pt x="1481690" y="214993"/>
                      <a:pt x="1405490" y="195943"/>
                    </a:cubicBezTo>
                    <a:cubicBezTo>
                      <a:pt x="1329290" y="176893"/>
                      <a:pt x="1405490" y="277586"/>
                      <a:pt x="1405490" y="277586"/>
                    </a:cubicBezTo>
                    <a:cubicBezTo>
                      <a:pt x="1405490" y="321129"/>
                      <a:pt x="1468083" y="383722"/>
                      <a:pt x="1405490" y="457200"/>
                    </a:cubicBezTo>
                    <a:cubicBezTo>
                      <a:pt x="1342897" y="530678"/>
                      <a:pt x="1133347" y="685800"/>
                      <a:pt x="1029933" y="718457"/>
                    </a:cubicBezTo>
                    <a:cubicBezTo>
                      <a:pt x="926519" y="751114"/>
                      <a:pt x="839433" y="636814"/>
                      <a:pt x="785005" y="653143"/>
                    </a:cubicBezTo>
                    <a:cubicBezTo>
                      <a:pt x="730577" y="669472"/>
                      <a:pt x="746905" y="775608"/>
                      <a:pt x="703362" y="816429"/>
                    </a:cubicBezTo>
                    <a:cubicBezTo>
                      <a:pt x="659819" y="857251"/>
                      <a:pt x="580898" y="881744"/>
                      <a:pt x="523748" y="898072"/>
                    </a:cubicBezTo>
                    <a:cubicBezTo>
                      <a:pt x="466598" y="914401"/>
                      <a:pt x="404005" y="898072"/>
                      <a:pt x="360462" y="914400"/>
                    </a:cubicBezTo>
                    <a:cubicBezTo>
                      <a:pt x="316919" y="930728"/>
                      <a:pt x="308754" y="949779"/>
                      <a:pt x="262490" y="996043"/>
                    </a:cubicBezTo>
                    <a:cubicBezTo>
                      <a:pt x="216226" y="1042307"/>
                      <a:pt x="0" y="1214710"/>
                      <a:pt x="82876" y="1191986"/>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5" name="Freeform 74"/>
              <p:cNvSpPr/>
              <p:nvPr/>
            </p:nvSpPr>
            <p:spPr>
              <a:xfrm>
                <a:off x="3966413" y="1928146"/>
                <a:ext cx="1895576" cy="2165788"/>
              </a:xfrm>
              <a:custGeom>
                <a:avLst/>
                <a:gdLst>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1853294"/>
                  <a:gd name="connsiteY0" fmla="*/ 1964871 h 2024743"/>
                  <a:gd name="connsiteX1" fmla="*/ 1812472 w 1853294"/>
                  <a:gd name="connsiteY1" fmla="*/ 1866900 h 2024743"/>
                  <a:gd name="connsiteX2" fmla="*/ 1567543 w 1853294"/>
                  <a:gd name="connsiteY2" fmla="*/ 2013857 h 2024743"/>
                  <a:gd name="connsiteX3" fmla="*/ 1371600 w 1853294"/>
                  <a:gd name="connsiteY3" fmla="*/ 1801586 h 2024743"/>
                  <a:gd name="connsiteX4" fmla="*/ 1257300 w 1853294"/>
                  <a:gd name="connsiteY4" fmla="*/ 1834243 h 2024743"/>
                  <a:gd name="connsiteX5" fmla="*/ 1159329 w 1853294"/>
                  <a:gd name="connsiteY5" fmla="*/ 1883228 h 2024743"/>
                  <a:gd name="connsiteX6" fmla="*/ 947057 w 1853294"/>
                  <a:gd name="connsiteY6" fmla="*/ 1687286 h 2024743"/>
                  <a:gd name="connsiteX7" fmla="*/ 930729 w 1853294"/>
                  <a:gd name="connsiteY7" fmla="*/ 1442357 h 2024743"/>
                  <a:gd name="connsiteX8" fmla="*/ 849086 w 1853294"/>
                  <a:gd name="connsiteY8" fmla="*/ 1132114 h 2024743"/>
                  <a:gd name="connsiteX9" fmla="*/ 734786 w 1853294"/>
                  <a:gd name="connsiteY9" fmla="*/ 1034143 h 2024743"/>
                  <a:gd name="connsiteX10" fmla="*/ 555172 w 1853294"/>
                  <a:gd name="connsiteY10" fmla="*/ 1034143 h 2024743"/>
                  <a:gd name="connsiteX11" fmla="*/ 408215 w 1853294"/>
                  <a:gd name="connsiteY11" fmla="*/ 1001486 h 2024743"/>
                  <a:gd name="connsiteX12" fmla="*/ 261257 w 1853294"/>
                  <a:gd name="connsiteY12" fmla="*/ 707571 h 2024743"/>
                  <a:gd name="connsiteX13" fmla="*/ 179615 w 1853294"/>
                  <a:gd name="connsiteY13" fmla="*/ 691243 h 2024743"/>
                  <a:gd name="connsiteX14" fmla="*/ 163286 w 1853294"/>
                  <a:gd name="connsiteY14" fmla="*/ 560614 h 2024743"/>
                  <a:gd name="connsiteX15" fmla="*/ 163286 w 1853294"/>
                  <a:gd name="connsiteY15" fmla="*/ 250371 h 2024743"/>
                  <a:gd name="connsiteX16" fmla="*/ 65315 w 1853294"/>
                  <a:gd name="connsiteY16" fmla="*/ 38100 h 2024743"/>
                  <a:gd name="connsiteX17" fmla="*/ 0 w 1853294"/>
                  <a:gd name="connsiteY17" fmla="*/ 21771 h 2024743"/>
                  <a:gd name="connsiteX0" fmla="*/ 1812472 w 2081894"/>
                  <a:gd name="connsiteY0" fmla="*/ 1964871 h 2024743"/>
                  <a:gd name="connsiteX1" fmla="*/ 1812472 w 2081894"/>
                  <a:gd name="connsiteY1" fmla="*/ 1866900 h 2024743"/>
                  <a:gd name="connsiteX2" fmla="*/ 1567543 w 2081894"/>
                  <a:gd name="connsiteY2" fmla="*/ 2013857 h 2024743"/>
                  <a:gd name="connsiteX3" fmla="*/ 1371600 w 2081894"/>
                  <a:gd name="connsiteY3" fmla="*/ 1801586 h 2024743"/>
                  <a:gd name="connsiteX4" fmla="*/ 1257300 w 2081894"/>
                  <a:gd name="connsiteY4" fmla="*/ 1834243 h 2024743"/>
                  <a:gd name="connsiteX5" fmla="*/ 1159329 w 2081894"/>
                  <a:gd name="connsiteY5" fmla="*/ 1883228 h 2024743"/>
                  <a:gd name="connsiteX6" fmla="*/ 947057 w 2081894"/>
                  <a:gd name="connsiteY6" fmla="*/ 1687286 h 2024743"/>
                  <a:gd name="connsiteX7" fmla="*/ 930729 w 2081894"/>
                  <a:gd name="connsiteY7" fmla="*/ 1442357 h 2024743"/>
                  <a:gd name="connsiteX8" fmla="*/ 849086 w 2081894"/>
                  <a:gd name="connsiteY8" fmla="*/ 1132114 h 2024743"/>
                  <a:gd name="connsiteX9" fmla="*/ 734786 w 2081894"/>
                  <a:gd name="connsiteY9" fmla="*/ 1034143 h 2024743"/>
                  <a:gd name="connsiteX10" fmla="*/ 555172 w 2081894"/>
                  <a:gd name="connsiteY10" fmla="*/ 1034143 h 2024743"/>
                  <a:gd name="connsiteX11" fmla="*/ 408215 w 2081894"/>
                  <a:gd name="connsiteY11" fmla="*/ 1001486 h 2024743"/>
                  <a:gd name="connsiteX12" fmla="*/ 261257 w 2081894"/>
                  <a:gd name="connsiteY12" fmla="*/ 707571 h 2024743"/>
                  <a:gd name="connsiteX13" fmla="*/ 179615 w 2081894"/>
                  <a:gd name="connsiteY13" fmla="*/ 691243 h 2024743"/>
                  <a:gd name="connsiteX14" fmla="*/ 163286 w 2081894"/>
                  <a:gd name="connsiteY14" fmla="*/ 560614 h 2024743"/>
                  <a:gd name="connsiteX15" fmla="*/ 163286 w 2081894"/>
                  <a:gd name="connsiteY15" fmla="*/ 250371 h 2024743"/>
                  <a:gd name="connsiteX16" fmla="*/ 65315 w 2081894"/>
                  <a:gd name="connsiteY16" fmla="*/ 38100 h 2024743"/>
                  <a:gd name="connsiteX17" fmla="*/ 0 w 2081894"/>
                  <a:gd name="connsiteY17" fmla="*/ 21771 h 2024743"/>
                  <a:gd name="connsiteX0" fmla="*/ 2041072 w 2081894"/>
                  <a:gd name="connsiteY0" fmla="*/ 2269671 h 2269671"/>
                  <a:gd name="connsiteX1" fmla="*/ 1812472 w 2081894"/>
                  <a:gd name="connsiteY1" fmla="*/ 1866900 h 2269671"/>
                  <a:gd name="connsiteX2" fmla="*/ 1567543 w 2081894"/>
                  <a:gd name="connsiteY2" fmla="*/ 2013857 h 2269671"/>
                  <a:gd name="connsiteX3" fmla="*/ 1371600 w 2081894"/>
                  <a:gd name="connsiteY3" fmla="*/ 1801586 h 2269671"/>
                  <a:gd name="connsiteX4" fmla="*/ 1257300 w 2081894"/>
                  <a:gd name="connsiteY4" fmla="*/ 1834243 h 2269671"/>
                  <a:gd name="connsiteX5" fmla="*/ 1159329 w 2081894"/>
                  <a:gd name="connsiteY5" fmla="*/ 1883228 h 2269671"/>
                  <a:gd name="connsiteX6" fmla="*/ 947057 w 2081894"/>
                  <a:gd name="connsiteY6" fmla="*/ 1687286 h 2269671"/>
                  <a:gd name="connsiteX7" fmla="*/ 930729 w 2081894"/>
                  <a:gd name="connsiteY7" fmla="*/ 1442357 h 2269671"/>
                  <a:gd name="connsiteX8" fmla="*/ 849086 w 2081894"/>
                  <a:gd name="connsiteY8" fmla="*/ 1132114 h 2269671"/>
                  <a:gd name="connsiteX9" fmla="*/ 734786 w 2081894"/>
                  <a:gd name="connsiteY9" fmla="*/ 1034143 h 2269671"/>
                  <a:gd name="connsiteX10" fmla="*/ 555172 w 2081894"/>
                  <a:gd name="connsiteY10" fmla="*/ 1034143 h 2269671"/>
                  <a:gd name="connsiteX11" fmla="*/ 408215 w 2081894"/>
                  <a:gd name="connsiteY11" fmla="*/ 1001486 h 2269671"/>
                  <a:gd name="connsiteX12" fmla="*/ 261257 w 2081894"/>
                  <a:gd name="connsiteY12" fmla="*/ 707571 h 2269671"/>
                  <a:gd name="connsiteX13" fmla="*/ 179615 w 2081894"/>
                  <a:gd name="connsiteY13" fmla="*/ 691243 h 2269671"/>
                  <a:gd name="connsiteX14" fmla="*/ 163286 w 2081894"/>
                  <a:gd name="connsiteY14" fmla="*/ 560614 h 2269671"/>
                  <a:gd name="connsiteX15" fmla="*/ 163286 w 2081894"/>
                  <a:gd name="connsiteY15" fmla="*/ 250371 h 2269671"/>
                  <a:gd name="connsiteX16" fmla="*/ 65315 w 2081894"/>
                  <a:gd name="connsiteY16" fmla="*/ 38100 h 2269671"/>
                  <a:gd name="connsiteX17" fmla="*/ 0 w 2081894"/>
                  <a:gd name="connsiteY17" fmla="*/ 21771 h 2269671"/>
                  <a:gd name="connsiteX0" fmla="*/ 2041072 w 2041072"/>
                  <a:gd name="connsiteY0" fmla="*/ 2269671 h 2269671"/>
                  <a:gd name="connsiteX1" fmla="*/ 1567543 w 2041072"/>
                  <a:gd name="connsiteY1" fmla="*/ 2013857 h 2269671"/>
                  <a:gd name="connsiteX2" fmla="*/ 1371600 w 2041072"/>
                  <a:gd name="connsiteY2" fmla="*/ 1801586 h 2269671"/>
                  <a:gd name="connsiteX3" fmla="*/ 1257300 w 2041072"/>
                  <a:gd name="connsiteY3" fmla="*/ 1834243 h 2269671"/>
                  <a:gd name="connsiteX4" fmla="*/ 1159329 w 2041072"/>
                  <a:gd name="connsiteY4" fmla="*/ 1883228 h 2269671"/>
                  <a:gd name="connsiteX5" fmla="*/ 947057 w 2041072"/>
                  <a:gd name="connsiteY5" fmla="*/ 1687286 h 2269671"/>
                  <a:gd name="connsiteX6" fmla="*/ 930729 w 2041072"/>
                  <a:gd name="connsiteY6" fmla="*/ 1442357 h 2269671"/>
                  <a:gd name="connsiteX7" fmla="*/ 849086 w 2041072"/>
                  <a:gd name="connsiteY7" fmla="*/ 1132114 h 2269671"/>
                  <a:gd name="connsiteX8" fmla="*/ 734786 w 2041072"/>
                  <a:gd name="connsiteY8" fmla="*/ 1034143 h 2269671"/>
                  <a:gd name="connsiteX9" fmla="*/ 555172 w 2041072"/>
                  <a:gd name="connsiteY9" fmla="*/ 1034143 h 2269671"/>
                  <a:gd name="connsiteX10" fmla="*/ 408215 w 2041072"/>
                  <a:gd name="connsiteY10" fmla="*/ 1001486 h 2269671"/>
                  <a:gd name="connsiteX11" fmla="*/ 261257 w 2041072"/>
                  <a:gd name="connsiteY11" fmla="*/ 707571 h 2269671"/>
                  <a:gd name="connsiteX12" fmla="*/ 179615 w 2041072"/>
                  <a:gd name="connsiteY12" fmla="*/ 691243 h 2269671"/>
                  <a:gd name="connsiteX13" fmla="*/ 163286 w 2041072"/>
                  <a:gd name="connsiteY13" fmla="*/ 560614 h 2269671"/>
                  <a:gd name="connsiteX14" fmla="*/ 163286 w 2041072"/>
                  <a:gd name="connsiteY14" fmla="*/ 250371 h 2269671"/>
                  <a:gd name="connsiteX15" fmla="*/ 65315 w 2041072"/>
                  <a:gd name="connsiteY15" fmla="*/ 38100 h 2269671"/>
                  <a:gd name="connsiteX16" fmla="*/ 0 w 2041072"/>
                  <a:gd name="connsiteY16"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2041072 w 2041072"/>
                  <a:gd name="connsiteY0" fmla="*/ 2269671 h 2269671"/>
                  <a:gd name="connsiteX1" fmla="*/ 1862546 w 2041072"/>
                  <a:gd name="connsiteY1" fmla="*/ 1843677 h 2269671"/>
                  <a:gd name="connsiteX2" fmla="*/ 1567543 w 2041072"/>
                  <a:gd name="connsiteY2" fmla="*/ 2013857 h 2269671"/>
                  <a:gd name="connsiteX3" fmla="*/ 1371600 w 2041072"/>
                  <a:gd name="connsiteY3" fmla="*/ 1801586 h 2269671"/>
                  <a:gd name="connsiteX4" fmla="*/ 1257300 w 2041072"/>
                  <a:gd name="connsiteY4" fmla="*/ 1834243 h 2269671"/>
                  <a:gd name="connsiteX5" fmla="*/ 1159329 w 2041072"/>
                  <a:gd name="connsiteY5" fmla="*/ 1883228 h 2269671"/>
                  <a:gd name="connsiteX6" fmla="*/ 947057 w 2041072"/>
                  <a:gd name="connsiteY6" fmla="*/ 1687286 h 2269671"/>
                  <a:gd name="connsiteX7" fmla="*/ 930729 w 2041072"/>
                  <a:gd name="connsiteY7" fmla="*/ 1442357 h 2269671"/>
                  <a:gd name="connsiteX8" fmla="*/ 849086 w 2041072"/>
                  <a:gd name="connsiteY8" fmla="*/ 1132114 h 2269671"/>
                  <a:gd name="connsiteX9" fmla="*/ 734786 w 2041072"/>
                  <a:gd name="connsiteY9" fmla="*/ 1034143 h 2269671"/>
                  <a:gd name="connsiteX10" fmla="*/ 555172 w 2041072"/>
                  <a:gd name="connsiteY10" fmla="*/ 1034143 h 2269671"/>
                  <a:gd name="connsiteX11" fmla="*/ 408215 w 2041072"/>
                  <a:gd name="connsiteY11" fmla="*/ 1001486 h 2269671"/>
                  <a:gd name="connsiteX12" fmla="*/ 261257 w 2041072"/>
                  <a:gd name="connsiteY12" fmla="*/ 707571 h 2269671"/>
                  <a:gd name="connsiteX13" fmla="*/ 179615 w 2041072"/>
                  <a:gd name="connsiteY13" fmla="*/ 691243 h 2269671"/>
                  <a:gd name="connsiteX14" fmla="*/ 163286 w 2041072"/>
                  <a:gd name="connsiteY14" fmla="*/ 560614 h 2269671"/>
                  <a:gd name="connsiteX15" fmla="*/ 163286 w 2041072"/>
                  <a:gd name="connsiteY15" fmla="*/ 250371 h 2269671"/>
                  <a:gd name="connsiteX16" fmla="*/ 65315 w 2041072"/>
                  <a:gd name="connsiteY16" fmla="*/ 38100 h 2269671"/>
                  <a:gd name="connsiteX17" fmla="*/ 0 w 2041072"/>
                  <a:gd name="connsiteY17" fmla="*/ 21771 h 2269671"/>
                  <a:gd name="connsiteX0" fmla="*/ 1975757 w 1975757"/>
                  <a:gd name="connsiteY0" fmla="*/ 2231571 h 2231571"/>
                  <a:gd name="connsiteX1" fmla="*/ 1797231 w 1975757"/>
                  <a:gd name="connsiteY1" fmla="*/ 1805577 h 2231571"/>
                  <a:gd name="connsiteX2" fmla="*/ 1502228 w 1975757"/>
                  <a:gd name="connsiteY2" fmla="*/ 1975757 h 2231571"/>
                  <a:gd name="connsiteX3" fmla="*/ 1306285 w 1975757"/>
                  <a:gd name="connsiteY3" fmla="*/ 1763486 h 2231571"/>
                  <a:gd name="connsiteX4" fmla="*/ 1191985 w 1975757"/>
                  <a:gd name="connsiteY4" fmla="*/ 1796143 h 2231571"/>
                  <a:gd name="connsiteX5" fmla="*/ 1094014 w 1975757"/>
                  <a:gd name="connsiteY5" fmla="*/ 1845128 h 2231571"/>
                  <a:gd name="connsiteX6" fmla="*/ 881742 w 1975757"/>
                  <a:gd name="connsiteY6" fmla="*/ 1649186 h 2231571"/>
                  <a:gd name="connsiteX7" fmla="*/ 865414 w 1975757"/>
                  <a:gd name="connsiteY7" fmla="*/ 1404257 h 2231571"/>
                  <a:gd name="connsiteX8" fmla="*/ 783771 w 1975757"/>
                  <a:gd name="connsiteY8" fmla="*/ 1094014 h 2231571"/>
                  <a:gd name="connsiteX9" fmla="*/ 669471 w 1975757"/>
                  <a:gd name="connsiteY9" fmla="*/ 996043 h 2231571"/>
                  <a:gd name="connsiteX10" fmla="*/ 489857 w 1975757"/>
                  <a:gd name="connsiteY10" fmla="*/ 996043 h 2231571"/>
                  <a:gd name="connsiteX11" fmla="*/ 342900 w 1975757"/>
                  <a:gd name="connsiteY11" fmla="*/ 963386 h 2231571"/>
                  <a:gd name="connsiteX12" fmla="*/ 195942 w 1975757"/>
                  <a:gd name="connsiteY12" fmla="*/ 669471 h 2231571"/>
                  <a:gd name="connsiteX13" fmla="*/ 114300 w 1975757"/>
                  <a:gd name="connsiteY13" fmla="*/ 653143 h 2231571"/>
                  <a:gd name="connsiteX14" fmla="*/ 97971 w 1975757"/>
                  <a:gd name="connsiteY14" fmla="*/ 522514 h 2231571"/>
                  <a:gd name="connsiteX15" fmla="*/ 97971 w 1975757"/>
                  <a:gd name="connsiteY15" fmla="*/ 212271 h 2231571"/>
                  <a:gd name="connsiteX16" fmla="*/ 0 w 1975757"/>
                  <a:gd name="connsiteY16" fmla="*/ 0 h 2231571"/>
                  <a:gd name="connsiteX0" fmla="*/ 1880508 w 1880508"/>
                  <a:gd name="connsiteY0" fmla="*/ 2019300 h 2019300"/>
                  <a:gd name="connsiteX1" fmla="*/ 1701982 w 1880508"/>
                  <a:gd name="connsiteY1" fmla="*/ 1593306 h 2019300"/>
                  <a:gd name="connsiteX2" fmla="*/ 1406979 w 1880508"/>
                  <a:gd name="connsiteY2" fmla="*/ 1763486 h 2019300"/>
                  <a:gd name="connsiteX3" fmla="*/ 1211036 w 1880508"/>
                  <a:gd name="connsiteY3" fmla="*/ 1551215 h 2019300"/>
                  <a:gd name="connsiteX4" fmla="*/ 1096736 w 1880508"/>
                  <a:gd name="connsiteY4" fmla="*/ 1583872 h 2019300"/>
                  <a:gd name="connsiteX5" fmla="*/ 998765 w 1880508"/>
                  <a:gd name="connsiteY5" fmla="*/ 1632857 h 2019300"/>
                  <a:gd name="connsiteX6" fmla="*/ 786493 w 1880508"/>
                  <a:gd name="connsiteY6" fmla="*/ 1436915 h 2019300"/>
                  <a:gd name="connsiteX7" fmla="*/ 770165 w 1880508"/>
                  <a:gd name="connsiteY7" fmla="*/ 1191986 h 2019300"/>
                  <a:gd name="connsiteX8" fmla="*/ 688522 w 1880508"/>
                  <a:gd name="connsiteY8" fmla="*/ 881743 h 2019300"/>
                  <a:gd name="connsiteX9" fmla="*/ 574222 w 1880508"/>
                  <a:gd name="connsiteY9" fmla="*/ 783772 h 2019300"/>
                  <a:gd name="connsiteX10" fmla="*/ 394608 w 1880508"/>
                  <a:gd name="connsiteY10" fmla="*/ 783772 h 2019300"/>
                  <a:gd name="connsiteX11" fmla="*/ 247651 w 1880508"/>
                  <a:gd name="connsiteY11" fmla="*/ 751115 h 2019300"/>
                  <a:gd name="connsiteX12" fmla="*/ 100693 w 1880508"/>
                  <a:gd name="connsiteY12" fmla="*/ 457200 h 2019300"/>
                  <a:gd name="connsiteX13" fmla="*/ 19051 w 1880508"/>
                  <a:gd name="connsiteY13" fmla="*/ 440872 h 2019300"/>
                  <a:gd name="connsiteX14" fmla="*/ 2722 w 1880508"/>
                  <a:gd name="connsiteY14" fmla="*/ 310243 h 2019300"/>
                  <a:gd name="connsiteX15" fmla="*/ 2722 w 1880508"/>
                  <a:gd name="connsiteY15"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019300 h 2019300"/>
                  <a:gd name="connsiteX1" fmla="*/ 1720896 w 1899422"/>
                  <a:gd name="connsiteY1" fmla="*/ 1593306 h 2019300"/>
                  <a:gd name="connsiteX2" fmla="*/ 1425893 w 1899422"/>
                  <a:gd name="connsiteY2" fmla="*/ 1763486 h 2019300"/>
                  <a:gd name="connsiteX3" fmla="*/ 1229950 w 1899422"/>
                  <a:gd name="connsiteY3" fmla="*/ 1551215 h 2019300"/>
                  <a:gd name="connsiteX4" fmla="*/ 1115650 w 1899422"/>
                  <a:gd name="connsiteY4" fmla="*/ 1583872 h 2019300"/>
                  <a:gd name="connsiteX5" fmla="*/ 1017679 w 1899422"/>
                  <a:gd name="connsiteY5" fmla="*/ 1632857 h 2019300"/>
                  <a:gd name="connsiteX6" fmla="*/ 805407 w 1899422"/>
                  <a:gd name="connsiteY6" fmla="*/ 1436915 h 2019300"/>
                  <a:gd name="connsiteX7" fmla="*/ 789079 w 1899422"/>
                  <a:gd name="connsiteY7" fmla="*/ 1191986 h 2019300"/>
                  <a:gd name="connsiteX8" fmla="*/ 707436 w 1899422"/>
                  <a:gd name="connsiteY8" fmla="*/ 881743 h 2019300"/>
                  <a:gd name="connsiteX9" fmla="*/ 593136 w 1899422"/>
                  <a:gd name="connsiteY9" fmla="*/ 783772 h 2019300"/>
                  <a:gd name="connsiteX10" fmla="*/ 413522 w 1899422"/>
                  <a:gd name="connsiteY10" fmla="*/ 783772 h 2019300"/>
                  <a:gd name="connsiteX11" fmla="*/ 266565 w 1899422"/>
                  <a:gd name="connsiteY11" fmla="*/ 751115 h 2019300"/>
                  <a:gd name="connsiteX12" fmla="*/ 119607 w 1899422"/>
                  <a:gd name="connsiteY12" fmla="*/ 457200 h 2019300"/>
                  <a:gd name="connsiteX13" fmla="*/ 37965 w 1899422"/>
                  <a:gd name="connsiteY13" fmla="*/ 440872 h 2019300"/>
                  <a:gd name="connsiteX14" fmla="*/ 21636 w 1899422"/>
                  <a:gd name="connsiteY14" fmla="*/ 310243 h 2019300"/>
                  <a:gd name="connsiteX15" fmla="*/ 167782 w 1899422"/>
                  <a:gd name="connsiteY15" fmla="*/ 304422 h 2019300"/>
                  <a:gd name="connsiteX16" fmla="*/ 21636 w 1899422"/>
                  <a:gd name="connsiteY16" fmla="*/ 0 h 2019300"/>
                  <a:gd name="connsiteX0" fmla="*/ 1899422 w 1899422"/>
                  <a:gd name="connsiteY0" fmla="*/ 2153527 h 2153527"/>
                  <a:gd name="connsiteX1" fmla="*/ 1720896 w 1899422"/>
                  <a:gd name="connsiteY1" fmla="*/ 1727533 h 2153527"/>
                  <a:gd name="connsiteX2" fmla="*/ 1425893 w 1899422"/>
                  <a:gd name="connsiteY2" fmla="*/ 1897713 h 2153527"/>
                  <a:gd name="connsiteX3" fmla="*/ 1229950 w 1899422"/>
                  <a:gd name="connsiteY3" fmla="*/ 1685442 h 2153527"/>
                  <a:gd name="connsiteX4" fmla="*/ 1115650 w 1899422"/>
                  <a:gd name="connsiteY4" fmla="*/ 1718099 h 2153527"/>
                  <a:gd name="connsiteX5" fmla="*/ 1017679 w 1899422"/>
                  <a:gd name="connsiteY5" fmla="*/ 1767084 h 2153527"/>
                  <a:gd name="connsiteX6" fmla="*/ 805407 w 1899422"/>
                  <a:gd name="connsiteY6" fmla="*/ 1571142 h 2153527"/>
                  <a:gd name="connsiteX7" fmla="*/ 789079 w 1899422"/>
                  <a:gd name="connsiteY7" fmla="*/ 1326213 h 2153527"/>
                  <a:gd name="connsiteX8" fmla="*/ 707436 w 1899422"/>
                  <a:gd name="connsiteY8" fmla="*/ 1015970 h 2153527"/>
                  <a:gd name="connsiteX9" fmla="*/ 593136 w 1899422"/>
                  <a:gd name="connsiteY9" fmla="*/ 917999 h 2153527"/>
                  <a:gd name="connsiteX10" fmla="*/ 413522 w 1899422"/>
                  <a:gd name="connsiteY10" fmla="*/ 917999 h 2153527"/>
                  <a:gd name="connsiteX11" fmla="*/ 266565 w 1899422"/>
                  <a:gd name="connsiteY11" fmla="*/ 885342 h 2153527"/>
                  <a:gd name="connsiteX12" fmla="*/ 119607 w 1899422"/>
                  <a:gd name="connsiteY12" fmla="*/ 591427 h 2153527"/>
                  <a:gd name="connsiteX13" fmla="*/ 37965 w 1899422"/>
                  <a:gd name="connsiteY13" fmla="*/ 575099 h 2153527"/>
                  <a:gd name="connsiteX14" fmla="*/ 21636 w 1899422"/>
                  <a:gd name="connsiteY14" fmla="*/ 444470 h 2153527"/>
                  <a:gd name="connsiteX15" fmla="*/ 167782 w 1899422"/>
                  <a:gd name="connsiteY15" fmla="*/ 438649 h 2153527"/>
                  <a:gd name="connsiteX16" fmla="*/ 21636 w 1899422"/>
                  <a:gd name="connsiteY16" fmla="*/ 134227 h 2153527"/>
                  <a:gd name="connsiteX0" fmla="*/ 1899422 w 1899422"/>
                  <a:gd name="connsiteY0" fmla="*/ 1731799 h 1731799"/>
                  <a:gd name="connsiteX1" fmla="*/ 1720896 w 1899422"/>
                  <a:gd name="connsiteY1" fmla="*/ 1305805 h 1731799"/>
                  <a:gd name="connsiteX2" fmla="*/ 1425893 w 1899422"/>
                  <a:gd name="connsiteY2" fmla="*/ 1475985 h 1731799"/>
                  <a:gd name="connsiteX3" fmla="*/ 1229950 w 1899422"/>
                  <a:gd name="connsiteY3" fmla="*/ 1263714 h 1731799"/>
                  <a:gd name="connsiteX4" fmla="*/ 1115650 w 1899422"/>
                  <a:gd name="connsiteY4" fmla="*/ 1296371 h 1731799"/>
                  <a:gd name="connsiteX5" fmla="*/ 1017679 w 1899422"/>
                  <a:gd name="connsiteY5" fmla="*/ 1345356 h 1731799"/>
                  <a:gd name="connsiteX6" fmla="*/ 805407 w 1899422"/>
                  <a:gd name="connsiteY6" fmla="*/ 1149414 h 1731799"/>
                  <a:gd name="connsiteX7" fmla="*/ 789079 w 1899422"/>
                  <a:gd name="connsiteY7" fmla="*/ 904485 h 1731799"/>
                  <a:gd name="connsiteX8" fmla="*/ 707436 w 1899422"/>
                  <a:gd name="connsiteY8" fmla="*/ 594242 h 1731799"/>
                  <a:gd name="connsiteX9" fmla="*/ 593136 w 1899422"/>
                  <a:gd name="connsiteY9" fmla="*/ 496271 h 1731799"/>
                  <a:gd name="connsiteX10" fmla="*/ 413522 w 1899422"/>
                  <a:gd name="connsiteY10" fmla="*/ 496271 h 1731799"/>
                  <a:gd name="connsiteX11" fmla="*/ 266565 w 1899422"/>
                  <a:gd name="connsiteY11" fmla="*/ 463614 h 1731799"/>
                  <a:gd name="connsiteX12" fmla="*/ 119607 w 1899422"/>
                  <a:gd name="connsiteY12" fmla="*/ 169699 h 1731799"/>
                  <a:gd name="connsiteX13" fmla="*/ 37965 w 1899422"/>
                  <a:gd name="connsiteY13" fmla="*/ 153371 h 1731799"/>
                  <a:gd name="connsiteX14" fmla="*/ 21636 w 1899422"/>
                  <a:gd name="connsiteY14" fmla="*/ 22742 h 1731799"/>
                  <a:gd name="connsiteX15" fmla="*/ 167782 w 1899422"/>
                  <a:gd name="connsiteY15" fmla="*/ 16921 h 1731799"/>
                  <a:gd name="connsiteX0" fmla="*/ 1887335 w 1887335"/>
                  <a:gd name="connsiteY0" fmla="*/ 2080954 h 2080954"/>
                  <a:gd name="connsiteX1" fmla="*/ 1708809 w 1887335"/>
                  <a:gd name="connsiteY1" fmla="*/ 1654960 h 2080954"/>
                  <a:gd name="connsiteX2" fmla="*/ 1413806 w 1887335"/>
                  <a:gd name="connsiteY2" fmla="*/ 1825140 h 2080954"/>
                  <a:gd name="connsiteX3" fmla="*/ 1217863 w 1887335"/>
                  <a:gd name="connsiteY3" fmla="*/ 1612869 h 2080954"/>
                  <a:gd name="connsiteX4" fmla="*/ 1103563 w 1887335"/>
                  <a:gd name="connsiteY4" fmla="*/ 1645526 h 2080954"/>
                  <a:gd name="connsiteX5" fmla="*/ 1005592 w 1887335"/>
                  <a:gd name="connsiteY5" fmla="*/ 1694511 h 2080954"/>
                  <a:gd name="connsiteX6" fmla="*/ 793320 w 1887335"/>
                  <a:gd name="connsiteY6" fmla="*/ 1498569 h 2080954"/>
                  <a:gd name="connsiteX7" fmla="*/ 776992 w 1887335"/>
                  <a:gd name="connsiteY7" fmla="*/ 1253640 h 2080954"/>
                  <a:gd name="connsiteX8" fmla="*/ 695349 w 1887335"/>
                  <a:gd name="connsiteY8" fmla="*/ 943397 h 2080954"/>
                  <a:gd name="connsiteX9" fmla="*/ 581049 w 1887335"/>
                  <a:gd name="connsiteY9" fmla="*/ 845426 h 2080954"/>
                  <a:gd name="connsiteX10" fmla="*/ 401435 w 1887335"/>
                  <a:gd name="connsiteY10" fmla="*/ 845426 h 2080954"/>
                  <a:gd name="connsiteX11" fmla="*/ 254478 w 1887335"/>
                  <a:gd name="connsiteY11" fmla="*/ 812769 h 2080954"/>
                  <a:gd name="connsiteX12" fmla="*/ 107520 w 1887335"/>
                  <a:gd name="connsiteY12" fmla="*/ 518854 h 2080954"/>
                  <a:gd name="connsiteX13" fmla="*/ 25878 w 1887335"/>
                  <a:gd name="connsiteY13" fmla="*/ 502526 h 2080954"/>
                  <a:gd name="connsiteX14" fmla="*/ 9549 w 1887335"/>
                  <a:gd name="connsiteY14" fmla="*/ 371897 h 2080954"/>
                  <a:gd name="connsiteX15" fmla="*/ 83170 w 1887335"/>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563018 w 1869304"/>
                  <a:gd name="connsiteY9" fmla="*/ 845426 h 2080954"/>
                  <a:gd name="connsiteX10" fmla="*/ 383404 w 1869304"/>
                  <a:gd name="connsiteY10" fmla="*/ 845426 h 2080954"/>
                  <a:gd name="connsiteX11" fmla="*/ 236447 w 1869304"/>
                  <a:gd name="connsiteY11" fmla="*/ 812769 h 2080954"/>
                  <a:gd name="connsiteX12" fmla="*/ 89489 w 1869304"/>
                  <a:gd name="connsiteY12" fmla="*/ 518854 h 2080954"/>
                  <a:gd name="connsiteX13" fmla="*/ 7847 w 1869304"/>
                  <a:gd name="connsiteY13" fmla="*/ 502526 h 2080954"/>
                  <a:gd name="connsiteX14" fmla="*/ 136569 w 1869304"/>
                  <a:gd name="connsiteY14" fmla="*/ 371897 h 2080954"/>
                  <a:gd name="connsiteX15" fmla="*/ 65139 w 1869304"/>
                  <a:gd name="connsiteY15"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69304 w 1869304"/>
                  <a:gd name="connsiteY0" fmla="*/ 2080954 h 2080954"/>
                  <a:gd name="connsiteX1" fmla="*/ 1690778 w 1869304"/>
                  <a:gd name="connsiteY1" fmla="*/ 1654960 h 2080954"/>
                  <a:gd name="connsiteX2" fmla="*/ 1395775 w 1869304"/>
                  <a:gd name="connsiteY2" fmla="*/ 1825140 h 2080954"/>
                  <a:gd name="connsiteX3" fmla="*/ 1199832 w 1869304"/>
                  <a:gd name="connsiteY3" fmla="*/ 1612869 h 2080954"/>
                  <a:gd name="connsiteX4" fmla="*/ 1085532 w 1869304"/>
                  <a:gd name="connsiteY4" fmla="*/ 1645526 h 2080954"/>
                  <a:gd name="connsiteX5" fmla="*/ 987561 w 1869304"/>
                  <a:gd name="connsiteY5" fmla="*/ 1694511 h 2080954"/>
                  <a:gd name="connsiteX6" fmla="*/ 775289 w 1869304"/>
                  <a:gd name="connsiteY6" fmla="*/ 1498569 h 2080954"/>
                  <a:gd name="connsiteX7" fmla="*/ 758961 w 1869304"/>
                  <a:gd name="connsiteY7" fmla="*/ 1253640 h 2080954"/>
                  <a:gd name="connsiteX8" fmla="*/ 677318 w 1869304"/>
                  <a:gd name="connsiteY8" fmla="*/ 943397 h 2080954"/>
                  <a:gd name="connsiteX9" fmla="*/ 383404 w 1869304"/>
                  <a:gd name="connsiteY9" fmla="*/ 845426 h 2080954"/>
                  <a:gd name="connsiteX10" fmla="*/ 236447 w 1869304"/>
                  <a:gd name="connsiteY10" fmla="*/ 812769 h 2080954"/>
                  <a:gd name="connsiteX11" fmla="*/ 89489 w 1869304"/>
                  <a:gd name="connsiteY11" fmla="*/ 518854 h 2080954"/>
                  <a:gd name="connsiteX12" fmla="*/ 7847 w 1869304"/>
                  <a:gd name="connsiteY12" fmla="*/ 502526 h 2080954"/>
                  <a:gd name="connsiteX13" fmla="*/ 136569 w 1869304"/>
                  <a:gd name="connsiteY13" fmla="*/ 371897 h 2080954"/>
                  <a:gd name="connsiteX14" fmla="*/ 65139 w 1869304"/>
                  <a:gd name="connsiteY14" fmla="*/ 0 h 2080954"/>
                  <a:gd name="connsiteX0" fmla="*/ 1804165 w 1804165"/>
                  <a:gd name="connsiteY0" fmla="*/ 2080954 h 2080954"/>
                  <a:gd name="connsiteX1" fmla="*/ 1625639 w 1804165"/>
                  <a:gd name="connsiteY1" fmla="*/ 1654960 h 2080954"/>
                  <a:gd name="connsiteX2" fmla="*/ 1330636 w 1804165"/>
                  <a:gd name="connsiteY2" fmla="*/ 1825140 h 2080954"/>
                  <a:gd name="connsiteX3" fmla="*/ 1134693 w 1804165"/>
                  <a:gd name="connsiteY3" fmla="*/ 1612869 h 2080954"/>
                  <a:gd name="connsiteX4" fmla="*/ 1020393 w 1804165"/>
                  <a:gd name="connsiteY4" fmla="*/ 1645526 h 2080954"/>
                  <a:gd name="connsiteX5" fmla="*/ 922422 w 1804165"/>
                  <a:gd name="connsiteY5" fmla="*/ 1694511 h 2080954"/>
                  <a:gd name="connsiteX6" fmla="*/ 710150 w 1804165"/>
                  <a:gd name="connsiteY6" fmla="*/ 1498569 h 2080954"/>
                  <a:gd name="connsiteX7" fmla="*/ 693822 w 1804165"/>
                  <a:gd name="connsiteY7" fmla="*/ 1253640 h 2080954"/>
                  <a:gd name="connsiteX8" fmla="*/ 612179 w 1804165"/>
                  <a:gd name="connsiteY8" fmla="*/ 943397 h 2080954"/>
                  <a:gd name="connsiteX9" fmla="*/ 318265 w 1804165"/>
                  <a:gd name="connsiteY9" fmla="*/ 845426 h 2080954"/>
                  <a:gd name="connsiteX10" fmla="*/ 171308 w 1804165"/>
                  <a:gd name="connsiteY10" fmla="*/ 812769 h 2080954"/>
                  <a:gd name="connsiteX11" fmla="*/ 24350 w 1804165"/>
                  <a:gd name="connsiteY11" fmla="*/ 518854 h 2080954"/>
                  <a:gd name="connsiteX12" fmla="*/ 71430 w 1804165"/>
                  <a:gd name="connsiteY12" fmla="*/ 371897 h 2080954"/>
                  <a:gd name="connsiteX13" fmla="*/ 0 w 1804165"/>
                  <a:gd name="connsiteY13" fmla="*/ 0 h 208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165" h="2080954">
                    <a:moveTo>
                      <a:pt x="1804165" y="2080954"/>
                    </a:moveTo>
                    <a:cubicBezTo>
                      <a:pt x="1749011" y="2048055"/>
                      <a:pt x="1704560" y="1697596"/>
                      <a:pt x="1625639" y="1654960"/>
                    </a:cubicBezTo>
                    <a:cubicBezTo>
                      <a:pt x="1546718" y="1612324"/>
                      <a:pt x="1412460" y="1832155"/>
                      <a:pt x="1330636" y="1825140"/>
                    </a:cubicBezTo>
                    <a:cubicBezTo>
                      <a:pt x="1248812" y="1818125"/>
                      <a:pt x="1186400" y="1642805"/>
                      <a:pt x="1134693" y="1612869"/>
                    </a:cubicBezTo>
                    <a:cubicBezTo>
                      <a:pt x="1082986" y="1582933"/>
                      <a:pt x="1055771" y="1631919"/>
                      <a:pt x="1020393" y="1645526"/>
                    </a:cubicBezTo>
                    <a:cubicBezTo>
                      <a:pt x="985015" y="1659133"/>
                      <a:pt x="974129" y="1719004"/>
                      <a:pt x="922422" y="1694511"/>
                    </a:cubicBezTo>
                    <a:cubicBezTo>
                      <a:pt x="870715" y="1670018"/>
                      <a:pt x="748250" y="1572047"/>
                      <a:pt x="710150" y="1498569"/>
                    </a:cubicBezTo>
                    <a:cubicBezTo>
                      <a:pt x="672050" y="1425091"/>
                      <a:pt x="710151" y="1346169"/>
                      <a:pt x="693822" y="1253640"/>
                    </a:cubicBezTo>
                    <a:cubicBezTo>
                      <a:pt x="677494" y="1161111"/>
                      <a:pt x="674772" y="1011433"/>
                      <a:pt x="612179" y="943397"/>
                    </a:cubicBezTo>
                    <a:cubicBezTo>
                      <a:pt x="549586" y="875361"/>
                      <a:pt x="391744" y="867197"/>
                      <a:pt x="318265" y="845426"/>
                    </a:cubicBezTo>
                    <a:cubicBezTo>
                      <a:pt x="244787" y="823655"/>
                      <a:pt x="220294" y="867198"/>
                      <a:pt x="171308" y="812769"/>
                    </a:cubicBezTo>
                    <a:cubicBezTo>
                      <a:pt x="122322" y="758340"/>
                      <a:pt x="40996" y="592333"/>
                      <a:pt x="24350" y="518854"/>
                    </a:cubicBezTo>
                    <a:cubicBezTo>
                      <a:pt x="7704" y="445375"/>
                      <a:pt x="75488" y="458373"/>
                      <a:pt x="71430" y="371897"/>
                    </a:cubicBezTo>
                    <a:cubicBezTo>
                      <a:pt x="80979" y="288143"/>
                      <a:pt x="0" y="51707"/>
                      <a:pt x="0" y="0"/>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 name="Freeform 75"/>
              <p:cNvSpPr/>
              <p:nvPr/>
            </p:nvSpPr>
            <p:spPr>
              <a:xfrm>
                <a:off x="640674" y="1722151"/>
                <a:ext cx="831372" cy="112568"/>
              </a:xfrm>
              <a:custGeom>
                <a:avLst/>
                <a:gdLst>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852055 w 1402773"/>
                  <a:gd name="connsiteY4" fmla="*/ 135082 h 337705"/>
                  <a:gd name="connsiteX5" fmla="*/ 696191 w 1402773"/>
                  <a:gd name="connsiteY5" fmla="*/ 207818 h 337705"/>
                  <a:gd name="connsiteX6" fmla="*/ 602673 w 1402773"/>
                  <a:gd name="connsiteY6" fmla="*/ 290946 h 337705"/>
                  <a:gd name="connsiteX7" fmla="*/ 332509 w 1402773"/>
                  <a:gd name="connsiteY7" fmla="*/ 259773 h 337705"/>
                  <a:gd name="connsiteX8" fmla="*/ 197428 w 1402773"/>
                  <a:gd name="connsiteY8" fmla="*/ 249382 h 337705"/>
                  <a:gd name="connsiteX9" fmla="*/ 124691 w 1402773"/>
                  <a:gd name="connsiteY9" fmla="*/ 228600 h 337705"/>
                  <a:gd name="connsiteX10" fmla="*/ 155864 w 1402773"/>
                  <a:gd name="connsiteY10" fmla="*/ 93518 h 337705"/>
                  <a:gd name="connsiteX11" fmla="*/ 0 w 1402773"/>
                  <a:gd name="connsiteY11" fmla="*/ 0 h 337705"/>
                  <a:gd name="connsiteX0" fmla="*/ 1402773 w 1402773"/>
                  <a:gd name="connsiteY0" fmla="*/ 301337 h 337705"/>
                  <a:gd name="connsiteX1" fmla="*/ 1246909 w 1402773"/>
                  <a:gd name="connsiteY1" fmla="*/ 332509 h 337705"/>
                  <a:gd name="connsiteX2" fmla="*/ 1091046 w 1402773"/>
                  <a:gd name="connsiteY2" fmla="*/ 270164 h 337705"/>
                  <a:gd name="connsiteX3" fmla="*/ 997528 w 1402773"/>
                  <a:gd name="connsiteY3" fmla="*/ 197428 h 337705"/>
                  <a:gd name="connsiteX4" fmla="*/ 696191 w 1402773"/>
                  <a:gd name="connsiteY4" fmla="*/ 207818 h 337705"/>
                  <a:gd name="connsiteX5" fmla="*/ 602673 w 1402773"/>
                  <a:gd name="connsiteY5" fmla="*/ 290946 h 337705"/>
                  <a:gd name="connsiteX6" fmla="*/ 332509 w 1402773"/>
                  <a:gd name="connsiteY6" fmla="*/ 259773 h 337705"/>
                  <a:gd name="connsiteX7" fmla="*/ 197428 w 1402773"/>
                  <a:gd name="connsiteY7" fmla="*/ 249382 h 337705"/>
                  <a:gd name="connsiteX8" fmla="*/ 124691 w 1402773"/>
                  <a:gd name="connsiteY8" fmla="*/ 228600 h 337705"/>
                  <a:gd name="connsiteX9" fmla="*/ 155864 w 1402773"/>
                  <a:gd name="connsiteY9" fmla="*/ 93518 h 337705"/>
                  <a:gd name="connsiteX10" fmla="*/ 0 w 1402773"/>
                  <a:gd name="connsiteY10" fmla="*/ 0 h 337705"/>
                  <a:gd name="connsiteX0" fmla="*/ 1402773 w 1402773"/>
                  <a:gd name="connsiteY0" fmla="*/ 301337 h 301337"/>
                  <a:gd name="connsiteX1" fmla="*/ 1091046 w 1402773"/>
                  <a:gd name="connsiteY1" fmla="*/ 270164 h 301337"/>
                  <a:gd name="connsiteX2" fmla="*/ 997528 w 1402773"/>
                  <a:gd name="connsiteY2" fmla="*/ 197428 h 301337"/>
                  <a:gd name="connsiteX3" fmla="*/ 696191 w 1402773"/>
                  <a:gd name="connsiteY3" fmla="*/ 207818 h 301337"/>
                  <a:gd name="connsiteX4" fmla="*/ 602673 w 1402773"/>
                  <a:gd name="connsiteY4" fmla="*/ 290946 h 301337"/>
                  <a:gd name="connsiteX5" fmla="*/ 332509 w 1402773"/>
                  <a:gd name="connsiteY5" fmla="*/ 259773 h 301337"/>
                  <a:gd name="connsiteX6" fmla="*/ 197428 w 1402773"/>
                  <a:gd name="connsiteY6" fmla="*/ 249382 h 301337"/>
                  <a:gd name="connsiteX7" fmla="*/ 124691 w 1402773"/>
                  <a:gd name="connsiteY7" fmla="*/ 228600 h 301337"/>
                  <a:gd name="connsiteX8" fmla="*/ 155864 w 1402773"/>
                  <a:gd name="connsiteY8" fmla="*/ 93518 h 301337"/>
                  <a:gd name="connsiteX9" fmla="*/ 0 w 1402773"/>
                  <a:gd name="connsiteY9" fmla="*/ 0 h 301337"/>
                  <a:gd name="connsiteX0" fmla="*/ 1091046 w 1091046"/>
                  <a:gd name="connsiteY0" fmla="*/ 270164 h 299605"/>
                  <a:gd name="connsiteX1" fmla="*/ 997528 w 1091046"/>
                  <a:gd name="connsiteY1" fmla="*/ 197428 h 299605"/>
                  <a:gd name="connsiteX2" fmla="*/ 696191 w 1091046"/>
                  <a:gd name="connsiteY2" fmla="*/ 207818 h 299605"/>
                  <a:gd name="connsiteX3" fmla="*/ 602673 w 1091046"/>
                  <a:gd name="connsiteY3" fmla="*/ 290946 h 299605"/>
                  <a:gd name="connsiteX4" fmla="*/ 332509 w 1091046"/>
                  <a:gd name="connsiteY4" fmla="*/ 259773 h 299605"/>
                  <a:gd name="connsiteX5" fmla="*/ 197428 w 1091046"/>
                  <a:gd name="connsiteY5" fmla="*/ 249382 h 299605"/>
                  <a:gd name="connsiteX6" fmla="*/ 124691 w 1091046"/>
                  <a:gd name="connsiteY6" fmla="*/ 228600 h 299605"/>
                  <a:gd name="connsiteX7" fmla="*/ 155864 w 1091046"/>
                  <a:gd name="connsiteY7" fmla="*/ 93518 h 299605"/>
                  <a:gd name="connsiteX8" fmla="*/ 0 w 1091046"/>
                  <a:gd name="connsiteY8" fmla="*/ 0 h 299605"/>
                  <a:gd name="connsiteX0" fmla="*/ 973283 w 973283"/>
                  <a:gd name="connsiteY0" fmla="*/ 176646 h 206087"/>
                  <a:gd name="connsiteX1" fmla="*/ 879765 w 973283"/>
                  <a:gd name="connsiteY1" fmla="*/ 103910 h 206087"/>
                  <a:gd name="connsiteX2" fmla="*/ 578428 w 973283"/>
                  <a:gd name="connsiteY2" fmla="*/ 114300 h 206087"/>
                  <a:gd name="connsiteX3" fmla="*/ 484910 w 973283"/>
                  <a:gd name="connsiteY3" fmla="*/ 197428 h 206087"/>
                  <a:gd name="connsiteX4" fmla="*/ 214746 w 973283"/>
                  <a:gd name="connsiteY4" fmla="*/ 166255 h 206087"/>
                  <a:gd name="connsiteX5" fmla="*/ 79665 w 973283"/>
                  <a:gd name="connsiteY5" fmla="*/ 155864 h 206087"/>
                  <a:gd name="connsiteX6" fmla="*/ 6928 w 973283"/>
                  <a:gd name="connsiteY6" fmla="*/ 135082 h 206087"/>
                  <a:gd name="connsiteX7" fmla="*/ 38101 w 973283"/>
                  <a:gd name="connsiteY7" fmla="*/ 0 h 206087"/>
                  <a:gd name="connsiteX0" fmla="*/ 966355 w 966355"/>
                  <a:gd name="connsiteY0" fmla="*/ 83127 h 112568"/>
                  <a:gd name="connsiteX1" fmla="*/ 872837 w 966355"/>
                  <a:gd name="connsiteY1" fmla="*/ 10391 h 112568"/>
                  <a:gd name="connsiteX2" fmla="*/ 571500 w 966355"/>
                  <a:gd name="connsiteY2" fmla="*/ 20781 h 112568"/>
                  <a:gd name="connsiteX3" fmla="*/ 477982 w 966355"/>
                  <a:gd name="connsiteY3" fmla="*/ 103909 h 112568"/>
                  <a:gd name="connsiteX4" fmla="*/ 207818 w 966355"/>
                  <a:gd name="connsiteY4" fmla="*/ 72736 h 112568"/>
                  <a:gd name="connsiteX5" fmla="*/ 72737 w 966355"/>
                  <a:gd name="connsiteY5" fmla="*/ 62345 h 112568"/>
                  <a:gd name="connsiteX6" fmla="*/ 0 w 966355"/>
                  <a:gd name="connsiteY6" fmla="*/ 41563 h 11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6355" h="112568">
                    <a:moveTo>
                      <a:pt x="966355" y="83127"/>
                    </a:moveTo>
                    <a:cubicBezTo>
                      <a:pt x="898814" y="65809"/>
                      <a:pt x="938646" y="20782"/>
                      <a:pt x="872837" y="10391"/>
                    </a:cubicBezTo>
                    <a:cubicBezTo>
                      <a:pt x="807028" y="0"/>
                      <a:pt x="637309" y="5195"/>
                      <a:pt x="571500" y="20781"/>
                    </a:cubicBezTo>
                    <a:cubicBezTo>
                      <a:pt x="505691" y="36367"/>
                      <a:pt x="538596" y="95250"/>
                      <a:pt x="477982" y="103909"/>
                    </a:cubicBezTo>
                    <a:cubicBezTo>
                      <a:pt x="417368" y="112568"/>
                      <a:pt x="275359" y="79663"/>
                      <a:pt x="207818" y="72736"/>
                    </a:cubicBezTo>
                    <a:cubicBezTo>
                      <a:pt x="140277" y="65809"/>
                      <a:pt x="107373" y="67541"/>
                      <a:pt x="72737" y="62345"/>
                    </a:cubicBezTo>
                    <a:cubicBezTo>
                      <a:pt x="38101" y="57150"/>
                      <a:pt x="6927" y="67540"/>
                      <a:pt x="0" y="41563"/>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7" name="Freeform 76"/>
              <p:cNvSpPr/>
              <p:nvPr/>
            </p:nvSpPr>
            <p:spPr>
              <a:xfrm>
                <a:off x="1466194" y="1537741"/>
                <a:ext cx="2467863" cy="698938"/>
              </a:xfrm>
              <a:custGeom>
                <a:avLst/>
                <a:gdLst>
                  <a:gd name="connsiteX0" fmla="*/ 2207173 w 2207173"/>
                  <a:gd name="connsiteY0" fmla="*/ 78827 h 698938"/>
                  <a:gd name="connsiteX1" fmla="*/ 2065283 w 2207173"/>
                  <a:gd name="connsiteY1" fmla="*/ 63062 h 698938"/>
                  <a:gd name="connsiteX2" fmla="*/ 1844566 w 2207173"/>
                  <a:gd name="connsiteY2" fmla="*/ 78827 h 698938"/>
                  <a:gd name="connsiteX3" fmla="*/ 1545021 w 2207173"/>
                  <a:gd name="connsiteY3" fmla="*/ 126124 h 698938"/>
                  <a:gd name="connsiteX4" fmla="*/ 1324304 w 2207173"/>
                  <a:gd name="connsiteY4" fmla="*/ 173420 h 698938"/>
                  <a:gd name="connsiteX5" fmla="*/ 1198179 w 2207173"/>
                  <a:gd name="connsiteY5" fmla="*/ 31531 h 698938"/>
                  <a:gd name="connsiteX6" fmla="*/ 1072055 w 2207173"/>
                  <a:gd name="connsiteY6" fmla="*/ 31531 h 698938"/>
                  <a:gd name="connsiteX7" fmla="*/ 804041 w 2207173"/>
                  <a:gd name="connsiteY7" fmla="*/ 220717 h 698938"/>
                  <a:gd name="connsiteX8" fmla="*/ 804041 w 2207173"/>
                  <a:gd name="connsiteY8" fmla="*/ 488731 h 698938"/>
                  <a:gd name="connsiteX9" fmla="*/ 536028 w 2207173"/>
                  <a:gd name="connsiteY9" fmla="*/ 677917 h 698938"/>
                  <a:gd name="connsiteX10" fmla="*/ 441435 w 2207173"/>
                  <a:gd name="connsiteY10" fmla="*/ 614855 h 698938"/>
                  <a:gd name="connsiteX11" fmla="*/ 409904 w 2207173"/>
                  <a:gd name="connsiteY11" fmla="*/ 457200 h 698938"/>
                  <a:gd name="connsiteX12" fmla="*/ 409904 w 2207173"/>
                  <a:gd name="connsiteY12" fmla="*/ 252248 h 698938"/>
                  <a:gd name="connsiteX13" fmla="*/ 409904 w 2207173"/>
                  <a:gd name="connsiteY13" fmla="*/ 173420 h 698938"/>
                  <a:gd name="connsiteX14" fmla="*/ 236483 w 2207173"/>
                  <a:gd name="connsiteY14" fmla="*/ 252248 h 698938"/>
                  <a:gd name="connsiteX15" fmla="*/ 0 w 2207173"/>
                  <a:gd name="connsiteY15" fmla="*/ 204951 h 698938"/>
                  <a:gd name="connsiteX0" fmla="*/ 2207173 w 2242487"/>
                  <a:gd name="connsiteY0" fmla="*/ 78827 h 698938"/>
                  <a:gd name="connsiteX1" fmla="*/ 2218839 w 2242487"/>
                  <a:gd name="connsiteY1" fmla="*/ 94908 h 698938"/>
                  <a:gd name="connsiteX2" fmla="*/ 2065283 w 2242487"/>
                  <a:gd name="connsiteY2" fmla="*/ 63062 h 698938"/>
                  <a:gd name="connsiteX3" fmla="*/ 1844566 w 2242487"/>
                  <a:gd name="connsiteY3" fmla="*/ 78827 h 698938"/>
                  <a:gd name="connsiteX4" fmla="*/ 1545021 w 2242487"/>
                  <a:gd name="connsiteY4" fmla="*/ 126124 h 698938"/>
                  <a:gd name="connsiteX5" fmla="*/ 1324304 w 2242487"/>
                  <a:gd name="connsiteY5" fmla="*/ 173420 h 698938"/>
                  <a:gd name="connsiteX6" fmla="*/ 1198179 w 2242487"/>
                  <a:gd name="connsiteY6" fmla="*/ 31531 h 698938"/>
                  <a:gd name="connsiteX7" fmla="*/ 1072055 w 2242487"/>
                  <a:gd name="connsiteY7" fmla="*/ 31531 h 698938"/>
                  <a:gd name="connsiteX8" fmla="*/ 804041 w 2242487"/>
                  <a:gd name="connsiteY8" fmla="*/ 220717 h 698938"/>
                  <a:gd name="connsiteX9" fmla="*/ 804041 w 2242487"/>
                  <a:gd name="connsiteY9" fmla="*/ 488731 h 698938"/>
                  <a:gd name="connsiteX10" fmla="*/ 536028 w 2242487"/>
                  <a:gd name="connsiteY10" fmla="*/ 677917 h 698938"/>
                  <a:gd name="connsiteX11" fmla="*/ 441435 w 2242487"/>
                  <a:gd name="connsiteY11" fmla="*/ 614855 h 698938"/>
                  <a:gd name="connsiteX12" fmla="*/ 409904 w 2242487"/>
                  <a:gd name="connsiteY12" fmla="*/ 457200 h 698938"/>
                  <a:gd name="connsiteX13" fmla="*/ 409904 w 2242487"/>
                  <a:gd name="connsiteY13" fmla="*/ 252248 h 698938"/>
                  <a:gd name="connsiteX14" fmla="*/ 409904 w 2242487"/>
                  <a:gd name="connsiteY14" fmla="*/ 173420 h 698938"/>
                  <a:gd name="connsiteX15" fmla="*/ 236483 w 2242487"/>
                  <a:gd name="connsiteY15" fmla="*/ 252248 h 698938"/>
                  <a:gd name="connsiteX16" fmla="*/ 0 w 2242487"/>
                  <a:gd name="connsiteY16" fmla="*/ 204951 h 698938"/>
                  <a:gd name="connsiteX0" fmla="*/ 2207173 w 2397935"/>
                  <a:gd name="connsiteY0" fmla="*/ 78827 h 698938"/>
                  <a:gd name="connsiteX1" fmla="*/ 2218839 w 2397935"/>
                  <a:gd name="connsiteY1" fmla="*/ 94908 h 698938"/>
                  <a:gd name="connsiteX2" fmla="*/ 2065283 w 2397935"/>
                  <a:gd name="connsiteY2" fmla="*/ 63062 h 698938"/>
                  <a:gd name="connsiteX3" fmla="*/ 1844566 w 2397935"/>
                  <a:gd name="connsiteY3" fmla="*/ 78827 h 698938"/>
                  <a:gd name="connsiteX4" fmla="*/ 1545021 w 2397935"/>
                  <a:gd name="connsiteY4" fmla="*/ 126124 h 698938"/>
                  <a:gd name="connsiteX5" fmla="*/ 1324304 w 2397935"/>
                  <a:gd name="connsiteY5" fmla="*/ 173420 h 698938"/>
                  <a:gd name="connsiteX6" fmla="*/ 1198179 w 2397935"/>
                  <a:gd name="connsiteY6" fmla="*/ 31531 h 698938"/>
                  <a:gd name="connsiteX7" fmla="*/ 1072055 w 2397935"/>
                  <a:gd name="connsiteY7" fmla="*/ 31531 h 698938"/>
                  <a:gd name="connsiteX8" fmla="*/ 804041 w 2397935"/>
                  <a:gd name="connsiteY8" fmla="*/ 220717 h 698938"/>
                  <a:gd name="connsiteX9" fmla="*/ 804041 w 2397935"/>
                  <a:gd name="connsiteY9" fmla="*/ 488731 h 698938"/>
                  <a:gd name="connsiteX10" fmla="*/ 536028 w 2397935"/>
                  <a:gd name="connsiteY10" fmla="*/ 677917 h 698938"/>
                  <a:gd name="connsiteX11" fmla="*/ 441435 w 2397935"/>
                  <a:gd name="connsiteY11" fmla="*/ 614855 h 698938"/>
                  <a:gd name="connsiteX12" fmla="*/ 409904 w 2397935"/>
                  <a:gd name="connsiteY12" fmla="*/ 457200 h 698938"/>
                  <a:gd name="connsiteX13" fmla="*/ 409904 w 2397935"/>
                  <a:gd name="connsiteY13" fmla="*/ 252248 h 698938"/>
                  <a:gd name="connsiteX14" fmla="*/ 409904 w 2397935"/>
                  <a:gd name="connsiteY14" fmla="*/ 173420 h 698938"/>
                  <a:gd name="connsiteX15" fmla="*/ 236483 w 2397935"/>
                  <a:gd name="connsiteY15" fmla="*/ 252248 h 698938"/>
                  <a:gd name="connsiteX16" fmla="*/ 0 w 2397935"/>
                  <a:gd name="connsiteY16" fmla="*/ 204951 h 698938"/>
                  <a:gd name="connsiteX0" fmla="*/ 2207173 w 2548946"/>
                  <a:gd name="connsiteY0" fmla="*/ 78827 h 698938"/>
                  <a:gd name="connsiteX1" fmla="*/ 2369850 w 2548946"/>
                  <a:gd name="connsiteY1" fmla="*/ 247308 h 698938"/>
                  <a:gd name="connsiteX2" fmla="*/ 2065283 w 2548946"/>
                  <a:gd name="connsiteY2" fmla="*/ 63062 h 698938"/>
                  <a:gd name="connsiteX3" fmla="*/ 1844566 w 2548946"/>
                  <a:gd name="connsiteY3" fmla="*/ 78827 h 698938"/>
                  <a:gd name="connsiteX4" fmla="*/ 1545021 w 2548946"/>
                  <a:gd name="connsiteY4" fmla="*/ 126124 h 698938"/>
                  <a:gd name="connsiteX5" fmla="*/ 1324304 w 2548946"/>
                  <a:gd name="connsiteY5" fmla="*/ 173420 h 698938"/>
                  <a:gd name="connsiteX6" fmla="*/ 1198179 w 2548946"/>
                  <a:gd name="connsiteY6" fmla="*/ 31531 h 698938"/>
                  <a:gd name="connsiteX7" fmla="*/ 1072055 w 2548946"/>
                  <a:gd name="connsiteY7" fmla="*/ 31531 h 698938"/>
                  <a:gd name="connsiteX8" fmla="*/ 804041 w 2548946"/>
                  <a:gd name="connsiteY8" fmla="*/ 220717 h 698938"/>
                  <a:gd name="connsiteX9" fmla="*/ 804041 w 2548946"/>
                  <a:gd name="connsiteY9" fmla="*/ 488731 h 698938"/>
                  <a:gd name="connsiteX10" fmla="*/ 536028 w 2548946"/>
                  <a:gd name="connsiteY10" fmla="*/ 677917 h 698938"/>
                  <a:gd name="connsiteX11" fmla="*/ 441435 w 2548946"/>
                  <a:gd name="connsiteY11" fmla="*/ 614855 h 698938"/>
                  <a:gd name="connsiteX12" fmla="*/ 409904 w 2548946"/>
                  <a:gd name="connsiteY12" fmla="*/ 457200 h 698938"/>
                  <a:gd name="connsiteX13" fmla="*/ 409904 w 2548946"/>
                  <a:gd name="connsiteY13" fmla="*/ 252248 h 698938"/>
                  <a:gd name="connsiteX14" fmla="*/ 409904 w 2548946"/>
                  <a:gd name="connsiteY14" fmla="*/ 173420 h 698938"/>
                  <a:gd name="connsiteX15" fmla="*/ 236483 w 2548946"/>
                  <a:gd name="connsiteY15" fmla="*/ 252248 h 698938"/>
                  <a:gd name="connsiteX16" fmla="*/ 0 w 2548946"/>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548947"/>
                  <a:gd name="connsiteY0" fmla="*/ 78827 h 698938"/>
                  <a:gd name="connsiteX1" fmla="*/ 2369851 w 2548947"/>
                  <a:gd name="connsiteY1" fmla="*/ 247308 h 698938"/>
                  <a:gd name="connsiteX2" fmla="*/ 2065283 w 2548947"/>
                  <a:gd name="connsiteY2" fmla="*/ 63062 h 698938"/>
                  <a:gd name="connsiteX3" fmla="*/ 1844566 w 2548947"/>
                  <a:gd name="connsiteY3" fmla="*/ 78827 h 698938"/>
                  <a:gd name="connsiteX4" fmla="*/ 1545021 w 2548947"/>
                  <a:gd name="connsiteY4" fmla="*/ 126124 h 698938"/>
                  <a:gd name="connsiteX5" fmla="*/ 1324304 w 2548947"/>
                  <a:gd name="connsiteY5" fmla="*/ 173420 h 698938"/>
                  <a:gd name="connsiteX6" fmla="*/ 1198179 w 2548947"/>
                  <a:gd name="connsiteY6" fmla="*/ 31531 h 698938"/>
                  <a:gd name="connsiteX7" fmla="*/ 1072055 w 2548947"/>
                  <a:gd name="connsiteY7" fmla="*/ 31531 h 698938"/>
                  <a:gd name="connsiteX8" fmla="*/ 804041 w 2548947"/>
                  <a:gd name="connsiteY8" fmla="*/ 220717 h 698938"/>
                  <a:gd name="connsiteX9" fmla="*/ 804041 w 2548947"/>
                  <a:gd name="connsiteY9" fmla="*/ 488731 h 698938"/>
                  <a:gd name="connsiteX10" fmla="*/ 536028 w 2548947"/>
                  <a:gd name="connsiteY10" fmla="*/ 677917 h 698938"/>
                  <a:gd name="connsiteX11" fmla="*/ 441435 w 2548947"/>
                  <a:gd name="connsiteY11" fmla="*/ 614855 h 698938"/>
                  <a:gd name="connsiteX12" fmla="*/ 409904 w 2548947"/>
                  <a:gd name="connsiteY12" fmla="*/ 457200 h 698938"/>
                  <a:gd name="connsiteX13" fmla="*/ 409904 w 2548947"/>
                  <a:gd name="connsiteY13" fmla="*/ 252248 h 698938"/>
                  <a:gd name="connsiteX14" fmla="*/ 409904 w 2548947"/>
                  <a:gd name="connsiteY14" fmla="*/ 173420 h 698938"/>
                  <a:gd name="connsiteX15" fmla="*/ 236483 w 2548947"/>
                  <a:gd name="connsiteY15" fmla="*/ 252248 h 698938"/>
                  <a:gd name="connsiteX16" fmla="*/ 0 w 2548947"/>
                  <a:gd name="connsiteY16" fmla="*/ 204951 h 698938"/>
                  <a:gd name="connsiteX0" fmla="*/ 2207173 w 2369851"/>
                  <a:gd name="connsiteY0" fmla="*/ 78827 h 698938"/>
                  <a:gd name="connsiteX1" fmla="*/ 2369851 w 2369851"/>
                  <a:gd name="connsiteY1" fmla="*/ 24730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369851 w 2369851"/>
                  <a:gd name="connsiteY0" fmla="*/ 247308 h 698938"/>
                  <a:gd name="connsiteX1" fmla="*/ 2065283 w 2369851"/>
                  <a:gd name="connsiteY1" fmla="*/ 63062 h 698938"/>
                  <a:gd name="connsiteX2" fmla="*/ 1844566 w 2369851"/>
                  <a:gd name="connsiteY2" fmla="*/ 78827 h 698938"/>
                  <a:gd name="connsiteX3" fmla="*/ 1545021 w 2369851"/>
                  <a:gd name="connsiteY3" fmla="*/ 126124 h 698938"/>
                  <a:gd name="connsiteX4" fmla="*/ 1324304 w 2369851"/>
                  <a:gd name="connsiteY4" fmla="*/ 173420 h 698938"/>
                  <a:gd name="connsiteX5" fmla="*/ 1198179 w 2369851"/>
                  <a:gd name="connsiteY5" fmla="*/ 31531 h 698938"/>
                  <a:gd name="connsiteX6" fmla="*/ 1072055 w 2369851"/>
                  <a:gd name="connsiteY6" fmla="*/ 31531 h 698938"/>
                  <a:gd name="connsiteX7" fmla="*/ 804041 w 2369851"/>
                  <a:gd name="connsiteY7" fmla="*/ 220717 h 698938"/>
                  <a:gd name="connsiteX8" fmla="*/ 804041 w 2369851"/>
                  <a:gd name="connsiteY8" fmla="*/ 488731 h 698938"/>
                  <a:gd name="connsiteX9" fmla="*/ 536028 w 2369851"/>
                  <a:gd name="connsiteY9" fmla="*/ 677917 h 698938"/>
                  <a:gd name="connsiteX10" fmla="*/ 441435 w 2369851"/>
                  <a:gd name="connsiteY10" fmla="*/ 614855 h 698938"/>
                  <a:gd name="connsiteX11" fmla="*/ 409904 w 2369851"/>
                  <a:gd name="connsiteY11" fmla="*/ 457200 h 698938"/>
                  <a:gd name="connsiteX12" fmla="*/ 409904 w 2369851"/>
                  <a:gd name="connsiteY12" fmla="*/ 252248 h 698938"/>
                  <a:gd name="connsiteX13" fmla="*/ 409904 w 2369851"/>
                  <a:gd name="connsiteY13" fmla="*/ 173420 h 698938"/>
                  <a:gd name="connsiteX14" fmla="*/ 236483 w 2369851"/>
                  <a:gd name="connsiteY14" fmla="*/ 252248 h 698938"/>
                  <a:gd name="connsiteX15" fmla="*/ 0 w 2369851"/>
                  <a:gd name="connsiteY15" fmla="*/ 204951 h 698938"/>
                  <a:gd name="connsiteX0" fmla="*/ 2369851 w 2416614"/>
                  <a:gd name="connsiteY0" fmla="*/ 247308 h 698938"/>
                  <a:gd name="connsiteX1" fmla="*/ 2365853 w 2416614"/>
                  <a:gd name="connsiteY1" fmla="*/ 319178 h 698938"/>
                  <a:gd name="connsiteX2" fmla="*/ 2065283 w 2416614"/>
                  <a:gd name="connsiteY2" fmla="*/ 63062 h 698938"/>
                  <a:gd name="connsiteX3" fmla="*/ 1844566 w 2416614"/>
                  <a:gd name="connsiteY3" fmla="*/ 78827 h 698938"/>
                  <a:gd name="connsiteX4" fmla="*/ 1545021 w 2416614"/>
                  <a:gd name="connsiteY4" fmla="*/ 126124 h 698938"/>
                  <a:gd name="connsiteX5" fmla="*/ 1324304 w 2416614"/>
                  <a:gd name="connsiteY5" fmla="*/ 173420 h 698938"/>
                  <a:gd name="connsiteX6" fmla="*/ 1198179 w 2416614"/>
                  <a:gd name="connsiteY6" fmla="*/ 31531 h 698938"/>
                  <a:gd name="connsiteX7" fmla="*/ 1072055 w 2416614"/>
                  <a:gd name="connsiteY7" fmla="*/ 31531 h 698938"/>
                  <a:gd name="connsiteX8" fmla="*/ 804041 w 2416614"/>
                  <a:gd name="connsiteY8" fmla="*/ 220717 h 698938"/>
                  <a:gd name="connsiteX9" fmla="*/ 804041 w 2416614"/>
                  <a:gd name="connsiteY9" fmla="*/ 488731 h 698938"/>
                  <a:gd name="connsiteX10" fmla="*/ 536028 w 2416614"/>
                  <a:gd name="connsiteY10" fmla="*/ 677917 h 698938"/>
                  <a:gd name="connsiteX11" fmla="*/ 441435 w 2416614"/>
                  <a:gd name="connsiteY11" fmla="*/ 614855 h 698938"/>
                  <a:gd name="connsiteX12" fmla="*/ 409904 w 2416614"/>
                  <a:gd name="connsiteY12" fmla="*/ 457200 h 698938"/>
                  <a:gd name="connsiteX13" fmla="*/ 409904 w 2416614"/>
                  <a:gd name="connsiteY13" fmla="*/ 252248 h 698938"/>
                  <a:gd name="connsiteX14" fmla="*/ 409904 w 2416614"/>
                  <a:gd name="connsiteY14" fmla="*/ 173420 h 698938"/>
                  <a:gd name="connsiteX15" fmla="*/ 236483 w 2416614"/>
                  <a:gd name="connsiteY15" fmla="*/ 252248 h 698938"/>
                  <a:gd name="connsiteX16" fmla="*/ 0 w 2416614"/>
                  <a:gd name="connsiteY16" fmla="*/ 204951 h 698938"/>
                  <a:gd name="connsiteX0" fmla="*/ 2369851 w 2486842"/>
                  <a:gd name="connsiteY0" fmla="*/ 247308 h 698938"/>
                  <a:gd name="connsiteX1" fmla="*/ 2365853 w 2486842"/>
                  <a:gd name="connsiteY1" fmla="*/ 319178 h 698938"/>
                  <a:gd name="connsiteX2" fmla="*/ 2065283 w 2486842"/>
                  <a:gd name="connsiteY2" fmla="*/ 63062 h 698938"/>
                  <a:gd name="connsiteX3" fmla="*/ 1844566 w 2486842"/>
                  <a:gd name="connsiteY3" fmla="*/ 78827 h 698938"/>
                  <a:gd name="connsiteX4" fmla="*/ 1545021 w 2486842"/>
                  <a:gd name="connsiteY4" fmla="*/ 126124 h 698938"/>
                  <a:gd name="connsiteX5" fmla="*/ 1324304 w 2486842"/>
                  <a:gd name="connsiteY5" fmla="*/ 173420 h 698938"/>
                  <a:gd name="connsiteX6" fmla="*/ 1198179 w 2486842"/>
                  <a:gd name="connsiteY6" fmla="*/ 31531 h 698938"/>
                  <a:gd name="connsiteX7" fmla="*/ 1072055 w 2486842"/>
                  <a:gd name="connsiteY7" fmla="*/ 31531 h 698938"/>
                  <a:gd name="connsiteX8" fmla="*/ 804041 w 2486842"/>
                  <a:gd name="connsiteY8" fmla="*/ 220717 h 698938"/>
                  <a:gd name="connsiteX9" fmla="*/ 804041 w 2486842"/>
                  <a:gd name="connsiteY9" fmla="*/ 488731 h 698938"/>
                  <a:gd name="connsiteX10" fmla="*/ 536028 w 2486842"/>
                  <a:gd name="connsiteY10" fmla="*/ 677917 h 698938"/>
                  <a:gd name="connsiteX11" fmla="*/ 441435 w 2486842"/>
                  <a:gd name="connsiteY11" fmla="*/ 614855 h 698938"/>
                  <a:gd name="connsiteX12" fmla="*/ 409904 w 2486842"/>
                  <a:gd name="connsiteY12" fmla="*/ 457200 h 698938"/>
                  <a:gd name="connsiteX13" fmla="*/ 409904 w 2486842"/>
                  <a:gd name="connsiteY13" fmla="*/ 252248 h 698938"/>
                  <a:gd name="connsiteX14" fmla="*/ 409904 w 2486842"/>
                  <a:gd name="connsiteY14" fmla="*/ 173420 h 698938"/>
                  <a:gd name="connsiteX15" fmla="*/ 236483 w 2486842"/>
                  <a:gd name="connsiteY15" fmla="*/ 252248 h 698938"/>
                  <a:gd name="connsiteX16" fmla="*/ 0 w 2486842"/>
                  <a:gd name="connsiteY16" fmla="*/ 204951 h 698938"/>
                  <a:gd name="connsiteX0" fmla="*/ 2369851 w 2369851"/>
                  <a:gd name="connsiteY0" fmla="*/ 247308 h 698938"/>
                  <a:gd name="connsiteX1" fmla="*/ 2214843 w 2369851"/>
                  <a:gd name="connsiteY1" fmla="*/ 395378 h 698938"/>
                  <a:gd name="connsiteX2" fmla="*/ 2065283 w 2369851"/>
                  <a:gd name="connsiteY2" fmla="*/ 63062 h 698938"/>
                  <a:gd name="connsiteX3" fmla="*/ 1844566 w 2369851"/>
                  <a:gd name="connsiteY3" fmla="*/ 78827 h 698938"/>
                  <a:gd name="connsiteX4" fmla="*/ 1545021 w 2369851"/>
                  <a:gd name="connsiteY4" fmla="*/ 126124 h 698938"/>
                  <a:gd name="connsiteX5" fmla="*/ 1324304 w 2369851"/>
                  <a:gd name="connsiteY5" fmla="*/ 173420 h 698938"/>
                  <a:gd name="connsiteX6" fmla="*/ 1198179 w 2369851"/>
                  <a:gd name="connsiteY6" fmla="*/ 31531 h 698938"/>
                  <a:gd name="connsiteX7" fmla="*/ 1072055 w 2369851"/>
                  <a:gd name="connsiteY7" fmla="*/ 31531 h 698938"/>
                  <a:gd name="connsiteX8" fmla="*/ 804041 w 2369851"/>
                  <a:gd name="connsiteY8" fmla="*/ 220717 h 698938"/>
                  <a:gd name="connsiteX9" fmla="*/ 804041 w 2369851"/>
                  <a:gd name="connsiteY9" fmla="*/ 488731 h 698938"/>
                  <a:gd name="connsiteX10" fmla="*/ 536028 w 2369851"/>
                  <a:gd name="connsiteY10" fmla="*/ 677917 h 698938"/>
                  <a:gd name="connsiteX11" fmla="*/ 441435 w 2369851"/>
                  <a:gd name="connsiteY11" fmla="*/ 614855 h 698938"/>
                  <a:gd name="connsiteX12" fmla="*/ 409904 w 2369851"/>
                  <a:gd name="connsiteY12" fmla="*/ 457200 h 698938"/>
                  <a:gd name="connsiteX13" fmla="*/ 409904 w 2369851"/>
                  <a:gd name="connsiteY13" fmla="*/ 252248 h 698938"/>
                  <a:gd name="connsiteX14" fmla="*/ 409904 w 2369851"/>
                  <a:gd name="connsiteY14" fmla="*/ 173420 h 698938"/>
                  <a:gd name="connsiteX15" fmla="*/ 236483 w 2369851"/>
                  <a:gd name="connsiteY15" fmla="*/ 252248 h 698938"/>
                  <a:gd name="connsiteX16" fmla="*/ 0 w 2369851"/>
                  <a:gd name="connsiteY16" fmla="*/ 204951 h 698938"/>
                  <a:gd name="connsiteX0" fmla="*/ 2445356 w 2445356"/>
                  <a:gd name="connsiteY0" fmla="*/ 399708 h 698938"/>
                  <a:gd name="connsiteX1" fmla="*/ 2214843 w 2445356"/>
                  <a:gd name="connsiteY1" fmla="*/ 395378 h 698938"/>
                  <a:gd name="connsiteX2" fmla="*/ 2065283 w 2445356"/>
                  <a:gd name="connsiteY2" fmla="*/ 63062 h 698938"/>
                  <a:gd name="connsiteX3" fmla="*/ 1844566 w 2445356"/>
                  <a:gd name="connsiteY3" fmla="*/ 78827 h 698938"/>
                  <a:gd name="connsiteX4" fmla="*/ 1545021 w 2445356"/>
                  <a:gd name="connsiteY4" fmla="*/ 126124 h 698938"/>
                  <a:gd name="connsiteX5" fmla="*/ 1324304 w 2445356"/>
                  <a:gd name="connsiteY5" fmla="*/ 173420 h 698938"/>
                  <a:gd name="connsiteX6" fmla="*/ 1198179 w 2445356"/>
                  <a:gd name="connsiteY6" fmla="*/ 31531 h 698938"/>
                  <a:gd name="connsiteX7" fmla="*/ 1072055 w 2445356"/>
                  <a:gd name="connsiteY7" fmla="*/ 31531 h 698938"/>
                  <a:gd name="connsiteX8" fmla="*/ 804041 w 2445356"/>
                  <a:gd name="connsiteY8" fmla="*/ 220717 h 698938"/>
                  <a:gd name="connsiteX9" fmla="*/ 804041 w 2445356"/>
                  <a:gd name="connsiteY9" fmla="*/ 488731 h 698938"/>
                  <a:gd name="connsiteX10" fmla="*/ 536028 w 2445356"/>
                  <a:gd name="connsiteY10" fmla="*/ 677917 h 698938"/>
                  <a:gd name="connsiteX11" fmla="*/ 441435 w 2445356"/>
                  <a:gd name="connsiteY11" fmla="*/ 614855 h 698938"/>
                  <a:gd name="connsiteX12" fmla="*/ 409904 w 2445356"/>
                  <a:gd name="connsiteY12" fmla="*/ 457200 h 698938"/>
                  <a:gd name="connsiteX13" fmla="*/ 409904 w 2445356"/>
                  <a:gd name="connsiteY13" fmla="*/ 252248 h 698938"/>
                  <a:gd name="connsiteX14" fmla="*/ 409904 w 2445356"/>
                  <a:gd name="connsiteY14" fmla="*/ 173420 h 698938"/>
                  <a:gd name="connsiteX15" fmla="*/ 236483 w 2445356"/>
                  <a:gd name="connsiteY15" fmla="*/ 252248 h 698938"/>
                  <a:gd name="connsiteX16" fmla="*/ 0 w 2445356"/>
                  <a:gd name="connsiteY16" fmla="*/ 204951 h 698938"/>
                  <a:gd name="connsiteX0" fmla="*/ 2445356 w 2445356"/>
                  <a:gd name="connsiteY0" fmla="*/ 399708 h 698938"/>
                  <a:gd name="connsiteX1" fmla="*/ 2065283 w 2445356"/>
                  <a:gd name="connsiteY1" fmla="*/ 63062 h 698938"/>
                  <a:gd name="connsiteX2" fmla="*/ 1844566 w 2445356"/>
                  <a:gd name="connsiteY2" fmla="*/ 78827 h 698938"/>
                  <a:gd name="connsiteX3" fmla="*/ 1545021 w 2445356"/>
                  <a:gd name="connsiteY3" fmla="*/ 126124 h 698938"/>
                  <a:gd name="connsiteX4" fmla="*/ 1324304 w 2445356"/>
                  <a:gd name="connsiteY4" fmla="*/ 173420 h 698938"/>
                  <a:gd name="connsiteX5" fmla="*/ 1198179 w 2445356"/>
                  <a:gd name="connsiteY5" fmla="*/ 31531 h 698938"/>
                  <a:gd name="connsiteX6" fmla="*/ 1072055 w 2445356"/>
                  <a:gd name="connsiteY6" fmla="*/ 31531 h 698938"/>
                  <a:gd name="connsiteX7" fmla="*/ 804041 w 2445356"/>
                  <a:gd name="connsiteY7" fmla="*/ 220717 h 698938"/>
                  <a:gd name="connsiteX8" fmla="*/ 804041 w 2445356"/>
                  <a:gd name="connsiteY8" fmla="*/ 488731 h 698938"/>
                  <a:gd name="connsiteX9" fmla="*/ 536028 w 2445356"/>
                  <a:gd name="connsiteY9" fmla="*/ 677917 h 698938"/>
                  <a:gd name="connsiteX10" fmla="*/ 441435 w 2445356"/>
                  <a:gd name="connsiteY10" fmla="*/ 614855 h 698938"/>
                  <a:gd name="connsiteX11" fmla="*/ 409904 w 2445356"/>
                  <a:gd name="connsiteY11" fmla="*/ 457200 h 698938"/>
                  <a:gd name="connsiteX12" fmla="*/ 409904 w 2445356"/>
                  <a:gd name="connsiteY12" fmla="*/ 252248 h 698938"/>
                  <a:gd name="connsiteX13" fmla="*/ 409904 w 2445356"/>
                  <a:gd name="connsiteY13" fmla="*/ 173420 h 698938"/>
                  <a:gd name="connsiteX14" fmla="*/ 236483 w 2445356"/>
                  <a:gd name="connsiteY14" fmla="*/ 252248 h 698938"/>
                  <a:gd name="connsiteX15" fmla="*/ 0 w 2445356"/>
                  <a:gd name="connsiteY15" fmla="*/ 204951 h 6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5356" h="698938">
                    <a:moveTo>
                      <a:pt x="2445356" y="399708"/>
                    </a:moveTo>
                    <a:cubicBezTo>
                      <a:pt x="2366174" y="329574"/>
                      <a:pt x="2165415" y="116542"/>
                      <a:pt x="2065283" y="63062"/>
                    </a:cubicBezTo>
                    <a:cubicBezTo>
                      <a:pt x="1965151" y="9582"/>
                      <a:pt x="1931276" y="68317"/>
                      <a:pt x="1844566" y="78827"/>
                    </a:cubicBezTo>
                    <a:cubicBezTo>
                      <a:pt x="1757856" y="89337"/>
                      <a:pt x="1631731" y="110359"/>
                      <a:pt x="1545021" y="126124"/>
                    </a:cubicBezTo>
                    <a:cubicBezTo>
                      <a:pt x="1458311" y="141889"/>
                      <a:pt x="1382111" y="189185"/>
                      <a:pt x="1324304" y="173420"/>
                    </a:cubicBezTo>
                    <a:cubicBezTo>
                      <a:pt x="1266497" y="157655"/>
                      <a:pt x="1240220" y="55179"/>
                      <a:pt x="1198179" y="31531"/>
                    </a:cubicBezTo>
                    <a:cubicBezTo>
                      <a:pt x="1156138" y="7883"/>
                      <a:pt x="1137745" y="0"/>
                      <a:pt x="1072055" y="31531"/>
                    </a:cubicBezTo>
                    <a:cubicBezTo>
                      <a:pt x="1006365" y="63062"/>
                      <a:pt x="848710" y="144517"/>
                      <a:pt x="804041" y="220717"/>
                    </a:cubicBezTo>
                    <a:cubicBezTo>
                      <a:pt x="759372" y="296917"/>
                      <a:pt x="848710" y="412531"/>
                      <a:pt x="804041" y="488731"/>
                    </a:cubicBezTo>
                    <a:cubicBezTo>
                      <a:pt x="759372" y="564931"/>
                      <a:pt x="596462" y="656896"/>
                      <a:pt x="536028" y="677917"/>
                    </a:cubicBezTo>
                    <a:cubicBezTo>
                      <a:pt x="475594" y="698938"/>
                      <a:pt x="462456" y="651641"/>
                      <a:pt x="441435" y="614855"/>
                    </a:cubicBezTo>
                    <a:cubicBezTo>
                      <a:pt x="420414" y="578069"/>
                      <a:pt x="415159" y="517635"/>
                      <a:pt x="409904" y="457200"/>
                    </a:cubicBezTo>
                    <a:cubicBezTo>
                      <a:pt x="404649" y="396766"/>
                      <a:pt x="409904" y="252248"/>
                      <a:pt x="409904" y="252248"/>
                    </a:cubicBezTo>
                    <a:cubicBezTo>
                      <a:pt x="409904" y="204951"/>
                      <a:pt x="438807" y="173420"/>
                      <a:pt x="409904" y="173420"/>
                    </a:cubicBezTo>
                    <a:cubicBezTo>
                      <a:pt x="381001" y="173420"/>
                      <a:pt x="304800" y="246993"/>
                      <a:pt x="236483" y="252248"/>
                    </a:cubicBezTo>
                    <a:cubicBezTo>
                      <a:pt x="168166" y="257503"/>
                      <a:pt x="0" y="204951"/>
                      <a:pt x="0" y="204951"/>
                    </a:cubicBezTo>
                  </a:path>
                </a:pathLst>
              </a:custGeom>
              <a:ln w="76200">
                <a:solidFill>
                  <a:schemeClr val="accent6">
                    <a:lumMod val="50000"/>
                  </a:schemeClr>
                </a:solidFill>
                <a:prstDash val="solid"/>
              </a:ln>
              <a:effectLst>
                <a:outerShdw dist="88900" dir="48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73" name="TextBox 3"/>
            <p:cNvSpPr txBox="1">
              <a:spLocks noChangeArrowheads="1"/>
            </p:cNvSpPr>
            <p:nvPr/>
          </p:nvSpPr>
          <p:spPr bwMode="auto">
            <a:xfrm rot="705352">
              <a:off x="1690399" y="1371015"/>
              <a:ext cx="3064717" cy="762000"/>
            </a:xfrm>
            <a:prstGeom prst="rect">
              <a:avLst/>
            </a:prstGeom>
            <a:noFill/>
            <a:ln w="9525">
              <a:noFill/>
              <a:miter lim="800000"/>
              <a:headEnd/>
              <a:tailEnd/>
            </a:ln>
          </p:spPr>
          <p:txBody>
            <a:bodyPr wrap="square">
              <a:prstTxWarp prst="textArchUp">
                <a:avLst>
                  <a:gd name="adj" fmla="val 11314010"/>
                </a:avLst>
              </a:prstTxWarp>
              <a:spAutoFit/>
            </a:bodyPr>
            <a:lstStyle/>
            <a:p>
              <a:pPr>
                <a:defRPr/>
              </a:pPr>
              <a:r>
                <a:rPr lang="en-US" sz="2800" b="1" dirty="0" smtClean="0">
                  <a:ln>
                    <a:solidFill>
                      <a:schemeClr val="accent6">
                        <a:lumMod val="50000"/>
                      </a:schemeClr>
                    </a:solidFill>
                  </a:ln>
                  <a:solidFill>
                    <a:schemeClr val="accent6">
                      <a:lumMod val="50000"/>
                    </a:schemeClr>
                  </a:solidFill>
                  <a:effectLst>
                    <a:outerShdw dist="38100" dir="2400000" algn="ctr" rotWithShape="0">
                      <a:schemeClr val="tx1"/>
                    </a:outerShdw>
                  </a:effectLst>
                </a:rPr>
                <a:t> Corps of Discovery</a:t>
              </a:r>
              <a:endParaRPr lang="en-US" sz="2800" b="1" dirty="0">
                <a:ln>
                  <a:solidFill>
                    <a:schemeClr val="accent6">
                      <a:lumMod val="50000"/>
                    </a:schemeClr>
                  </a:solidFill>
                </a:ln>
                <a:solidFill>
                  <a:schemeClr val="accent6">
                    <a:lumMod val="50000"/>
                  </a:schemeClr>
                </a:solidFill>
                <a:effectLst>
                  <a:outerShdw dist="38100" dir="2400000" algn="ctr" rotWithShape="0">
                    <a:schemeClr val="tx1"/>
                  </a:outerShdw>
                </a:effectLst>
              </a:endParaRPr>
            </a:p>
          </p:txBody>
        </p:sp>
      </p:grpSp>
      <p:grpSp>
        <p:nvGrpSpPr>
          <p:cNvPr id="78" name="Group 102"/>
          <p:cNvGrpSpPr/>
          <p:nvPr/>
        </p:nvGrpSpPr>
        <p:grpSpPr>
          <a:xfrm rot="21102751">
            <a:off x="2024608" y="3607647"/>
            <a:ext cx="3237839" cy="1519426"/>
            <a:chOff x="2119519" y="1502125"/>
            <a:chExt cx="5028826" cy="1448865"/>
          </a:xfrm>
        </p:grpSpPr>
        <p:sp>
          <p:nvSpPr>
            <p:cNvPr id="79" name="Freeform 78"/>
            <p:cNvSpPr/>
            <p:nvPr/>
          </p:nvSpPr>
          <p:spPr>
            <a:xfrm>
              <a:off x="2119519" y="1502125"/>
              <a:ext cx="4715247" cy="1448865"/>
            </a:xfrm>
            <a:custGeom>
              <a:avLst/>
              <a:gdLst>
                <a:gd name="connsiteX0" fmla="*/ 5752407 w 5752407"/>
                <a:gd name="connsiteY0" fmla="*/ 462742 h 1975658"/>
                <a:gd name="connsiteX1" fmla="*/ 3906982 w 5752407"/>
                <a:gd name="connsiteY1" fmla="*/ 196735 h 1975658"/>
                <a:gd name="connsiteX2" fmla="*/ 1778923 w 5752407"/>
                <a:gd name="connsiteY2" fmla="*/ 296487 h 1975658"/>
                <a:gd name="connsiteX3" fmla="*/ 0 w 5752407"/>
                <a:gd name="connsiteY3" fmla="*/ 1975658 h 1975658"/>
              </a:gdLst>
              <a:ahLst/>
              <a:cxnLst>
                <a:cxn ang="0">
                  <a:pos x="connsiteX0" y="connsiteY0"/>
                </a:cxn>
                <a:cxn ang="0">
                  <a:pos x="connsiteX1" y="connsiteY1"/>
                </a:cxn>
                <a:cxn ang="0">
                  <a:pos x="connsiteX2" y="connsiteY2"/>
                </a:cxn>
                <a:cxn ang="0">
                  <a:pos x="connsiteX3" y="connsiteY3"/>
                </a:cxn>
              </a:cxnLst>
              <a:rect l="l" t="t" r="r" b="b"/>
              <a:pathLst>
                <a:path w="5752407" h="1975658">
                  <a:moveTo>
                    <a:pt x="5752407" y="462742"/>
                  </a:moveTo>
                  <a:cubicBezTo>
                    <a:pt x="5160818" y="343593"/>
                    <a:pt x="4569229" y="224444"/>
                    <a:pt x="3906982" y="196735"/>
                  </a:cubicBezTo>
                  <a:cubicBezTo>
                    <a:pt x="3244735" y="169026"/>
                    <a:pt x="2430087" y="0"/>
                    <a:pt x="1778923" y="296487"/>
                  </a:cubicBezTo>
                  <a:cubicBezTo>
                    <a:pt x="1127759" y="592974"/>
                    <a:pt x="0" y="1975658"/>
                    <a:pt x="0" y="1975658"/>
                  </a:cubicBezTo>
                </a:path>
              </a:pathLst>
            </a:custGeom>
            <a:ln w="254000">
              <a:gradFill flip="none" rotWithShape="1">
                <a:gsLst>
                  <a:gs pos="0">
                    <a:srgbClr val="000000">
                      <a:alpha val="33000"/>
                    </a:srgbClr>
                  </a:gs>
                  <a:gs pos="39999">
                    <a:srgbClr val="0A128C"/>
                  </a:gs>
                  <a:gs pos="70000">
                    <a:srgbClr val="181CC7"/>
                  </a:gs>
                  <a:gs pos="88000">
                    <a:srgbClr val="7005D4"/>
                  </a:gs>
                  <a:gs pos="100000">
                    <a:srgbClr val="8C3D91"/>
                  </a:gs>
                </a:gsLst>
                <a:path path="rect">
                  <a:fillToRect l="100000" b="100000"/>
                </a:path>
                <a:tileRect t="-100000" r="-100000"/>
              </a:gradFill>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0" name="TextBox 79"/>
            <p:cNvSpPr txBox="1"/>
            <p:nvPr/>
          </p:nvSpPr>
          <p:spPr>
            <a:xfrm rot="20926317">
              <a:off x="2689605" y="1615715"/>
              <a:ext cx="4458740" cy="1159431"/>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SANTA  FE  TRAIL</a:t>
              </a:r>
              <a:endParaRPr lang="en-US" sz="2400" dirty="0">
                <a:solidFill>
                  <a:schemeClr val="bg1"/>
                </a:solidFill>
                <a:effectLst>
                  <a:outerShdw dist="50800" dir="5400000" algn="ctr" rotWithShape="0">
                    <a:schemeClr val="tx1"/>
                  </a:outerShdw>
                </a:effectLst>
              </a:endParaRPr>
            </a:p>
          </p:txBody>
        </p:sp>
      </p:grpSp>
      <p:grpSp>
        <p:nvGrpSpPr>
          <p:cNvPr id="83" name="Group 103"/>
          <p:cNvGrpSpPr/>
          <p:nvPr/>
        </p:nvGrpSpPr>
        <p:grpSpPr>
          <a:xfrm rot="420000">
            <a:off x="4071614" y="3952331"/>
            <a:ext cx="3247654" cy="1382387"/>
            <a:chOff x="2038286" y="1893796"/>
            <a:chExt cx="5917641" cy="2140999"/>
          </a:xfrm>
        </p:grpSpPr>
        <p:sp>
          <p:nvSpPr>
            <p:cNvPr id="84" name="Freeform 83"/>
            <p:cNvSpPr/>
            <p:nvPr/>
          </p:nvSpPr>
          <p:spPr>
            <a:xfrm rot="21321277">
              <a:off x="2038286" y="1893796"/>
              <a:ext cx="5917641" cy="2140999"/>
            </a:xfrm>
            <a:custGeom>
              <a:avLst/>
              <a:gdLst>
                <a:gd name="connsiteX0" fmla="*/ 5217621 w 5583381"/>
                <a:gd name="connsiteY0" fmla="*/ 595745 h 2732116"/>
                <a:gd name="connsiteX1" fmla="*/ 4053839 w 5583381"/>
                <a:gd name="connsiteY1" fmla="*/ 130232 h 2732116"/>
                <a:gd name="connsiteX2" fmla="*/ 3189316 w 5583381"/>
                <a:gd name="connsiteY2" fmla="*/ 47105 h 2732116"/>
                <a:gd name="connsiteX3" fmla="*/ 2308167 w 5583381"/>
                <a:gd name="connsiteY3" fmla="*/ 47105 h 2732116"/>
                <a:gd name="connsiteX4" fmla="*/ 1427018 w 5583381"/>
                <a:gd name="connsiteY4" fmla="*/ 329738 h 2732116"/>
                <a:gd name="connsiteX5" fmla="*/ 462741 w 5583381"/>
                <a:gd name="connsiteY5" fmla="*/ 761999 h 2732116"/>
                <a:gd name="connsiteX6" fmla="*/ 446116 w 5583381"/>
                <a:gd name="connsiteY6" fmla="*/ 512618 h 2732116"/>
                <a:gd name="connsiteX7" fmla="*/ 47105 w 5583381"/>
                <a:gd name="connsiteY7" fmla="*/ 1044632 h 2732116"/>
                <a:gd name="connsiteX8" fmla="*/ 728749 w 5583381"/>
                <a:gd name="connsiteY8" fmla="*/ 1310639 h 2732116"/>
                <a:gd name="connsiteX9" fmla="*/ 612370 w 5583381"/>
                <a:gd name="connsiteY9" fmla="*/ 1127759 h 2732116"/>
                <a:gd name="connsiteX10" fmla="*/ 1144385 w 5583381"/>
                <a:gd name="connsiteY10" fmla="*/ 1210887 h 2732116"/>
                <a:gd name="connsiteX11" fmla="*/ 1826029 w 5583381"/>
                <a:gd name="connsiteY11" fmla="*/ 1659774 h 2732116"/>
                <a:gd name="connsiteX12" fmla="*/ 2141912 w 5583381"/>
                <a:gd name="connsiteY12" fmla="*/ 2274916 h 2732116"/>
                <a:gd name="connsiteX13" fmla="*/ 2690552 w 5583381"/>
                <a:gd name="connsiteY13" fmla="*/ 2707178 h 2732116"/>
                <a:gd name="connsiteX14" fmla="*/ 3471949 w 5583381"/>
                <a:gd name="connsiteY14" fmla="*/ 2424545 h 2732116"/>
                <a:gd name="connsiteX15" fmla="*/ 4369723 w 5583381"/>
                <a:gd name="connsiteY15" fmla="*/ 2324792 h 2732116"/>
                <a:gd name="connsiteX16" fmla="*/ 4785359 w 5583381"/>
                <a:gd name="connsiteY16" fmla="*/ 2225039 h 2732116"/>
                <a:gd name="connsiteX17" fmla="*/ 4951614 w 5583381"/>
                <a:gd name="connsiteY17" fmla="*/ 2258290 h 2732116"/>
                <a:gd name="connsiteX18" fmla="*/ 5034741 w 5583381"/>
                <a:gd name="connsiteY18" fmla="*/ 2108661 h 2732116"/>
                <a:gd name="connsiteX19" fmla="*/ 5550130 w 5583381"/>
                <a:gd name="connsiteY19" fmla="*/ 895003 h 2732116"/>
                <a:gd name="connsiteX20" fmla="*/ 5217621 w 5583381"/>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217621 w 5550130"/>
                <a:gd name="connsiteY0" fmla="*/ 595745 h 2732116"/>
                <a:gd name="connsiteX1" fmla="*/ 4053839 w 5550130"/>
                <a:gd name="connsiteY1" fmla="*/ 130232 h 2732116"/>
                <a:gd name="connsiteX2" fmla="*/ 3189316 w 5550130"/>
                <a:gd name="connsiteY2" fmla="*/ 47105 h 2732116"/>
                <a:gd name="connsiteX3" fmla="*/ 2308167 w 5550130"/>
                <a:gd name="connsiteY3" fmla="*/ 47105 h 2732116"/>
                <a:gd name="connsiteX4" fmla="*/ 1427018 w 5550130"/>
                <a:gd name="connsiteY4" fmla="*/ 329738 h 2732116"/>
                <a:gd name="connsiteX5" fmla="*/ 462741 w 5550130"/>
                <a:gd name="connsiteY5" fmla="*/ 761999 h 2732116"/>
                <a:gd name="connsiteX6" fmla="*/ 446116 w 5550130"/>
                <a:gd name="connsiteY6" fmla="*/ 512618 h 2732116"/>
                <a:gd name="connsiteX7" fmla="*/ 47105 w 5550130"/>
                <a:gd name="connsiteY7" fmla="*/ 1044632 h 2732116"/>
                <a:gd name="connsiteX8" fmla="*/ 728749 w 5550130"/>
                <a:gd name="connsiteY8" fmla="*/ 1310639 h 2732116"/>
                <a:gd name="connsiteX9" fmla="*/ 612370 w 5550130"/>
                <a:gd name="connsiteY9" fmla="*/ 1127759 h 2732116"/>
                <a:gd name="connsiteX10" fmla="*/ 1144385 w 5550130"/>
                <a:gd name="connsiteY10" fmla="*/ 1210887 h 2732116"/>
                <a:gd name="connsiteX11" fmla="*/ 1826029 w 5550130"/>
                <a:gd name="connsiteY11" fmla="*/ 1659774 h 2732116"/>
                <a:gd name="connsiteX12" fmla="*/ 2141912 w 5550130"/>
                <a:gd name="connsiteY12" fmla="*/ 2274916 h 2732116"/>
                <a:gd name="connsiteX13" fmla="*/ 2690552 w 5550130"/>
                <a:gd name="connsiteY13" fmla="*/ 2707178 h 2732116"/>
                <a:gd name="connsiteX14" fmla="*/ 3471949 w 5550130"/>
                <a:gd name="connsiteY14" fmla="*/ 2424545 h 2732116"/>
                <a:gd name="connsiteX15" fmla="*/ 4369723 w 5550130"/>
                <a:gd name="connsiteY15" fmla="*/ 2324792 h 2732116"/>
                <a:gd name="connsiteX16" fmla="*/ 4785359 w 5550130"/>
                <a:gd name="connsiteY16" fmla="*/ 2225039 h 2732116"/>
                <a:gd name="connsiteX17" fmla="*/ 4951614 w 5550130"/>
                <a:gd name="connsiteY17" fmla="*/ 2258290 h 2732116"/>
                <a:gd name="connsiteX18" fmla="*/ 5034741 w 5550130"/>
                <a:gd name="connsiteY18" fmla="*/ 2108661 h 2732116"/>
                <a:gd name="connsiteX19" fmla="*/ 5550130 w 5550130"/>
                <a:gd name="connsiteY19" fmla="*/ 895003 h 2732116"/>
                <a:gd name="connsiteX20" fmla="*/ 5217621 w 5550130"/>
                <a:gd name="connsiteY20" fmla="*/ 595745 h 2732116"/>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4951614 w 5550130"/>
                <a:gd name="connsiteY17" fmla="*/ 2269374 h 2743200"/>
                <a:gd name="connsiteX18" fmla="*/ 5034741 w 5550130"/>
                <a:gd name="connsiteY18" fmla="*/ 2119745 h 2743200"/>
                <a:gd name="connsiteX19" fmla="*/ 5550130 w 5550130"/>
                <a:gd name="connsiteY19"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4785359 w 5550130"/>
                <a:gd name="connsiteY16" fmla="*/ 2236123 h 2743200"/>
                <a:gd name="connsiteX17" fmla="*/ 5034741 w 5550130"/>
                <a:gd name="connsiteY17" fmla="*/ 2119745 h 2743200"/>
                <a:gd name="connsiteX18" fmla="*/ 5550130 w 5550130"/>
                <a:gd name="connsiteY18"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4369723 w 5550130"/>
                <a:gd name="connsiteY15" fmla="*/ 2335876 h 2743200"/>
                <a:gd name="connsiteX16" fmla="*/ 5034741 w 5550130"/>
                <a:gd name="connsiteY16" fmla="*/ 2119745 h 2743200"/>
                <a:gd name="connsiteX17" fmla="*/ 5550130 w 5550130"/>
                <a:gd name="connsiteY17"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43200"/>
                <a:gd name="connsiteX1" fmla="*/ 4053839 w 5550130"/>
                <a:gd name="connsiteY1" fmla="*/ 141316 h 2743200"/>
                <a:gd name="connsiteX2" fmla="*/ 3189316 w 5550130"/>
                <a:gd name="connsiteY2" fmla="*/ 58189 h 2743200"/>
                <a:gd name="connsiteX3" fmla="*/ 2308167 w 5550130"/>
                <a:gd name="connsiteY3" fmla="*/ 58189 h 2743200"/>
                <a:gd name="connsiteX4" fmla="*/ 1427018 w 5550130"/>
                <a:gd name="connsiteY4" fmla="*/ 340822 h 2743200"/>
                <a:gd name="connsiteX5" fmla="*/ 462741 w 5550130"/>
                <a:gd name="connsiteY5" fmla="*/ 773083 h 2743200"/>
                <a:gd name="connsiteX6" fmla="*/ 446116 w 5550130"/>
                <a:gd name="connsiteY6" fmla="*/ 523702 h 2743200"/>
                <a:gd name="connsiteX7" fmla="*/ 47105 w 5550130"/>
                <a:gd name="connsiteY7" fmla="*/ 1055716 h 2743200"/>
                <a:gd name="connsiteX8" fmla="*/ 728749 w 5550130"/>
                <a:gd name="connsiteY8" fmla="*/ 1321723 h 2743200"/>
                <a:gd name="connsiteX9" fmla="*/ 612370 w 5550130"/>
                <a:gd name="connsiteY9" fmla="*/ 1138843 h 2743200"/>
                <a:gd name="connsiteX10" fmla="*/ 1144385 w 5550130"/>
                <a:gd name="connsiteY10" fmla="*/ 1221971 h 2743200"/>
                <a:gd name="connsiteX11" fmla="*/ 1826029 w 5550130"/>
                <a:gd name="connsiteY11" fmla="*/ 1670858 h 2743200"/>
                <a:gd name="connsiteX12" fmla="*/ 2141912 w 5550130"/>
                <a:gd name="connsiteY12" fmla="*/ 2286000 h 2743200"/>
                <a:gd name="connsiteX13" fmla="*/ 2690552 w 5550130"/>
                <a:gd name="connsiteY13" fmla="*/ 2718262 h 2743200"/>
                <a:gd name="connsiteX14" fmla="*/ 3471949 w 5550130"/>
                <a:gd name="connsiteY14" fmla="*/ 2435629 h 2743200"/>
                <a:gd name="connsiteX15" fmla="*/ 5034741 w 5550130"/>
                <a:gd name="connsiteY15" fmla="*/ 2119745 h 2743200"/>
                <a:gd name="connsiteX16" fmla="*/ 5550130 w 5550130"/>
                <a:gd name="connsiteY16" fmla="*/ 906087 h 2743200"/>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612370 w 5550130"/>
                <a:gd name="connsiteY9" fmla="*/ 1138843 h 2737128"/>
                <a:gd name="connsiteX10" fmla="*/ 1144385 w 5550130"/>
                <a:gd name="connsiteY10" fmla="*/ 1221971 h 2737128"/>
                <a:gd name="connsiteX11" fmla="*/ 1826029 w 5550130"/>
                <a:gd name="connsiteY11" fmla="*/ 1670858 h 2737128"/>
                <a:gd name="connsiteX12" fmla="*/ 2141912 w 5550130"/>
                <a:gd name="connsiteY12" fmla="*/ 2286000 h 2737128"/>
                <a:gd name="connsiteX13" fmla="*/ 2142266 w 5550130"/>
                <a:gd name="connsiteY13" fmla="*/ 2322434 h 2737128"/>
                <a:gd name="connsiteX14" fmla="*/ 2690552 w 5550130"/>
                <a:gd name="connsiteY14" fmla="*/ 2718262 h 2737128"/>
                <a:gd name="connsiteX15" fmla="*/ 3471949 w 5550130"/>
                <a:gd name="connsiteY15" fmla="*/ 2435629 h 2737128"/>
                <a:gd name="connsiteX16" fmla="*/ 5034741 w 5550130"/>
                <a:gd name="connsiteY16" fmla="*/ 2119745 h 2737128"/>
                <a:gd name="connsiteX17" fmla="*/ 5550130 w 5550130"/>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565265 w 5503025"/>
                <a:gd name="connsiteY9" fmla="*/ 1138843 h 2737128"/>
                <a:gd name="connsiteX10" fmla="*/ 1097280 w 5503025"/>
                <a:gd name="connsiteY10" fmla="*/ 1221971 h 2737128"/>
                <a:gd name="connsiteX11" fmla="*/ 1778924 w 5503025"/>
                <a:gd name="connsiteY11" fmla="*/ 1670858 h 2737128"/>
                <a:gd name="connsiteX12" fmla="*/ 2094807 w 5503025"/>
                <a:gd name="connsiteY12" fmla="*/ 2286000 h 2737128"/>
                <a:gd name="connsiteX13" fmla="*/ 2095161 w 5503025"/>
                <a:gd name="connsiteY13" fmla="*/ 2322434 h 2737128"/>
                <a:gd name="connsiteX14" fmla="*/ 2643447 w 5503025"/>
                <a:gd name="connsiteY14" fmla="*/ 2718262 h 2737128"/>
                <a:gd name="connsiteX15" fmla="*/ 3424844 w 5503025"/>
                <a:gd name="connsiteY15" fmla="*/ 2435629 h 2737128"/>
                <a:gd name="connsiteX16" fmla="*/ 4987636 w 5503025"/>
                <a:gd name="connsiteY16" fmla="*/ 2119745 h 2737128"/>
                <a:gd name="connsiteX17" fmla="*/ 5503025 w 5503025"/>
                <a:gd name="connsiteY17"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19729 w 5519729"/>
                <a:gd name="connsiteY0" fmla="*/ 906087 h 2737128"/>
                <a:gd name="connsiteX1" fmla="*/ 4023438 w 5519729"/>
                <a:gd name="connsiteY1" fmla="*/ 141316 h 2737128"/>
                <a:gd name="connsiteX2" fmla="*/ 3158915 w 5519729"/>
                <a:gd name="connsiteY2" fmla="*/ 58189 h 2737128"/>
                <a:gd name="connsiteX3" fmla="*/ 2277766 w 5519729"/>
                <a:gd name="connsiteY3" fmla="*/ 58189 h 2737128"/>
                <a:gd name="connsiteX4" fmla="*/ 1396617 w 5519729"/>
                <a:gd name="connsiteY4" fmla="*/ 340822 h 2737128"/>
                <a:gd name="connsiteX5" fmla="*/ 432340 w 5519729"/>
                <a:gd name="connsiteY5" fmla="*/ 773083 h 2737128"/>
                <a:gd name="connsiteX6" fmla="*/ 415715 w 5519729"/>
                <a:gd name="connsiteY6" fmla="*/ 523702 h 2737128"/>
                <a:gd name="connsiteX7" fmla="*/ 16704 w 5519729"/>
                <a:gd name="connsiteY7" fmla="*/ 1055716 h 2737128"/>
                <a:gd name="connsiteX8" fmla="*/ 315490 w 5519729"/>
                <a:gd name="connsiteY8" fmla="*/ 1271847 h 2737128"/>
                <a:gd name="connsiteX9" fmla="*/ 698348 w 5519729"/>
                <a:gd name="connsiteY9" fmla="*/ 1321723 h 2737128"/>
                <a:gd name="connsiteX10" fmla="*/ 711082 w 5519729"/>
                <a:gd name="connsiteY10" fmla="*/ 1310758 h 2737128"/>
                <a:gd name="connsiteX11" fmla="*/ 581969 w 5519729"/>
                <a:gd name="connsiteY11" fmla="*/ 1138843 h 2737128"/>
                <a:gd name="connsiteX12" fmla="*/ 1113984 w 5519729"/>
                <a:gd name="connsiteY12" fmla="*/ 1221971 h 2737128"/>
                <a:gd name="connsiteX13" fmla="*/ 1795628 w 5519729"/>
                <a:gd name="connsiteY13" fmla="*/ 1670858 h 2737128"/>
                <a:gd name="connsiteX14" fmla="*/ 2111511 w 5519729"/>
                <a:gd name="connsiteY14" fmla="*/ 2286000 h 2737128"/>
                <a:gd name="connsiteX15" fmla="*/ 2111865 w 5519729"/>
                <a:gd name="connsiteY15" fmla="*/ 2322434 h 2737128"/>
                <a:gd name="connsiteX16" fmla="*/ 2660151 w 5519729"/>
                <a:gd name="connsiteY16" fmla="*/ 2718262 h 2737128"/>
                <a:gd name="connsiteX17" fmla="*/ 3441548 w 5519729"/>
                <a:gd name="connsiteY17" fmla="*/ 2435629 h 2737128"/>
                <a:gd name="connsiteX18" fmla="*/ 5004340 w 5519729"/>
                <a:gd name="connsiteY18" fmla="*/ 2119745 h 2737128"/>
                <a:gd name="connsiteX19" fmla="*/ 5519729 w 5519729"/>
                <a:gd name="connsiteY19" fmla="*/ 906087 h 2737128"/>
                <a:gd name="connsiteX0" fmla="*/ 5550130 w 5550130"/>
                <a:gd name="connsiteY0" fmla="*/ 906087 h 2737128"/>
                <a:gd name="connsiteX1" fmla="*/ 4053839 w 5550130"/>
                <a:gd name="connsiteY1" fmla="*/ 141316 h 2737128"/>
                <a:gd name="connsiteX2" fmla="*/ 3189316 w 5550130"/>
                <a:gd name="connsiteY2" fmla="*/ 58189 h 2737128"/>
                <a:gd name="connsiteX3" fmla="*/ 2308167 w 5550130"/>
                <a:gd name="connsiteY3" fmla="*/ 58189 h 2737128"/>
                <a:gd name="connsiteX4" fmla="*/ 1427018 w 5550130"/>
                <a:gd name="connsiteY4" fmla="*/ 340822 h 2737128"/>
                <a:gd name="connsiteX5" fmla="*/ 462741 w 5550130"/>
                <a:gd name="connsiteY5" fmla="*/ 773083 h 2737128"/>
                <a:gd name="connsiteX6" fmla="*/ 446116 w 5550130"/>
                <a:gd name="connsiteY6" fmla="*/ 523702 h 2737128"/>
                <a:gd name="connsiteX7" fmla="*/ 47105 w 5550130"/>
                <a:gd name="connsiteY7" fmla="*/ 1055716 h 2737128"/>
                <a:gd name="connsiteX8" fmla="*/ 728749 w 5550130"/>
                <a:gd name="connsiteY8" fmla="*/ 1321723 h 2737128"/>
                <a:gd name="connsiteX9" fmla="*/ 741483 w 5550130"/>
                <a:gd name="connsiteY9" fmla="*/ 1310758 h 2737128"/>
                <a:gd name="connsiteX10" fmla="*/ 612370 w 5550130"/>
                <a:gd name="connsiteY10" fmla="*/ 1138843 h 2737128"/>
                <a:gd name="connsiteX11" fmla="*/ 1144385 w 5550130"/>
                <a:gd name="connsiteY11" fmla="*/ 1221971 h 2737128"/>
                <a:gd name="connsiteX12" fmla="*/ 1826029 w 5550130"/>
                <a:gd name="connsiteY12" fmla="*/ 1670858 h 2737128"/>
                <a:gd name="connsiteX13" fmla="*/ 2141912 w 5550130"/>
                <a:gd name="connsiteY13" fmla="*/ 2286000 h 2737128"/>
                <a:gd name="connsiteX14" fmla="*/ 2142266 w 5550130"/>
                <a:gd name="connsiteY14" fmla="*/ 2322434 h 2737128"/>
                <a:gd name="connsiteX15" fmla="*/ 2690552 w 5550130"/>
                <a:gd name="connsiteY15" fmla="*/ 2718262 h 2737128"/>
                <a:gd name="connsiteX16" fmla="*/ 3471949 w 5550130"/>
                <a:gd name="connsiteY16" fmla="*/ 2435629 h 2737128"/>
                <a:gd name="connsiteX17" fmla="*/ 5034741 w 5550130"/>
                <a:gd name="connsiteY17" fmla="*/ 2119745 h 2737128"/>
                <a:gd name="connsiteX18" fmla="*/ 5550130 w 5550130"/>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737128"/>
                <a:gd name="connsiteX1" fmla="*/ 4006734 w 5503025"/>
                <a:gd name="connsiteY1" fmla="*/ 141316 h 2737128"/>
                <a:gd name="connsiteX2" fmla="*/ 3142211 w 5503025"/>
                <a:gd name="connsiteY2" fmla="*/ 58189 h 2737128"/>
                <a:gd name="connsiteX3" fmla="*/ 2261062 w 5503025"/>
                <a:gd name="connsiteY3" fmla="*/ 58189 h 2737128"/>
                <a:gd name="connsiteX4" fmla="*/ 1379913 w 5503025"/>
                <a:gd name="connsiteY4" fmla="*/ 340822 h 2737128"/>
                <a:gd name="connsiteX5" fmla="*/ 415636 w 5503025"/>
                <a:gd name="connsiteY5" fmla="*/ 773083 h 2737128"/>
                <a:gd name="connsiteX6" fmla="*/ 399011 w 5503025"/>
                <a:gd name="connsiteY6" fmla="*/ 523702 h 2737128"/>
                <a:gd name="connsiteX7" fmla="*/ 0 w 5503025"/>
                <a:gd name="connsiteY7" fmla="*/ 1055716 h 2737128"/>
                <a:gd name="connsiteX8" fmla="*/ 681644 w 5503025"/>
                <a:gd name="connsiteY8" fmla="*/ 1321723 h 2737128"/>
                <a:gd name="connsiteX9" fmla="*/ 694378 w 5503025"/>
                <a:gd name="connsiteY9" fmla="*/ 1310758 h 2737128"/>
                <a:gd name="connsiteX10" fmla="*/ 565265 w 5503025"/>
                <a:gd name="connsiteY10" fmla="*/ 1138843 h 2737128"/>
                <a:gd name="connsiteX11" fmla="*/ 1097280 w 5503025"/>
                <a:gd name="connsiteY11" fmla="*/ 1221971 h 2737128"/>
                <a:gd name="connsiteX12" fmla="*/ 1778924 w 5503025"/>
                <a:gd name="connsiteY12" fmla="*/ 1670858 h 2737128"/>
                <a:gd name="connsiteX13" fmla="*/ 2094807 w 5503025"/>
                <a:gd name="connsiteY13" fmla="*/ 2286000 h 2737128"/>
                <a:gd name="connsiteX14" fmla="*/ 2095161 w 5503025"/>
                <a:gd name="connsiteY14" fmla="*/ 2322434 h 2737128"/>
                <a:gd name="connsiteX15" fmla="*/ 2643447 w 5503025"/>
                <a:gd name="connsiteY15" fmla="*/ 2718262 h 2737128"/>
                <a:gd name="connsiteX16" fmla="*/ 3424844 w 5503025"/>
                <a:gd name="connsiteY16" fmla="*/ 2435629 h 2737128"/>
                <a:gd name="connsiteX17" fmla="*/ 4987636 w 5503025"/>
                <a:gd name="connsiteY17" fmla="*/ 2119745 h 2737128"/>
                <a:gd name="connsiteX18" fmla="*/ 5503025 w 5503025"/>
                <a:gd name="connsiteY18" fmla="*/ 906087 h 2737128"/>
                <a:gd name="connsiteX0" fmla="*/ 5503025 w 5503025"/>
                <a:gd name="connsiteY0" fmla="*/ 906087 h 2469410"/>
                <a:gd name="connsiteX1" fmla="*/ 4006734 w 5503025"/>
                <a:gd name="connsiteY1" fmla="*/ 141316 h 2469410"/>
                <a:gd name="connsiteX2" fmla="*/ 3142211 w 5503025"/>
                <a:gd name="connsiteY2" fmla="*/ 58189 h 2469410"/>
                <a:gd name="connsiteX3" fmla="*/ 2261062 w 5503025"/>
                <a:gd name="connsiteY3" fmla="*/ 58189 h 2469410"/>
                <a:gd name="connsiteX4" fmla="*/ 1379913 w 5503025"/>
                <a:gd name="connsiteY4" fmla="*/ 340822 h 2469410"/>
                <a:gd name="connsiteX5" fmla="*/ 415636 w 5503025"/>
                <a:gd name="connsiteY5" fmla="*/ 773083 h 2469410"/>
                <a:gd name="connsiteX6" fmla="*/ 399011 w 5503025"/>
                <a:gd name="connsiteY6" fmla="*/ 523702 h 2469410"/>
                <a:gd name="connsiteX7" fmla="*/ 0 w 5503025"/>
                <a:gd name="connsiteY7" fmla="*/ 1055716 h 2469410"/>
                <a:gd name="connsiteX8" fmla="*/ 681644 w 5503025"/>
                <a:gd name="connsiteY8" fmla="*/ 1321723 h 2469410"/>
                <a:gd name="connsiteX9" fmla="*/ 694378 w 5503025"/>
                <a:gd name="connsiteY9" fmla="*/ 1310758 h 2469410"/>
                <a:gd name="connsiteX10" fmla="*/ 565265 w 5503025"/>
                <a:gd name="connsiteY10" fmla="*/ 1138843 h 2469410"/>
                <a:gd name="connsiteX11" fmla="*/ 1097280 w 5503025"/>
                <a:gd name="connsiteY11" fmla="*/ 1221971 h 2469410"/>
                <a:gd name="connsiteX12" fmla="*/ 1778924 w 5503025"/>
                <a:gd name="connsiteY12" fmla="*/ 1670858 h 2469410"/>
                <a:gd name="connsiteX13" fmla="*/ 2094807 w 5503025"/>
                <a:gd name="connsiteY13" fmla="*/ 2286000 h 2469410"/>
                <a:gd name="connsiteX14" fmla="*/ 2095161 w 5503025"/>
                <a:gd name="connsiteY14" fmla="*/ 2322434 h 2469410"/>
                <a:gd name="connsiteX15" fmla="*/ 3424844 w 5503025"/>
                <a:gd name="connsiteY15" fmla="*/ 2435629 h 2469410"/>
                <a:gd name="connsiteX16" fmla="*/ 4987636 w 5503025"/>
                <a:gd name="connsiteY16" fmla="*/ 2119745 h 2469410"/>
                <a:gd name="connsiteX17" fmla="*/ 5503025 w 5503025"/>
                <a:gd name="connsiteY17" fmla="*/ 906087 h 2469410"/>
                <a:gd name="connsiteX0" fmla="*/ 5503025 w 5503025"/>
                <a:gd name="connsiteY0" fmla="*/ 906087 h 2394596"/>
                <a:gd name="connsiteX1" fmla="*/ 4006734 w 5503025"/>
                <a:gd name="connsiteY1" fmla="*/ 141316 h 2394596"/>
                <a:gd name="connsiteX2" fmla="*/ 3142211 w 5503025"/>
                <a:gd name="connsiteY2" fmla="*/ 58189 h 2394596"/>
                <a:gd name="connsiteX3" fmla="*/ 2261062 w 5503025"/>
                <a:gd name="connsiteY3" fmla="*/ 58189 h 2394596"/>
                <a:gd name="connsiteX4" fmla="*/ 1379913 w 5503025"/>
                <a:gd name="connsiteY4" fmla="*/ 340822 h 2394596"/>
                <a:gd name="connsiteX5" fmla="*/ 415636 w 5503025"/>
                <a:gd name="connsiteY5" fmla="*/ 773083 h 2394596"/>
                <a:gd name="connsiteX6" fmla="*/ 399011 w 5503025"/>
                <a:gd name="connsiteY6" fmla="*/ 523702 h 2394596"/>
                <a:gd name="connsiteX7" fmla="*/ 0 w 5503025"/>
                <a:gd name="connsiteY7" fmla="*/ 1055716 h 2394596"/>
                <a:gd name="connsiteX8" fmla="*/ 681644 w 5503025"/>
                <a:gd name="connsiteY8" fmla="*/ 1321723 h 2394596"/>
                <a:gd name="connsiteX9" fmla="*/ 694378 w 5503025"/>
                <a:gd name="connsiteY9" fmla="*/ 1310758 h 2394596"/>
                <a:gd name="connsiteX10" fmla="*/ 565265 w 5503025"/>
                <a:gd name="connsiteY10" fmla="*/ 1138843 h 2394596"/>
                <a:gd name="connsiteX11" fmla="*/ 1097280 w 5503025"/>
                <a:gd name="connsiteY11" fmla="*/ 1221971 h 2394596"/>
                <a:gd name="connsiteX12" fmla="*/ 1778924 w 5503025"/>
                <a:gd name="connsiteY12" fmla="*/ 1670858 h 2394596"/>
                <a:gd name="connsiteX13" fmla="*/ 2094807 w 5503025"/>
                <a:gd name="connsiteY13" fmla="*/ 2286000 h 2394596"/>
                <a:gd name="connsiteX14" fmla="*/ 2095161 w 5503025"/>
                <a:gd name="connsiteY14" fmla="*/ 2322434 h 2394596"/>
                <a:gd name="connsiteX15" fmla="*/ 4987636 w 5503025"/>
                <a:gd name="connsiteY15" fmla="*/ 2119745 h 2394596"/>
                <a:gd name="connsiteX16" fmla="*/ 5503025 w 5503025"/>
                <a:gd name="connsiteY16" fmla="*/ 906087 h 2394596"/>
                <a:gd name="connsiteX0" fmla="*/ 5503025 w 5503025"/>
                <a:gd name="connsiteY0" fmla="*/ 906087 h 2360814"/>
                <a:gd name="connsiteX1" fmla="*/ 4006734 w 5503025"/>
                <a:gd name="connsiteY1" fmla="*/ 141316 h 2360814"/>
                <a:gd name="connsiteX2" fmla="*/ 3142211 w 5503025"/>
                <a:gd name="connsiteY2" fmla="*/ 58189 h 2360814"/>
                <a:gd name="connsiteX3" fmla="*/ 2261062 w 5503025"/>
                <a:gd name="connsiteY3" fmla="*/ 58189 h 2360814"/>
                <a:gd name="connsiteX4" fmla="*/ 1379913 w 5503025"/>
                <a:gd name="connsiteY4" fmla="*/ 340822 h 2360814"/>
                <a:gd name="connsiteX5" fmla="*/ 415636 w 5503025"/>
                <a:gd name="connsiteY5" fmla="*/ 773083 h 2360814"/>
                <a:gd name="connsiteX6" fmla="*/ 399011 w 5503025"/>
                <a:gd name="connsiteY6" fmla="*/ 523702 h 2360814"/>
                <a:gd name="connsiteX7" fmla="*/ 0 w 5503025"/>
                <a:gd name="connsiteY7" fmla="*/ 1055716 h 2360814"/>
                <a:gd name="connsiteX8" fmla="*/ 681644 w 5503025"/>
                <a:gd name="connsiteY8" fmla="*/ 1321723 h 2360814"/>
                <a:gd name="connsiteX9" fmla="*/ 694378 w 5503025"/>
                <a:gd name="connsiteY9" fmla="*/ 1310758 h 2360814"/>
                <a:gd name="connsiteX10" fmla="*/ 565265 w 5503025"/>
                <a:gd name="connsiteY10" fmla="*/ 1138843 h 2360814"/>
                <a:gd name="connsiteX11" fmla="*/ 1097280 w 5503025"/>
                <a:gd name="connsiteY11" fmla="*/ 1221971 h 2360814"/>
                <a:gd name="connsiteX12" fmla="*/ 1778924 w 5503025"/>
                <a:gd name="connsiteY12" fmla="*/ 1670858 h 2360814"/>
                <a:gd name="connsiteX13" fmla="*/ 2094807 w 5503025"/>
                <a:gd name="connsiteY13" fmla="*/ 2286000 h 2360814"/>
                <a:gd name="connsiteX14" fmla="*/ 4987636 w 5503025"/>
                <a:gd name="connsiteY14" fmla="*/ 2119745 h 2360814"/>
                <a:gd name="connsiteX15" fmla="*/ 5503025 w 5503025"/>
                <a:gd name="connsiteY15" fmla="*/ 906087 h 2360814"/>
                <a:gd name="connsiteX0" fmla="*/ 5503025 w 5503025"/>
                <a:gd name="connsiteY0" fmla="*/ 906087 h 2247207"/>
                <a:gd name="connsiteX1" fmla="*/ 4006734 w 5503025"/>
                <a:gd name="connsiteY1" fmla="*/ 141316 h 2247207"/>
                <a:gd name="connsiteX2" fmla="*/ 3142211 w 5503025"/>
                <a:gd name="connsiteY2" fmla="*/ 58189 h 2247207"/>
                <a:gd name="connsiteX3" fmla="*/ 2261062 w 5503025"/>
                <a:gd name="connsiteY3" fmla="*/ 58189 h 2247207"/>
                <a:gd name="connsiteX4" fmla="*/ 1379913 w 5503025"/>
                <a:gd name="connsiteY4" fmla="*/ 340822 h 2247207"/>
                <a:gd name="connsiteX5" fmla="*/ 415636 w 5503025"/>
                <a:gd name="connsiteY5" fmla="*/ 773083 h 2247207"/>
                <a:gd name="connsiteX6" fmla="*/ 399011 w 5503025"/>
                <a:gd name="connsiteY6" fmla="*/ 523702 h 2247207"/>
                <a:gd name="connsiteX7" fmla="*/ 0 w 5503025"/>
                <a:gd name="connsiteY7" fmla="*/ 1055716 h 2247207"/>
                <a:gd name="connsiteX8" fmla="*/ 681644 w 5503025"/>
                <a:gd name="connsiteY8" fmla="*/ 1321723 h 2247207"/>
                <a:gd name="connsiteX9" fmla="*/ 694378 w 5503025"/>
                <a:gd name="connsiteY9" fmla="*/ 1310758 h 2247207"/>
                <a:gd name="connsiteX10" fmla="*/ 565265 w 5503025"/>
                <a:gd name="connsiteY10" fmla="*/ 1138843 h 2247207"/>
                <a:gd name="connsiteX11" fmla="*/ 1097280 w 5503025"/>
                <a:gd name="connsiteY11" fmla="*/ 1221971 h 2247207"/>
                <a:gd name="connsiteX12" fmla="*/ 1778924 w 5503025"/>
                <a:gd name="connsiteY12" fmla="*/ 1670858 h 2247207"/>
                <a:gd name="connsiteX13" fmla="*/ 4987636 w 5503025"/>
                <a:gd name="connsiteY13" fmla="*/ 2119745 h 2247207"/>
                <a:gd name="connsiteX14" fmla="*/ 5503025 w 5503025"/>
                <a:gd name="connsiteY14" fmla="*/ 906087 h 2247207"/>
                <a:gd name="connsiteX0" fmla="*/ 5503025 w 5503025"/>
                <a:gd name="connsiteY0" fmla="*/ 906087 h 2172392"/>
                <a:gd name="connsiteX1" fmla="*/ 4006734 w 5503025"/>
                <a:gd name="connsiteY1" fmla="*/ 141316 h 2172392"/>
                <a:gd name="connsiteX2" fmla="*/ 3142211 w 5503025"/>
                <a:gd name="connsiteY2" fmla="*/ 58189 h 2172392"/>
                <a:gd name="connsiteX3" fmla="*/ 2261062 w 5503025"/>
                <a:gd name="connsiteY3" fmla="*/ 58189 h 2172392"/>
                <a:gd name="connsiteX4" fmla="*/ 1379913 w 5503025"/>
                <a:gd name="connsiteY4" fmla="*/ 340822 h 2172392"/>
                <a:gd name="connsiteX5" fmla="*/ 415636 w 5503025"/>
                <a:gd name="connsiteY5" fmla="*/ 773083 h 2172392"/>
                <a:gd name="connsiteX6" fmla="*/ 399011 w 5503025"/>
                <a:gd name="connsiteY6" fmla="*/ 523702 h 2172392"/>
                <a:gd name="connsiteX7" fmla="*/ 0 w 5503025"/>
                <a:gd name="connsiteY7" fmla="*/ 1055716 h 2172392"/>
                <a:gd name="connsiteX8" fmla="*/ 681644 w 5503025"/>
                <a:gd name="connsiteY8" fmla="*/ 1321723 h 2172392"/>
                <a:gd name="connsiteX9" fmla="*/ 694378 w 5503025"/>
                <a:gd name="connsiteY9" fmla="*/ 1310758 h 2172392"/>
                <a:gd name="connsiteX10" fmla="*/ 565265 w 5503025"/>
                <a:gd name="connsiteY10" fmla="*/ 1138843 h 2172392"/>
                <a:gd name="connsiteX11" fmla="*/ 1097280 w 5503025"/>
                <a:gd name="connsiteY11" fmla="*/ 1221971 h 2172392"/>
                <a:gd name="connsiteX12" fmla="*/ 4987636 w 5503025"/>
                <a:gd name="connsiteY12" fmla="*/ 2119745 h 2172392"/>
                <a:gd name="connsiteX13" fmla="*/ 5503025 w 5503025"/>
                <a:gd name="connsiteY13" fmla="*/ 906087 h 2172392"/>
                <a:gd name="connsiteX0" fmla="*/ 5503025 w 5669191"/>
                <a:gd name="connsiteY0" fmla="*/ 906087 h 2605775"/>
                <a:gd name="connsiteX1" fmla="*/ 4006734 w 5669191"/>
                <a:gd name="connsiteY1" fmla="*/ 141316 h 2605775"/>
                <a:gd name="connsiteX2" fmla="*/ 3142211 w 5669191"/>
                <a:gd name="connsiteY2" fmla="*/ 58189 h 2605775"/>
                <a:gd name="connsiteX3" fmla="*/ 2261062 w 5669191"/>
                <a:gd name="connsiteY3" fmla="*/ 58189 h 2605775"/>
                <a:gd name="connsiteX4" fmla="*/ 1379913 w 5669191"/>
                <a:gd name="connsiteY4" fmla="*/ 340822 h 2605775"/>
                <a:gd name="connsiteX5" fmla="*/ 415636 w 5669191"/>
                <a:gd name="connsiteY5" fmla="*/ 773083 h 2605775"/>
                <a:gd name="connsiteX6" fmla="*/ 399011 w 5669191"/>
                <a:gd name="connsiteY6" fmla="*/ 523702 h 2605775"/>
                <a:gd name="connsiteX7" fmla="*/ 0 w 5669191"/>
                <a:gd name="connsiteY7" fmla="*/ 1055716 h 2605775"/>
                <a:gd name="connsiteX8" fmla="*/ 681644 w 5669191"/>
                <a:gd name="connsiteY8" fmla="*/ 1321723 h 2605775"/>
                <a:gd name="connsiteX9" fmla="*/ 694378 w 5669191"/>
                <a:gd name="connsiteY9" fmla="*/ 1310758 h 2605775"/>
                <a:gd name="connsiteX10" fmla="*/ 565265 w 5669191"/>
                <a:gd name="connsiteY10" fmla="*/ 1138843 h 2605775"/>
                <a:gd name="connsiteX11" fmla="*/ 1097280 w 5669191"/>
                <a:gd name="connsiteY11" fmla="*/ 1221971 h 2605775"/>
                <a:gd name="connsiteX12" fmla="*/ 4987636 w 5669191"/>
                <a:gd name="connsiteY12" fmla="*/ 2119745 h 2605775"/>
                <a:gd name="connsiteX13" fmla="*/ 4698931 w 5669191"/>
                <a:gd name="connsiteY13" fmla="*/ 2403499 h 2605775"/>
                <a:gd name="connsiteX14" fmla="*/ 5503025 w 5669191"/>
                <a:gd name="connsiteY14" fmla="*/ 906087 h 2605775"/>
                <a:gd name="connsiteX0" fmla="*/ 5503025 w 5669191"/>
                <a:gd name="connsiteY0" fmla="*/ 906087 h 2456146"/>
                <a:gd name="connsiteX1" fmla="*/ 4006734 w 5669191"/>
                <a:gd name="connsiteY1" fmla="*/ 141316 h 2456146"/>
                <a:gd name="connsiteX2" fmla="*/ 3142211 w 5669191"/>
                <a:gd name="connsiteY2" fmla="*/ 58189 h 2456146"/>
                <a:gd name="connsiteX3" fmla="*/ 2261062 w 5669191"/>
                <a:gd name="connsiteY3" fmla="*/ 58189 h 2456146"/>
                <a:gd name="connsiteX4" fmla="*/ 1379913 w 5669191"/>
                <a:gd name="connsiteY4" fmla="*/ 340822 h 2456146"/>
                <a:gd name="connsiteX5" fmla="*/ 415636 w 5669191"/>
                <a:gd name="connsiteY5" fmla="*/ 773083 h 2456146"/>
                <a:gd name="connsiteX6" fmla="*/ 399011 w 5669191"/>
                <a:gd name="connsiteY6" fmla="*/ 523702 h 2456146"/>
                <a:gd name="connsiteX7" fmla="*/ 0 w 5669191"/>
                <a:gd name="connsiteY7" fmla="*/ 1055716 h 2456146"/>
                <a:gd name="connsiteX8" fmla="*/ 681644 w 5669191"/>
                <a:gd name="connsiteY8" fmla="*/ 1321723 h 2456146"/>
                <a:gd name="connsiteX9" fmla="*/ 694378 w 5669191"/>
                <a:gd name="connsiteY9" fmla="*/ 1310758 h 2456146"/>
                <a:gd name="connsiteX10" fmla="*/ 565265 w 5669191"/>
                <a:gd name="connsiteY10" fmla="*/ 1138843 h 2456146"/>
                <a:gd name="connsiteX11" fmla="*/ 1097280 w 5669191"/>
                <a:gd name="connsiteY11" fmla="*/ 1221971 h 2456146"/>
                <a:gd name="connsiteX12" fmla="*/ 4698931 w 5669191"/>
                <a:gd name="connsiteY12" fmla="*/ 2403499 h 2456146"/>
                <a:gd name="connsiteX13" fmla="*/ 5503025 w 5669191"/>
                <a:gd name="connsiteY13" fmla="*/ 906087 h 2456146"/>
                <a:gd name="connsiteX0" fmla="*/ 5503025 w 5618932"/>
                <a:gd name="connsiteY0" fmla="*/ 906087 h 2649826"/>
                <a:gd name="connsiteX1" fmla="*/ 4006734 w 5618932"/>
                <a:gd name="connsiteY1" fmla="*/ 141316 h 2649826"/>
                <a:gd name="connsiteX2" fmla="*/ 3142211 w 5618932"/>
                <a:gd name="connsiteY2" fmla="*/ 58189 h 2649826"/>
                <a:gd name="connsiteX3" fmla="*/ 2261062 w 5618932"/>
                <a:gd name="connsiteY3" fmla="*/ 58189 h 2649826"/>
                <a:gd name="connsiteX4" fmla="*/ 1379913 w 5618932"/>
                <a:gd name="connsiteY4" fmla="*/ 340822 h 2649826"/>
                <a:gd name="connsiteX5" fmla="*/ 415636 w 5618932"/>
                <a:gd name="connsiteY5" fmla="*/ 773083 h 2649826"/>
                <a:gd name="connsiteX6" fmla="*/ 399011 w 5618932"/>
                <a:gd name="connsiteY6" fmla="*/ 523702 h 2649826"/>
                <a:gd name="connsiteX7" fmla="*/ 0 w 5618932"/>
                <a:gd name="connsiteY7" fmla="*/ 1055716 h 2649826"/>
                <a:gd name="connsiteX8" fmla="*/ 681644 w 5618932"/>
                <a:gd name="connsiteY8" fmla="*/ 1321723 h 2649826"/>
                <a:gd name="connsiteX9" fmla="*/ 694378 w 5618932"/>
                <a:gd name="connsiteY9" fmla="*/ 1310758 h 2649826"/>
                <a:gd name="connsiteX10" fmla="*/ 565265 w 5618932"/>
                <a:gd name="connsiteY10" fmla="*/ 1138843 h 2649826"/>
                <a:gd name="connsiteX11" fmla="*/ 1097280 w 5618932"/>
                <a:gd name="connsiteY11" fmla="*/ 1221971 h 2649826"/>
                <a:gd name="connsiteX12" fmla="*/ 4698931 w 5618932"/>
                <a:gd name="connsiteY12" fmla="*/ 2403499 h 2649826"/>
                <a:gd name="connsiteX13" fmla="*/ 4702174 w 5618932"/>
                <a:gd name="connsiteY13" fmla="*/ 2400257 h 2649826"/>
                <a:gd name="connsiteX14" fmla="*/ 5503025 w 5618932"/>
                <a:gd name="connsiteY14" fmla="*/ 906087 h 2649826"/>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599880"/>
                <a:gd name="connsiteX1" fmla="*/ 4006734 w 5618932"/>
                <a:gd name="connsiteY1" fmla="*/ 141316 h 2599880"/>
                <a:gd name="connsiteX2" fmla="*/ 3142211 w 5618932"/>
                <a:gd name="connsiteY2" fmla="*/ 58189 h 2599880"/>
                <a:gd name="connsiteX3" fmla="*/ 2261062 w 5618932"/>
                <a:gd name="connsiteY3" fmla="*/ 58189 h 2599880"/>
                <a:gd name="connsiteX4" fmla="*/ 1379913 w 5618932"/>
                <a:gd name="connsiteY4" fmla="*/ 340822 h 2599880"/>
                <a:gd name="connsiteX5" fmla="*/ 415636 w 5618932"/>
                <a:gd name="connsiteY5" fmla="*/ 773083 h 2599880"/>
                <a:gd name="connsiteX6" fmla="*/ 399011 w 5618932"/>
                <a:gd name="connsiteY6" fmla="*/ 523702 h 2599880"/>
                <a:gd name="connsiteX7" fmla="*/ 0 w 5618932"/>
                <a:gd name="connsiteY7" fmla="*/ 1055716 h 2599880"/>
                <a:gd name="connsiteX8" fmla="*/ 681644 w 5618932"/>
                <a:gd name="connsiteY8" fmla="*/ 1321723 h 2599880"/>
                <a:gd name="connsiteX9" fmla="*/ 694378 w 5618932"/>
                <a:gd name="connsiteY9" fmla="*/ 1310758 h 2599880"/>
                <a:gd name="connsiteX10" fmla="*/ 565265 w 5618932"/>
                <a:gd name="connsiteY10" fmla="*/ 1138843 h 2599880"/>
                <a:gd name="connsiteX11" fmla="*/ 1097280 w 5618932"/>
                <a:gd name="connsiteY11" fmla="*/ 1221971 h 2599880"/>
                <a:gd name="connsiteX12" fmla="*/ 4698931 w 5618932"/>
                <a:gd name="connsiteY12" fmla="*/ 2403499 h 2599880"/>
                <a:gd name="connsiteX13" fmla="*/ 4702174 w 5618932"/>
                <a:gd name="connsiteY13" fmla="*/ 2400257 h 2599880"/>
                <a:gd name="connsiteX14" fmla="*/ 5503025 w 5618932"/>
                <a:gd name="connsiteY14" fmla="*/ 906087 h 2599880"/>
                <a:gd name="connsiteX0" fmla="*/ 5503025 w 5618932"/>
                <a:gd name="connsiteY0" fmla="*/ 906087 h 2644421"/>
                <a:gd name="connsiteX1" fmla="*/ 4006734 w 5618932"/>
                <a:gd name="connsiteY1" fmla="*/ 141316 h 2644421"/>
                <a:gd name="connsiteX2" fmla="*/ 3142211 w 5618932"/>
                <a:gd name="connsiteY2" fmla="*/ 58189 h 2644421"/>
                <a:gd name="connsiteX3" fmla="*/ 2261062 w 5618932"/>
                <a:gd name="connsiteY3" fmla="*/ 58189 h 2644421"/>
                <a:gd name="connsiteX4" fmla="*/ 1379913 w 5618932"/>
                <a:gd name="connsiteY4" fmla="*/ 340822 h 2644421"/>
                <a:gd name="connsiteX5" fmla="*/ 415636 w 5618932"/>
                <a:gd name="connsiteY5" fmla="*/ 773083 h 2644421"/>
                <a:gd name="connsiteX6" fmla="*/ 399011 w 5618932"/>
                <a:gd name="connsiteY6" fmla="*/ 523702 h 2644421"/>
                <a:gd name="connsiteX7" fmla="*/ 0 w 5618932"/>
                <a:gd name="connsiteY7" fmla="*/ 1055716 h 2644421"/>
                <a:gd name="connsiteX8" fmla="*/ 681644 w 5618932"/>
                <a:gd name="connsiteY8" fmla="*/ 1321723 h 2644421"/>
                <a:gd name="connsiteX9" fmla="*/ 694378 w 5618932"/>
                <a:gd name="connsiteY9" fmla="*/ 1310758 h 2644421"/>
                <a:gd name="connsiteX10" fmla="*/ 565265 w 5618932"/>
                <a:gd name="connsiteY10" fmla="*/ 1138843 h 2644421"/>
                <a:gd name="connsiteX11" fmla="*/ 1097280 w 5618932"/>
                <a:gd name="connsiteY11" fmla="*/ 1221971 h 2644421"/>
                <a:gd name="connsiteX12" fmla="*/ 4698931 w 5618932"/>
                <a:gd name="connsiteY12" fmla="*/ 2403499 h 2644421"/>
                <a:gd name="connsiteX13" fmla="*/ 4614625 w 5618932"/>
                <a:gd name="connsiteY13" fmla="*/ 2371074 h 2644421"/>
                <a:gd name="connsiteX14" fmla="*/ 4702174 w 5618932"/>
                <a:gd name="connsiteY14" fmla="*/ 2400257 h 2644421"/>
                <a:gd name="connsiteX15" fmla="*/ 5503025 w 5618932"/>
                <a:gd name="connsiteY15" fmla="*/ 906087 h 2644421"/>
                <a:gd name="connsiteX0" fmla="*/ 5503025 w 5604340"/>
                <a:gd name="connsiteY0" fmla="*/ 906087 h 2620643"/>
                <a:gd name="connsiteX1" fmla="*/ 4006734 w 5604340"/>
                <a:gd name="connsiteY1" fmla="*/ 141316 h 2620643"/>
                <a:gd name="connsiteX2" fmla="*/ 3142211 w 5604340"/>
                <a:gd name="connsiteY2" fmla="*/ 58189 h 2620643"/>
                <a:gd name="connsiteX3" fmla="*/ 2261062 w 5604340"/>
                <a:gd name="connsiteY3" fmla="*/ 58189 h 2620643"/>
                <a:gd name="connsiteX4" fmla="*/ 1379913 w 5604340"/>
                <a:gd name="connsiteY4" fmla="*/ 340822 h 2620643"/>
                <a:gd name="connsiteX5" fmla="*/ 415636 w 5604340"/>
                <a:gd name="connsiteY5" fmla="*/ 773083 h 2620643"/>
                <a:gd name="connsiteX6" fmla="*/ 399011 w 5604340"/>
                <a:gd name="connsiteY6" fmla="*/ 523702 h 2620643"/>
                <a:gd name="connsiteX7" fmla="*/ 0 w 5604340"/>
                <a:gd name="connsiteY7" fmla="*/ 1055716 h 2620643"/>
                <a:gd name="connsiteX8" fmla="*/ 681644 w 5604340"/>
                <a:gd name="connsiteY8" fmla="*/ 1321723 h 2620643"/>
                <a:gd name="connsiteX9" fmla="*/ 694378 w 5604340"/>
                <a:gd name="connsiteY9" fmla="*/ 1310758 h 2620643"/>
                <a:gd name="connsiteX10" fmla="*/ 565265 w 5604340"/>
                <a:gd name="connsiteY10" fmla="*/ 1138843 h 2620643"/>
                <a:gd name="connsiteX11" fmla="*/ 1097280 w 5604340"/>
                <a:gd name="connsiteY11" fmla="*/ 1221971 h 2620643"/>
                <a:gd name="connsiteX12" fmla="*/ 4698931 w 5604340"/>
                <a:gd name="connsiteY12" fmla="*/ 2403499 h 2620643"/>
                <a:gd name="connsiteX13" fmla="*/ 4614625 w 5604340"/>
                <a:gd name="connsiteY13" fmla="*/ 2371074 h 2620643"/>
                <a:gd name="connsiteX14" fmla="*/ 5503025 w 5604340"/>
                <a:gd name="connsiteY14" fmla="*/ 906087 h 2620643"/>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604340"/>
                <a:gd name="connsiteY0" fmla="*/ 906087 h 2423721"/>
                <a:gd name="connsiteX1" fmla="*/ 4006734 w 5604340"/>
                <a:gd name="connsiteY1" fmla="*/ 141316 h 2423721"/>
                <a:gd name="connsiteX2" fmla="*/ 3142211 w 5604340"/>
                <a:gd name="connsiteY2" fmla="*/ 58189 h 2423721"/>
                <a:gd name="connsiteX3" fmla="*/ 2261062 w 5604340"/>
                <a:gd name="connsiteY3" fmla="*/ 58189 h 2423721"/>
                <a:gd name="connsiteX4" fmla="*/ 1379913 w 5604340"/>
                <a:gd name="connsiteY4" fmla="*/ 340822 h 2423721"/>
                <a:gd name="connsiteX5" fmla="*/ 415636 w 5604340"/>
                <a:gd name="connsiteY5" fmla="*/ 773083 h 2423721"/>
                <a:gd name="connsiteX6" fmla="*/ 399011 w 5604340"/>
                <a:gd name="connsiteY6" fmla="*/ 523702 h 2423721"/>
                <a:gd name="connsiteX7" fmla="*/ 0 w 5604340"/>
                <a:gd name="connsiteY7" fmla="*/ 1055716 h 2423721"/>
                <a:gd name="connsiteX8" fmla="*/ 681644 w 5604340"/>
                <a:gd name="connsiteY8" fmla="*/ 1321723 h 2423721"/>
                <a:gd name="connsiteX9" fmla="*/ 694378 w 5604340"/>
                <a:gd name="connsiteY9" fmla="*/ 1310758 h 2423721"/>
                <a:gd name="connsiteX10" fmla="*/ 565265 w 5604340"/>
                <a:gd name="connsiteY10" fmla="*/ 1138843 h 2423721"/>
                <a:gd name="connsiteX11" fmla="*/ 1097280 w 5604340"/>
                <a:gd name="connsiteY11" fmla="*/ 1221971 h 2423721"/>
                <a:gd name="connsiteX12" fmla="*/ 4614625 w 5604340"/>
                <a:gd name="connsiteY12" fmla="*/ 2371074 h 2423721"/>
                <a:gd name="connsiteX13" fmla="*/ 5503025 w 5604340"/>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423721"/>
                <a:gd name="connsiteX1" fmla="*/ 4006734 w 5503025"/>
                <a:gd name="connsiteY1" fmla="*/ 141316 h 2423721"/>
                <a:gd name="connsiteX2" fmla="*/ 3142211 w 5503025"/>
                <a:gd name="connsiteY2" fmla="*/ 58189 h 2423721"/>
                <a:gd name="connsiteX3" fmla="*/ 2261062 w 5503025"/>
                <a:gd name="connsiteY3" fmla="*/ 58189 h 2423721"/>
                <a:gd name="connsiteX4" fmla="*/ 1379913 w 5503025"/>
                <a:gd name="connsiteY4" fmla="*/ 340822 h 2423721"/>
                <a:gd name="connsiteX5" fmla="*/ 415636 w 5503025"/>
                <a:gd name="connsiteY5" fmla="*/ 773083 h 2423721"/>
                <a:gd name="connsiteX6" fmla="*/ 399011 w 5503025"/>
                <a:gd name="connsiteY6" fmla="*/ 523702 h 2423721"/>
                <a:gd name="connsiteX7" fmla="*/ 0 w 5503025"/>
                <a:gd name="connsiteY7" fmla="*/ 1055716 h 2423721"/>
                <a:gd name="connsiteX8" fmla="*/ 681644 w 5503025"/>
                <a:gd name="connsiteY8" fmla="*/ 1321723 h 2423721"/>
                <a:gd name="connsiteX9" fmla="*/ 694378 w 5503025"/>
                <a:gd name="connsiteY9" fmla="*/ 1310758 h 2423721"/>
                <a:gd name="connsiteX10" fmla="*/ 565265 w 5503025"/>
                <a:gd name="connsiteY10" fmla="*/ 1138843 h 2423721"/>
                <a:gd name="connsiteX11" fmla="*/ 1097280 w 5503025"/>
                <a:gd name="connsiteY11" fmla="*/ 1221971 h 2423721"/>
                <a:gd name="connsiteX12" fmla="*/ 4614625 w 5503025"/>
                <a:gd name="connsiteY12" fmla="*/ 2371074 h 2423721"/>
                <a:gd name="connsiteX13" fmla="*/ 5503025 w 5503025"/>
                <a:gd name="connsiteY13" fmla="*/ 906087 h 2423721"/>
                <a:gd name="connsiteX0" fmla="*/ 5503025 w 5503025"/>
                <a:gd name="connsiteY0" fmla="*/ 906087 h 2371074"/>
                <a:gd name="connsiteX1" fmla="*/ 4006734 w 5503025"/>
                <a:gd name="connsiteY1" fmla="*/ 141316 h 2371074"/>
                <a:gd name="connsiteX2" fmla="*/ 3142211 w 5503025"/>
                <a:gd name="connsiteY2" fmla="*/ 58189 h 2371074"/>
                <a:gd name="connsiteX3" fmla="*/ 2261062 w 5503025"/>
                <a:gd name="connsiteY3" fmla="*/ 58189 h 2371074"/>
                <a:gd name="connsiteX4" fmla="*/ 1379913 w 5503025"/>
                <a:gd name="connsiteY4" fmla="*/ 340822 h 2371074"/>
                <a:gd name="connsiteX5" fmla="*/ 415636 w 5503025"/>
                <a:gd name="connsiteY5" fmla="*/ 773083 h 2371074"/>
                <a:gd name="connsiteX6" fmla="*/ 399011 w 5503025"/>
                <a:gd name="connsiteY6" fmla="*/ 523702 h 2371074"/>
                <a:gd name="connsiteX7" fmla="*/ 0 w 5503025"/>
                <a:gd name="connsiteY7" fmla="*/ 1055716 h 2371074"/>
                <a:gd name="connsiteX8" fmla="*/ 681644 w 5503025"/>
                <a:gd name="connsiteY8" fmla="*/ 1321723 h 2371074"/>
                <a:gd name="connsiteX9" fmla="*/ 694378 w 5503025"/>
                <a:gd name="connsiteY9" fmla="*/ 1310758 h 2371074"/>
                <a:gd name="connsiteX10" fmla="*/ 565265 w 5503025"/>
                <a:gd name="connsiteY10" fmla="*/ 1138843 h 2371074"/>
                <a:gd name="connsiteX11" fmla="*/ 1097280 w 5503025"/>
                <a:gd name="connsiteY11" fmla="*/ 1221971 h 2371074"/>
                <a:gd name="connsiteX12" fmla="*/ 4614625 w 5503025"/>
                <a:gd name="connsiteY12" fmla="*/ 2371074 h 2371074"/>
                <a:gd name="connsiteX13" fmla="*/ 5503025 w 5503025"/>
                <a:gd name="connsiteY13"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503025 w 5503025"/>
                <a:gd name="connsiteY0" fmla="*/ 906087 h 2371074"/>
                <a:gd name="connsiteX1" fmla="*/ 4006734 w 5503025"/>
                <a:gd name="connsiteY1" fmla="*/ 141316 h 2371074"/>
                <a:gd name="connsiteX2" fmla="*/ 2261062 w 5503025"/>
                <a:gd name="connsiteY2" fmla="*/ 58189 h 2371074"/>
                <a:gd name="connsiteX3" fmla="*/ 1379913 w 5503025"/>
                <a:gd name="connsiteY3" fmla="*/ 340822 h 2371074"/>
                <a:gd name="connsiteX4" fmla="*/ 415636 w 5503025"/>
                <a:gd name="connsiteY4" fmla="*/ 773083 h 2371074"/>
                <a:gd name="connsiteX5" fmla="*/ 399011 w 5503025"/>
                <a:gd name="connsiteY5" fmla="*/ 523702 h 2371074"/>
                <a:gd name="connsiteX6" fmla="*/ 0 w 5503025"/>
                <a:gd name="connsiteY6" fmla="*/ 1055716 h 2371074"/>
                <a:gd name="connsiteX7" fmla="*/ 681644 w 5503025"/>
                <a:gd name="connsiteY7" fmla="*/ 1321723 h 2371074"/>
                <a:gd name="connsiteX8" fmla="*/ 694378 w 5503025"/>
                <a:gd name="connsiteY8" fmla="*/ 1310758 h 2371074"/>
                <a:gd name="connsiteX9" fmla="*/ 565265 w 5503025"/>
                <a:gd name="connsiteY9" fmla="*/ 1138843 h 2371074"/>
                <a:gd name="connsiteX10" fmla="*/ 1097280 w 5503025"/>
                <a:gd name="connsiteY10" fmla="*/ 1221971 h 2371074"/>
                <a:gd name="connsiteX11" fmla="*/ 4614625 w 5503025"/>
                <a:gd name="connsiteY11" fmla="*/ 2371074 h 2371074"/>
                <a:gd name="connsiteX12" fmla="*/ 5503025 w 5503025"/>
                <a:gd name="connsiteY12" fmla="*/ 906087 h 2371074"/>
                <a:gd name="connsiteX0" fmla="*/ 5715451 w 5715451"/>
                <a:gd name="connsiteY0" fmla="*/ 906087 h 2371074"/>
                <a:gd name="connsiteX1" fmla="*/ 4219160 w 5715451"/>
                <a:gd name="connsiteY1" fmla="*/ 141316 h 2371074"/>
                <a:gd name="connsiteX2" fmla="*/ 2473488 w 5715451"/>
                <a:gd name="connsiteY2" fmla="*/ 58189 h 2371074"/>
                <a:gd name="connsiteX3" fmla="*/ 1592339 w 5715451"/>
                <a:gd name="connsiteY3" fmla="*/ 340822 h 2371074"/>
                <a:gd name="connsiteX4" fmla="*/ 628062 w 5715451"/>
                <a:gd name="connsiteY4" fmla="*/ 773083 h 2371074"/>
                <a:gd name="connsiteX5" fmla="*/ 611437 w 5715451"/>
                <a:gd name="connsiteY5" fmla="*/ 523702 h 2371074"/>
                <a:gd name="connsiteX6" fmla="*/ 0 w 5715451"/>
                <a:gd name="connsiteY6" fmla="*/ 1087157 h 2371074"/>
                <a:gd name="connsiteX7" fmla="*/ 894070 w 5715451"/>
                <a:gd name="connsiteY7" fmla="*/ 1321723 h 2371074"/>
                <a:gd name="connsiteX8" fmla="*/ 906804 w 5715451"/>
                <a:gd name="connsiteY8" fmla="*/ 1310758 h 2371074"/>
                <a:gd name="connsiteX9" fmla="*/ 777691 w 5715451"/>
                <a:gd name="connsiteY9" fmla="*/ 1138843 h 2371074"/>
                <a:gd name="connsiteX10" fmla="*/ 1309706 w 5715451"/>
                <a:gd name="connsiteY10" fmla="*/ 1221971 h 2371074"/>
                <a:gd name="connsiteX11" fmla="*/ 4827051 w 5715451"/>
                <a:gd name="connsiteY11" fmla="*/ 2371074 h 2371074"/>
                <a:gd name="connsiteX12" fmla="*/ 5715451 w 5715451"/>
                <a:gd name="connsiteY12" fmla="*/ 906087 h 2371074"/>
                <a:gd name="connsiteX0" fmla="*/ 5893195 w 5893195"/>
                <a:gd name="connsiteY0" fmla="*/ 906087 h 2371074"/>
                <a:gd name="connsiteX1" fmla="*/ 4396904 w 5893195"/>
                <a:gd name="connsiteY1" fmla="*/ 141316 h 2371074"/>
                <a:gd name="connsiteX2" fmla="*/ 2651232 w 5893195"/>
                <a:gd name="connsiteY2" fmla="*/ 58189 h 2371074"/>
                <a:gd name="connsiteX3" fmla="*/ 1770083 w 5893195"/>
                <a:gd name="connsiteY3" fmla="*/ 340822 h 2371074"/>
                <a:gd name="connsiteX4" fmla="*/ 805806 w 5893195"/>
                <a:gd name="connsiteY4" fmla="*/ 773083 h 2371074"/>
                <a:gd name="connsiteX5" fmla="*/ 789181 w 5893195"/>
                <a:gd name="connsiteY5" fmla="*/ 523702 h 2371074"/>
                <a:gd name="connsiteX6" fmla="*/ 177744 w 5893195"/>
                <a:gd name="connsiteY6" fmla="*/ 1087157 h 2371074"/>
                <a:gd name="connsiteX7" fmla="*/ 149012 w 5893195"/>
                <a:gd name="connsiteY7" fmla="*/ 1268334 h 2371074"/>
                <a:gd name="connsiteX8" fmla="*/ 1071814 w 5893195"/>
                <a:gd name="connsiteY8" fmla="*/ 1321723 h 2371074"/>
                <a:gd name="connsiteX9" fmla="*/ 1084548 w 5893195"/>
                <a:gd name="connsiteY9" fmla="*/ 1310758 h 2371074"/>
                <a:gd name="connsiteX10" fmla="*/ 955435 w 5893195"/>
                <a:gd name="connsiteY10" fmla="*/ 1138843 h 2371074"/>
                <a:gd name="connsiteX11" fmla="*/ 1487450 w 5893195"/>
                <a:gd name="connsiteY11" fmla="*/ 1221971 h 2371074"/>
                <a:gd name="connsiteX12" fmla="*/ 5004795 w 5893195"/>
                <a:gd name="connsiteY12" fmla="*/ 2371074 h 2371074"/>
                <a:gd name="connsiteX13" fmla="*/ 5893195 w 5893195"/>
                <a:gd name="connsiteY13" fmla="*/ 906087 h 2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93195" h="2371074">
                  <a:moveTo>
                    <a:pt x="5893195" y="906087"/>
                  </a:moveTo>
                  <a:cubicBezTo>
                    <a:pt x="5563280" y="587963"/>
                    <a:pt x="4937231" y="282632"/>
                    <a:pt x="4396904" y="141316"/>
                  </a:cubicBezTo>
                  <a:cubicBezTo>
                    <a:pt x="3856577" y="0"/>
                    <a:pt x="3089035" y="24938"/>
                    <a:pt x="2651232" y="58189"/>
                  </a:cubicBezTo>
                  <a:cubicBezTo>
                    <a:pt x="2213429" y="91440"/>
                    <a:pt x="2077654" y="221673"/>
                    <a:pt x="1770083" y="340822"/>
                  </a:cubicBezTo>
                  <a:cubicBezTo>
                    <a:pt x="1462512" y="459971"/>
                    <a:pt x="969290" y="742603"/>
                    <a:pt x="805806" y="773083"/>
                  </a:cubicBezTo>
                  <a:cubicBezTo>
                    <a:pt x="642322" y="803563"/>
                    <a:pt x="893858" y="471356"/>
                    <a:pt x="789181" y="523702"/>
                  </a:cubicBezTo>
                  <a:cubicBezTo>
                    <a:pt x="684504" y="576048"/>
                    <a:pt x="284439" y="963052"/>
                    <a:pt x="177744" y="1087157"/>
                  </a:cubicBezTo>
                  <a:cubicBezTo>
                    <a:pt x="71049" y="1211262"/>
                    <a:pt x="0" y="1229240"/>
                    <a:pt x="149012" y="1268334"/>
                  </a:cubicBezTo>
                  <a:lnTo>
                    <a:pt x="1071814" y="1321723"/>
                  </a:lnTo>
                  <a:cubicBezTo>
                    <a:pt x="1227737" y="1328794"/>
                    <a:pt x="787795" y="1230992"/>
                    <a:pt x="1084548" y="1310758"/>
                  </a:cubicBezTo>
                  <a:cubicBezTo>
                    <a:pt x="1065152" y="1280278"/>
                    <a:pt x="888285" y="1153641"/>
                    <a:pt x="955435" y="1138843"/>
                  </a:cubicBezTo>
                  <a:cubicBezTo>
                    <a:pt x="1022585" y="1124045"/>
                    <a:pt x="812557" y="1016599"/>
                    <a:pt x="1487450" y="1221971"/>
                  </a:cubicBezTo>
                  <a:cubicBezTo>
                    <a:pt x="2162343" y="1427343"/>
                    <a:pt x="4340219" y="1747649"/>
                    <a:pt x="5004795" y="2371074"/>
                  </a:cubicBezTo>
                  <a:cubicBezTo>
                    <a:pt x="5129486" y="1650461"/>
                    <a:pt x="5457867" y="1287441"/>
                    <a:pt x="5893195" y="906087"/>
                  </a:cubicBezTo>
                  <a:close/>
                </a:path>
              </a:pathLst>
            </a:custGeom>
            <a:gradFill flip="none" rotWithShape="1">
              <a:gsLst>
                <a:gs pos="0">
                  <a:srgbClr val="FFF200">
                    <a:alpha val="38000"/>
                  </a:srgbClr>
                </a:gs>
                <a:gs pos="45000">
                  <a:srgbClr val="FF7A00"/>
                </a:gs>
                <a:gs pos="70000">
                  <a:srgbClr val="FF0300"/>
                </a:gs>
                <a:gs pos="100000">
                  <a:srgbClr val="4D0808"/>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p:cNvSpPr txBox="1"/>
            <p:nvPr/>
          </p:nvSpPr>
          <p:spPr>
            <a:xfrm rot="480000">
              <a:off x="3740362" y="2812051"/>
              <a:ext cx="3368991" cy="942945"/>
            </a:xfrm>
            <a:prstGeom prst="rect">
              <a:avLst/>
            </a:prstGeom>
            <a:noFill/>
          </p:spPr>
          <p:txBody>
            <a:bodyPr wrap="none" rtlCol="0">
              <a:prstTxWarp prst="textArchUp">
                <a:avLst/>
              </a:prstTxWarp>
              <a:spAutoFit/>
            </a:bodyPr>
            <a:lstStyle/>
            <a:p>
              <a:r>
                <a:rPr lang="en-US" sz="2400" dirty="0" smtClean="0">
                  <a:solidFill>
                    <a:schemeClr val="bg1"/>
                  </a:solidFill>
                  <a:effectLst>
                    <a:outerShdw dist="50800" dir="5400000" algn="ctr" rotWithShape="0">
                      <a:schemeClr val="tx1"/>
                    </a:outerShdw>
                  </a:effectLst>
                </a:rPr>
                <a:t>TRAIL OF  TEARS</a:t>
              </a:r>
              <a:endParaRPr lang="en-US" sz="2400" dirty="0">
                <a:solidFill>
                  <a:schemeClr val="bg1"/>
                </a:solidFill>
                <a:effectLst>
                  <a:outerShdw dist="50800" dir="5400000" algn="ctr" rotWithShape="0">
                    <a:schemeClr val="tx1"/>
                  </a:outerShdw>
                </a:effectLst>
              </a:endParaRPr>
            </a:p>
          </p:txBody>
        </p:sp>
      </p:grpSp>
      <p:grpSp>
        <p:nvGrpSpPr>
          <p:cNvPr id="87" name="Group 50"/>
          <p:cNvGrpSpPr/>
          <p:nvPr/>
        </p:nvGrpSpPr>
        <p:grpSpPr>
          <a:xfrm>
            <a:off x="680280" y="2057400"/>
            <a:ext cx="5295471" cy="3186647"/>
            <a:chOff x="788361" y="2220065"/>
            <a:chExt cx="5295471" cy="3186647"/>
          </a:xfrm>
        </p:grpSpPr>
        <p:sp>
          <p:nvSpPr>
            <p:cNvPr id="88" name="Freeform 87"/>
            <p:cNvSpPr/>
            <p:nvPr/>
          </p:nvSpPr>
          <p:spPr>
            <a:xfrm rot="20374288">
              <a:off x="828535" y="2220065"/>
              <a:ext cx="5255297" cy="318664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619867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7" fmla="*/ 5225934 w 5691446"/>
                <a:gd name="connsiteY7" fmla="*/ 1619867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170811 w 5691446"/>
                <a:gd name="connsiteY3" fmla="*/ 1080458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 name="connsiteX0" fmla="*/ 5292435 w 5691446"/>
                <a:gd name="connsiteY0" fmla="*/ 1669743 h 3898870"/>
                <a:gd name="connsiteX1" fmla="*/ 3374433 w 5691446"/>
                <a:gd name="connsiteY1" fmla="*/ 145588 h 3898870"/>
                <a:gd name="connsiteX2" fmla="*/ 72044 w 5691446"/>
                <a:gd name="connsiteY2" fmla="*/ 746341 h 3898870"/>
                <a:gd name="connsiteX3" fmla="*/ 3564966 w 5691446"/>
                <a:gd name="connsiteY3" fmla="*/ 850487 h 3898870"/>
                <a:gd name="connsiteX4" fmla="*/ 5224975 w 5691446"/>
                <a:gd name="connsiteY4" fmla="*/ 3898870 h 3898870"/>
                <a:gd name="connsiteX5" fmla="*/ 5691446 w 5691446"/>
                <a:gd name="connsiteY5" fmla="*/ 1952376 h 3898870"/>
                <a:gd name="connsiteX6" fmla="*/ 5292435 w 5691446"/>
                <a:gd name="connsiteY6" fmla="*/ 1669743 h 389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1446" h="3898870">
                  <a:moveTo>
                    <a:pt x="5292435" y="1669743"/>
                  </a:moveTo>
                  <a:lnTo>
                    <a:pt x="3374433" y="145588"/>
                  </a:lnTo>
                  <a:cubicBezTo>
                    <a:pt x="2515451" y="0"/>
                    <a:pt x="0" y="602704"/>
                    <a:pt x="72044" y="746341"/>
                  </a:cubicBezTo>
                  <a:cubicBezTo>
                    <a:pt x="59595" y="875849"/>
                    <a:pt x="2335089" y="333538"/>
                    <a:pt x="3564966" y="850487"/>
                  </a:cubicBezTo>
                  <a:cubicBezTo>
                    <a:pt x="4451258" y="1785882"/>
                    <a:pt x="4797408" y="3869459"/>
                    <a:pt x="5224975" y="3898870"/>
                  </a:cubicBezTo>
                  <a:cubicBezTo>
                    <a:pt x="4974208" y="3049580"/>
                    <a:pt x="5364479" y="2410961"/>
                    <a:pt x="5691446" y="1952376"/>
                  </a:cubicBezTo>
                  <a:cubicBezTo>
                    <a:pt x="5475316" y="1806903"/>
                    <a:pt x="5353395" y="1708536"/>
                    <a:pt x="5292435" y="1669743"/>
                  </a:cubicBezTo>
                  <a:close/>
                </a:path>
              </a:pathLst>
            </a:custGeom>
            <a:solidFill>
              <a:srgbClr val="00FFFF">
                <a:alpha val="42000"/>
              </a:srgbClr>
            </a:solidFill>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TextBox 88"/>
            <p:cNvSpPr txBox="1"/>
            <p:nvPr/>
          </p:nvSpPr>
          <p:spPr>
            <a:xfrm rot="20104102">
              <a:off x="788361" y="2977031"/>
              <a:ext cx="1964192"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California Trail</a:t>
              </a:r>
              <a:endParaRPr lang="en-US" sz="2400" dirty="0">
                <a:ln>
                  <a:solidFill>
                    <a:srgbClr val="FFFF00"/>
                  </a:solidFill>
                </a:ln>
                <a:solidFill>
                  <a:srgbClr val="FFFF00"/>
                </a:solidFill>
                <a:effectLst>
                  <a:outerShdw dist="50800" dir="5400000" algn="ctr" rotWithShape="0">
                    <a:schemeClr val="tx1"/>
                  </a:outerShdw>
                </a:effectLst>
              </a:endParaRPr>
            </a:p>
          </p:txBody>
        </p:sp>
      </p:grpSp>
      <p:grpSp>
        <p:nvGrpSpPr>
          <p:cNvPr id="5" name="Group 37"/>
          <p:cNvGrpSpPr/>
          <p:nvPr/>
        </p:nvGrpSpPr>
        <p:grpSpPr>
          <a:xfrm>
            <a:off x="885797" y="1927533"/>
            <a:ext cx="5134003" cy="2568267"/>
            <a:chOff x="885797" y="1927533"/>
            <a:chExt cx="5134003" cy="2568267"/>
          </a:xfrm>
        </p:grpSpPr>
        <p:sp>
          <p:nvSpPr>
            <p:cNvPr id="44" name="Freeform 43"/>
            <p:cNvSpPr/>
            <p:nvPr/>
          </p:nvSpPr>
          <p:spPr>
            <a:xfrm>
              <a:off x="885797" y="1927533"/>
              <a:ext cx="5134003" cy="2568267"/>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533790 w 6126764"/>
                <a:gd name="connsiteY0" fmla="*/ 1043600 h 3293173"/>
                <a:gd name="connsiteX1" fmla="*/ 2990095 w 6126764"/>
                <a:gd name="connsiteY1" fmla="*/ 328705 h 3293173"/>
                <a:gd name="connsiteX2" fmla="*/ 379900 w 6126764"/>
                <a:gd name="connsiteY2" fmla="*/ 170074 h 3293173"/>
                <a:gd name="connsiteX3" fmla="*/ 710692 w 6126764"/>
                <a:gd name="connsiteY3" fmla="*/ 170075 h 3293173"/>
                <a:gd name="connsiteX4" fmla="*/ 3422358 w 6126764"/>
                <a:gd name="connsiteY4" fmla="*/ 1190529 h 3293173"/>
                <a:gd name="connsiteX5" fmla="*/ 6126764 w 6126764"/>
                <a:gd name="connsiteY5" fmla="*/ 3168718 h 3293173"/>
                <a:gd name="connsiteX6" fmla="*/ 5999302 w 6126764"/>
                <a:gd name="connsiteY6" fmla="*/ 1376109 h 3293173"/>
                <a:gd name="connsiteX7" fmla="*/ 5600291 w 6126764"/>
                <a:gd name="connsiteY7" fmla="*/ 1093476 h 3293173"/>
                <a:gd name="connsiteX8" fmla="*/ 5533790 w 6126764"/>
                <a:gd name="connsiteY8" fmla="*/ 1043600 h 3293173"/>
                <a:gd name="connsiteX0" fmla="*/ 4895142 w 5488116"/>
                <a:gd name="connsiteY0" fmla="*/ 1017163 h 3266736"/>
                <a:gd name="connsiteX1" fmla="*/ 2351447 w 5488116"/>
                <a:gd name="connsiteY1" fmla="*/ 302268 h 3266736"/>
                <a:gd name="connsiteX2" fmla="*/ 72044 w 5488116"/>
                <a:gd name="connsiteY2" fmla="*/ 143638 h 3266736"/>
                <a:gd name="connsiteX3" fmla="*/ 2783710 w 5488116"/>
                <a:gd name="connsiteY3" fmla="*/ 1164092 h 3266736"/>
                <a:gd name="connsiteX4" fmla="*/ 5488116 w 5488116"/>
                <a:gd name="connsiteY4" fmla="*/ 3142281 h 3266736"/>
                <a:gd name="connsiteX5" fmla="*/ 5360654 w 5488116"/>
                <a:gd name="connsiteY5" fmla="*/ 1349672 h 3266736"/>
                <a:gd name="connsiteX6" fmla="*/ 4961643 w 5488116"/>
                <a:gd name="connsiteY6" fmla="*/ 1067039 h 3266736"/>
                <a:gd name="connsiteX7" fmla="*/ 4895142 w 5488116"/>
                <a:gd name="connsiteY7" fmla="*/ 1017163 h 3266736"/>
                <a:gd name="connsiteX0" fmla="*/ 4895142 w 5488116"/>
                <a:gd name="connsiteY0" fmla="*/ 1017162 h 3142280"/>
                <a:gd name="connsiteX1" fmla="*/ 2351447 w 5488116"/>
                <a:gd name="connsiteY1" fmla="*/ 302267 h 3142280"/>
                <a:gd name="connsiteX2" fmla="*/ 72044 w 5488116"/>
                <a:gd name="connsiteY2" fmla="*/ 143637 h 3142280"/>
                <a:gd name="connsiteX3" fmla="*/ 2783710 w 5488116"/>
                <a:gd name="connsiteY3" fmla="*/ 1164091 h 3142280"/>
                <a:gd name="connsiteX4" fmla="*/ 3390998 w 5488116"/>
                <a:gd name="connsiteY4" fmla="*/ 1160701 h 3142280"/>
                <a:gd name="connsiteX5" fmla="*/ 5488116 w 5488116"/>
                <a:gd name="connsiteY5" fmla="*/ 3142280 h 3142280"/>
                <a:gd name="connsiteX6" fmla="*/ 5360654 w 5488116"/>
                <a:gd name="connsiteY6" fmla="*/ 1349671 h 3142280"/>
                <a:gd name="connsiteX7" fmla="*/ 4961643 w 5488116"/>
                <a:gd name="connsiteY7" fmla="*/ 1067038 h 3142280"/>
                <a:gd name="connsiteX8" fmla="*/ 4895142 w 5488116"/>
                <a:gd name="connsiteY8" fmla="*/ 1017162 h 3142280"/>
                <a:gd name="connsiteX0" fmla="*/ 4895142 w 5488116"/>
                <a:gd name="connsiteY0" fmla="*/ 1017162 h 3142280"/>
                <a:gd name="connsiteX1" fmla="*/ 2351447 w 5488116"/>
                <a:gd name="connsiteY1" fmla="*/ 302267 h 3142280"/>
                <a:gd name="connsiteX2" fmla="*/ 72044 w 5488116"/>
                <a:gd name="connsiteY2" fmla="*/ 143637 h 3142280"/>
                <a:gd name="connsiteX3" fmla="*/ 3390998 w 5488116"/>
                <a:gd name="connsiteY3" fmla="*/ 1160701 h 3142280"/>
                <a:gd name="connsiteX4" fmla="*/ 5488116 w 5488116"/>
                <a:gd name="connsiteY4" fmla="*/ 3142280 h 3142280"/>
                <a:gd name="connsiteX5" fmla="*/ 5360654 w 5488116"/>
                <a:gd name="connsiteY5" fmla="*/ 1349671 h 3142280"/>
                <a:gd name="connsiteX6" fmla="*/ 4961643 w 5488116"/>
                <a:gd name="connsiteY6" fmla="*/ 1067038 h 3142280"/>
                <a:gd name="connsiteX7" fmla="*/ 4895142 w 5488116"/>
                <a:gd name="connsiteY7" fmla="*/ 1017162 h 31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8116" h="3142280">
                  <a:moveTo>
                    <a:pt x="4895142" y="1017162"/>
                  </a:moveTo>
                  <a:cubicBezTo>
                    <a:pt x="4034774" y="749769"/>
                    <a:pt x="3155297" y="447854"/>
                    <a:pt x="2351447" y="302267"/>
                  </a:cubicBezTo>
                  <a:cubicBezTo>
                    <a:pt x="1547597" y="156680"/>
                    <a:pt x="0" y="0"/>
                    <a:pt x="72044" y="143637"/>
                  </a:cubicBezTo>
                  <a:cubicBezTo>
                    <a:pt x="245302" y="286709"/>
                    <a:pt x="2488320" y="660927"/>
                    <a:pt x="3390998" y="1160701"/>
                  </a:cubicBezTo>
                  <a:cubicBezTo>
                    <a:pt x="3841732" y="1490399"/>
                    <a:pt x="5064808" y="3110785"/>
                    <a:pt x="5488116" y="3142280"/>
                  </a:cubicBezTo>
                  <a:cubicBezTo>
                    <a:pt x="5237349" y="2292990"/>
                    <a:pt x="5033687" y="1808256"/>
                    <a:pt x="5360654" y="1349671"/>
                  </a:cubicBezTo>
                  <a:cubicBezTo>
                    <a:pt x="5144524" y="1204198"/>
                    <a:pt x="5022603" y="1105831"/>
                    <a:pt x="4961643" y="1067038"/>
                  </a:cubicBezTo>
                  <a:lnTo>
                    <a:pt x="4895142" y="1017162"/>
                  </a:lnTo>
                  <a:close/>
                </a:path>
              </a:pathLst>
            </a:custGeom>
            <a:solidFill>
              <a:srgbClr val="007A37">
                <a:alpha val="32000"/>
              </a:srgbClr>
            </a:solidFill>
            <a:ln w="25400">
              <a:solidFill>
                <a:srgbClr val="00B05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7" name="TextBox 46"/>
            <p:cNvSpPr txBox="1"/>
            <p:nvPr/>
          </p:nvSpPr>
          <p:spPr>
            <a:xfrm rot="566963">
              <a:off x="2158227" y="2068784"/>
              <a:ext cx="1701620"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Oregon Trail</a:t>
              </a:r>
              <a:endParaRPr lang="en-US" sz="2400" dirty="0">
                <a:ln>
                  <a:solidFill>
                    <a:srgbClr val="FFFF00"/>
                  </a:solidFill>
                </a:ln>
                <a:solidFill>
                  <a:srgbClr val="FFFF00"/>
                </a:solidFill>
                <a:effectLst>
                  <a:outerShdw dist="50800" dir="5400000" algn="ctr" rotWithShape="0">
                    <a:schemeClr val="tx1"/>
                  </a:outerShdw>
                </a:effectLst>
              </a:endParaRPr>
            </a:p>
          </p:txBody>
        </p:sp>
      </p:grpSp>
      <p:sp>
        <p:nvSpPr>
          <p:cNvPr id="86" name="TextBox 85"/>
          <p:cNvSpPr txBox="1"/>
          <p:nvPr/>
        </p:nvSpPr>
        <p:spPr>
          <a:xfrm>
            <a:off x="0" y="3657600"/>
            <a:ext cx="1976823" cy="584775"/>
          </a:xfrm>
          <a:prstGeom prst="rect">
            <a:avLst/>
          </a:prstGeom>
          <a:noFill/>
        </p:spPr>
        <p:txBody>
          <a:bodyPr wrap="none" rtlCol="0">
            <a:spAutoFit/>
          </a:bodyPr>
          <a:lstStyle/>
          <a:p>
            <a:r>
              <a:rPr lang="en-US" sz="3200" dirty="0" smtClean="0">
                <a:ln>
                  <a:solidFill>
                    <a:srgbClr val="00FFFF"/>
                  </a:solidFill>
                </a:ln>
                <a:solidFill>
                  <a:srgbClr val="00FFFF"/>
                </a:solidFill>
                <a:effectLst>
                  <a:outerShdw dist="63500" dir="7200000" algn="ctr" rotWithShape="0">
                    <a:schemeClr val="tx1"/>
                  </a:outerShdw>
                </a:effectLst>
              </a:rPr>
              <a:t>1849-1869</a:t>
            </a:r>
            <a:endParaRPr lang="en-US" sz="3200" dirty="0">
              <a:ln>
                <a:solidFill>
                  <a:srgbClr val="00FFFF"/>
                </a:solidFill>
              </a:ln>
              <a:solidFill>
                <a:srgbClr val="00FFFF"/>
              </a:solidFill>
              <a:effectLst>
                <a:outerShdw dist="63500" dir="7200000" algn="ctr" rotWithShape="0">
                  <a:schemeClr val="tx1"/>
                </a:outerShdw>
              </a:effectLst>
            </a:endParaRPr>
          </a:p>
        </p:txBody>
      </p:sp>
      <p:grpSp>
        <p:nvGrpSpPr>
          <p:cNvPr id="6" name="Group 48"/>
          <p:cNvGrpSpPr/>
          <p:nvPr/>
        </p:nvGrpSpPr>
        <p:grpSpPr>
          <a:xfrm>
            <a:off x="2246068" y="1960958"/>
            <a:ext cx="5434108" cy="1944218"/>
            <a:chOff x="2246068" y="1960958"/>
            <a:chExt cx="5434108" cy="1944218"/>
          </a:xfrm>
        </p:grpSpPr>
        <p:sp>
          <p:nvSpPr>
            <p:cNvPr id="46" name="Freeform 45"/>
            <p:cNvSpPr/>
            <p:nvPr/>
          </p:nvSpPr>
          <p:spPr>
            <a:xfrm rot="20374288">
              <a:off x="2246068" y="1960958"/>
              <a:ext cx="5434108" cy="1944218"/>
            </a:xfrm>
            <a:custGeom>
              <a:avLst/>
              <a:gdLst>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797040"/>
                <a:gd name="connsiteY0" fmla="*/ 1102822 h 3106189"/>
                <a:gd name="connsiteX1" fmla="*/ 3347258 w 6797040"/>
                <a:gd name="connsiteY1" fmla="*/ 387927 h 3106189"/>
                <a:gd name="connsiteX2" fmla="*/ 953193 w 6797040"/>
                <a:gd name="connsiteY2" fmla="*/ 22167 h 3106189"/>
                <a:gd name="connsiteX3" fmla="*/ 820189 w 6797040"/>
                <a:gd name="connsiteY3" fmla="*/ 487680 h 3106189"/>
                <a:gd name="connsiteX4" fmla="*/ 5874327 w 6797040"/>
                <a:gd name="connsiteY4" fmla="*/ 2948247 h 3106189"/>
                <a:gd name="connsiteX5" fmla="*/ 6356465 w 6797040"/>
                <a:gd name="connsiteY5" fmla="*/ 1435331 h 3106189"/>
                <a:gd name="connsiteX6" fmla="*/ 5957454 w 6797040"/>
                <a:gd name="connsiteY6" fmla="*/ 1152698 h 3106189"/>
                <a:gd name="connsiteX7" fmla="*/ 5890953 w 6797040"/>
                <a:gd name="connsiteY7" fmla="*/ 1102822 h 3106189"/>
                <a:gd name="connsiteX0" fmla="*/ 5890953 w 6370320"/>
                <a:gd name="connsiteY0" fmla="*/ 1102822 h 2948247"/>
                <a:gd name="connsiteX1" fmla="*/ 3347258 w 6370320"/>
                <a:gd name="connsiteY1" fmla="*/ 387927 h 2948247"/>
                <a:gd name="connsiteX2" fmla="*/ 953193 w 6370320"/>
                <a:gd name="connsiteY2" fmla="*/ 22167 h 2948247"/>
                <a:gd name="connsiteX3" fmla="*/ 820189 w 6370320"/>
                <a:gd name="connsiteY3" fmla="*/ 487680 h 2948247"/>
                <a:gd name="connsiteX4" fmla="*/ 5874327 w 6370320"/>
                <a:gd name="connsiteY4" fmla="*/ 2948247 h 2948247"/>
                <a:gd name="connsiteX5" fmla="*/ 6356465 w 6370320"/>
                <a:gd name="connsiteY5" fmla="*/ 1435331 h 2948247"/>
                <a:gd name="connsiteX6" fmla="*/ 5957454 w 6370320"/>
                <a:gd name="connsiteY6" fmla="*/ 1152698 h 2948247"/>
                <a:gd name="connsiteX7" fmla="*/ 5890953 w 6370320"/>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890953 w 6356465"/>
                <a:gd name="connsiteY0" fmla="*/ 1102822 h 2948247"/>
                <a:gd name="connsiteX1" fmla="*/ 3347258 w 6356465"/>
                <a:gd name="connsiteY1" fmla="*/ 387927 h 2948247"/>
                <a:gd name="connsiteX2" fmla="*/ 953193 w 6356465"/>
                <a:gd name="connsiteY2" fmla="*/ 22167 h 2948247"/>
                <a:gd name="connsiteX3" fmla="*/ 820189 w 6356465"/>
                <a:gd name="connsiteY3" fmla="*/ 487680 h 2948247"/>
                <a:gd name="connsiteX4" fmla="*/ 5874327 w 6356465"/>
                <a:gd name="connsiteY4" fmla="*/ 2948247 h 2948247"/>
                <a:gd name="connsiteX5" fmla="*/ 6356465 w 6356465"/>
                <a:gd name="connsiteY5" fmla="*/ 1435331 h 2948247"/>
                <a:gd name="connsiteX6" fmla="*/ 5957454 w 6356465"/>
                <a:gd name="connsiteY6" fmla="*/ 1152698 h 2948247"/>
                <a:gd name="connsiteX7" fmla="*/ 5890953 w 6356465"/>
                <a:gd name="connsiteY7" fmla="*/ 1102822 h 2948247"/>
                <a:gd name="connsiteX0" fmla="*/ 5159433 w 5624945"/>
                <a:gd name="connsiteY0" fmla="*/ 1097280 h 2942705"/>
                <a:gd name="connsiteX1" fmla="*/ 2615738 w 5624945"/>
                <a:gd name="connsiteY1" fmla="*/ 382385 h 2942705"/>
                <a:gd name="connsiteX2" fmla="*/ 221673 w 5624945"/>
                <a:gd name="connsiteY2" fmla="*/ 16625 h 2942705"/>
                <a:gd name="connsiteX3" fmla="*/ 88669 w 5624945"/>
                <a:gd name="connsiteY3" fmla="*/ 482138 h 2942705"/>
                <a:gd name="connsiteX4" fmla="*/ 5142807 w 5624945"/>
                <a:gd name="connsiteY4" fmla="*/ 2942705 h 2942705"/>
                <a:gd name="connsiteX5" fmla="*/ 5624945 w 5624945"/>
                <a:gd name="connsiteY5" fmla="*/ 1429789 h 2942705"/>
                <a:gd name="connsiteX6" fmla="*/ 5225934 w 5624945"/>
                <a:gd name="connsiteY6" fmla="*/ 1147156 h 2942705"/>
                <a:gd name="connsiteX7" fmla="*/ 5159433 w 5624945"/>
                <a:gd name="connsiteY7" fmla="*/ 1097280 h 2942705"/>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222398"/>
                <a:gd name="connsiteX1" fmla="*/ 2615738 w 5752407"/>
                <a:gd name="connsiteY1" fmla="*/ 382385 h 3222398"/>
                <a:gd name="connsiteX2" fmla="*/ 221673 w 5752407"/>
                <a:gd name="connsiteY2" fmla="*/ 16625 h 3222398"/>
                <a:gd name="connsiteX3" fmla="*/ 88669 w 5752407"/>
                <a:gd name="connsiteY3" fmla="*/ 482138 h 3222398"/>
                <a:gd name="connsiteX4" fmla="*/ 5752407 w 5752407"/>
                <a:gd name="connsiteY4" fmla="*/ 3222398 h 3222398"/>
                <a:gd name="connsiteX5" fmla="*/ 5624945 w 5752407"/>
                <a:gd name="connsiteY5" fmla="*/ 1429789 h 3222398"/>
                <a:gd name="connsiteX6" fmla="*/ 5225934 w 5752407"/>
                <a:gd name="connsiteY6" fmla="*/ 1147156 h 3222398"/>
                <a:gd name="connsiteX7" fmla="*/ 5159433 w 5752407"/>
                <a:gd name="connsiteY7" fmla="*/ 1097280 h 3222398"/>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2176518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159433 w 5752407"/>
                <a:gd name="connsiteY0" fmla="*/ 1097280 h 3346853"/>
                <a:gd name="connsiteX1" fmla="*/ 2615738 w 5752407"/>
                <a:gd name="connsiteY1" fmla="*/ 382385 h 3346853"/>
                <a:gd name="connsiteX2" fmla="*/ 221673 w 5752407"/>
                <a:gd name="connsiteY2" fmla="*/ 16625 h 3346853"/>
                <a:gd name="connsiteX3" fmla="*/ 88669 w 5752407"/>
                <a:gd name="connsiteY3" fmla="*/ 482138 h 3346853"/>
                <a:gd name="connsiteX4" fmla="*/ 3048001 w 5752407"/>
                <a:gd name="connsiteY4" fmla="*/ 1244209 h 3346853"/>
                <a:gd name="connsiteX5" fmla="*/ 5752407 w 5752407"/>
                <a:gd name="connsiteY5" fmla="*/ 3222398 h 3346853"/>
                <a:gd name="connsiteX6" fmla="*/ 5624945 w 5752407"/>
                <a:gd name="connsiteY6" fmla="*/ 1429789 h 3346853"/>
                <a:gd name="connsiteX7" fmla="*/ 5225934 w 5752407"/>
                <a:gd name="connsiteY7" fmla="*/ 1147156 h 3346853"/>
                <a:gd name="connsiteX8" fmla="*/ 5159433 w 5752407"/>
                <a:gd name="connsiteY8" fmla="*/ 1097280 h 3346853"/>
                <a:gd name="connsiteX0" fmla="*/ 5577840 w 6170814"/>
                <a:gd name="connsiteY0" fmla="*/ 1107092 h 3356665"/>
                <a:gd name="connsiteX1" fmla="*/ 3034145 w 6170814"/>
                <a:gd name="connsiteY1" fmla="*/ 392197 h 3356665"/>
                <a:gd name="connsiteX2" fmla="*/ 640080 w 6170814"/>
                <a:gd name="connsiteY2" fmla="*/ 26437 h 3356665"/>
                <a:gd name="connsiteX3" fmla="*/ 423950 w 6170814"/>
                <a:gd name="connsiteY3" fmla="*/ 233566 h 3356665"/>
                <a:gd name="connsiteX4" fmla="*/ 507076 w 6170814"/>
                <a:gd name="connsiteY4" fmla="*/ 491950 h 3356665"/>
                <a:gd name="connsiteX5" fmla="*/ 3466408 w 6170814"/>
                <a:gd name="connsiteY5" fmla="*/ 1254021 h 3356665"/>
                <a:gd name="connsiteX6" fmla="*/ 6170814 w 6170814"/>
                <a:gd name="connsiteY6" fmla="*/ 3232210 h 3356665"/>
                <a:gd name="connsiteX7" fmla="*/ 6043352 w 6170814"/>
                <a:gd name="connsiteY7" fmla="*/ 1439601 h 3356665"/>
                <a:gd name="connsiteX8" fmla="*/ 5644341 w 6170814"/>
                <a:gd name="connsiteY8" fmla="*/ 1156968 h 3356665"/>
                <a:gd name="connsiteX9" fmla="*/ 5577840 w 6170814"/>
                <a:gd name="connsiteY9" fmla="*/ 1107092 h 3356665"/>
                <a:gd name="connsiteX0" fmla="*/ 5624945 w 6217919"/>
                <a:gd name="connsiteY0" fmla="*/ 1107093 h 3356666"/>
                <a:gd name="connsiteX1" fmla="*/ 3081250 w 6217919"/>
                <a:gd name="connsiteY1" fmla="*/ 392198 h 3356666"/>
                <a:gd name="connsiteX2" fmla="*/ 687185 w 6217919"/>
                <a:gd name="connsiteY2" fmla="*/ 26438 h 3356666"/>
                <a:gd name="connsiteX3" fmla="*/ 471055 w 6217919"/>
                <a:gd name="connsiteY3" fmla="*/ 233567 h 3356666"/>
                <a:gd name="connsiteX4" fmla="*/ 3513513 w 6217919"/>
                <a:gd name="connsiteY4" fmla="*/ 1254022 h 3356666"/>
                <a:gd name="connsiteX5" fmla="*/ 6217919 w 6217919"/>
                <a:gd name="connsiteY5" fmla="*/ 3232211 h 3356666"/>
                <a:gd name="connsiteX6" fmla="*/ 6090457 w 6217919"/>
                <a:gd name="connsiteY6" fmla="*/ 1439602 h 3356666"/>
                <a:gd name="connsiteX7" fmla="*/ 5691446 w 6217919"/>
                <a:gd name="connsiteY7" fmla="*/ 1156969 h 3356666"/>
                <a:gd name="connsiteX8" fmla="*/ 5624945 w 6217919"/>
                <a:gd name="connsiteY8" fmla="*/ 1107093 h 3356666"/>
                <a:gd name="connsiteX0" fmla="*/ 5225934 w 5818908"/>
                <a:gd name="connsiteY0" fmla="*/ 1017163 h 3266736"/>
                <a:gd name="connsiteX1" fmla="*/ 2682239 w 5818908"/>
                <a:gd name="connsiteY1" fmla="*/ 302268 h 3266736"/>
                <a:gd name="connsiteX2" fmla="*/ 72044 w 5818908"/>
                <a:gd name="connsiteY2" fmla="*/ 143637 h 3266736"/>
                <a:gd name="connsiteX3" fmla="*/ 3114502 w 5818908"/>
                <a:gd name="connsiteY3" fmla="*/ 1164092 h 3266736"/>
                <a:gd name="connsiteX4" fmla="*/ 5818908 w 5818908"/>
                <a:gd name="connsiteY4" fmla="*/ 3142281 h 3266736"/>
                <a:gd name="connsiteX5" fmla="*/ 5691446 w 5818908"/>
                <a:gd name="connsiteY5" fmla="*/ 1349672 h 3266736"/>
                <a:gd name="connsiteX6" fmla="*/ 5292435 w 5818908"/>
                <a:gd name="connsiteY6" fmla="*/ 1067039 h 3266736"/>
                <a:gd name="connsiteX7" fmla="*/ 5225934 w 5818908"/>
                <a:gd name="connsiteY7" fmla="*/ 1017163 h 3266736"/>
                <a:gd name="connsiteX0" fmla="*/ 5225934 w 5691446"/>
                <a:gd name="connsiteY0" fmla="*/ 1017163 h 3420621"/>
                <a:gd name="connsiteX1" fmla="*/ 2682239 w 5691446"/>
                <a:gd name="connsiteY1" fmla="*/ 302268 h 3420621"/>
                <a:gd name="connsiteX2" fmla="*/ 72044 w 5691446"/>
                <a:gd name="connsiteY2" fmla="*/ 143637 h 3420621"/>
                <a:gd name="connsiteX3" fmla="*/ 3114502 w 5691446"/>
                <a:gd name="connsiteY3" fmla="*/ 1164092 h 3420621"/>
                <a:gd name="connsiteX4" fmla="*/ 5224975 w 5691446"/>
                <a:gd name="connsiteY4" fmla="*/ 3296166 h 3420621"/>
                <a:gd name="connsiteX5" fmla="*/ 5691446 w 5691446"/>
                <a:gd name="connsiteY5" fmla="*/ 1349672 h 3420621"/>
                <a:gd name="connsiteX6" fmla="*/ 5292435 w 5691446"/>
                <a:gd name="connsiteY6" fmla="*/ 1067039 h 3420621"/>
                <a:gd name="connsiteX7" fmla="*/ 5225934 w 5691446"/>
                <a:gd name="connsiteY7" fmla="*/ 1017163 h 3420621"/>
                <a:gd name="connsiteX0" fmla="*/ 5225934 w 5691446"/>
                <a:gd name="connsiteY0" fmla="*/ 1462046 h 3865504"/>
                <a:gd name="connsiteX1" fmla="*/ 3245507 w 5691446"/>
                <a:gd name="connsiteY1" fmla="*/ 145589 h 3865504"/>
                <a:gd name="connsiteX2" fmla="*/ 72044 w 5691446"/>
                <a:gd name="connsiteY2" fmla="*/ 588520 h 3865504"/>
                <a:gd name="connsiteX3" fmla="*/ 3114502 w 5691446"/>
                <a:gd name="connsiteY3" fmla="*/ 1608975 h 3865504"/>
                <a:gd name="connsiteX4" fmla="*/ 5224975 w 5691446"/>
                <a:gd name="connsiteY4" fmla="*/ 3741049 h 3865504"/>
                <a:gd name="connsiteX5" fmla="*/ 5691446 w 5691446"/>
                <a:gd name="connsiteY5" fmla="*/ 1794555 h 3865504"/>
                <a:gd name="connsiteX6" fmla="*/ 5292435 w 5691446"/>
                <a:gd name="connsiteY6" fmla="*/ 1511922 h 3865504"/>
                <a:gd name="connsiteX7" fmla="*/ 5225934 w 5691446"/>
                <a:gd name="connsiteY7" fmla="*/ 1462046 h 3865504"/>
                <a:gd name="connsiteX0" fmla="*/ 5225934 w 5691446"/>
                <a:gd name="connsiteY0" fmla="*/ 1462045 h 3741048"/>
                <a:gd name="connsiteX1" fmla="*/ 3245507 w 5691446"/>
                <a:gd name="connsiteY1" fmla="*/ 145588 h 3741048"/>
                <a:gd name="connsiteX2" fmla="*/ 72044 w 5691446"/>
                <a:gd name="connsiteY2" fmla="*/ 588519 h 3741048"/>
                <a:gd name="connsiteX3" fmla="*/ 3114502 w 5691446"/>
                <a:gd name="connsiteY3" fmla="*/ 1608974 h 3741048"/>
                <a:gd name="connsiteX4" fmla="*/ 3170811 w 5691446"/>
                <a:gd name="connsiteY4" fmla="*/ 922636 h 3741048"/>
                <a:gd name="connsiteX5" fmla="*/ 5224975 w 5691446"/>
                <a:gd name="connsiteY5" fmla="*/ 3741048 h 3741048"/>
                <a:gd name="connsiteX6" fmla="*/ 5691446 w 5691446"/>
                <a:gd name="connsiteY6" fmla="*/ 1794554 h 3741048"/>
                <a:gd name="connsiteX7" fmla="*/ 5292435 w 5691446"/>
                <a:gd name="connsiteY7" fmla="*/ 1511921 h 3741048"/>
                <a:gd name="connsiteX8" fmla="*/ 5225934 w 5691446"/>
                <a:gd name="connsiteY8"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3741048"/>
                <a:gd name="connsiteX1" fmla="*/ 3245507 w 5691446"/>
                <a:gd name="connsiteY1" fmla="*/ 145588 h 3741048"/>
                <a:gd name="connsiteX2" fmla="*/ 72044 w 5691446"/>
                <a:gd name="connsiteY2" fmla="*/ 588519 h 3741048"/>
                <a:gd name="connsiteX3" fmla="*/ 3170811 w 5691446"/>
                <a:gd name="connsiteY3" fmla="*/ 922636 h 3741048"/>
                <a:gd name="connsiteX4" fmla="*/ 5224975 w 5691446"/>
                <a:gd name="connsiteY4" fmla="*/ 3741048 h 3741048"/>
                <a:gd name="connsiteX5" fmla="*/ 5691446 w 5691446"/>
                <a:gd name="connsiteY5" fmla="*/ 1794554 h 3741048"/>
                <a:gd name="connsiteX6" fmla="*/ 5292435 w 5691446"/>
                <a:gd name="connsiteY6" fmla="*/ 1511921 h 3741048"/>
                <a:gd name="connsiteX7" fmla="*/ 5225934 w 5691446"/>
                <a:gd name="connsiteY7" fmla="*/ 1462045 h 3741048"/>
                <a:gd name="connsiteX0" fmla="*/ 5225934 w 5691446"/>
                <a:gd name="connsiteY0" fmla="*/ 1462045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6" fmla="*/ 5225934 w 5691446"/>
                <a:gd name="connsiteY6" fmla="*/ 1462045 h 1794554"/>
                <a:gd name="connsiteX0" fmla="*/ 5292435 w 5691446"/>
                <a:gd name="connsiteY0" fmla="*/ 1511921 h 1794554"/>
                <a:gd name="connsiteX1" fmla="*/ 3245507 w 5691446"/>
                <a:gd name="connsiteY1" fmla="*/ 145588 h 1794554"/>
                <a:gd name="connsiteX2" fmla="*/ 72044 w 5691446"/>
                <a:gd name="connsiteY2" fmla="*/ 588519 h 1794554"/>
                <a:gd name="connsiteX3" fmla="*/ 3170811 w 5691446"/>
                <a:gd name="connsiteY3" fmla="*/ 922636 h 1794554"/>
                <a:gd name="connsiteX4" fmla="*/ 5691446 w 5691446"/>
                <a:gd name="connsiteY4" fmla="*/ 1794554 h 1794554"/>
                <a:gd name="connsiteX5" fmla="*/ 5292435 w 5691446"/>
                <a:gd name="connsiteY5" fmla="*/ 1511921 h 1794554"/>
                <a:gd name="connsiteX0" fmla="*/ 5292435 w 5691446"/>
                <a:gd name="connsiteY0" fmla="*/ 1511921 h 2345548"/>
                <a:gd name="connsiteX1" fmla="*/ 3245507 w 5691446"/>
                <a:gd name="connsiteY1" fmla="*/ 145588 h 2345548"/>
                <a:gd name="connsiteX2" fmla="*/ 72044 w 5691446"/>
                <a:gd name="connsiteY2" fmla="*/ 588519 h 2345548"/>
                <a:gd name="connsiteX3" fmla="*/ 3822210 w 5691446"/>
                <a:gd name="connsiteY3" fmla="*/ 2144542 h 2345548"/>
                <a:gd name="connsiteX4" fmla="*/ 5691446 w 5691446"/>
                <a:gd name="connsiteY4" fmla="*/ 1794554 h 2345548"/>
                <a:gd name="connsiteX5" fmla="*/ 5292435 w 5691446"/>
                <a:gd name="connsiteY5" fmla="*/ 1511921 h 2345548"/>
                <a:gd name="connsiteX0" fmla="*/ 5292435 w 5691446"/>
                <a:gd name="connsiteY0" fmla="*/ 1067039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5292435 w 5691446"/>
                <a:gd name="connsiteY5" fmla="*/ 1067039 h 1900666"/>
                <a:gd name="connsiteX0" fmla="*/ 4551216 w 5691446"/>
                <a:gd name="connsiteY0" fmla="*/ 1556235 h 1900666"/>
                <a:gd name="connsiteX1" fmla="*/ 3500608 w 5691446"/>
                <a:gd name="connsiteY1" fmla="*/ 1107551 h 1900666"/>
                <a:gd name="connsiteX2" fmla="*/ 72044 w 5691446"/>
                <a:gd name="connsiteY2" fmla="*/ 143637 h 1900666"/>
                <a:gd name="connsiteX3" fmla="*/ 3822210 w 5691446"/>
                <a:gd name="connsiteY3" fmla="*/ 1699660 h 1900666"/>
                <a:gd name="connsiteX4" fmla="*/ 5691446 w 5691446"/>
                <a:gd name="connsiteY4" fmla="*/ 1349672 h 1900666"/>
                <a:gd name="connsiteX5" fmla="*/ 4551216 w 5691446"/>
                <a:gd name="connsiteY5" fmla="*/ 1556235 h 1900666"/>
                <a:gd name="connsiteX0" fmla="*/ 4551216 w 5691446"/>
                <a:gd name="connsiteY0" fmla="*/ 1556235 h 1966049"/>
                <a:gd name="connsiteX1" fmla="*/ 3500608 w 5691446"/>
                <a:gd name="connsiteY1" fmla="*/ 1107551 h 1966049"/>
                <a:gd name="connsiteX2" fmla="*/ 72044 w 5691446"/>
                <a:gd name="connsiteY2" fmla="*/ 143637 h 1966049"/>
                <a:gd name="connsiteX3" fmla="*/ 3822210 w 5691446"/>
                <a:gd name="connsiteY3" fmla="*/ 1699660 h 1966049"/>
                <a:gd name="connsiteX4" fmla="*/ 4167420 w 5691446"/>
                <a:gd name="connsiteY4" fmla="*/ 1826634 h 1966049"/>
                <a:gd name="connsiteX5" fmla="*/ 5691446 w 5691446"/>
                <a:gd name="connsiteY5" fmla="*/ 1349672 h 1966049"/>
                <a:gd name="connsiteX6" fmla="*/ 4551216 w 5691446"/>
                <a:gd name="connsiteY6" fmla="*/ 1556235 h 1966049"/>
                <a:gd name="connsiteX0" fmla="*/ 4551216 w 5691446"/>
                <a:gd name="connsiteY0" fmla="*/ 1556235 h 1966797"/>
                <a:gd name="connsiteX1" fmla="*/ 3500608 w 5691446"/>
                <a:gd name="connsiteY1" fmla="*/ 1107551 h 1966797"/>
                <a:gd name="connsiteX2" fmla="*/ 72044 w 5691446"/>
                <a:gd name="connsiteY2" fmla="*/ 143637 h 1966797"/>
                <a:gd name="connsiteX3" fmla="*/ 3822210 w 5691446"/>
                <a:gd name="connsiteY3" fmla="*/ 1699660 h 1966797"/>
                <a:gd name="connsiteX4" fmla="*/ 3429192 w 5691446"/>
                <a:gd name="connsiteY4" fmla="*/ 1508380 h 1966797"/>
                <a:gd name="connsiteX5" fmla="*/ 4167420 w 5691446"/>
                <a:gd name="connsiteY5" fmla="*/ 1826634 h 1966797"/>
                <a:gd name="connsiteX6" fmla="*/ 5691446 w 5691446"/>
                <a:gd name="connsiteY6" fmla="*/ 1349672 h 1966797"/>
                <a:gd name="connsiteX7" fmla="*/ 4551216 w 5691446"/>
                <a:gd name="connsiteY7" fmla="*/ 1556235 h 196679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25390 w 4887644"/>
                <a:gd name="connsiteY4" fmla="*/ 1165140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363618 w 4887644"/>
                <a:gd name="connsiteY5" fmla="*/ 1483394 h 1623557"/>
                <a:gd name="connsiteX6" fmla="*/ 4887644 w 4887644"/>
                <a:gd name="connsiteY6" fmla="*/ 1006432 h 1623557"/>
                <a:gd name="connsiteX7" fmla="*/ 3747414 w 4887644"/>
                <a:gd name="connsiteY7" fmla="*/ 1212995 h 1623557"/>
                <a:gd name="connsiteX0" fmla="*/ 3747414 w 4887644"/>
                <a:gd name="connsiteY0" fmla="*/ 1212995 h 1623557"/>
                <a:gd name="connsiteX1" fmla="*/ 2696806 w 4887644"/>
                <a:gd name="connsiteY1" fmla="*/ 764311 h 1623557"/>
                <a:gd name="connsiteX2" fmla="*/ 72044 w 4887644"/>
                <a:gd name="connsiteY2" fmla="*/ 143637 h 1623557"/>
                <a:gd name="connsiteX3" fmla="*/ 3018408 w 4887644"/>
                <a:gd name="connsiteY3" fmla="*/ 1356420 h 1623557"/>
                <a:gd name="connsiteX4" fmla="*/ 2618819 w 4887644"/>
                <a:gd name="connsiteY4" fmla="*/ 913748 h 1623557"/>
                <a:gd name="connsiteX5" fmla="*/ 3783879 w 4887644"/>
                <a:gd name="connsiteY5" fmla="*/ 1462646 h 1623557"/>
                <a:gd name="connsiteX6" fmla="*/ 4887644 w 4887644"/>
                <a:gd name="connsiteY6" fmla="*/ 1006432 h 1623557"/>
                <a:gd name="connsiteX7" fmla="*/ 3747414 w 4887644"/>
                <a:gd name="connsiteY7" fmla="*/ 1212995 h 1623557"/>
                <a:gd name="connsiteX0" fmla="*/ 3750213 w 4890443"/>
                <a:gd name="connsiteY0" fmla="*/ 1243106 h 1508204"/>
                <a:gd name="connsiteX1" fmla="*/ 2699605 w 4890443"/>
                <a:gd name="connsiteY1" fmla="*/ 794422 h 1508204"/>
                <a:gd name="connsiteX2" fmla="*/ 74843 w 4890443"/>
                <a:gd name="connsiteY2" fmla="*/ 173748 h 1508204"/>
                <a:gd name="connsiteX3" fmla="*/ 858822 w 4890443"/>
                <a:gd name="connsiteY3" fmla="*/ 525420 h 1508204"/>
                <a:gd name="connsiteX4" fmla="*/ 2621618 w 4890443"/>
                <a:gd name="connsiteY4" fmla="*/ 943859 h 1508204"/>
                <a:gd name="connsiteX5" fmla="*/ 3786678 w 4890443"/>
                <a:gd name="connsiteY5" fmla="*/ 1492757 h 1508204"/>
                <a:gd name="connsiteX6" fmla="*/ 4890443 w 4890443"/>
                <a:gd name="connsiteY6" fmla="*/ 1036543 h 1508204"/>
                <a:gd name="connsiteX7" fmla="*/ 3750213 w 4890443"/>
                <a:gd name="connsiteY7" fmla="*/ 1243106 h 1508204"/>
                <a:gd name="connsiteX0" fmla="*/ 3750213 w 4890443"/>
                <a:gd name="connsiteY0" fmla="*/ 1243107 h 1508205"/>
                <a:gd name="connsiteX1" fmla="*/ 2699605 w 4890443"/>
                <a:gd name="connsiteY1" fmla="*/ 794423 h 1508205"/>
                <a:gd name="connsiteX2" fmla="*/ 1184612 w 4890443"/>
                <a:gd name="connsiteY2" fmla="*/ 426879 h 1508205"/>
                <a:gd name="connsiteX3" fmla="*/ 74843 w 4890443"/>
                <a:gd name="connsiteY3" fmla="*/ 173749 h 1508205"/>
                <a:gd name="connsiteX4" fmla="*/ 858822 w 4890443"/>
                <a:gd name="connsiteY4" fmla="*/ 525421 h 1508205"/>
                <a:gd name="connsiteX5" fmla="*/ 2621618 w 4890443"/>
                <a:gd name="connsiteY5" fmla="*/ 943860 h 1508205"/>
                <a:gd name="connsiteX6" fmla="*/ 3786678 w 4890443"/>
                <a:gd name="connsiteY6" fmla="*/ 1492758 h 1508205"/>
                <a:gd name="connsiteX7" fmla="*/ 4890443 w 4890443"/>
                <a:gd name="connsiteY7" fmla="*/ 1036544 h 1508205"/>
                <a:gd name="connsiteX8" fmla="*/ 3750213 w 4890443"/>
                <a:gd name="connsiteY8" fmla="*/ 1243107 h 1508205"/>
                <a:gd name="connsiteX0" fmla="*/ 3750213 w 4890443"/>
                <a:gd name="connsiteY0" fmla="*/ 1303425 h 1568523"/>
                <a:gd name="connsiteX1" fmla="*/ 2699605 w 4890443"/>
                <a:gd name="connsiteY1" fmla="*/ 854741 h 1568523"/>
                <a:gd name="connsiteX2" fmla="*/ 1275389 w 4890443"/>
                <a:gd name="connsiteY2" fmla="*/ 61257 h 1568523"/>
                <a:gd name="connsiteX3" fmla="*/ 1184612 w 4890443"/>
                <a:gd name="connsiteY3" fmla="*/ 487197 h 1568523"/>
                <a:gd name="connsiteX4" fmla="*/ 74843 w 4890443"/>
                <a:gd name="connsiteY4" fmla="*/ 234067 h 1568523"/>
                <a:gd name="connsiteX5" fmla="*/ 858822 w 4890443"/>
                <a:gd name="connsiteY5" fmla="*/ 585739 h 1568523"/>
                <a:gd name="connsiteX6" fmla="*/ 2621618 w 4890443"/>
                <a:gd name="connsiteY6" fmla="*/ 1004178 h 1568523"/>
                <a:gd name="connsiteX7" fmla="*/ 3786678 w 4890443"/>
                <a:gd name="connsiteY7" fmla="*/ 1553076 h 1568523"/>
                <a:gd name="connsiteX8" fmla="*/ 4890443 w 4890443"/>
                <a:gd name="connsiteY8" fmla="*/ 1096862 h 1568523"/>
                <a:gd name="connsiteX9" fmla="*/ 3750213 w 4890443"/>
                <a:gd name="connsiteY9" fmla="*/ 1303425 h 1568523"/>
                <a:gd name="connsiteX0" fmla="*/ 3750213 w 4890443"/>
                <a:gd name="connsiteY0" fmla="*/ 1600433 h 1865531"/>
                <a:gd name="connsiteX1" fmla="*/ 2699605 w 4890443"/>
                <a:gd name="connsiteY1" fmla="*/ 1151749 h 1865531"/>
                <a:gd name="connsiteX2" fmla="*/ 1275389 w 4890443"/>
                <a:gd name="connsiteY2" fmla="*/ 358265 h 1865531"/>
                <a:gd name="connsiteX3" fmla="*/ 403934 w 4890443"/>
                <a:gd name="connsiteY3" fmla="*/ 28802 h 1865531"/>
                <a:gd name="connsiteX4" fmla="*/ 74843 w 4890443"/>
                <a:gd name="connsiteY4" fmla="*/ 531075 h 1865531"/>
                <a:gd name="connsiteX5" fmla="*/ 858822 w 4890443"/>
                <a:gd name="connsiteY5" fmla="*/ 882747 h 1865531"/>
                <a:gd name="connsiteX6" fmla="*/ 2621618 w 4890443"/>
                <a:gd name="connsiteY6" fmla="*/ 1301186 h 1865531"/>
                <a:gd name="connsiteX7" fmla="*/ 3786678 w 4890443"/>
                <a:gd name="connsiteY7" fmla="*/ 1850084 h 1865531"/>
                <a:gd name="connsiteX8" fmla="*/ 4890443 w 4890443"/>
                <a:gd name="connsiteY8" fmla="*/ 1393870 h 1865531"/>
                <a:gd name="connsiteX9" fmla="*/ 3750213 w 4890443"/>
                <a:gd name="connsiteY9" fmla="*/ 1600433 h 1865531"/>
                <a:gd name="connsiteX0" fmla="*/ 4179856 w 5320086"/>
                <a:gd name="connsiteY0" fmla="*/ 1600433 h 1865531"/>
                <a:gd name="connsiteX1" fmla="*/ 3129248 w 5320086"/>
                <a:gd name="connsiteY1" fmla="*/ 1151749 h 1865531"/>
                <a:gd name="connsiteX2" fmla="*/ 1705032 w 5320086"/>
                <a:gd name="connsiteY2" fmla="*/ 358265 h 1865531"/>
                <a:gd name="connsiteX3" fmla="*/ 833577 w 5320086"/>
                <a:gd name="connsiteY3" fmla="*/ 28802 h 1865531"/>
                <a:gd name="connsiteX4" fmla="*/ 504486 w 5320086"/>
                <a:gd name="connsiteY4" fmla="*/ 531075 h 1865531"/>
                <a:gd name="connsiteX5" fmla="*/ 130663 w 5320086"/>
                <a:gd name="connsiteY5" fmla="*/ 315882 h 1865531"/>
                <a:gd name="connsiteX6" fmla="*/ 1288465 w 5320086"/>
                <a:gd name="connsiteY6" fmla="*/ 882747 h 1865531"/>
                <a:gd name="connsiteX7" fmla="*/ 3051261 w 5320086"/>
                <a:gd name="connsiteY7" fmla="*/ 1301186 h 1865531"/>
                <a:gd name="connsiteX8" fmla="*/ 4216321 w 5320086"/>
                <a:gd name="connsiteY8" fmla="*/ 1850084 h 1865531"/>
                <a:gd name="connsiteX9" fmla="*/ 5320086 w 5320086"/>
                <a:gd name="connsiteY9" fmla="*/ 1393870 h 1865531"/>
                <a:gd name="connsiteX10" fmla="*/ 4179856 w 5320086"/>
                <a:gd name="connsiteY10" fmla="*/ 1600433 h 1865531"/>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21346 w 5761576"/>
                <a:gd name="connsiteY0" fmla="*/ 1756840 h 2021938"/>
                <a:gd name="connsiteX1" fmla="*/ 3570738 w 5761576"/>
                <a:gd name="connsiteY1" fmla="*/ 1308156 h 2021938"/>
                <a:gd name="connsiteX2" fmla="*/ 2146522 w 5761576"/>
                <a:gd name="connsiteY2" fmla="*/ 514672 h 2021938"/>
                <a:gd name="connsiteX3" fmla="*/ 1275067 w 5761576"/>
                <a:gd name="connsiteY3" fmla="*/ 185209 h 2021938"/>
                <a:gd name="connsiteX4" fmla="*/ 945976 w 5761576"/>
                <a:gd name="connsiteY4" fmla="*/ 687482 h 2021938"/>
                <a:gd name="connsiteX5" fmla="*/ 11538 w 5761576"/>
                <a:gd name="connsiteY5" fmla="*/ 153522 h 2021938"/>
                <a:gd name="connsiteX6" fmla="*/ 876747 w 5761576"/>
                <a:gd name="connsiteY6" fmla="*/ 147605 h 2021938"/>
                <a:gd name="connsiteX7" fmla="*/ 1729955 w 5761576"/>
                <a:gd name="connsiteY7" fmla="*/ 1039154 h 2021938"/>
                <a:gd name="connsiteX8" fmla="*/ 3492751 w 5761576"/>
                <a:gd name="connsiteY8" fmla="*/ 1457593 h 2021938"/>
                <a:gd name="connsiteX9" fmla="*/ 4657811 w 5761576"/>
                <a:gd name="connsiteY9" fmla="*/ 2006491 h 2021938"/>
                <a:gd name="connsiteX10" fmla="*/ 5761576 w 5761576"/>
                <a:gd name="connsiteY10" fmla="*/ 1550277 h 2021938"/>
                <a:gd name="connsiteX11" fmla="*/ 4621346 w 5761576"/>
                <a:gd name="connsiteY11" fmla="*/ 1756840 h 2021938"/>
                <a:gd name="connsiteX0" fmla="*/ 4740471 w 5880701"/>
                <a:gd name="connsiteY0" fmla="*/ 1661930 h 1927028"/>
                <a:gd name="connsiteX1" fmla="*/ 3689863 w 5880701"/>
                <a:gd name="connsiteY1" fmla="*/ 1213246 h 1927028"/>
                <a:gd name="connsiteX2" fmla="*/ 2265647 w 5880701"/>
                <a:gd name="connsiteY2" fmla="*/ 419762 h 1927028"/>
                <a:gd name="connsiteX3" fmla="*/ 1394192 w 5880701"/>
                <a:gd name="connsiteY3" fmla="*/ 90299 h 1927028"/>
                <a:gd name="connsiteX4" fmla="*/ 1065101 w 5880701"/>
                <a:gd name="connsiteY4" fmla="*/ 592572 h 1927028"/>
                <a:gd name="connsiteX5" fmla="*/ 130663 w 5880701"/>
                <a:gd name="connsiteY5" fmla="*/ 58612 h 1927028"/>
                <a:gd name="connsiteX6" fmla="*/ 1849080 w 5880701"/>
                <a:gd name="connsiteY6" fmla="*/ 944244 h 1927028"/>
                <a:gd name="connsiteX7" fmla="*/ 3611876 w 5880701"/>
                <a:gd name="connsiteY7" fmla="*/ 1362683 h 1927028"/>
                <a:gd name="connsiteX8" fmla="*/ 4776936 w 5880701"/>
                <a:gd name="connsiteY8" fmla="*/ 1911581 h 1927028"/>
                <a:gd name="connsiteX9" fmla="*/ 5880701 w 5880701"/>
                <a:gd name="connsiteY9" fmla="*/ 1455367 h 1927028"/>
                <a:gd name="connsiteX10" fmla="*/ 4740471 w 5880701"/>
                <a:gd name="connsiteY10" fmla="*/ 1661930 h 1927028"/>
                <a:gd name="connsiteX0" fmla="*/ 4633364 w 5773594"/>
                <a:gd name="connsiteY0" fmla="*/ 1780305 h 2045403"/>
                <a:gd name="connsiteX1" fmla="*/ 3582756 w 5773594"/>
                <a:gd name="connsiteY1" fmla="*/ 1331621 h 2045403"/>
                <a:gd name="connsiteX2" fmla="*/ 2158540 w 5773594"/>
                <a:gd name="connsiteY2" fmla="*/ 538137 h 2045403"/>
                <a:gd name="connsiteX3" fmla="*/ 1287085 w 5773594"/>
                <a:gd name="connsiteY3" fmla="*/ 208674 h 2045403"/>
                <a:gd name="connsiteX4" fmla="*/ 957994 w 5773594"/>
                <a:gd name="connsiteY4" fmla="*/ 710947 h 2045403"/>
                <a:gd name="connsiteX5" fmla="*/ 23556 w 5773594"/>
                <a:gd name="connsiteY5" fmla="*/ 176987 h 2045403"/>
                <a:gd name="connsiteX6" fmla="*/ 816650 w 5773594"/>
                <a:gd name="connsiteY6" fmla="*/ 147605 h 2045403"/>
                <a:gd name="connsiteX7" fmla="*/ 1741973 w 5773594"/>
                <a:gd name="connsiteY7" fmla="*/ 1062619 h 2045403"/>
                <a:gd name="connsiteX8" fmla="*/ 3504769 w 5773594"/>
                <a:gd name="connsiteY8" fmla="*/ 1481058 h 2045403"/>
                <a:gd name="connsiteX9" fmla="*/ 4669829 w 5773594"/>
                <a:gd name="connsiteY9" fmla="*/ 2029956 h 2045403"/>
                <a:gd name="connsiteX10" fmla="*/ 5773594 w 5773594"/>
                <a:gd name="connsiteY10" fmla="*/ 1573742 h 2045403"/>
                <a:gd name="connsiteX11" fmla="*/ 4633364 w 5773594"/>
                <a:gd name="connsiteY11" fmla="*/ 1780305 h 2045403"/>
                <a:gd name="connsiteX0" fmla="*/ 4688213 w 5828443"/>
                <a:gd name="connsiteY0" fmla="*/ 1780305 h 2045403"/>
                <a:gd name="connsiteX1" fmla="*/ 3637605 w 5828443"/>
                <a:gd name="connsiteY1" fmla="*/ 1331621 h 2045403"/>
                <a:gd name="connsiteX2" fmla="*/ 2213389 w 5828443"/>
                <a:gd name="connsiteY2" fmla="*/ 538137 h 2045403"/>
                <a:gd name="connsiteX3" fmla="*/ 1341934 w 5828443"/>
                <a:gd name="connsiteY3" fmla="*/ 208674 h 2045403"/>
                <a:gd name="connsiteX4" fmla="*/ 78405 w 5828443"/>
                <a:gd name="connsiteY4" fmla="*/ 176987 h 2045403"/>
                <a:gd name="connsiteX5" fmla="*/ 871499 w 5828443"/>
                <a:gd name="connsiteY5" fmla="*/ 147605 h 2045403"/>
                <a:gd name="connsiteX6" fmla="*/ 1796822 w 5828443"/>
                <a:gd name="connsiteY6" fmla="*/ 1062619 h 2045403"/>
                <a:gd name="connsiteX7" fmla="*/ 3559618 w 5828443"/>
                <a:gd name="connsiteY7" fmla="*/ 1481058 h 2045403"/>
                <a:gd name="connsiteX8" fmla="*/ 4724678 w 5828443"/>
                <a:gd name="connsiteY8" fmla="*/ 2029956 h 2045403"/>
                <a:gd name="connsiteX9" fmla="*/ 5828443 w 5828443"/>
                <a:gd name="connsiteY9" fmla="*/ 1573742 h 2045403"/>
                <a:gd name="connsiteX10" fmla="*/ 4688213 w 5828443"/>
                <a:gd name="connsiteY10" fmla="*/ 1780305 h 2045403"/>
                <a:gd name="connsiteX0" fmla="*/ 4685623 w 5825853"/>
                <a:gd name="connsiteY0" fmla="*/ 1745643 h 2010741"/>
                <a:gd name="connsiteX1" fmla="*/ 3635015 w 5825853"/>
                <a:gd name="connsiteY1" fmla="*/ 1296959 h 2010741"/>
                <a:gd name="connsiteX2" fmla="*/ 2210799 w 5825853"/>
                <a:gd name="connsiteY2" fmla="*/ 503475 h 2010741"/>
                <a:gd name="connsiteX3" fmla="*/ 1339344 w 5825853"/>
                <a:gd name="connsiteY3" fmla="*/ 174012 h 2010741"/>
                <a:gd name="connsiteX4" fmla="*/ 75815 w 5825853"/>
                <a:gd name="connsiteY4" fmla="*/ 142325 h 2010741"/>
                <a:gd name="connsiteX5" fmla="*/ 1794232 w 5825853"/>
                <a:gd name="connsiteY5" fmla="*/ 1027957 h 2010741"/>
                <a:gd name="connsiteX6" fmla="*/ 3557028 w 5825853"/>
                <a:gd name="connsiteY6" fmla="*/ 1446396 h 2010741"/>
                <a:gd name="connsiteX7" fmla="*/ 4722088 w 5825853"/>
                <a:gd name="connsiteY7" fmla="*/ 1995294 h 2010741"/>
                <a:gd name="connsiteX8" fmla="*/ 5825853 w 5825853"/>
                <a:gd name="connsiteY8" fmla="*/ 1539080 h 2010741"/>
                <a:gd name="connsiteX9" fmla="*/ 4685623 w 5825853"/>
                <a:gd name="connsiteY9" fmla="*/ 1745643 h 2010741"/>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1754944 w 5786565"/>
                <a:gd name="connsiteY6" fmla="*/ 975459 h 1958243"/>
                <a:gd name="connsiteX7" fmla="*/ 3517740 w 5786565"/>
                <a:gd name="connsiteY7" fmla="*/ 1393898 h 1958243"/>
                <a:gd name="connsiteX8" fmla="*/ 4682800 w 5786565"/>
                <a:gd name="connsiteY8" fmla="*/ 1942796 h 1958243"/>
                <a:gd name="connsiteX9" fmla="*/ 5786565 w 5786565"/>
                <a:gd name="connsiteY9" fmla="*/ 1486582 h 1958243"/>
                <a:gd name="connsiteX10" fmla="*/ 4646335 w 5786565"/>
                <a:gd name="connsiteY10" fmla="*/ 1693145 h 1958243"/>
                <a:gd name="connsiteX0" fmla="*/ 4646335 w 5786565"/>
                <a:gd name="connsiteY0" fmla="*/ 1693145 h 1958243"/>
                <a:gd name="connsiteX1" fmla="*/ 3595727 w 5786565"/>
                <a:gd name="connsiteY1" fmla="*/ 1244461 h 1958243"/>
                <a:gd name="connsiteX2" fmla="*/ 2171511 w 5786565"/>
                <a:gd name="connsiteY2" fmla="*/ 450977 h 1958243"/>
                <a:gd name="connsiteX3" fmla="*/ 1300056 w 5786565"/>
                <a:gd name="connsiteY3" fmla="*/ 121514 h 1958243"/>
                <a:gd name="connsiteX4" fmla="*/ 36527 w 5786565"/>
                <a:gd name="connsiteY4" fmla="*/ 89827 h 1958243"/>
                <a:gd name="connsiteX5" fmla="*/ 1519216 w 5786565"/>
                <a:gd name="connsiteY5" fmla="*/ 660478 h 1958243"/>
                <a:gd name="connsiteX6" fmla="*/ 3517740 w 5786565"/>
                <a:gd name="connsiteY6" fmla="*/ 1393898 h 1958243"/>
                <a:gd name="connsiteX7" fmla="*/ 4682800 w 5786565"/>
                <a:gd name="connsiteY7" fmla="*/ 1942796 h 1958243"/>
                <a:gd name="connsiteX8" fmla="*/ 5786565 w 5786565"/>
                <a:gd name="connsiteY8" fmla="*/ 1486582 h 1958243"/>
                <a:gd name="connsiteX9" fmla="*/ 4646335 w 5786565"/>
                <a:gd name="connsiteY9" fmla="*/ 1693145 h 1958243"/>
                <a:gd name="connsiteX0" fmla="*/ 4611705 w 5751935"/>
                <a:gd name="connsiteY0" fmla="*/ 1717030 h 1982128"/>
                <a:gd name="connsiteX1" fmla="*/ 3561097 w 5751935"/>
                <a:gd name="connsiteY1" fmla="*/ 1268346 h 1982128"/>
                <a:gd name="connsiteX2" fmla="*/ 2136881 w 5751935"/>
                <a:gd name="connsiteY2" fmla="*/ 474862 h 1982128"/>
                <a:gd name="connsiteX3" fmla="*/ 1473212 w 5751935"/>
                <a:gd name="connsiteY3" fmla="*/ 60192 h 1982128"/>
                <a:gd name="connsiteX4" fmla="*/ 1897 w 5751935"/>
                <a:gd name="connsiteY4" fmla="*/ 113712 h 1982128"/>
                <a:gd name="connsiteX5" fmla="*/ 1484586 w 5751935"/>
                <a:gd name="connsiteY5" fmla="*/ 684363 h 1982128"/>
                <a:gd name="connsiteX6" fmla="*/ 3483110 w 5751935"/>
                <a:gd name="connsiteY6" fmla="*/ 1417783 h 1982128"/>
                <a:gd name="connsiteX7" fmla="*/ 4648170 w 5751935"/>
                <a:gd name="connsiteY7" fmla="*/ 1966681 h 1982128"/>
                <a:gd name="connsiteX8" fmla="*/ 5751935 w 5751935"/>
                <a:gd name="connsiteY8" fmla="*/ 1510467 h 1982128"/>
                <a:gd name="connsiteX9" fmla="*/ 4611705 w 5751935"/>
                <a:gd name="connsiteY9" fmla="*/ 1717030 h 1982128"/>
                <a:gd name="connsiteX0" fmla="*/ 4611704 w 5751934"/>
                <a:gd name="connsiteY0" fmla="*/ 1849277 h 2114375"/>
                <a:gd name="connsiteX1" fmla="*/ 3561096 w 5751934"/>
                <a:gd name="connsiteY1" fmla="*/ 1400593 h 2114375"/>
                <a:gd name="connsiteX2" fmla="*/ 1473211 w 5751934"/>
                <a:gd name="connsiteY2" fmla="*/ 192439 h 2114375"/>
                <a:gd name="connsiteX3" fmla="*/ 1896 w 5751934"/>
                <a:gd name="connsiteY3" fmla="*/ 245959 h 2114375"/>
                <a:gd name="connsiteX4" fmla="*/ 1484585 w 5751934"/>
                <a:gd name="connsiteY4" fmla="*/ 816610 h 2114375"/>
                <a:gd name="connsiteX5" fmla="*/ 3483109 w 5751934"/>
                <a:gd name="connsiteY5" fmla="*/ 1550030 h 2114375"/>
                <a:gd name="connsiteX6" fmla="*/ 4648169 w 5751934"/>
                <a:gd name="connsiteY6" fmla="*/ 2098928 h 2114375"/>
                <a:gd name="connsiteX7" fmla="*/ 5751934 w 5751934"/>
                <a:gd name="connsiteY7" fmla="*/ 1642714 h 2114375"/>
                <a:gd name="connsiteX8" fmla="*/ 4611704 w 5751934"/>
                <a:gd name="connsiteY8" fmla="*/ 1849277 h 2114375"/>
                <a:gd name="connsiteX0" fmla="*/ 4631308 w 5771538"/>
                <a:gd name="connsiteY0" fmla="*/ 1849277 h 2114375"/>
                <a:gd name="connsiteX1" fmla="*/ 3580700 w 5771538"/>
                <a:gd name="connsiteY1" fmla="*/ 1400593 h 2114375"/>
                <a:gd name="connsiteX2" fmla="*/ 1492815 w 5771538"/>
                <a:gd name="connsiteY2" fmla="*/ 192439 h 2114375"/>
                <a:gd name="connsiteX3" fmla="*/ 21500 w 5771538"/>
                <a:gd name="connsiteY3" fmla="*/ 245959 h 2114375"/>
                <a:gd name="connsiteX4" fmla="*/ 1621814 w 5771538"/>
                <a:gd name="connsiteY4" fmla="*/ 620439 h 2114375"/>
                <a:gd name="connsiteX5" fmla="*/ 3502713 w 5771538"/>
                <a:gd name="connsiteY5" fmla="*/ 1550030 h 2114375"/>
                <a:gd name="connsiteX6" fmla="*/ 4667773 w 5771538"/>
                <a:gd name="connsiteY6" fmla="*/ 2098928 h 2114375"/>
                <a:gd name="connsiteX7" fmla="*/ 5771538 w 5771538"/>
                <a:gd name="connsiteY7" fmla="*/ 1642714 h 2114375"/>
                <a:gd name="connsiteX8" fmla="*/ 4631308 w 5771538"/>
                <a:gd name="connsiteY8" fmla="*/ 1849277 h 2114375"/>
                <a:gd name="connsiteX0" fmla="*/ 4665589 w 5805819"/>
                <a:gd name="connsiteY0" fmla="*/ 1858268 h 2123366"/>
                <a:gd name="connsiteX1" fmla="*/ 3614981 w 5805819"/>
                <a:gd name="connsiteY1" fmla="*/ 1409584 h 2123366"/>
                <a:gd name="connsiteX2" fmla="*/ 1990779 w 5805819"/>
                <a:gd name="connsiteY2" fmla="*/ 192439 h 2123366"/>
                <a:gd name="connsiteX3" fmla="*/ 55781 w 5805819"/>
                <a:gd name="connsiteY3" fmla="*/ 254950 h 2123366"/>
                <a:gd name="connsiteX4" fmla="*/ 1656095 w 5805819"/>
                <a:gd name="connsiteY4" fmla="*/ 629430 h 2123366"/>
                <a:gd name="connsiteX5" fmla="*/ 3536994 w 5805819"/>
                <a:gd name="connsiteY5" fmla="*/ 1559021 h 2123366"/>
                <a:gd name="connsiteX6" fmla="*/ 4702054 w 5805819"/>
                <a:gd name="connsiteY6" fmla="*/ 2107919 h 2123366"/>
                <a:gd name="connsiteX7" fmla="*/ 5805819 w 5805819"/>
                <a:gd name="connsiteY7" fmla="*/ 1651705 h 2123366"/>
                <a:gd name="connsiteX8" fmla="*/ 4665589 w 5805819"/>
                <a:gd name="connsiteY8" fmla="*/ 1858268 h 2123366"/>
                <a:gd name="connsiteX0" fmla="*/ 4610733 w 5750963"/>
                <a:gd name="connsiteY0" fmla="*/ 1858268 h 2123366"/>
                <a:gd name="connsiteX1" fmla="*/ 3560125 w 5750963"/>
                <a:gd name="connsiteY1" fmla="*/ 1409584 h 2123366"/>
                <a:gd name="connsiteX2" fmla="*/ 1935923 w 5750963"/>
                <a:gd name="connsiteY2" fmla="*/ 192439 h 2123366"/>
                <a:gd name="connsiteX3" fmla="*/ 925 w 5750963"/>
                <a:gd name="connsiteY3" fmla="*/ 254950 h 2123366"/>
                <a:gd name="connsiteX4" fmla="*/ 1941474 w 5750963"/>
                <a:gd name="connsiteY4" fmla="*/ 491749 h 2123366"/>
                <a:gd name="connsiteX5" fmla="*/ 3482138 w 5750963"/>
                <a:gd name="connsiteY5" fmla="*/ 1559021 h 2123366"/>
                <a:gd name="connsiteX6" fmla="*/ 4647198 w 5750963"/>
                <a:gd name="connsiteY6" fmla="*/ 2107919 h 2123366"/>
                <a:gd name="connsiteX7" fmla="*/ 5750963 w 5750963"/>
                <a:gd name="connsiteY7" fmla="*/ 1651705 h 2123366"/>
                <a:gd name="connsiteX8" fmla="*/ 4610733 w 5750963"/>
                <a:gd name="connsiteY8" fmla="*/ 1858268 h 2123366"/>
                <a:gd name="connsiteX0" fmla="*/ 4610733 w 5750963"/>
                <a:gd name="connsiteY0" fmla="*/ 1842986 h 2108084"/>
                <a:gd name="connsiteX1" fmla="*/ 3560125 w 5750963"/>
                <a:gd name="connsiteY1" fmla="*/ 1394302 h 2108084"/>
                <a:gd name="connsiteX2" fmla="*/ 3609331 w 5750963"/>
                <a:gd name="connsiteY2" fmla="*/ 1302613 h 2108084"/>
                <a:gd name="connsiteX3" fmla="*/ 1935923 w 5750963"/>
                <a:gd name="connsiteY3" fmla="*/ 177157 h 2108084"/>
                <a:gd name="connsiteX4" fmla="*/ 925 w 5750963"/>
                <a:gd name="connsiteY4" fmla="*/ 239668 h 2108084"/>
                <a:gd name="connsiteX5" fmla="*/ 1941474 w 5750963"/>
                <a:gd name="connsiteY5" fmla="*/ 476467 h 2108084"/>
                <a:gd name="connsiteX6" fmla="*/ 3482138 w 5750963"/>
                <a:gd name="connsiteY6" fmla="*/ 1543739 h 2108084"/>
                <a:gd name="connsiteX7" fmla="*/ 4647198 w 5750963"/>
                <a:gd name="connsiteY7" fmla="*/ 2092637 h 2108084"/>
                <a:gd name="connsiteX8" fmla="*/ 5750963 w 5750963"/>
                <a:gd name="connsiteY8" fmla="*/ 1636423 h 2108084"/>
                <a:gd name="connsiteX9" fmla="*/ 4610733 w 5750963"/>
                <a:gd name="connsiteY9" fmla="*/ 1842986 h 210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0963" h="2108084">
                  <a:moveTo>
                    <a:pt x="4610733" y="1842986"/>
                  </a:moveTo>
                  <a:lnTo>
                    <a:pt x="3560125" y="1394302"/>
                  </a:lnTo>
                  <a:cubicBezTo>
                    <a:pt x="3383975" y="1317432"/>
                    <a:pt x="3880031" y="1505471"/>
                    <a:pt x="3609331" y="1302613"/>
                  </a:cubicBezTo>
                  <a:cubicBezTo>
                    <a:pt x="3338631" y="1099756"/>
                    <a:pt x="2537324" y="354315"/>
                    <a:pt x="1935923" y="177157"/>
                  </a:cubicBezTo>
                  <a:cubicBezTo>
                    <a:pt x="1334522" y="0"/>
                    <a:pt x="0" y="189783"/>
                    <a:pt x="925" y="239668"/>
                  </a:cubicBezTo>
                  <a:cubicBezTo>
                    <a:pt x="1850" y="289553"/>
                    <a:pt x="1361272" y="259122"/>
                    <a:pt x="1941474" y="476467"/>
                  </a:cubicBezTo>
                  <a:cubicBezTo>
                    <a:pt x="2521676" y="693812"/>
                    <a:pt x="3031184" y="1274377"/>
                    <a:pt x="3482138" y="1543739"/>
                  </a:cubicBezTo>
                  <a:cubicBezTo>
                    <a:pt x="3933092" y="1813101"/>
                    <a:pt x="4269061" y="2077190"/>
                    <a:pt x="4647198" y="2092637"/>
                  </a:cubicBezTo>
                  <a:cubicBezTo>
                    <a:pt x="5025335" y="2108084"/>
                    <a:pt x="5641744" y="1667379"/>
                    <a:pt x="5750963" y="1636423"/>
                  </a:cubicBezTo>
                  <a:cubicBezTo>
                    <a:pt x="5534833" y="1490950"/>
                    <a:pt x="4671693" y="1881779"/>
                    <a:pt x="4610733" y="1842986"/>
                  </a:cubicBezTo>
                  <a:close/>
                </a:path>
              </a:pathLst>
            </a:custGeom>
            <a:solidFill>
              <a:srgbClr val="FF0000">
                <a:alpha val="32000"/>
              </a:srgbClr>
            </a:solidFill>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8" name="TextBox 47"/>
            <p:cNvSpPr txBox="1"/>
            <p:nvPr/>
          </p:nvSpPr>
          <p:spPr>
            <a:xfrm rot="870264">
              <a:off x="4725392" y="2739754"/>
              <a:ext cx="1876091" cy="461665"/>
            </a:xfrm>
            <a:prstGeom prst="rect">
              <a:avLst/>
            </a:prstGeom>
            <a:noFill/>
          </p:spPr>
          <p:txBody>
            <a:bodyPr wrap="none" rtlCol="0">
              <a:spAutoFit/>
            </a:bodyPr>
            <a:lstStyle/>
            <a:p>
              <a:r>
                <a:rPr lang="en-US" sz="2400" dirty="0" smtClean="0">
                  <a:ln>
                    <a:solidFill>
                      <a:srgbClr val="FFFF00"/>
                    </a:solidFill>
                  </a:ln>
                  <a:solidFill>
                    <a:srgbClr val="FFFF00"/>
                  </a:solidFill>
                  <a:effectLst>
                    <a:outerShdw dist="50800" dir="5400000" algn="ctr" rotWithShape="0">
                      <a:schemeClr val="tx1"/>
                    </a:outerShdw>
                  </a:effectLst>
                </a:rPr>
                <a:t>Mormon Trail</a:t>
              </a:r>
              <a:endParaRPr lang="en-US" sz="2400" dirty="0">
                <a:ln>
                  <a:solidFill>
                    <a:srgbClr val="FFFF00"/>
                  </a:solidFill>
                </a:ln>
                <a:solidFill>
                  <a:srgbClr val="FFFF00"/>
                </a:solidFill>
                <a:effectLst>
                  <a:outerShdw dist="50800" dir="5400000" algn="ctr" rotWithShape="0">
                    <a:schemeClr val="tx1"/>
                  </a:outerShdw>
                </a:effectLst>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00"/>
                                        </p:tgtEl>
                                        <p:attrNameLst>
                                          <p:attrName>ppt_w</p:attrName>
                                        </p:attrNameLst>
                                      </p:cBhvr>
                                      <p:tavLst>
                                        <p:tav tm="0">
                                          <p:val>
                                            <p:strVal val="ppt_w"/>
                                          </p:val>
                                        </p:tav>
                                        <p:tav tm="100000">
                                          <p:val>
                                            <p:fltVal val="0"/>
                                          </p:val>
                                        </p:tav>
                                      </p:tavLst>
                                    </p:anim>
                                    <p:anim calcmode="lin" valueType="num">
                                      <p:cBhvr>
                                        <p:cTn id="7" dur="1000"/>
                                        <p:tgtEl>
                                          <p:spTgt spid="100"/>
                                        </p:tgtEl>
                                        <p:attrNameLst>
                                          <p:attrName>ppt_h</p:attrName>
                                        </p:attrNameLst>
                                      </p:cBhvr>
                                      <p:tavLst>
                                        <p:tav tm="0">
                                          <p:val>
                                            <p:strVal val="ppt_h"/>
                                          </p:val>
                                        </p:tav>
                                        <p:tav tm="100000">
                                          <p:val>
                                            <p:fltVal val="0"/>
                                          </p:val>
                                        </p:tav>
                                      </p:tavLst>
                                    </p:anim>
                                    <p:anim calcmode="lin" valueType="num">
                                      <p:cBhvr>
                                        <p:cTn id="8" dur="1000"/>
                                        <p:tgtEl>
                                          <p:spTgt spid="100"/>
                                        </p:tgtEl>
                                        <p:attrNameLst>
                                          <p:attrName>style.rotation</p:attrName>
                                        </p:attrNameLst>
                                      </p:cBhvr>
                                      <p:tavLst>
                                        <p:tav tm="0">
                                          <p:val>
                                            <p:fltVal val="0"/>
                                          </p:val>
                                        </p:tav>
                                        <p:tav tm="100000">
                                          <p:val>
                                            <p:fltVal val="360"/>
                                          </p:val>
                                        </p:tav>
                                      </p:tavLst>
                                    </p:anim>
                                    <p:animEffect transition="out" filter="fade">
                                      <p:cBhvr>
                                        <p:cTn id="9" dur="1000"/>
                                        <p:tgtEl>
                                          <p:spTgt spid="100"/>
                                        </p:tgtEl>
                                      </p:cBhvr>
                                    </p:animEffect>
                                    <p:set>
                                      <p:cBhvr>
                                        <p:cTn id="10" dur="1" fill="hold">
                                          <p:stCondLst>
                                            <p:cond delay="999"/>
                                          </p:stCondLst>
                                        </p:cTn>
                                        <p:tgtEl>
                                          <p:spTgt spid="100"/>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p:cTn id="13" dur="1000" fill="hold"/>
                                        <p:tgtEl>
                                          <p:spTgt spid="38"/>
                                        </p:tgtEl>
                                        <p:attrNameLst>
                                          <p:attrName>ppt_w</p:attrName>
                                        </p:attrNameLst>
                                      </p:cBhvr>
                                      <p:tavLst>
                                        <p:tav tm="0">
                                          <p:val>
                                            <p:fltVal val="0"/>
                                          </p:val>
                                        </p:tav>
                                        <p:tav tm="100000">
                                          <p:val>
                                            <p:strVal val="#ppt_w"/>
                                          </p:val>
                                        </p:tav>
                                      </p:tavLst>
                                    </p:anim>
                                    <p:anim calcmode="lin" valueType="num">
                                      <p:cBhvr>
                                        <p:cTn id="14" dur="1000" fill="hold"/>
                                        <p:tgtEl>
                                          <p:spTgt spid="38"/>
                                        </p:tgtEl>
                                        <p:attrNameLst>
                                          <p:attrName>ppt_h</p:attrName>
                                        </p:attrNameLst>
                                      </p:cBhvr>
                                      <p:tavLst>
                                        <p:tav tm="0">
                                          <p:val>
                                            <p:fltVal val="0"/>
                                          </p:val>
                                        </p:tav>
                                        <p:tav tm="100000">
                                          <p:val>
                                            <p:strVal val="#ppt_h"/>
                                          </p:val>
                                        </p:tav>
                                      </p:tavLst>
                                    </p:anim>
                                    <p:anim calcmode="lin" valueType="num">
                                      <p:cBhvr>
                                        <p:cTn id="15" dur="1000" fill="hold"/>
                                        <p:tgtEl>
                                          <p:spTgt spid="38"/>
                                        </p:tgtEl>
                                        <p:attrNameLst>
                                          <p:attrName>style.rotation</p:attrName>
                                        </p:attrNameLst>
                                      </p:cBhvr>
                                      <p:tavLst>
                                        <p:tav tm="0">
                                          <p:val>
                                            <p:fltVal val="360"/>
                                          </p:val>
                                        </p:tav>
                                        <p:tav tm="100000">
                                          <p:val>
                                            <p:fltVal val="0"/>
                                          </p:val>
                                        </p:tav>
                                      </p:tavLst>
                                    </p:anim>
                                    <p:animEffect transition="in" filter="fade">
                                      <p:cBhvr>
                                        <p:cTn id="16" dur="1000"/>
                                        <p:tgtEl>
                                          <p:spTgt spid="38"/>
                                        </p:tgtEl>
                                      </p:cBhvr>
                                    </p:animEffect>
                                  </p:childTnLst>
                                </p:cTn>
                              </p:par>
                              <p:par>
                                <p:cTn id="17" presetID="9" presetClass="entr" presetSubtype="0"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dissolve">
                                      <p:cBhvr>
                                        <p:cTn id="19" dur="1000"/>
                                        <p:tgtEl>
                                          <p:spTgt spid="51"/>
                                        </p:tgtEl>
                                      </p:cBhvr>
                                    </p:animEffect>
                                  </p:childTnLst>
                                </p:cTn>
                              </p:par>
                            </p:childTnLst>
                          </p:cTn>
                        </p:par>
                        <p:par>
                          <p:cTn id="20" fill="hold">
                            <p:stCondLst>
                              <p:cond delay="1000"/>
                            </p:stCondLst>
                            <p:childTnLst>
                              <p:par>
                                <p:cTn id="21" presetID="10" presetClass="exit" presetSubtype="0" fill="hold" grpId="1" nodeType="afterEffect">
                                  <p:stCondLst>
                                    <p:cond delay="0"/>
                                  </p:stCondLst>
                                  <p:childTnLst>
                                    <p:animEffect transition="out" filter="fade">
                                      <p:cBhvr>
                                        <p:cTn id="22" dur="1000"/>
                                        <p:tgtEl>
                                          <p:spTgt spid="86"/>
                                        </p:tgtEl>
                                      </p:cBhvr>
                                    </p:animEffect>
                                    <p:set>
                                      <p:cBhvr>
                                        <p:cTn id="23" dur="1" fill="hold">
                                          <p:stCondLst>
                                            <p:cond delay="999"/>
                                          </p:stCondLst>
                                        </p:cTn>
                                        <p:tgtEl>
                                          <p:spTgt spid="86"/>
                                        </p:tgtEl>
                                        <p:attrNameLst>
                                          <p:attrName>style.visibility</p:attrName>
                                        </p:attrNameLst>
                                      </p:cBhvr>
                                      <p:to>
                                        <p:strVal val="hidden"/>
                                      </p:to>
                                    </p:set>
                                  </p:childTnLst>
                                </p:cTn>
                              </p:par>
                              <p:par>
                                <p:cTn id="24" presetID="49" presetClass="exit" presetSubtype="0" accel="100000" fill="hold" nodeType="withEffect">
                                  <p:stCondLst>
                                    <p:cond delay="0"/>
                                  </p:stCondLst>
                                  <p:childTnLst>
                                    <p:anim calcmode="lin" valueType="num">
                                      <p:cBhvr>
                                        <p:cTn id="25" dur="2000"/>
                                        <p:tgtEl>
                                          <p:spTgt spid="71"/>
                                        </p:tgtEl>
                                        <p:attrNameLst>
                                          <p:attrName>ppt_w</p:attrName>
                                        </p:attrNameLst>
                                      </p:cBhvr>
                                      <p:tavLst>
                                        <p:tav tm="0">
                                          <p:val>
                                            <p:strVal val="ppt_w"/>
                                          </p:val>
                                        </p:tav>
                                        <p:tav tm="100000">
                                          <p:val>
                                            <p:fltVal val="0"/>
                                          </p:val>
                                        </p:tav>
                                      </p:tavLst>
                                    </p:anim>
                                    <p:anim calcmode="lin" valueType="num">
                                      <p:cBhvr>
                                        <p:cTn id="26" dur="2000"/>
                                        <p:tgtEl>
                                          <p:spTgt spid="71"/>
                                        </p:tgtEl>
                                        <p:attrNameLst>
                                          <p:attrName>ppt_h</p:attrName>
                                        </p:attrNameLst>
                                      </p:cBhvr>
                                      <p:tavLst>
                                        <p:tav tm="0">
                                          <p:val>
                                            <p:strVal val="ppt_h"/>
                                          </p:val>
                                        </p:tav>
                                        <p:tav tm="100000">
                                          <p:val>
                                            <p:fltVal val="0"/>
                                          </p:val>
                                        </p:tav>
                                      </p:tavLst>
                                    </p:anim>
                                    <p:anim calcmode="lin" valueType="num">
                                      <p:cBhvr>
                                        <p:cTn id="27" dur="2000"/>
                                        <p:tgtEl>
                                          <p:spTgt spid="71"/>
                                        </p:tgtEl>
                                        <p:attrNameLst>
                                          <p:attrName>style.rotation</p:attrName>
                                        </p:attrNameLst>
                                      </p:cBhvr>
                                      <p:tavLst>
                                        <p:tav tm="0">
                                          <p:val>
                                            <p:fltVal val="0"/>
                                          </p:val>
                                        </p:tav>
                                        <p:tav tm="100000">
                                          <p:val>
                                            <p:fltVal val="360"/>
                                          </p:val>
                                        </p:tav>
                                      </p:tavLst>
                                    </p:anim>
                                    <p:animEffect transition="out" filter="fade">
                                      <p:cBhvr>
                                        <p:cTn id="28" dur="2000"/>
                                        <p:tgtEl>
                                          <p:spTgt spid="71"/>
                                        </p:tgtEl>
                                      </p:cBhvr>
                                    </p:animEffect>
                                    <p:set>
                                      <p:cBhvr>
                                        <p:cTn id="29" dur="1" fill="hold">
                                          <p:stCondLst>
                                            <p:cond delay="1999"/>
                                          </p:stCondLst>
                                        </p:cTn>
                                        <p:tgtEl>
                                          <p:spTgt spid="71"/>
                                        </p:tgtEl>
                                        <p:attrNameLst>
                                          <p:attrName>style.visibility</p:attrName>
                                        </p:attrNameLst>
                                      </p:cBhvr>
                                      <p:to>
                                        <p:strVal val="hidden"/>
                                      </p:to>
                                    </p:set>
                                  </p:childTnLst>
                                </p:cTn>
                              </p:par>
                              <p:par>
                                <p:cTn id="30" presetID="49" presetClass="exit" presetSubtype="0" accel="100000" fill="hold" nodeType="withEffect">
                                  <p:stCondLst>
                                    <p:cond delay="0"/>
                                  </p:stCondLst>
                                  <p:childTnLst>
                                    <p:anim calcmode="lin" valueType="num">
                                      <p:cBhvr>
                                        <p:cTn id="31" dur="2000"/>
                                        <p:tgtEl>
                                          <p:spTgt spid="5"/>
                                        </p:tgtEl>
                                        <p:attrNameLst>
                                          <p:attrName>ppt_w</p:attrName>
                                        </p:attrNameLst>
                                      </p:cBhvr>
                                      <p:tavLst>
                                        <p:tav tm="0">
                                          <p:val>
                                            <p:strVal val="ppt_w"/>
                                          </p:val>
                                        </p:tav>
                                        <p:tav tm="100000">
                                          <p:val>
                                            <p:fltVal val="0"/>
                                          </p:val>
                                        </p:tav>
                                      </p:tavLst>
                                    </p:anim>
                                    <p:anim calcmode="lin" valueType="num">
                                      <p:cBhvr>
                                        <p:cTn id="32" dur="2000"/>
                                        <p:tgtEl>
                                          <p:spTgt spid="5"/>
                                        </p:tgtEl>
                                        <p:attrNameLst>
                                          <p:attrName>ppt_h</p:attrName>
                                        </p:attrNameLst>
                                      </p:cBhvr>
                                      <p:tavLst>
                                        <p:tav tm="0">
                                          <p:val>
                                            <p:strVal val="ppt_h"/>
                                          </p:val>
                                        </p:tav>
                                        <p:tav tm="100000">
                                          <p:val>
                                            <p:fltVal val="0"/>
                                          </p:val>
                                        </p:tav>
                                      </p:tavLst>
                                    </p:anim>
                                    <p:anim calcmode="lin" valueType="num">
                                      <p:cBhvr>
                                        <p:cTn id="33" dur="2000"/>
                                        <p:tgtEl>
                                          <p:spTgt spid="5"/>
                                        </p:tgtEl>
                                        <p:attrNameLst>
                                          <p:attrName>style.rotation</p:attrName>
                                        </p:attrNameLst>
                                      </p:cBhvr>
                                      <p:tavLst>
                                        <p:tav tm="0">
                                          <p:val>
                                            <p:fltVal val="0"/>
                                          </p:val>
                                        </p:tav>
                                        <p:tav tm="100000">
                                          <p:val>
                                            <p:fltVal val="360"/>
                                          </p:val>
                                        </p:tav>
                                      </p:tavLst>
                                    </p:anim>
                                    <p:animEffect transition="out" filter="fade">
                                      <p:cBhvr>
                                        <p:cTn id="34" dur="2000"/>
                                        <p:tgtEl>
                                          <p:spTgt spid="5"/>
                                        </p:tgtEl>
                                      </p:cBhvr>
                                    </p:animEffect>
                                    <p:set>
                                      <p:cBhvr>
                                        <p:cTn id="35" dur="1" fill="hold">
                                          <p:stCondLst>
                                            <p:cond delay="1999"/>
                                          </p:stCondLst>
                                        </p:cTn>
                                        <p:tgtEl>
                                          <p:spTgt spid="5"/>
                                        </p:tgtEl>
                                        <p:attrNameLst>
                                          <p:attrName>style.visibility</p:attrName>
                                        </p:attrNameLst>
                                      </p:cBhvr>
                                      <p:to>
                                        <p:strVal val="hidden"/>
                                      </p:to>
                                    </p:set>
                                  </p:childTnLst>
                                </p:cTn>
                              </p:par>
                              <p:par>
                                <p:cTn id="36" presetID="49" presetClass="exit" presetSubtype="0" accel="100000" fill="hold" nodeType="withEffect">
                                  <p:stCondLst>
                                    <p:cond delay="0"/>
                                  </p:stCondLst>
                                  <p:childTnLst>
                                    <p:anim calcmode="lin" valueType="num">
                                      <p:cBhvr>
                                        <p:cTn id="37" dur="2000"/>
                                        <p:tgtEl>
                                          <p:spTgt spid="83"/>
                                        </p:tgtEl>
                                        <p:attrNameLst>
                                          <p:attrName>ppt_w</p:attrName>
                                        </p:attrNameLst>
                                      </p:cBhvr>
                                      <p:tavLst>
                                        <p:tav tm="0">
                                          <p:val>
                                            <p:strVal val="ppt_w"/>
                                          </p:val>
                                        </p:tav>
                                        <p:tav tm="100000">
                                          <p:val>
                                            <p:fltVal val="0"/>
                                          </p:val>
                                        </p:tav>
                                      </p:tavLst>
                                    </p:anim>
                                    <p:anim calcmode="lin" valueType="num">
                                      <p:cBhvr>
                                        <p:cTn id="38" dur="2000"/>
                                        <p:tgtEl>
                                          <p:spTgt spid="83"/>
                                        </p:tgtEl>
                                        <p:attrNameLst>
                                          <p:attrName>ppt_h</p:attrName>
                                        </p:attrNameLst>
                                      </p:cBhvr>
                                      <p:tavLst>
                                        <p:tav tm="0">
                                          <p:val>
                                            <p:strVal val="ppt_h"/>
                                          </p:val>
                                        </p:tav>
                                        <p:tav tm="100000">
                                          <p:val>
                                            <p:fltVal val="0"/>
                                          </p:val>
                                        </p:tav>
                                      </p:tavLst>
                                    </p:anim>
                                    <p:anim calcmode="lin" valueType="num">
                                      <p:cBhvr>
                                        <p:cTn id="39" dur="2000"/>
                                        <p:tgtEl>
                                          <p:spTgt spid="83"/>
                                        </p:tgtEl>
                                        <p:attrNameLst>
                                          <p:attrName>style.rotation</p:attrName>
                                        </p:attrNameLst>
                                      </p:cBhvr>
                                      <p:tavLst>
                                        <p:tav tm="0">
                                          <p:val>
                                            <p:fltVal val="0"/>
                                          </p:val>
                                        </p:tav>
                                        <p:tav tm="100000">
                                          <p:val>
                                            <p:fltVal val="360"/>
                                          </p:val>
                                        </p:tav>
                                      </p:tavLst>
                                    </p:anim>
                                    <p:animEffect transition="out" filter="fade">
                                      <p:cBhvr>
                                        <p:cTn id="40" dur="2000"/>
                                        <p:tgtEl>
                                          <p:spTgt spid="83"/>
                                        </p:tgtEl>
                                      </p:cBhvr>
                                    </p:animEffect>
                                    <p:set>
                                      <p:cBhvr>
                                        <p:cTn id="41" dur="1" fill="hold">
                                          <p:stCondLst>
                                            <p:cond delay="1999"/>
                                          </p:stCondLst>
                                        </p:cTn>
                                        <p:tgtEl>
                                          <p:spTgt spid="83"/>
                                        </p:tgtEl>
                                        <p:attrNameLst>
                                          <p:attrName>style.visibility</p:attrName>
                                        </p:attrNameLst>
                                      </p:cBhvr>
                                      <p:to>
                                        <p:strVal val="hidden"/>
                                      </p:to>
                                    </p:set>
                                  </p:childTnLst>
                                </p:cTn>
                              </p:par>
                              <p:par>
                                <p:cTn id="42" presetID="49" presetClass="exit" presetSubtype="0" accel="100000" fill="hold" nodeType="withEffect">
                                  <p:stCondLst>
                                    <p:cond delay="0"/>
                                  </p:stCondLst>
                                  <p:childTnLst>
                                    <p:anim calcmode="lin" valueType="num">
                                      <p:cBhvr>
                                        <p:cTn id="43" dur="2000"/>
                                        <p:tgtEl>
                                          <p:spTgt spid="78"/>
                                        </p:tgtEl>
                                        <p:attrNameLst>
                                          <p:attrName>ppt_w</p:attrName>
                                        </p:attrNameLst>
                                      </p:cBhvr>
                                      <p:tavLst>
                                        <p:tav tm="0">
                                          <p:val>
                                            <p:strVal val="ppt_w"/>
                                          </p:val>
                                        </p:tav>
                                        <p:tav tm="100000">
                                          <p:val>
                                            <p:fltVal val="0"/>
                                          </p:val>
                                        </p:tav>
                                      </p:tavLst>
                                    </p:anim>
                                    <p:anim calcmode="lin" valueType="num">
                                      <p:cBhvr>
                                        <p:cTn id="44" dur="2000"/>
                                        <p:tgtEl>
                                          <p:spTgt spid="78"/>
                                        </p:tgtEl>
                                        <p:attrNameLst>
                                          <p:attrName>ppt_h</p:attrName>
                                        </p:attrNameLst>
                                      </p:cBhvr>
                                      <p:tavLst>
                                        <p:tav tm="0">
                                          <p:val>
                                            <p:strVal val="ppt_h"/>
                                          </p:val>
                                        </p:tav>
                                        <p:tav tm="100000">
                                          <p:val>
                                            <p:fltVal val="0"/>
                                          </p:val>
                                        </p:tav>
                                      </p:tavLst>
                                    </p:anim>
                                    <p:anim calcmode="lin" valueType="num">
                                      <p:cBhvr>
                                        <p:cTn id="45" dur="2000"/>
                                        <p:tgtEl>
                                          <p:spTgt spid="78"/>
                                        </p:tgtEl>
                                        <p:attrNameLst>
                                          <p:attrName>style.rotation</p:attrName>
                                        </p:attrNameLst>
                                      </p:cBhvr>
                                      <p:tavLst>
                                        <p:tav tm="0">
                                          <p:val>
                                            <p:fltVal val="0"/>
                                          </p:val>
                                        </p:tav>
                                        <p:tav tm="100000">
                                          <p:val>
                                            <p:fltVal val="360"/>
                                          </p:val>
                                        </p:tav>
                                      </p:tavLst>
                                    </p:anim>
                                    <p:animEffect transition="out" filter="fade">
                                      <p:cBhvr>
                                        <p:cTn id="46" dur="2000"/>
                                        <p:tgtEl>
                                          <p:spTgt spid="78"/>
                                        </p:tgtEl>
                                      </p:cBhvr>
                                    </p:animEffect>
                                    <p:set>
                                      <p:cBhvr>
                                        <p:cTn id="47" dur="1" fill="hold">
                                          <p:stCondLst>
                                            <p:cond delay="1999"/>
                                          </p:stCondLst>
                                        </p:cTn>
                                        <p:tgtEl>
                                          <p:spTgt spid="78"/>
                                        </p:tgtEl>
                                        <p:attrNameLst>
                                          <p:attrName>style.visibility</p:attrName>
                                        </p:attrNameLst>
                                      </p:cBhvr>
                                      <p:to>
                                        <p:strVal val="hidden"/>
                                      </p:to>
                                    </p:set>
                                  </p:childTnLst>
                                </p:cTn>
                              </p:par>
                              <p:par>
                                <p:cTn id="48" presetID="49" presetClass="exit" presetSubtype="0" accel="100000" fill="hold" nodeType="withEffect">
                                  <p:stCondLst>
                                    <p:cond delay="0"/>
                                  </p:stCondLst>
                                  <p:childTnLst>
                                    <p:anim calcmode="lin" valueType="num">
                                      <p:cBhvr>
                                        <p:cTn id="49" dur="2000"/>
                                        <p:tgtEl>
                                          <p:spTgt spid="87"/>
                                        </p:tgtEl>
                                        <p:attrNameLst>
                                          <p:attrName>ppt_w</p:attrName>
                                        </p:attrNameLst>
                                      </p:cBhvr>
                                      <p:tavLst>
                                        <p:tav tm="0">
                                          <p:val>
                                            <p:strVal val="ppt_w"/>
                                          </p:val>
                                        </p:tav>
                                        <p:tav tm="100000">
                                          <p:val>
                                            <p:fltVal val="0"/>
                                          </p:val>
                                        </p:tav>
                                      </p:tavLst>
                                    </p:anim>
                                    <p:anim calcmode="lin" valueType="num">
                                      <p:cBhvr>
                                        <p:cTn id="50" dur="2000"/>
                                        <p:tgtEl>
                                          <p:spTgt spid="87"/>
                                        </p:tgtEl>
                                        <p:attrNameLst>
                                          <p:attrName>ppt_h</p:attrName>
                                        </p:attrNameLst>
                                      </p:cBhvr>
                                      <p:tavLst>
                                        <p:tav tm="0">
                                          <p:val>
                                            <p:strVal val="ppt_h"/>
                                          </p:val>
                                        </p:tav>
                                        <p:tav tm="100000">
                                          <p:val>
                                            <p:fltVal val="0"/>
                                          </p:val>
                                        </p:tav>
                                      </p:tavLst>
                                    </p:anim>
                                    <p:anim calcmode="lin" valueType="num">
                                      <p:cBhvr>
                                        <p:cTn id="51" dur="2000"/>
                                        <p:tgtEl>
                                          <p:spTgt spid="87"/>
                                        </p:tgtEl>
                                        <p:attrNameLst>
                                          <p:attrName>style.rotation</p:attrName>
                                        </p:attrNameLst>
                                      </p:cBhvr>
                                      <p:tavLst>
                                        <p:tav tm="0">
                                          <p:val>
                                            <p:fltVal val="0"/>
                                          </p:val>
                                        </p:tav>
                                        <p:tav tm="100000">
                                          <p:val>
                                            <p:fltVal val="360"/>
                                          </p:val>
                                        </p:tav>
                                      </p:tavLst>
                                    </p:anim>
                                    <p:animEffect transition="out" filter="fade">
                                      <p:cBhvr>
                                        <p:cTn id="52" dur="2000"/>
                                        <p:tgtEl>
                                          <p:spTgt spid="87"/>
                                        </p:tgtEl>
                                      </p:cBhvr>
                                    </p:animEffect>
                                    <p:set>
                                      <p:cBhvr>
                                        <p:cTn id="53" dur="1" fill="hold">
                                          <p:stCondLst>
                                            <p:cond delay="1999"/>
                                          </p:stCondLst>
                                        </p:cTn>
                                        <p:tgtEl>
                                          <p:spTgt spid="87"/>
                                        </p:tgtEl>
                                        <p:attrNameLst>
                                          <p:attrName>style.visibility</p:attrName>
                                        </p:attrNameLst>
                                      </p:cBhvr>
                                      <p:to>
                                        <p:strVal val="hidden"/>
                                      </p:to>
                                    </p:set>
                                  </p:childTnLst>
                                </p:cTn>
                              </p:par>
                              <p:par>
                                <p:cTn id="54" presetID="49" presetClass="exit" presetSubtype="0" accel="100000" fill="hold" nodeType="withEffect">
                                  <p:stCondLst>
                                    <p:cond delay="0"/>
                                  </p:stCondLst>
                                  <p:childTnLst>
                                    <p:anim calcmode="lin" valueType="num">
                                      <p:cBhvr>
                                        <p:cTn id="55" dur="2000"/>
                                        <p:tgtEl>
                                          <p:spTgt spid="6"/>
                                        </p:tgtEl>
                                        <p:attrNameLst>
                                          <p:attrName>ppt_w</p:attrName>
                                        </p:attrNameLst>
                                      </p:cBhvr>
                                      <p:tavLst>
                                        <p:tav tm="0">
                                          <p:val>
                                            <p:strVal val="ppt_w"/>
                                          </p:val>
                                        </p:tav>
                                        <p:tav tm="100000">
                                          <p:val>
                                            <p:fltVal val="0"/>
                                          </p:val>
                                        </p:tav>
                                      </p:tavLst>
                                    </p:anim>
                                    <p:anim calcmode="lin" valueType="num">
                                      <p:cBhvr>
                                        <p:cTn id="56" dur="2000"/>
                                        <p:tgtEl>
                                          <p:spTgt spid="6"/>
                                        </p:tgtEl>
                                        <p:attrNameLst>
                                          <p:attrName>ppt_h</p:attrName>
                                        </p:attrNameLst>
                                      </p:cBhvr>
                                      <p:tavLst>
                                        <p:tav tm="0">
                                          <p:val>
                                            <p:strVal val="ppt_h"/>
                                          </p:val>
                                        </p:tav>
                                        <p:tav tm="100000">
                                          <p:val>
                                            <p:fltVal val="0"/>
                                          </p:val>
                                        </p:tav>
                                      </p:tavLst>
                                    </p:anim>
                                    <p:anim calcmode="lin" valueType="num">
                                      <p:cBhvr>
                                        <p:cTn id="57" dur="2000"/>
                                        <p:tgtEl>
                                          <p:spTgt spid="6"/>
                                        </p:tgtEl>
                                        <p:attrNameLst>
                                          <p:attrName>style.rotation</p:attrName>
                                        </p:attrNameLst>
                                      </p:cBhvr>
                                      <p:tavLst>
                                        <p:tav tm="0">
                                          <p:val>
                                            <p:fltVal val="0"/>
                                          </p:val>
                                        </p:tav>
                                        <p:tav tm="100000">
                                          <p:val>
                                            <p:fltVal val="360"/>
                                          </p:val>
                                        </p:tav>
                                      </p:tavLst>
                                    </p:anim>
                                    <p:animEffect transition="out" filter="fade">
                                      <p:cBhvr>
                                        <p:cTn id="58" dur="2000"/>
                                        <p:tgtEl>
                                          <p:spTgt spid="6"/>
                                        </p:tgtEl>
                                      </p:cBhvr>
                                    </p:animEffect>
                                    <p:set>
                                      <p:cBhvr>
                                        <p:cTn id="59" dur="1" fill="hold">
                                          <p:stCondLst>
                                            <p:cond delay="1999"/>
                                          </p:stCondLst>
                                        </p:cTn>
                                        <p:tgtEl>
                                          <p:spTgt spid="6"/>
                                        </p:tgtEl>
                                        <p:attrNameLst>
                                          <p:attrName>style.visibility</p:attrName>
                                        </p:attrNameLst>
                                      </p:cBhvr>
                                      <p:to>
                                        <p:strVal val="hidden"/>
                                      </p:to>
                                    </p:set>
                                  </p:childTnLst>
                                </p:cTn>
                              </p:par>
                              <p:par>
                                <p:cTn id="60" presetID="35" presetClass="path" presetSubtype="0" accel="50000" decel="50000" fill="hold" nodeType="withEffect">
                                  <p:stCondLst>
                                    <p:cond delay="0"/>
                                  </p:stCondLst>
                                  <p:childTnLst>
                                    <p:animMotion origin="layout" path="M 0 0  L -0.25 0  E" pathEditMode="relative" ptsTypes="">
                                      <p:cBhvr>
                                        <p:cTn id="61" dur="2000" fill="hold"/>
                                        <p:tgtEl>
                                          <p:spTgt spid="71"/>
                                        </p:tgtEl>
                                        <p:attrNameLst>
                                          <p:attrName>ppt_x</p:attrName>
                                          <p:attrName>ppt_y</p:attrName>
                                        </p:attrNameLst>
                                      </p:cBhvr>
                                    </p:animMotion>
                                  </p:childTnLst>
                                </p:cTn>
                              </p:par>
                              <p:par>
                                <p:cTn id="62" presetID="35" presetClass="path" presetSubtype="0" accel="50000" decel="50000" fill="hold" nodeType="withEffect">
                                  <p:stCondLst>
                                    <p:cond delay="0"/>
                                  </p:stCondLst>
                                  <p:childTnLst>
                                    <p:animMotion origin="layout" path="M 0 0  L -0.25 0  E" pathEditMode="relative" ptsTypes="">
                                      <p:cBhvr>
                                        <p:cTn id="63" dur="2000" fill="hold"/>
                                        <p:tgtEl>
                                          <p:spTgt spid="83"/>
                                        </p:tgtEl>
                                        <p:attrNameLst>
                                          <p:attrName>ppt_x</p:attrName>
                                          <p:attrName>ppt_y</p:attrName>
                                        </p:attrNameLst>
                                      </p:cBhvr>
                                    </p:animMotion>
                                  </p:childTnLst>
                                </p:cTn>
                              </p:par>
                              <p:par>
                                <p:cTn id="64" presetID="35" presetClass="path" presetSubtype="0" accel="50000" decel="50000" fill="hold" nodeType="withEffect">
                                  <p:stCondLst>
                                    <p:cond delay="0"/>
                                  </p:stCondLst>
                                  <p:childTnLst>
                                    <p:animMotion origin="layout" path="M 0 0  L -0.25 0  E" pathEditMode="relative" ptsTypes="">
                                      <p:cBhvr>
                                        <p:cTn id="65" dur="2000" fill="hold"/>
                                        <p:tgtEl>
                                          <p:spTgt spid="6"/>
                                        </p:tgtEl>
                                        <p:attrNameLst>
                                          <p:attrName>ppt_x</p:attrName>
                                          <p:attrName>ppt_y</p:attrName>
                                        </p:attrNameLst>
                                      </p:cBhvr>
                                    </p:animMotion>
                                  </p:childTnLst>
                                </p:cTn>
                              </p:par>
                              <p:par>
                                <p:cTn id="66" presetID="35" presetClass="path" presetSubtype="0" accel="50000" decel="50000" fill="hold" nodeType="withEffect">
                                  <p:stCondLst>
                                    <p:cond delay="0"/>
                                  </p:stCondLst>
                                  <p:childTnLst>
                                    <p:animMotion origin="layout" path="M 0 0  L -0.25 0  E" pathEditMode="relative" ptsTypes="">
                                      <p:cBhvr>
                                        <p:cTn id="67" dur="2000" fill="hold"/>
                                        <p:tgtEl>
                                          <p:spTgt spid="87"/>
                                        </p:tgtEl>
                                        <p:attrNameLst>
                                          <p:attrName>ppt_x</p:attrName>
                                          <p:attrName>ppt_y</p:attrName>
                                        </p:attrNameLst>
                                      </p:cBhvr>
                                    </p:animMotion>
                                  </p:childTnLst>
                                </p:cTn>
                              </p:par>
                              <p:par>
                                <p:cTn id="68" presetID="35" presetClass="path" presetSubtype="0" accel="50000" decel="50000" fill="hold" nodeType="withEffect">
                                  <p:stCondLst>
                                    <p:cond delay="0"/>
                                  </p:stCondLst>
                                  <p:childTnLst>
                                    <p:animMotion origin="layout" path="M 0 0  L -0.25 0  E" pathEditMode="relative" ptsTypes="">
                                      <p:cBhvr>
                                        <p:cTn id="69" dur="2000" fill="hold"/>
                                        <p:tgtEl>
                                          <p:spTgt spid="5"/>
                                        </p:tgtEl>
                                        <p:attrNameLst>
                                          <p:attrName>ppt_x</p:attrName>
                                          <p:attrName>ppt_y</p:attrName>
                                        </p:attrNameLst>
                                      </p:cBhvr>
                                    </p:animMotion>
                                  </p:childTnLst>
                                </p:cTn>
                              </p:par>
                              <p:par>
                                <p:cTn id="70" presetID="35" presetClass="path" presetSubtype="0" accel="50000" decel="50000" fill="hold" nodeType="withEffect">
                                  <p:stCondLst>
                                    <p:cond delay="0"/>
                                  </p:stCondLst>
                                  <p:childTnLst>
                                    <p:animMotion origin="layout" path="M 0 0  L -0.25 0  E" pathEditMode="relative" ptsTypes="">
                                      <p:cBhvr>
                                        <p:cTn id="71" dur="2000" fill="hold"/>
                                        <p:tgtEl>
                                          <p:spTgt spid="78"/>
                                        </p:tgtEl>
                                        <p:attrNameLst>
                                          <p:attrName>ppt_x</p:attrName>
                                          <p:attrName>ppt_y</p:attrName>
                                        </p:attrNameLst>
                                      </p:cBhvr>
                                    </p:animMotion>
                                  </p:childTnLst>
                                </p:cTn>
                              </p:par>
                              <p:par>
                                <p:cTn id="72" presetID="10" presetClass="exit" presetSubtype="0" fill="hold" nodeType="withEffect">
                                  <p:stCondLst>
                                    <p:cond delay="0"/>
                                  </p:stCondLst>
                                  <p:childTnLst>
                                    <p:animEffect transition="out" filter="fade">
                                      <p:cBhvr>
                                        <p:cTn id="73" dur="1000"/>
                                        <p:tgtEl>
                                          <p:spTgt spid="103"/>
                                        </p:tgtEl>
                                      </p:cBhvr>
                                    </p:animEffect>
                                    <p:set>
                                      <p:cBhvr>
                                        <p:cTn id="74" dur="1" fill="hold">
                                          <p:stCondLst>
                                            <p:cond delay="999"/>
                                          </p:stCondLst>
                                        </p:cTn>
                                        <p:tgtEl>
                                          <p:spTgt spid="1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animBg="1"/>
      <p:bldP spid="38" grpId="0" animBg="1"/>
      <p:bldP spid="86" grpId="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p:cNvGrpSpPr/>
          <p:nvPr/>
        </p:nvGrpSpPr>
        <p:grpSpPr>
          <a:xfrm>
            <a:off x="-152400" y="-76200"/>
            <a:ext cx="9908770" cy="7196051"/>
            <a:chOff x="-152400" y="-76200"/>
            <a:chExt cx="9908770" cy="7196051"/>
          </a:xfrm>
        </p:grpSpPr>
        <p:sp>
          <p:nvSpPr>
            <p:cNvPr id="62" name="Rectangle 61"/>
            <p:cNvSpPr/>
            <p:nvPr/>
          </p:nvSpPr>
          <p:spPr>
            <a:xfrm>
              <a:off x="0" y="0"/>
              <a:ext cx="9144000" cy="8382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nvGrpSpPr>
            <p:cNvPr id="2" name="Group 6"/>
            <p:cNvGrpSpPr/>
            <p:nvPr/>
          </p:nvGrpSpPr>
          <p:grpSpPr>
            <a:xfrm>
              <a:off x="-152400" y="838200"/>
              <a:ext cx="9908770" cy="6281651"/>
              <a:chOff x="-152400" y="879764"/>
              <a:chExt cx="9908770" cy="6281651"/>
            </a:xfrm>
          </p:grpSpPr>
          <p:grpSp>
            <p:nvGrpSpPr>
              <p:cNvPr id="3" name="Group 34"/>
              <p:cNvGrpSpPr/>
              <p:nvPr/>
            </p:nvGrpSpPr>
            <p:grpSpPr>
              <a:xfrm>
                <a:off x="-152400" y="879764"/>
                <a:ext cx="9908770" cy="6281651"/>
                <a:chOff x="-152400" y="876716"/>
                <a:chExt cx="9908770" cy="6281651"/>
              </a:xfrm>
            </p:grpSpPr>
            <p:grpSp>
              <p:nvGrpSpPr>
                <p:cNvPr id="4" name="Group 33"/>
                <p:cNvGrpSpPr/>
                <p:nvPr/>
              </p:nvGrpSpPr>
              <p:grpSpPr>
                <a:xfrm>
                  <a:off x="3391593" y="876716"/>
                  <a:ext cx="6364777" cy="6281651"/>
                  <a:chOff x="3391593" y="876716"/>
                  <a:chExt cx="6364777" cy="6281651"/>
                </a:xfrm>
              </p:grpSpPr>
              <p:sp>
                <p:nvSpPr>
                  <p:cNvPr id="69" name="Freeform 68"/>
                  <p:cNvSpPr/>
                  <p:nvPr/>
                </p:nvSpPr>
                <p:spPr>
                  <a:xfrm>
                    <a:off x="3581400" y="876716"/>
                    <a:ext cx="5547360"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731519 h 1271846"/>
                      <a:gd name="connsiteX14" fmla="*/ 1910542 w 5547360"/>
                      <a:gd name="connsiteY14" fmla="*/ 655319 h 1271846"/>
                      <a:gd name="connsiteX15" fmla="*/ 2060171 w 5547360"/>
                      <a:gd name="connsiteY15" fmla="*/ 731519 h 1271846"/>
                      <a:gd name="connsiteX16" fmla="*/ 2202873 w 5547360"/>
                      <a:gd name="connsiteY16" fmla="*/ 847897 h 1271846"/>
                      <a:gd name="connsiteX17" fmla="*/ 2851265 w 5547360"/>
                      <a:gd name="connsiteY17" fmla="*/ 864523 h 1271846"/>
                      <a:gd name="connsiteX18" fmla="*/ 3682538 w 5547360"/>
                      <a:gd name="connsiteY18" fmla="*/ 864523 h 1271846"/>
                      <a:gd name="connsiteX19" fmla="*/ 3948545 w 5547360"/>
                      <a:gd name="connsiteY19" fmla="*/ 1180406 h 1271846"/>
                      <a:gd name="connsiteX20" fmla="*/ 4197927 w 5547360"/>
                      <a:gd name="connsiteY20" fmla="*/ 1147155 h 1271846"/>
                      <a:gd name="connsiteX21" fmla="*/ 4530436 w 5547360"/>
                      <a:gd name="connsiteY21" fmla="*/ 1113904 h 1271846"/>
                      <a:gd name="connsiteX22" fmla="*/ 4594167 w 5547360"/>
                      <a:gd name="connsiteY22" fmla="*/ 1113904 h 1271846"/>
                      <a:gd name="connsiteX23" fmla="*/ 4736869 w 5547360"/>
                      <a:gd name="connsiteY23" fmla="*/ 897773 h 1271846"/>
                      <a:gd name="connsiteX24" fmla="*/ 4813069 w 5547360"/>
                      <a:gd name="connsiteY24" fmla="*/ 681643 h 1271846"/>
                      <a:gd name="connsiteX25" fmla="*/ 4680995 w 5547360"/>
                      <a:gd name="connsiteY25" fmla="*/ 677994 h 1271846"/>
                      <a:gd name="connsiteX26" fmla="*/ 4698534 w 5547360"/>
                      <a:gd name="connsiteY26" fmla="*/ 564540 h 1271846"/>
                      <a:gd name="connsiteX27" fmla="*/ 4793673 w 5547360"/>
                      <a:gd name="connsiteY27" fmla="*/ 313112 h 1271846"/>
                      <a:gd name="connsiteX28" fmla="*/ 5062451 w 5547360"/>
                      <a:gd name="connsiteY28" fmla="*/ 382384 h 1271846"/>
                      <a:gd name="connsiteX29" fmla="*/ 5145578 w 5547360"/>
                      <a:gd name="connsiteY29" fmla="*/ 266006 h 1271846"/>
                      <a:gd name="connsiteX30" fmla="*/ 5178829 w 5547360"/>
                      <a:gd name="connsiteY30" fmla="*/ 133003 h 1271846"/>
                      <a:gd name="connsiteX31" fmla="*/ 5178829 w 5547360"/>
                      <a:gd name="connsiteY31" fmla="*/ 49875 h 1271846"/>
                      <a:gd name="connsiteX32" fmla="*/ 2320635 w 5547360"/>
                      <a:gd name="connsiteY32" fmla="*/ 0 h 1271846"/>
                      <a:gd name="connsiteX33" fmla="*/ 0 w 5547360"/>
                      <a:gd name="connsiteY33" fmla="*/ 224443 h 1271846"/>
                      <a:gd name="connsiteX0" fmla="*/ 0 w 5547360"/>
                      <a:gd name="connsiteY0" fmla="*/ 224443 h 1269075"/>
                      <a:gd name="connsiteX1" fmla="*/ 606829 w 5547360"/>
                      <a:gd name="connsiteY1" fmla="*/ 781395 h 1269075"/>
                      <a:gd name="connsiteX2" fmla="*/ 723207 w 5547360"/>
                      <a:gd name="connsiteY2" fmla="*/ 847897 h 1269075"/>
                      <a:gd name="connsiteX3" fmla="*/ 739833 w 5547360"/>
                      <a:gd name="connsiteY3" fmla="*/ 864523 h 1269075"/>
                      <a:gd name="connsiteX4" fmla="*/ 889462 w 5547360"/>
                      <a:gd name="connsiteY4" fmla="*/ 881148 h 1269075"/>
                      <a:gd name="connsiteX5" fmla="*/ 989214 w 5547360"/>
                      <a:gd name="connsiteY5" fmla="*/ 881148 h 1269075"/>
                      <a:gd name="connsiteX6" fmla="*/ 1055716 w 5547360"/>
                      <a:gd name="connsiteY6" fmla="*/ 1064028 h 1269075"/>
                      <a:gd name="connsiteX7" fmla="*/ 1221971 w 5547360"/>
                      <a:gd name="connsiteY7" fmla="*/ 1263533 h 1269075"/>
                      <a:gd name="connsiteX8" fmla="*/ 1338349 w 5547360"/>
                      <a:gd name="connsiteY8" fmla="*/ 1030777 h 1269075"/>
                      <a:gd name="connsiteX9" fmla="*/ 1321723 w 5547360"/>
                      <a:gd name="connsiteY9" fmla="*/ 881148 h 1269075"/>
                      <a:gd name="connsiteX10" fmla="*/ 1288473 w 5547360"/>
                      <a:gd name="connsiteY10" fmla="*/ 665017 h 1269075"/>
                      <a:gd name="connsiteX11" fmla="*/ 1388225 w 5547360"/>
                      <a:gd name="connsiteY11" fmla="*/ 665017 h 1269075"/>
                      <a:gd name="connsiteX12" fmla="*/ 1687483 w 5547360"/>
                      <a:gd name="connsiteY12" fmla="*/ 731519 h 1269075"/>
                      <a:gd name="connsiteX13" fmla="*/ 1910542 w 5547360"/>
                      <a:gd name="connsiteY13" fmla="*/ 655319 h 1269075"/>
                      <a:gd name="connsiteX14" fmla="*/ 2060171 w 5547360"/>
                      <a:gd name="connsiteY14" fmla="*/ 731519 h 1269075"/>
                      <a:gd name="connsiteX15" fmla="*/ 2202873 w 5547360"/>
                      <a:gd name="connsiteY15" fmla="*/ 847897 h 1269075"/>
                      <a:gd name="connsiteX16" fmla="*/ 2851265 w 5547360"/>
                      <a:gd name="connsiteY16" fmla="*/ 864523 h 1269075"/>
                      <a:gd name="connsiteX17" fmla="*/ 3682538 w 5547360"/>
                      <a:gd name="connsiteY17" fmla="*/ 864523 h 1269075"/>
                      <a:gd name="connsiteX18" fmla="*/ 3948545 w 5547360"/>
                      <a:gd name="connsiteY18" fmla="*/ 1180406 h 1269075"/>
                      <a:gd name="connsiteX19" fmla="*/ 4197927 w 5547360"/>
                      <a:gd name="connsiteY19" fmla="*/ 1147155 h 1269075"/>
                      <a:gd name="connsiteX20" fmla="*/ 4530436 w 5547360"/>
                      <a:gd name="connsiteY20" fmla="*/ 1113904 h 1269075"/>
                      <a:gd name="connsiteX21" fmla="*/ 4594167 w 5547360"/>
                      <a:gd name="connsiteY21" fmla="*/ 1113904 h 1269075"/>
                      <a:gd name="connsiteX22" fmla="*/ 4736869 w 5547360"/>
                      <a:gd name="connsiteY22" fmla="*/ 897773 h 1269075"/>
                      <a:gd name="connsiteX23" fmla="*/ 4813069 w 5547360"/>
                      <a:gd name="connsiteY23" fmla="*/ 681643 h 1269075"/>
                      <a:gd name="connsiteX24" fmla="*/ 4680995 w 5547360"/>
                      <a:gd name="connsiteY24" fmla="*/ 677994 h 1269075"/>
                      <a:gd name="connsiteX25" fmla="*/ 4698534 w 5547360"/>
                      <a:gd name="connsiteY25" fmla="*/ 564540 h 1269075"/>
                      <a:gd name="connsiteX26" fmla="*/ 4793673 w 5547360"/>
                      <a:gd name="connsiteY26" fmla="*/ 313112 h 1269075"/>
                      <a:gd name="connsiteX27" fmla="*/ 5062451 w 5547360"/>
                      <a:gd name="connsiteY27" fmla="*/ 382384 h 1269075"/>
                      <a:gd name="connsiteX28" fmla="*/ 5145578 w 5547360"/>
                      <a:gd name="connsiteY28" fmla="*/ 266006 h 1269075"/>
                      <a:gd name="connsiteX29" fmla="*/ 5178829 w 5547360"/>
                      <a:gd name="connsiteY29" fmla="*/ 133003 h 1269075"/>
                      <a:gd name="connsiteX30" fmla="*/ 5178829 w 5547360"/>
                      <a:gd name="connsiteY30" fmla="*/ 49875 h 1269075"/>
                      <a:gd name="connsiteX31" fmla="*/ 2320635 w 5547360"/>
                      <a:gd name="connsiteY31" fmla="*/ 0 h 1269075"/>
                      <a:gd name="connsiteX32" fmla="*/ 0 w 5547360"/>
                      <a:gd name="connsiteY32" fmla="*/ 224443 h 1269075"/>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38349 w 5547360"/>
                      <a:gd name="connsiteY7" fmla="*/ 1030777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731519 h 1227511"/>
                      <a:gd name="connsiteX12" fmla="*/ 1910542 w 5547360"/>
                      <a:gd name="connsiteY12" fmla="*/ 655319 h 1227511"/>
                      <a:gd name="connsiteX13" fmla="*/ 2060171 w 5547360"/>
                      <a:gd name="connsiteY13" fmla="*/ 731519 h 1227511"/>
                      <a:gd name="connsiteX14" fmla="*/ 2202873 w 5547360"/>
                      <a:gd name="connsiteY14" fmla="*/ 8478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736869 w 5547360"/>
                      <a:gd name="connsiteY21" fmla="*/ 897773 h 1227511"/>
                      <a:gd name="connsiteX22" fmla="*/ 4813069 w 5547360"/>
                      <a:gd name="connsiteY22" fmla="*/ 681643 h 1227511"/>
                      <a:gd name="connsiteX23" fmla="*/ 4680995 w 5547360"/>
                      <a:gd name="connsiteY23" fmla="*/ 677994 h 1227511"/>
                      <a:gd name="connsiteX24" fmla="*/ 4698534 w 5547360"/>
                      <a:gd name="connsiteY24" fmla="*/ 5645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731519 h 1227511"/>
                      <a:gd name="connsiteX11" fmla="*/ 1910542 w 5547360"/>
                      <a:gd name="connsiteY11" fmla="*/ 655319 h 1227511"/>
                      <a:gd name="connsiteX12" fmla="*/ 2060171 w 5547360"/>
                      <a:gd name="connsiteY12" fmla="*/ 731519 h 1227511"/>
                      <a:gd name="connsiteX13" fmla="*/ 2202873 w 5547360"/>
                      <a:gd name="connsiteY13" fmla="*/ 8478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736869 w 5547360"/>
                      <a:gd name="connsiteY20" fmla="*/ 897773 h 1227511"/>
                      <a:gd name="connsiteX21" fmla="*/ 4813069 w 5547360"/>
                      <a:gd name="connsiteY21" fmla="*/ 681643 h 1227511"/>
                      <a:gd name="connsiteX22" fmla="*/ 4680995 w 5547360"/>
                      <a:gd name="connsiteY22" fmla="*/ 677994 h 1227511"/>
                      <a:gd name="connsiteX23" fmla="*/ 4698534 w 5547360"/>
                      <a:gd name="connsiteY23" fmla="*/ 5645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321723 w 5547360"/>
                      <a:gd name="connsiteY6" fmla="*/ 881148 h 1227511"/>
                      <a:gd name="connsiteX7" fmla="*/ 1288473 w 5547360"/>
                      <a:gd name="connsiteY7" fmla="*/ 665017 h 1227511"/>
                      <a:gd name="connsiteX8" fmla="*/ 1388225 w 5547360"/>
                      <a:gd name="connsiteY8" fmla="*/ 665017 h 1227511"/>
                      <a:gd name="connsiteX9" fmla="*/ 1687483 w 5547360"/>
                      <a:gd name="connsiteY9" fmla="*/ 731519 h 1227511"/>
                      <a:gd name="connsiteX10" fmla="*/ 1910542 w 5547360"/>
                      <a:gd name="connsiteY10" fmla="*/ 655319 h 1227511"/>
                      <a:gd name="connsiteX11" fmla="*/ 2060171 w 5547360"/>
                      <a:gd name="connsiteY11" fmla="*/ 731519 h 1227511"/>
                      <a:gd name="connsiteX12" fmla="*/ 2202873 w 5547360"/>
                      <a:gd name="connsiteY12" fmla="*/ 8478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736869 w 5547360"/>
                      <a:gd name="connsiteY19" fmla="*/ 897773 h 1227511"/>
                      <a:gd name="connsiteX20" fmla="*/ 4813069 w 5547360"/>
                      <a:gd name="connsiteY20" fmla="*/ 681643 h 1227511"/>
                      <a:gd name="connsiteX21" fmla="*/ 4680995 w 5547360"/>
                      <a:gd name="connsiteY21" fmla="*/ 677994 h 1227511"/>
                      <a:gd name="connsiteX22" fmla="*/ 4698534 w 5547360"/>
                      <a:gd name="connsiteY22" fmla="*/ 5645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321723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731519 h 1227511"/>
                      <a:gd name="connsiteX9" fmla="*/ 1910542 w 5547360"/>
                      <a:gd name="connsiteY9" fmla="*/ 655319 h 1227511"/>
                      <a:gd name="connsiteX10" fmla="*/ 2060171 w 5547360"/>
                      <a:gd name="connsiteY10" fmla="*/ 731519 h 1227511"/>
                      <a:gd name="connsiteX11" fmla="*/ 2202873 w 5547360"/>
                      <a:gd name="connsiteY11" fmla="*/ 8478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736869 w 5547360"/>
                      <a:gd name="connsiteY18" fmla="*/ 897773 h 1227511"/>
                      <a:gd name="connsiteX19" fmla="*/ 4813069 w 5547360"/>
                      <a:gd name="connsiteY19" fmla="*/ 681643 h 1227511"/>
                      <a:gd name="connsiteX20" fmla="*/ 4680995 w 5547360"/>
                      <a:gd name="connsiteY20" fmla="*/ 677994 h 1227511"/>
                      <a:gd name="connsiteX21" fmla="*/ 4698534 w 5547360"/>
                      <a:gd name="connsiteY21" fmla="*/ 5645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321723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731519 h 1227511"/>
                      <a:gd name="connsiteX8" fmla="*/ 1910542 w 5547360"/>
                      <a:gd name="connsiteY8" fmla="*/ 655319 h 1227511"/>
                      <a:gd name="connsiteX9" fmla="*/ 2060171 w 5547360"/>
                      <a:gd name="connsiteY9" fmla="*/ 731519 h 1227511"/>
                      <a:gd name="connsiteX10" fmla="*/ 2202873 w 5547360"/>
                      <a:gd name="connsiteY10" fmla="*/ 8478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736869 w 5547360"/>
                      <a:gd name="connsiteY17" fmla="*/ 897773 h 1227511"/>
                      <a:gd name="connsiteX18" fmla="*/ 4813069 w 5547360"/>
                      <a:gd name="connsiteY18" fmla="*/ 681643 h 1227511"/>
                      <a:gd name="connsiteX19" fmla="*/ 4680995 w 5547360"/>
                      <a:gd name="connsiteY19" fmla="*/ 677994 h 1227511"/>
                      <a:gd name="connsiteX20" fmla="*/ 4698534 w 5547360"/>
                      <a:gd name="connsiteY20" fmla="*/ 5645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321723 w 5547360"/>
                      <a:gd name="connsiteY3" fmla="*/ 881148 h 1227511"/>
                      <a:gd name="connsiteX4" fmla="*/ 1288473 w 5547360"/>
                      <a:gd name="connsiteY4" fmla="*/ 665017 h 1227511"/>
                      <a:gd name="connsiteX5" fmla="*/ 1388225 w 5547360"/>
                      <a:gd name="connsiteY5" fmla="*/ 665017 h 1227511"/>
                      <a:gd name="connsiteX6" fmla="*/ 1687483 w 5547360"/>
                      <a:gd name="connsiteY6" fmla="*/ 731519 h 1227511"/>
                      <a:gd name="connsiteX7" fmla="*/ 1910542 w 5547360"/>
                      <a:gd name="connsiteY7" fmla="*/ 655319 h 1227511"/>
                      <a:gd name="connsiteX8" fmla="*/ 2060171 w 5547360"/>
                      <a:gd name="connsiteY8" fmla="*/ 731519 h 1227511"/>
                      <a:gd name="connsiteX9" fmla="*/ 2202873 w 5547360"/>
                      <a:gd name="connsiteY9" fmla="*/ 847897 h 1227511"/>
                      <a:gd name="connsiteX10" fmla="*/ 2851265 w 5547360"/>
                      <a:gd name="connsiteY10" fmla="*/ 864523 h 1227511"/>
                      <a:gd name="connsiteX11" fmla="*/ 3682538 w 5547360"/>
                      <a:gd name="connsiteY11" fmla="*/ 864523 h 1227511"/>
                      <a:gd name="connsiteX12" fmla="*/ 3948545 w 5547360"/>
                      <a:gd name="connsiteY12" fmla="*/ 1180406 h 1227511"/>
                      <a:gd name="connsiteX13" fmla="*/ 4197927 w 5547360"/>
                      <a:gd name="connsiteY13" fmla="*/ 1147155 h 1227511"/>
                      <a:gd name="connsiteX14" fmla="*/ 4530436 w 5547360"/>
                      <a:gd name="connsiteY14" fmla="*/ 1113904 h 1227511"/>
                      <a:gd name="connsiteX15" fmla="*/ 4594167 w 5547360"/>
                      <a:gd name="connsiteY15" fmla="*/ 1113904 h 1227511"/>
                      <a:gd name="connsiteX16" fmla="*/ 4736869 w 5547360"/>
                      <a:gd name="connsiteY16" fmla="*/ 897773 h 1227511"/>
                      <a:gd name="connsiteX17" fmla="*/ 4813069 w 5547360"/>
                      <a:gd name="connsiteY17" fmla="*/ 681643 h 1227511"/>
                      <a:gd name="connsiteX18" fmla="*/ 4680995 w 5547360"/>
                      <a:gd name="connsiteY18" fmla="*/ 677994 h 1227511"/>
                      <a:gd name="connsiteX19" fmla="*/ 4698534 w 5547360"/>
                      <a:gd name="connsiteY19" fmla="*/ 5645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654463 w 5813598"/>
                      <a:gd name="connsiteY4" fmla="*/ 665017 h 1227511"/>
                      <a:gd name="connsiteX5" fmla="*/ 1953721 w 5813598"/>
                      <a:gd name="connsiteY5" fmla="*/ 731519 h 1227511"/>
                      <a:gd name="connsiteX6" fmla="*/ 2176780 w 5813598"/>
                      <a:gd name="connsiteY6" fmla="*/ 655319 h 1227511"/>
                      <a:gd name="connsiteX7" fmla="*/ 2326409 w 5813598"/>
                      <a:gd name="connsiteY7" fmla="*/ 731519 h 1227511"/>
                      <a:gd name="connsiteX8" fmla="*/ 2469111 w 5813598"/>
                      <a:gd name="connsiteY8" fmla="*/ 847897 h 1227511"/>
                      <a:gd name="connsiteX9" fmla="*/ 3117503 w 5813598"/>
                      <a:gd name="connsiteY9" fmla="*/ 864523 h 1227511"/>
                      <a:gd name="connsiteX10" fmla="*/ 3948776 w 5813598"/>
                      <a:gd name="connsiteY10" fmla="*/ 864523 h 1227511"/>
                      <a:gd name="connsiteX11" fmla="*/ 4214783 w 5813598"/>
                      <a:gd name="connsiteY11" fmla="*/ 1180406 h 1227511"/>
                      <a:gd name="connsiteX12" fmla="*/ 4464165 w 5813598"/>
                      <a:gd name="connsiteY12" fmla="*/ 1147155 h 1227511"/>
                      <a:gd name="connsiteX13" fmla="*/ 4796674 w 5813598"/>
                      <a:gd name="connsiteY13" fmla="*/ 1113904 h 1227511"/>
                      <a:gd name="connsiteX14" fmla="*/ 4860405 w 5813598"/>
                      <a:gd name="connsiteY14" fmla="*/ 1113904 h 1227511"/>
                      <a:gd name="connsiteX15" fmla="*/ 5003107 w 5813598"/>
                      <a:gd name="connsiteY15" fmla="*/ 897773 h 1227511"/>
                      <a:gd name="connsiteX16" fmla="*/ 5079307 w 5813598"/>
                      <a:gd name="connsiteY16" fmla="*/ 681643 h 1227511"/>
                      <a:gd name="connsiteX17" fmla="*/ 4947233 w 5813598"/>
                      <a:gd name="connsiteY17" fmla="*/ 677994 h 1227511"/>
                      <a:gd name="connsiteX18" fmla="*/ 4964772 w 5813598"/>
                      <a:gd name="connsiteY18" fmla="*/ 5645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266238 w 5813598"/>
                      <a:gd name="connsiteY0" fmla="*/ 224443 h 1227511"/>
                      <a:gd name="connsiteX1" fmla="*/ 989445 w 5813598"/>
                      <a:gd name="connsiteY1" fmla="*/ 847897 h 1227511"/>
                      <a:gd name="connsiteX2" fmla="*/ 1587961 w 5813598"/>
                      <a:gd name="connsiteY2" fmla="*/ 881148 h 1227511"/>
                      <a:gd name="connsiteX3" fmla="*/ 1554711 w 5813598"/>
                      <a:gd name="connsiteY3" fmla="*/ 665017 h 1227511"/>
                      <a:gd name="connsiteX4" fmla="*/ 1953721 w 5813598"/>
                      <a:gd name="connsiteY4" fmla="*/ 731519 h 1227511"/>
                      <a:gd name="connsiteX5" fmla="*/ 2176780 w 5813598"/>
                      <a:gd name="connsiteY5" fmla="*/ 655319 h 1227511"/>
                      <a:gd name="connsiteX6" fmla="*/ 2326409 w 5813598"/>
                      <a:gd name="connsiteY6" fmla="*/ 731519 h 1227511"/>
                      <a:gd name="connsiteX7" fmla="*/ 2469111 w 5813598"/>
                      <a:gd name="connsiteY7" fmla="*/ 847897 h 1227511"/>
                      <a:gd name="connsiteX8" fmla="*/ 3117503 w 5813598"/>
                      <a:gd name="connsiteY8" fmla="*/ 864523 h 1227511"/>
                      <a:gd name="connsiteX9" fmla="*/ 3948776 w 5813598"/>
                      <a:gd name="connsiteY9" fmla="*/ 864523 h 1227511"/>
                      <a:gd name="connsiteX10" fmla="*/ 4214783 w 5813598"/>
                      <a:gd name="connsiteY10" fmla="*/ 1180406 h 1227511"/>
                      <a:gd name="connsiteX11" fmla="*/ 4464165 w 5813598"/>
                      <a:gd name="connsiteY11" fmla="*/ 1147155 h 1227511"/>
                      <a:gd name="connsiteX12" fmla="*/ 4796674 w 5813598"/>
                      <a:gd name="connsiteY12" fmla="*/ 1113904 h 1227511"/>
                      <a:gd name="connsiteX13" fmla="*/ 4860405 w 5813598"/>
                      <a:gd name="connsiteY13" fmla="*/ 1113904 h 1227511"/>
                      <a:gd name="connsiteX14" fmla="*/ 5003107 w 5813598"/>
                      <a:gd name="connsiteY14" fmla="*/ 897773 h 1227511"/>
                      <a:gd name="connsiteX15" fmla="*/ 5079307 w 5813598"/>
                      <a:gd name="connsiteY15" fmla="*/ 681643 h 1227511"/>
                      <a:gd name="connsiteX16" fmla="*/ 4947233 w 5813598"/>
                      <a:gd name="connsiteY16" fmla="*/ 677994 h 1227511"/>
                      <a:gd name="connsiteX17" fmla="*/ 4964772 w 5813598"/>
                      <a:gd name="connsiteY17" fmla="*/ 564540 h 1227511"/>
                      <a:gd name="connsiteX18" fmla="*/ 5059911 w 5813598"/>
                      <a:gd name="connsiteY18" fmla="*/ 313112 h 1227511"/>
                      <a:gd name="connsiteX19" fmla="*/ 5328689 w 5813598"/>
                      <a:gd name="connsiteY19" fmla="*/ 382384 h 1227511"/>
                      <a:gd name="connsiteX20" fmla="*/ 5411816 w 5813598"/>
                      <a:gd name="connsiteY20" fmla="*/ 266006 h 1227511"/>
                      <a:gd name="connsiteX21" fmla="*/ 5445067 w 5813598"/>
                      <a:gd name="connsiteY21" fmla="*/ 133003 h 1227511"/>
                      <a:gd name="connsiteX22" fmla="*/ 5445067 w 5813598"/>
                      <a:gd name="connsiteY22" fmla="*/ 49875 h 1227511"/>
                      <a:gd name="connsiteX23" fmla="*/ 2586873 w 5813598"/>
                      <a:gd name="connsiteY23" fmla="*/ 0 h 1227511"/>
                      <a:gd name="connsiteX24" fmla="*/ 266238 w 5813598"/>
                      <a:gd name="connsiteY24"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5079307 w 5813598"/>
                      <a:gd name="connsiteY14" fmla="*/ 681643 h 1227511"/>
                      <a:gd name="connsiteX15" fmla="*/ 4947233 w 5813598"/>
                      <a:gd name="connsiteY15" fmla="*/ 677994 h 1227511"/>
                      <a:gd name="connsiteX16" fmla="*/ 4964772 w 5813598"/>
                      <a:gd name="connsiteY16" fmla="*/ 564540 h 1227511"/>
                      <a:gd name="connsiteX17" fmla="*/ 5059911 w 5813598"/>
                      <a:gd name="connsiteY17" fmla="*/ 313112 h 1227511"/>
                      <a:gd name="connsiteX18" fmla="*/ 5328689 w 5813598"/>
                      <a:gd name="connsiteY18" fmla="*/ 382384 h 1227511"/>
                      <a:gd name="connsiteX19" fmla="*/ 5411816 w 5813598"/>
                      <a:gd name="connsiteY19" fmla="*/ 266006 h 1227511"/>
                      <a:gd name="connsiteX20" fmla="*/ 5445067 w 5813598"/>
                      <a:gd name="connsiteY20" fmla="*/ 133003 h 1227511"/>
                      <a:gd name="connsiteX21" fmla="*/ 5445067 w 5813598"/>
                      <a:gd name="connsiteY21" fmla="*/ 49875 h 1227511"/>
                      <a:gd name="connsiteX22" fmla="*/ 2586873 w 5813598"/>
                      <a:gd name="connsiteY22" fmla="*/ 0 h 1227511"/>
                      <a:gd name="connsiteX23" fmla="*/ 266238 w 5813598"/>
                      <a:gd name="connsiteY23" fmla="*/ 224443 h 1227511"/>
                      <a:gd name="connsiteX0" fmla="*/ 266238 w 5813598"/>
                      <a:gd name="connsiteY0" fmla="*/ 224443 h 1227511"/>
                      <a:gd name="connsiteX1" fmla="*/ 989445 w 5813598"/>
                      <a:gd name="connsiteY1" fmla="*/ 619297 h 1227511"/>
                      <a:gd name="connsiteX2" fmla="*/ 1554711 w 5813598"/>
                      <a:gd name="connsiteY2" fmla="*/ 665017 h 1227511"/>
                      <a:gd name="connsiteX3" fmla="*/ 1953721 w 5813598"/>
                      <a:gd name="connsiteY3" fmla="*/ 731519 h 1227511"/>
                      <a:gd name="connsiteX4" fmla="*/ 2176780 w 5813598"/>
                      <a:gd name="connsiteY4" fmla="*/ 655319 h 1227511"/>
                      <a:gd name="connsiteX5" fmla="*/ 2326409 w 5813598"/>
                      <a:gd name="connsiteY5" fmla="*/ 731519 h 1227511"/>
                      <a:gd name="connsiteX6" fmla="*/ 2469111 w 5813598"/>
                      <a:gd name="connsiteY6" fmla="*/ 847897 h 1227511"/>
                      <a:gd name="connsiteX7" fmla="*/ 3117503 w 5813598"/>
                      <a:gd name="connsiteY7" fmla="*/ 864523 h 1227511"/>
                      <a:gd name="connsiteX8" fmla="*/ 3948776 w 5813598"/>
                      <a:gd name="connsiteY8" fmla="*/ 864523 h 1227511"/>
                      <a:gd name="connsiteX9" fmla="*/ 4214783 w 5813598"/>
                      <a:gd name="connsiteY9" fmla="*/ 1180406 h 1227511"/>
                      <a:gd name="connsiteX10" fmla="*/ 4464165 w 5813598"/>
                      <a:gd name="connsiteY10" fmla="*/ 1147155 h 1227511"/>
                      <a:gd name="connsiteX11" fmla="*/ 4796674 w 5813598"/>
                      <a:gd name="connsiteY11" fmla="*/ 1113904 h 1227511"/>
                      <a:gd name="connsiteX12" fmla="*/ 4860405 w 5813598"/>
                      <a:gd name="connsiteY12" fmla="*/ 1113904 h 1227511"/>
                      <a:gd name="connsiteX13" fmla="*/ 5003107 w 5813598"/>
                      <a:gd name="connsiteY13" fmla="*/ 897773 h 1227511"/>
                      <a:gd name="connsiteX14" fmla="*/ 4947233 w 5813598"/>
                      <a:gd name="connsiteY14" fmla="*/ 677994 h 1227511"/>
                      <a:gd name="connsiteX15" fmla="*/ 4964772 w 5813598"/>
                      <a:gd name="connsiteY15" fmla="*/ 564540 h 1227511"/>
                      <a:gd name="connsiteX16" fmla="*/ 5059911 w 5813598"/>
                      <a:gd name="connsiteY16" fmla="*/ 313112 h 1227511"/>
                      <a:gd name="connsiteX17" fmla="*/ 5328689 w 5813598"/>
                      <a:gd name="connsiteY17" fmla="*/ 382384 h 1227511"/>
                      <a:gd name="connsiteX18" fmla="*/ 5411816 w 5813598"/>
                      <a:gd name="connsiteY18" fmla="*/ 266006 h 1227511"/>
                      <a:gd name="connsiteX19" fmla="*/ 5445067 w 5813598"/>
                      <a:gd name="connsiteY19" fmla="*/ 133003 h 1227511"/>
                      <a:gd name="connsiteX20" fmla="*/ 5445067 w 5813598"/>
                      <a:gd name="connsiteY20" fmla="*/ 49875 h 1227511"/>
                      <a:gd name="connsiteX21" fmla="*/ 2586873 w 5813598"/>
                      <a:gd name="connsiteY21" fmla="*/ 0 h 1227511"/>
                      <a:gd name="connsiteX22" fmla="*/ 266238 w 5813598"/>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 name="connsiteX0" fmla="*/ 0 w 5547360"/>
                      <a:gd name="connsiteY0" fmla="*/ 224443 h 1227511"/>
                      <a:gd name="connsiteX1" fmla="*/ 723207 w 5547360"/>
                      <a:gd name="connsiteY1" fmla="*/ 619297 h 1227511"/>
                      <a:gd name="connsiteX2" fmla="*/ 1288473 w 5547360"/>
                      <a:gd name="connsiteY2" fmla="*/ 665017 h 1227511"/>
                      <a:gd name="connsiteX3" fmla="*/ 1687483 w 5547360"/>
                      <a:gd name="connsiteY3" fmla="*/ 731519 h 1227511"/>
                      <a:gd name="connsiteX4" fmla="*/ 1910542 w 5547360"/>
                      <a:gd name="connsiteY4" fmla="*/ 655319 h 1227511"/>
                      <a:gd name="connsiteX5" fmla="*/ 2060171 w 5547360"/>
                      <a:gd name="connsiteY5" fmla="*/ 731519 h 1227511"/>
                      <a:gd name="connsiteX6" fmla="*/ 2202873 w 5547360"/>
                      <a:gd name="connsiteY6" fmla="*/ 847897 h 1227511"/>
                      <a:gd name="connsiteX7" fmla="*/ 2851265 w 5547360"/>
                      <a:gd name="connsiteY7" fmla="*/ 864523 h 1227511"/>
                      <a:gd name="connsiteX8" fmla="*/ 3682538 w 5547360"/>
                      <a:gd name="connsiteY8" fmla="*/ 864523 h 1227511"/>
                      <a:gd name="connsiteX9" fmla="*/ 3948545 w 5547360"/>
                      <a:gd name="connsiteY9" fmla="*/ 1180406 h 1227511"/>
                      <a:gd name="connsiteX10" fmla="*/ 4197927 w 5547360"/>
                      <a:gd name="connsiteY10" fmla="*/ 1147155 h 1227511"/>
                      <a:gd name="connsiteX11" fmla="*/ 4530436 w 5547360"/>
                      <a:gd name="connsiteY11" fmla="*/ 1113904 h 1227511"/>
                      <a:gd name="connsiteX12" fmla="*/ 4594167 w 5547360"/>
                      <a:gd name="connsiteY12" fmla="*/ 1113904 h 1227511"/>
                      <a:gd name="connsiteX13" fmla="*/ 4736869 w 5547360"/>
                      <a:gd name="connsiteY13" fmla="*/ 897773 h 1227511"/>
                      <a:gd name="connsiteX14" fmla="*/ 4680995 w 5547360"/>
                      <a:gd name="connsiteY14" fmla="*/ 677994 h 1227511"/>
                      <a:gd name="connsiteX15" fmla="*/ 4698534 w 5547360"/>
                      <a:gd name="connsiteY15" fmla="*/ 564540 h 1227511"/>
                      <a:gd name="connsiteX16" fmla="*/ 4793673 w 5547360"/>
                      <a:gd name="connsiteY16" fmla="*/ 313112 h 1227511"/>
                      <a:gd name="connsiteX17" fmla="*/ 5062451 w 5547360"/>
                      <a:gd name="connsiteY17" fmla="*/ 382384 h 1227511"/>
                      <a:gd name="connsiteX18" fmla="*/ 5145578 w 5547360"/>
                      <a:gd name="connsiteY18" fmla="*/ 266006 h 1227511"/>
                      <a:gd name="connsiteX19" fmla="*/ 5178829 w 5547360"/>
                      <a:gd name="connsiteY19" fmla="*/ 133003 h 1227511"/>
                      <a:gd name="connsiteX20" fmla="*/ 5178829 w 5547360"/>
                      <a:gd name="connsiteY20" fmla="*/ 49875 h 1227511"/>
                      <a:gd name="connsiteX21" fmla="*/ 2320635 w 5547360"/>
                      <a:gd name="connsiteY21" fmla="*/ 0 h 1227511"/>
                      <a:gd name="connsiteX22" fmla="*/ 0 w 5547360"/>
                      <a:gd name="connsiteY22"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47360" h="1227511">
                        <a:moveTo>
                          <a:pt x="0" y="224443"/>
                        </a:moveTo>
                        <a:cubicBezTo>
                          <a:pt x="55495" y="602826"/>
                          <a:pt x="83691" y="624943"/>
                          <a:pt x="723207" y="619297"/>
                        </a:cubicBezTo>
                        <a:cubicBezTo>
                          <a:pt x="1014153" y="636654"/>
                          <a:pt x="1127760" y="684413"/>
                          <a:pt x="1288473" y="665017"/>
                        </a:cubicBezTo>
                        <a:cubicBezTo>
                          <a:pt x="1349433" y="640079"/>
                          <a:pt x="1583805" y="733135"/>
                          <a:pt x="1687483" y="731519"/>
                        </a:cubicBezTo>
                        <a:cubicBezTo>
                          <a:pt x="1774536" y="729903"/>
                          <a:pt x="1910542" y="655319"/>
                          <a:pt x="1910542" y="655319"/>
                        </a:cubicBezTo>
                        <a:cubicBezTo>
                          <a:pt x="1985357" y="655319"/>
                          <a:pt x="2011449" y="699423"/>
                          <a:pt x="2060171" y="731519"/>
                        </a:cubicBezTo>
                        <a:cubicBezTo>
                          <a:pt x="2108893" y="763615"/>
                          <a:pt x="2071024" y="825730"/>
                          <a:pt x="2202873" y="847897"/>
                        </a:cubicBezTo>
                        <a:cubicBezTo>
                          <a:pt x="2334722" y="870064"/>
                          <a:pt x="2604654" y="861752"/>
                          <a:pt x="2851265" y="864523"/>
                        </a:cubicBezTo>
                        <a:cubicBezTo>
                          <a:pt x="3097876" y="867294"/>
                          <a:pt x="3499658" y="811876"/>
                          <a:pt x="3682538" y="864523"/>
                        </a:cubicBezTo>
                        <a:cubicBezTo>
                          <a:pt x="3865418" y="917170"/>
                          <a:pt x="3862647" y="1133301"/>
                          <a:pt x="3948545" y="1180406"/>
                        </a:cubicBezTo>
                        <a:cubicBezTo>
                          <a:pt x="4034443" y="1227511"/>
                          <a:pt x="4100945" y="1158239"/>
                          <a:pt x="4197927" y="1147155"/>
                        </a:cubicBezTo>
                        <a:cubicBezTo>
                          <a:pt x="4294909" y="1136071"/>
                          <a:pt x="4464396" y="1119446"/>
                          <a:pt x="4530436" y="1113904"/>
                        </a:cubicBezTo>
                        <a:cubicBezTo>
                          <a:pt x="4596476" y="1108362"/>
                          <a:pt x="4343540" y="1027427"/>
                          <a:pt x="4594167" y="1113904"/>
                        </a:cubicBezTo>
                        <a:cubicBezTo>
                          <a:pt x="4643201" y="866644"/>
                          <a:pt x="4559560" y="935093"/>
                          <a:pt x="4736869" y="897773"/>
                        </a:cubicBezTo>
                        <a:cubicBezTo>
                          <a:pt x="4751340" y="825121"/>
                          <a:pt x="4687384" y="733533"/>
                          <a:pt x="4680995" y="677994"/>
                        </a:cubicBezTo>
                        <a:cubicBezTo>
                          <a:pt x="4661906" y="645777"/>
                          <a:pt x="4683005" y="756644"/>
                          <a:pt x="4698534" y="564540"/>
                        </a:cubicBezTo>
                        <a:cubicBezTo>
                          <a:pt x="4775338" y="533787"/>
                          <a:pt x="4733020" y="343471"/>
                          <a:pt x="4793673" y="313112"/>
                        </a:cubicBezTo>
                        <a:cubicBezTo>
                          <a:pt x="4854326" y="282753"/>
                          <a:pt x="5003800" y="390235"/>
                          <a:pt x="5062451" y="382384"/>
                        </a:cubicBezTo>
                        <a:cubicBezTo>
                          <a:pt x="5121102" y="374533"/>
                          <a:pt x="5126182" y="307569"/>
                          <a:pt x="5145578" y="266006"/>
                        </a:cubicBezTo>
                        <a:cubicBezTo>
                          <a:pt x="5164974" y="224443"/>
                          <a:pt x="5173287" y="169025"/>
                          <a:pt x="5178829" y="133003"/>
                        </a:cubicBezTo>
                        <a:cubicBezTo>
                          <a:pt x="5184371" y="96981"/>
                          <a:pt x="5547360" y="33250"/>
                          <a:pt x="5178829" y="49875"/>
                        </a:cubicBezTo>
                        <a:lnTo>
                          <a:pt x="2320635" y="0"/>
                        </a:lnTo>
                        <a:lnTo>
                          <a:pt x="0"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0" name="Freeform 69"/>
                  <p:cNvSpPr/>
                  <p:nvPr/>
                </p:nvSpPr>
                <p:spPr>
                  <a:xfrm>
                    <a:off x="3391593" y="2054352"/>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39833"/>
                          <a:pt x="5153891" y="778626"/>
                        </a:cubicBezTo>
                        <a:cubicBezTo>
                          <a:pt x="5090160" y="817419"/>
                          <a:pt x="4954385" y="731520"/>
                          <a:pt x="4887883" y="795251"/>
                        </a:cubicBezTo>
                        <a:cubicBezTo>
                          <a:pt x="4821381" y="858982"/>
                          <a:pt x="4788131" y="1044633"/>
                          <a:pt x="4754880" y="1161011"/>
                        </a:cubicBezTo>
                        <a:cubicBezTo>
                          <a:pt x="4721629" y="1277389"/>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410989"/>
                          <a:pt x="4039985" y="3471949"/>
                        </a:cubicBezTo>
                        <a:cubicBezTo>
                          <a:pt x="4073236" y="3532909"/>
                          <a:pt x="4117570" y="3552306"/>
                          <a:pt x="4156363" y="3604953"/>
                        </a:cubicBezTo>
                        <a:cubicBezTo>
                          <a:pt x="4195156" y="3657600"/>
                          <a:pt x="4247804" y="3699164"/>
                          <a:pt x="4272742" y="3787833"/>
                        </a:cubicBezTo>
                        <a:cubicBezTo>
                          <a:pt x="4297680" y="3876502"/>
                          <a:pt x="4300450" y="4056612"/>
                          <a:pt x="4305992" y="4136968"/>
                        </a:cubicBezTo>
                        <a:cubicBezTo>
                          <a:pt x="4311534" y="4217324"/>
                          <a:pt x="4317075" y="4220095"/>
                          <a:pt x="4305992" y="4269971"/>
                        </a:cubicBezTo>
                        <a:cubicBezTo>
                          <a:pt x="4294909" y="4319847"/>
                          <a:pt x="4319847" y="4433455"/>
                          <a:pt x="4239491" y="4436226"/>
                        </a:cubicBezTo>
                        <a:cubicBezTo>
                          <a:pt x="4159135" y="4438997"/>
                          <a:pt x="3934691" y="436972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67448"/>
                          <a:pt x="1363287" y="4253346"/>
                        </a:cubicBezTo>
                        <a:cubicBezTo>
                          <a:pt x="1138843" y="4339244"/>
                          <a:pt x="1327266" y="4408517"/>
                          <a:pt x="1130531" y="4452851"/>
                        </a:cubicBezTo>
                        <a:cubicBezTo>
                          <a:pt x="933797" y="4497186"/>
                          <a:pt x="343593" y="4436226"/>
                          <a:pt x="182880" y="4519353"/>
                        </a:cubicBezTo>
                        <a:cubicBezTo>
                          <a:pt x="22167" y="46024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53"/>
                <p:cNvGrpSpPr/>
                <p:nvPr/>
              </p:nvGrpSpPr>
              <p:grpSpPr>
                <a:xfrm>
                  <a:off x="-152400" y="5330952"/>
                  <a:ext cx="3505200" cy="1752600"/>
                  <a:chOff x="-152400" y="5330952"/>
                  <a:chExt cx="3505200" cy="1752600"/>
                </a:xfrm>
              </p:grpSpPr>
              <p:sp>
                <p:nvSpPr>
                  <p:cNvPr id="67" name="Rectangle 66"/>
                  <p:cNvSpPr/>
                  <p:nvPr/>
                </p:nvSpPr>
                <p:spPr>
                  <a:xfrm>
                    <a:off x="-152400" y="5330952"/>
                    <a:ext cx="2895600" cy="1676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ectangle 67"/>
                  <p:cNvSpPr/>
                  <p:nvPr/>
                </p:nvSpPr>
                <p:spPr>
                  <a:xfrm>
                    <a:off x="2209800" y="6016752"/>
                    <a:ext cx="1143000" cy="106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64" name="Freeform 63"/>
              <p:cNvSpPr/>
              <p:nvPr/>
            </p:nvSpPr>
            <p:spPr>
              <a:xfrm>
                <a:off x="1981200" y="1057148"/>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49" name="Group 48"/>
            <p:cNvGrpSpPr/>
            <p:nvPr/>
          </p:nvGrpSpPr>
          <p:grpSpPr>
            <a:xfrm>
              <a:off x="-137160" y="-76200"/>
              <a:ext cx="9339702" cy="7162800"/>
              <a:chOff x="-137160" y="-76200"/>
              <a:chExt cx="9339702" cy="7162800"/>
            </a:xfrm>
          </p:grpSpPr>
          <p:sp>
            <p:nvSpPr>
              <p:cNvPr id="38" name="TextBox 37"/>
              <p:cNvSpPr txBox="1"/>
              <p:nvPr/>
            </p:nvSpPr>
            <p:spPr>
              <a:xfrm>
                <a:off x="7391400" y="-76200"/>
                <a:ext cx="1597104" cy="830997"/>
              </a:xfrm>
              <a:prstGeom prst="rect">
                <a:avLst/>
              </a:prstGeom>
              <a:solidFill>
                <a:schemeClr val="bg1"/>
              </a:solidFill>
            </p:spPr>
            <p:txBody>
              <a:bodyPr wrap="none" rtlCol="0">
                <a:spAutoFit/>
              </a:bodyPr>
              <a:lstStyle/>
              <a:p>
                <a:r>
                  <a:rPr lang="en-US" sz="4800" dirty="0" smtClean="0">
                    <a:ln>
                      <a:solidFill>
                        <a:schemeClr val="tx1"/>
                      </a:solidFill>
                    </a:ln>
                    <a:effectLst>
                      <a:outerShdw dist="50800" dir="7200000" algn="ctr" rotWithShape="0">
                        <a:schemeClr val="tx1"/>
                      </a:outerShdw>
                    </a:effectLst>
                  </a:rPr>
                  <a:t>today</a:t>
                </a:r>
                <a:endParaRPr lang="en-US" sz="4800" dirty="0">
                  <a:ln>
                    <a:solidFill>
                      <a:schemeClr val="tx1"/>
                    </a:solidFill>
                  </a:ln>
                  <a:effectLst>
                    <a:outerShdw dist="50800" dir="7200000" algn="ctr" rotWithShape="0">
                      <a:schemeClr val="tx1"/>
                    </a:outerShdw>
                  </a:effectLst>
                </a:endParaRPr>
              </a:p>
            </p:txBody>
          </p:sp>
          <p:pic>
            <p:nvPicPr>
              <p:cNvPr id="51" name="Picture 2" descr="File:United States 1912-02-1912-08.png"/>
              <p:cNvPicPr>
                <a:picLocks noChangeAspect="1" noChangeArrowheads="1"/>
              </p:cNvPicPr>
              <p:nvPr/>
            </p:nvPicPr>
            <p:blipFill>
              <a:blip r:embed="rId2"/>
              <a:srcRect/>
              <a:stretch>
                <a:fillRect/>
              </a:stretch>
            </p:blipFill>
            <p:spPr bwMode="auto">
              <a:xfrm>
                <a:off x="-137160" y="758952"/>
                <a:ext cx="9339702" cy="6327648"/>
              </a:xfrm>
              <a:prstGeom prst="rect">
                <a:avLst/>
              </a:prstGeom>
              <a:noFill/>
            </p:spPr>
          </p:pic>
          <p:sp>
            <p:nvSpPr>
              <p:cNvPr id="36" name="TextBox 35"/>
              <p:cNvSpPr txBox="1"/>
              <p:nvPr/>
            </p:nvSpPr>
            <p:spPr>
              <a:xfrm>
                <a:off x="0" y="0"/>
                <a:ext cx="7391400" cy="769441"/>
              </a:xfrm>
              <a:prstGeom prst="rect">
                <a:avLst/>
              </a:prstGeom>
              <a:noFill/>
            </p:spPr>
            <p:txBody>
              <a:bodyPr wrap="square" rtlCol="0">
                <a:spAutoFit/>
              </a:bodyPr>
              <a:lstStyle/>
              <a:p>
                <a:r>
                  <a:rPr lang="en-US" sz="4400" b="1" i="1" dirty="0" smtClean="0">
                    <a:ln>
                      <a:solidFill>
                        <a:schemeClr val="tx1"/>
                      </a:solidFill>
                    </a:ln>
                    <a:latin typeface="Tempus Sans ITC" pitchFamily="82" charset="0"/>
                  </a:rPr>
                  <a:t>  </a:t>
                </a:r>
                <a:r>
                  <a:rPr lang="en-US" sz="4000" b="1" i="1" dirty="0" smtClean="0">
                    <a:ln>
                      <a:solidFill>
                        <a:schemeClr val="tx1"/>
                      </a:solidFill>
                    </a:ln>
                    <a:latin typeface="Tempus Sans ITC" pitchFamily="82" charset="0"/>
                  </a:rPr>
                  <a:t>End of the Westward Journeys!</a:t>
                </a:r>
                <a:endParaRPr lang="en-US" sz="4000" b="1" i="1" dirty="0">
                  <a:ln>
                    <a:solidFill>
                      <a:schemeClr val="tx1"/>
                    </a:solidFill>
                  </a:ln>
                  <a:latin typeface="Tempus Sans ITC" pitchFamily="82" charset="0"/>
                </a:endParaRPr>
              </a:p>
            </p:txBody>
          </p:sp>
        </p:grpSp>
        <p:sp>
          <p:nvSpPr>
            <p:cNvPr id="54" name="Freeform 53"/>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solidFill>
              <a:schemeClr val="bg1"/>
            </a:solidFill>
          </p:grpSpPr>
          <p:sp>
            <p:nvSpPr>
              <p:cNvPr id="58" name="Rectangle 5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Rectangle 5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6" name="Freeform 5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7" name="Freeform 5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oup 51"/>
          <p:cNvGrpSpPr/>
          <p:nvPr/>
        </p:nvGrpSpPr>
        <p:grpSpPr>
          <a:xfrm>
            <a:off x="-304800" y="0"/>
            <a:ext cx="10022913" cy="7220989"/>
            <a:chOff x="-304800" y="0"/>
            <a:chExt cx="10022913" cy="7220989"/>
          </a:xfrm>
        </p:grpSpPr>
        <p:sp useBgFill="1">
          <p:nvSpPr>
            <p:cNvPr id="53" name="Rectangle 52"/>
            <p:cNvSpPr/>
            <p:nvPr/>
          </p:nvSpPr>
          <p:spPr>
            <a:xfrm>
              <a:off x="0" y="0"/>
              <a:ext cx="9144000" cy="68580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55" name="Group 1"/>
            <p:cNvGrpSpPr/>
            <p:nvPr/>
          </p:nvGrpSpPr>
          <p:grpSpPr>
            <a:xfrm>
              <a:off x="-304800" y="1033272"/>
              <a:ext cx="10022913" cy="6187717"/>
              <a:chOff x="-304800" y="1033272"/>
              <a:chExt cx="10022913" cy="6187717"/>
            </a:xfrm>
          </p:grpSpPr>
          <p:pic>
            <p:nvPicPr>
              <p:cNvPr id="60" name="Picture 59" descr="Image result for us map"/>
              <p:cNvPicPr>
                <a:picLocks noChangeAspect="1" noChangeArrowheads="1"/>
              </p:cNvPicPr>
              <p:nvPr/>
            </p:nvPicPr>
            <p:blipFill>
              <a:blip r:embed="rId3"/>
              <a:srcRect/>
              <a:stretch>
                <a:fillRect/>
              </a:stretch>
            </p:blipFill>
            <p:spPr bwMode="auto">
              <a:xfrm>
                <a:off x="-304800" y="1033272"/>
                <a:ext cx="10022913" cy="5596128"/>
              </a:xfrm>
              <a:prstGeom prst="rect">
                <a:avLst/>
              </a:prstGeom>
              <a:noFill/>
            </p:spPr>
          </p:pic>
          <p:sp useBgFill="1">
            <p:nvSpPr>
              <p:cNvPr id="61" name="Freeform 3"/>
              <p:cNvSpPr/>
              <p:nvPr/>
            </p:nvSpPr>
            <p:spPr>
              <a:xfrm>
                <a:off x="-249382" y="3768436"/>
                <a:ext cx="3973484" cy="3452553"/>
              </a:xfrm>
              <a:custGeom>
                <a:avLst/>
                <a:gdLst>
                  <a:gd name="connsiteX0" fmla="*/ 166255 w 3973484"/>
                  <a:gd name="connsiteY0" fmla="*/ 304800 h 3452553"/>
                  <a:gd name="connsiteX1" fmla="*/ 1213658 w 3973484"/>
                  <a:gd name="connsiteY1" fmla="*/ 1169324 h 3452553"/>
                  <a:gd name="connsiteX2" fmla="*/ 2277687 w 3973484"/>
                  <a:gd name="connsiteY2" fmla="*/ 1884219 h 3452553"/>
                  <a:gd name="connsiteX3" fmla="*/ 3690851 w 3973484"/>
                  <a:gd name="connsiteY3" fmla="*/ 2914997 h 3452553"/>
                  <a:gd name="connsiteX4" fmla="*/ 3823855 w 3973484"/>
                  <a:gd name="connsiteY4" fmla="*/ 3081251 h 3452553"/>
                  <a:gd name="connsiteX5" fmla="*/ 2793077 w 3973484"/>
                  <a:gd name="connsiteY5" fmla="*/ 3064626 h 3452553"/>
                  <a:gd name="connsiteX6" fmla="*/ 465513 w 3973484"/>
                  <a:gd name="connsiteY6" fmla="*/ 3064626 h 3452553"/>
                  <a:gd name="connsiteX7" fmla="*/ 216131 w 3973484"/>
                  <a:gd name="connsiteY7" fmla="*/ 2998124 h 3452553"/>
                  <a:gd name="connsiteX8" fmla="*/ 166255 w 3973484"/>
                  <a:gd name="connsiteY8" fmla="*/ 304800 h 34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3484" h="3452553">
                    <a:moveTo>
                      <a:pt x="166255" y="304800"/>
                    </a:moveTo>
                    <a:cubicBezTo>
                      <a:pt x="332510" y="0"/>
                      <a:pt x="861753" y="906088"/>
                      <a:pt x="1213658" y="1169324"/>
                    </a:cubicBezTo>
                    <a:cubicBezTo>
                      <a:pt x="1565563" y="1432560"/>
                      <a:pt x="1864822" y="1593274"/>
                      <a:pt x="2277687" y="1884219"/>
                    </a:cubicBezTo>
                    <a:cubicBezTo>
                      <a:pt x="2690552" y="2175164"/>
                      <a:pt x="3433156" y="2715492"/>
                      <a:pt x="3690851" y="2914997"/>
                    </a:cubicBezTo>
                    <a:cubicBezTo>
                      <a:pt x="3948546" y="3114502"/>
                      <a:pt x="3973484" y="3056313"/>
                      <a:pt x="3823855" y="3081251"/>
                    </a:cubicBezTo>
                    <a:cubicBezTo>
                      <a:pt x="3674226" y="3106189"/>
                      <a:pt x="2793077" y="3064626"/>
                      <a:pt x="2793077" y="3064626"/>
                    </a:cubicBezTo>
                    <a:lnTo>
                      <a:pt x="465513" y="3064626"/>
                    </a:lnTo>
                    <a:cubicBezTo>
                      <a:pt x="36022" y="3053542"/>
                      <a:pt x="266007" y="3452553"/>
                      <a:pt x="216131" y="2998124"/>
                    </a:cubicBezTo>
                    <a:cubicBezTo>
                      <a:pt x="166255" y="2543695"/>
                      <a:pt x="0" y="609600"/>
                      <a:pt x="166255" y="304800"/>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63" name="Freeform 62"/>
              <p:cNvSpPr/>
              <p:nvPr/>
            </p:nvSpPr>
            <p:spPr>
              <a:xfrm>
                <a:off x="8032173" y="1740478"/>
                <a:ext cx="1369869" cy="2381250"/>
              </a:xfrm>
              <a:custGeom>
                <a:avLst/>
                <a:gdLst>
                  <a:gd name="connsiteX0" fmla="*/ 103909 w 1369869"/>
                  <a:gd name="connsiteY0" fmla="*/ 1927513 h 2381250"/>
                  <a:gd name="connsiteX1" fmla="*/ 103909 w 1369869"/>
                  <a:gd name="connsiteY1" fmla="*/ 1844386 h 2381250"/>
                  <a:gd name="connsiteX2" fmla="*/ 103909 w 1369869"/>
                  <a:gd name="connsiteY2" fmla="*/ 1678131 h 2381250"/>
                  <a:gd name="connsiteX3" fmla="*/ 72736 w 1369869"/>
                  <a:gd name="connsiteY3" fmla="*/ 1615786 h 2381250"/>
                  <a:gd name="connsiteX4" fmla="*/ 124691 w 1369869"/>
                  <a:gd name="connsiteY4" fmla="*/ 1553440 h 2381250"/>
                  <a:gd name="connsiteX5" fmla="*/ 187036 w 1369869"/>
                  <a:gd name="connsiteY5" fmla="*/ 1397577 h 2381250"/>
                  <a:gd name="connsiteX6" fmla="*/ 197427 w 1369869"/>
                  <a:gd name="connsiteY6" fmla="*/ 1283277 h 2381250"/>
                  <a:gd name="connsiteX7" fmla="*/ 394854 w 1369869"/>
                  <a:gd name="connsiteY7" fmla="*/ 1117022 h 2381250"/>
                  <a:gd name="connsiteX8" fmla="*/ 446809 w 1369869"/>
                  <a:gd name="connsiteY8" fmla="*/ 1002722 h 2381250"/>
                  <a:gd name="connsiteX9" fmla="*/ 550718 w 1369869"/>
                  <a:gd name="connsiteY9" fmla="*/ 846858 h 2381250"/>
                  <a:gd name="connsiteX10" fmla="*/ 685800 w 1369869"/>
                  <a:gd name="connsiteY10" fmla="*/ 929986 h 2381250"/>
                  <a:gd name="connsiteX11" fmla="*/ 737754 w 1369869"/>
                  <a:gd name="connsiteY11" fmla="*/ 815686 h 2381250"/>
                  <a:gd name="connsiteX12" fmla="*/ 727363 w 1369869"/>
                  <a:gd name="connsiteY12" fmla="*/ 722167 h 2381250"/>
                  <a:gd name="connsiteX13" fmla="*/ 581891 w 1369869"/>
                  <a:gd name="connsiteY13" fmla="*/ 576695 h 2381250"/>
                  <a:gd name="connsiteX14" fmla="*/ 540327 w 1369869"/>
                  <a:gd name="connsiteY14" fmla="*/ 524740 h 2381250"/>
                  <a:gd name="connsiteX15" fmla="*/ 540327 w 1369869"/>
                  <a:gd name="connsiteY15" fmla="*/ 483177 h 2381250"/>
                  <a:gd name="connsiteX16" fmla="*/ 696191 w 1369869"/>
                  <a:gd name="connsiteY16" fmla="*/ 368877 h 2381250"/>
                  <a:gd name="connsiteX17" fmla="*/ 1236518 w 1369869"/>
                  <a:gd name="connsiteY17" fmla="*/ 254577 h 2381250"/>
                  <a:gd name="connsiteX18" fmla="*/ 1278082 w 1369869"/>
                  <a:gd name="connsiteY18" fmla="*/ 1896340 h 2381250"/>
                  <a:gd name="connsiteX19" fmla="*/ 1278082 w 1369869"/>
                  <a:gd name="connsiteY19" fmla="*/ 2311977 h 2381250"/>
                  <a:gd name="connsiteX20" fmla="*/ 727363 w 1369869"/>
                  <a:gd name="connsiteY20" fmla="*/ 2311977 h 2381250"/>
                  <a:gd name="connsiteX21" fmla="*/ 103909 w 1369869"/>
                  <a:gd name="connsiteY21" fmla="*/ 1927513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9869" h="2381250">
                    <a:moveTo>
                      <a:pt x="103909" y="1927513"/>
                    </a:moveTo>
                    <a:cubicBezTo>
                      <a:pt x="0" y="1849581"/>
                      <a:pt x="103909" y="1844386"/>
                      <a:pt x="103909" y="1844386"/>
                    </a:cubicBezTo>
                    <a:cubicBezTo>
                      <a:pt x="103909" y="1802822"/>
                      <a:pt x="109105" y="1716231"/>
                      <a:pt x="103909" y="1678131"/>
                    </a:cubicBezTo>
                    <a:cubicBezTo>
                      <a:pt x="98714" y="1640031"/>
                      <a:pt x="69272" y="1636568"/>
                      <a:pt x="72736" y="1615786"/>
                    </a:cubicBezTo>
                    <a:cubicBezTo>
                      <a:pt x="76200" y="1595004"/>
                      <a:pt x="105641" y="1589808"/>
                      <a:pt x="124691" y="1553440"/>
                    </a:cubicBezTo>
                    <a:cubicBezTo>
                      <a:pt x="143741" y="1517072"/>
                      <a:pt x="174913" y="1442604"/>
                      <a:pt x="187036" y="1397577"/>
                    </a:cubicBezTo>
                    <a:cubicBezTo>
                      <a:pt x="199159" y="1352550"/>
                      <a:pt x="162791" y="1330036"/>
                      <a:pt x="197427" y="1283277"/>
                    </a:cubicBezTo>
                    <a:cubicBezTo>
                      <a:pt x="232063" y="1236518"/>
                      <a:pt x="353290" y="1163781"/>
                      <a:pt x="394854" y="1117022"/>
                    </a:cubicBezTo>
                    <a:cubicBezTo>
                      <a:pt x="436418" y="1070263"/>
                      <a:pt x="420832" y="1047749"/>
                      <a:pt x="446809" y="1002722"/>
                    </a:cubicBezTo>
                    <a:cubicBezTo>
                      <a:pt x="472786" y="957695"/>
                      <a:pt x="510886" y="858981"/>
                      <a:pt x="550718" y="846858"/>
                    </a:cubicBezTo>
                    <a:cubicBezTo>
                      <a:pt x="590550" y="834735"/>
                      <a:pt x="654627" y="935181"/>
                      <a:pt x="685800" y="929986"/>
                    </a:cubicBezTo>
                    <a:cubicBezTo>
                      <a:pt x="716973" y="924791"/>
                      <a:pt x="730827" y="850323"/>
                      <a:pt x="737754" y="815686"/>
                    </a:cubicBezTo>
                    <a:cubicBezTo>
                      <a:pt x="744681" y="781050"/>
                      <a:pt x="753340" y="761999"/>
                      <a:pt x="727363" y="722167"/>
                    </a:cubicBezTo>
                    <a:cubicBezTo>
                      <a:pt x="701386" y="682335"/>
                      <a:pt x="613064" y="609600"/>
                      <a:pt x="581891" y="576695"/>
                    </a:cubicBezTo>
                    <a:cubicBezTo>
                      <a:pt x="550718" y="543791"/>
                      <a:pt x="547254" y="540326"/>
                      <a:pt x="540327" y="524740"/>
                    </a:cubicBezTo>
                    <a:cubicBezTo>
                      <a:pt x="533400" y="509154"/>
                      <a:pt x="514350" y="509154"/>
                      <a:pt x="540327" y="483177"/>
                    </a:cubicBezTo>
                    <a:cubicBezTo>
                      <a:pt x="566304" y="457200"/>
                      <a:pt x="580159" y="406977"/>
                      <a:pt x="696191" y="368877"/>
                    </a:cubicBezTo>
                    <a:cubicBezTo>
                      <a:pt x="812223" y="330777"/>
                      <a:pt x="1139536" y="0"/>
                      <a:pt x="1236518" y="254577"/>
                    </a:cubicBezTo>
                    <a:cubicBezTo>
                      <a:pt x="1333500" y="509154"/>
                      <a:pt x="1271155" y="1553440"/>
                      <a:pt x="1278082" y="1896340"/>
                    </a:cubicBezTo>
                    <a:cubicBezTo>
                      <a:pt x="1285009" y="2239240"/>
                      <a:pt x="1369869" y="2242704"/>
                      <a:pt x="1278082" y="2311977"/>
                    </a:cubicBezTo>
                    <a:cubicBezTo>
                      <a:pt x="1186296" y="2381250"/>
                      <a:pt x="917863" y="2370859"/>
                      <a:pt x="727363" y="2311977"/>
                    </a:cubicBezTo>
                    <a:cubicBezTo>
                      <a:pt x="536863" y="2253095"/>
                      <a:pt x="207818" y="2005445"/>
                      <a:pt x="103909" y="1927513"/>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65" name="Freeform 64"/>
              <p:cNvSpPr/>
              <p:nvPr/>
            </p:nvSpPr>
            <p:spPr>
              <a:xfrm>
                <a:off x="7294418" y="1693718"/>
                <a:ext cx="846859" cy="329046"/>
              </a:xfrm>
              <a:custGeom>
                <a:avLst/>
                <a:gdLst>
                  <a:gd name="connsiteX0" fmla="*/ 592282 w 846859"/>
                  <a:gd name="connsiteY0" fmla="*/ 301337 h 329046"/>
                  <a:gd name="connsiteX1" fmla="*/ 696191 w 846859"/>
                  <a:gd name="connsiteY1" fmla="*/ 290946 h 329046"/>
                  <a:gd name="connsiteX2" fmla="*/ 789709 w 846859"/>
                  <a:gd name="connsiteY2" fmla="*/ 207818 h 329046"/>
                  <a:gd name="connsiteX3" fmla="*/ 768927 w 846859"/>
                  <a:gd name="connsiteY3" fmla="*/ 62346 h 329046"/>
                  <a:gd name="connsiteX4" fmla="*/ 322118 w 846859"/>
                  <a:gd name="connsiteY4" fmla="*/ 10391 h 329046"/>
                  <a:gd name="connsiteX5" fmla="*/ 41564 w 846859"/>
                  <a:gd name="connsiteY5" fmla="*/ 124691 h 329046"/>
                  <a:gd name="connsiteX6" fmla="*/ 592282 w 846859"/>
                  <a:gd name="connsiteY6" fmla="*/ 301337 h 32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859" h="329046">
                    <a:moveTo>
                      <a:pt x="592282" y="301337"/>
                    </a:moveTo>
                    <a:cubicBezTo>
                      <a:pt x="701387" y="329046"/>
                      <a:pt x="663287" y="306532"/>
                      <a:pt x="696191" y="290946"/>
                    </a:cubicBezTo>
                    <a:cubicBezTo>
                      <a:pt x="729095" y="275360"/>
                      <a:pt x="777586" y="245918"/>
                      <a:pt x="789709" y="207818"/>
                    </a:cubicBezTo>
                    <a:cubicBezTo>
                      <a:pt x="801832" y="169718"/>
                      <a:pt x="846859" y="95250"/>
                      <a:pt x="768927" y="62346"/>
                    </a:cubicBezTo>
                    <a:cubicBezTo>
                      <a:pt x="690995" y="29442"/>
                      <a:pt x="443345" y="0"/>
                      <a:pt x="322118" y="10391"/>
                    </a:cubicBezTo>
                    <a:cubicBezTo>
                      <a:pt x="200891" y="20782"/>
                      <a:pt x="0" y="77932"/>
                      <a:pt x="41564" y="124691"/>
                    </a:cubicBezTo>
                    <a:cubicBezTo>
                      <a:pt x="83128" y="171450"/>
                      <a:pt x="483177" y="273628"/>
                      <a:pt x="592282" y="30133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grpSp>
      <p:grpSp>
        <p:nvGrpSpPr>
          <p:cNvPr id="66" name="Group 96"/>
          <p:cNvGrpSpPr/>
          <p:nvPr/>
        </p:nvGrpSpPr>
        <p:grpSpPr>
          <a:xfrm>
            <a:off x="381000" y="3429000"/>
            <a:ext cx="7696200" cy="646331"/>
            <a:chOff x="381000" y="2971800"/>
            <a:chExt cx="7696200" cy="646331"/>
          </a:xfrm>
        </p:grpSpPr>
        <p:cxnSp>
          <p:nvCxnSpPr>
            <p:cNvPr id="71" name="Straight Arrow Connector 70"/>
            <p:cNvCxnSpPr/>
            <p:nvPr/>
          </p:nvCxnSpPr>
          <p:spPr>
            <a:xfrm>
              <a:off x="381000" y="3200400"/>
              <a:ext cx="7696200" cy="152400"/>
            </a:xfrm>
            <a:prstGeom prst="straightConnector1">
              <a:avLst/>
            </a:prstGeom>
            <a:ln w="635000">
              <a:solidFill>
                <a:srgbClr val="FEDAE4">
                  <a:alpha val="85000"/>
                </a:srgb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328928" y="2971800"/>
              <a:ext cx="5833872" cy="646331"/>
            </a:xfrm>
            <a:prstGeom prst="rect">
              <a:avLst/>
            </a:prstGeom>
            <a:noFill/>
          </p:spPr>
          <p:txBody>
            <a:bodyPr wrap="square" rtlCol="0">
              <a:spAutoFit/>
            </a:bodyPr>
            <a:lstStyle/>
            <a:p>
              <a:r>
                <a:rPr lang="en-US" sz="3600" b="1" i="1" dirty="0" smtClean="0">
                  <a:ln>
                    <a:solidFill>
                      <a:schemeClr val="tx1"/>
                    </a:solidFill>
                  </a:ln>
                  <a:latin typeface="Tempus Sans ITC" pitchFamily="82" charset="0"/>
                </a:rPr>
                <a:t>. . . from sea to shining sea!</a:t>
              </a:r>
              <a:endParaRPr lang="en-US" sz="3600" b="1" i="1" dirty="0">
                <a:ln>
                  <a:solidFill>
                    <a:schemeClr val="tx1"/>
                  </a:solidFill>
                </a:ln>
                <a:latin typeface="Tempus Sans ITC" pitchFamily="82" charset="0"/>
              </a:endParaRPr>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1000"/>
                                        <p:tgtEl>
                                          <p:spTgt spid="52"/>
                                        </p:tgtEl>
                                      </p:cBhvr>
                                    </p:animEffect>
                                  </p:childTnLst>
                                </p:cTn>
                              </p:par>
                              <p:par>
                                <p:cTn id="8" presetID="10" presetClass="exit" presetSubtype="0" fill="hold" nodeType="withEffect">
                                  <p:stCondLst>
                                    <p:cond delay="0"/>
                                  </p:stCondLst>
                                  <p:childTnLst>
                                    <p:animEffect transition="out" filter="fade">
                                      <p:cBhvr>
                                        <p:cTn id="9" dur="2000"/>
                                        <p:tgtEl>
                                          <p:spTgt spid="50"/>
                                        </p:tgtEl>
                                      </p:cBhvr>
                                    </p:animEffect>
                                    <p:set>
                                      <p:cBhvr>
                                        <p:cTn id="10" dur="1" fill="hold">
                                          <p:stCondLst>
                                            <p:cond delay="1999"/>
                                          </p:stCondLst>
                                        </p:cTn>
                                        <p:tgtEl>
                                          <p:spTgt spid="50"/>
                                        </p:tgtEl>
                                        <p:attrNameLst>
                                          <p:attrName>style.visibility</p:attrName>
                                        </p:attrNameLst>
                                      </p:cBhvr>
                                      <p:to>
                                        <p:strVal val="hidden"/>
                                      </p:to>
                                    </p:set>
                                  </p:childTnLst>
                                </p:cTn>
                              </p:par>
                              <p:par>
                                <p:cTn id="11" presetID="17" presetClass="entr" presetSubtype="10" fill="hold" nodeType="withEffect">
                                  <p:stCondLst>
                                    <p:cond delay="1000"/>
                                  </p:stCondLst>
                                  <p:childTnLst>
                                    <p:set>
                                      <p:cBhvr>
                                        <p:cTn id="12" dur="1" fill="hold">
                                          <p:stCondLst>
                                            <p:cond delay="0"/>
                                          </p:stCondLst>
                                        </p:cTn>
                                        <p:tgtEl>
                                          <p:spTgt spid="66"/>
                                        </p:tgtEl>
                                        <p:attrNameLst>
                                          <p:attrName>style.visibility</p:attrName>
                                        </p:attrNameLst>
                                      </p:cBhvr>
                                      <p:to>
                                        <p:strVal val="visible"/>
                                      </p:to>
                                    </p:set>
                                    <p:anim calcmode="lin" valueType="num">
                                      <p:cBhvr>
                                        <p:cTn id="13" dur="1000" fill="hold"/>
                                        <p:tgtEl>
                                          <p:spTgt spid="66"/>
                                        </p:tgtEl>
                                        <p:attrNameLst>
                                          <p:attrName>ppt_w</p:attrName>
                                        </p:attrNameLst>
                                      </p:cBhvr>
                                      <p:tavLst>
                                        <p:tav tm="0">
                                          <p:val>
                                            <p:fltVal val="0"/>
                                          </p:val>
                                        </p:tav>
                                        <p:tav tm="100000">
                                          <p:val>
                                            <p:strVal val="#ppt_w"/>
                                          </p:val>
                                        </p:tav>
                                      </p:tavLst>
                                    </p:anim>
                                    <p:anim calcmode="lin" valueType="num">
                                      <p:cBhvr>
                                        <p:cTn id="14" dur="1000" fill="hold"/>
                                        <p:tgtEl>
                                          <p:spTgt spid="6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304800" y="0"/>
            <a:ext cx="10022913" cy="7220989"/>
            <a:chOff x="-304800" y="0"/>
            <a:chExt cx="10022913" cy="7220989"/>
          </a:xfrm>
        </p:grpSpPr>
        <p:grpSp>
          <p:nvGrpSpPr>
            <p:cNvPr id="22" name="Group 21"/>
            <p:cNvGrpSpPr/>
            <p:nvPr/>
          </p:nvGrpSpPr>
          <p:grpSpPr>
            <a:xfrm>
              <a:off x="-304800" y="0"/>
              <a:ext cx="10022913" cy="7220989"/>
              <a:chOff x="-304800" y="0"/>
              <a:chExt cx="10022913" cy="7220989"/>
            </a:xfrm>
          </p:grpSpPr>
          <p:sp useBgFill="1">
            <p:nvSpPr>
              <p:cNvPr id="33" name="Rectangle 32"/>
              <p:cNvSpPr/>
              <p:nvPr/>
            </p:nvSpPr>
            <p:spPr>
              <a:xfrm>
                <a:off x="0" y="0"/>
                <a:ext cx="9144000" cy="68580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34" name="Group 1"/>
              <p:cNvGrpSpPr/>
              <p:nvPr/>
            </p:nvGrpSpPr>
            <p:grpSpPr>
              <a:xfrm>
                <a:off x="-304800" y="1033272"/>
                <a:ext cx="10022913" cy="6187717"/>
                <a:chOff x="-304800" y="1033272"/>
                <a:chExt cx="10022913" cy="6187717"/>
              </a:xfrm>
            </p:grpSpPr>
            <p:pic>
              <p:nvPicPr>
                <p:cNvPr id="35" name="Picture 34" descr="Image result for us map"/>
                <p:cNvPicPr>
                  <a:picLocks noChangeAspect="1" noChangeArrowheads="1"/>
                </p:cNvPicPr>
                <p:nvPr/>
              </p:nvPicPr>
              <p:blipFill>
                <a:blip r:embed="rId3"/>
                <a:srcRect/>
                <a:stretch>
                  <a:fillRect/>
                </a:stretch>
              </p:blipFill>
              <p:spPr bwMode="auto">
                <a:xfrm>
                  <a:off x="-304800" y="1033272"/>
                  <a:ext cx="10022913" cy="5596128"/>
                </a:xfrm>
                <a:prstGeom prst="rect">
                  <a:avLst/>
                </a:prstGeom>
                <a:noFill/>
              </p:spPr>
            </p:pic>
            <p:sp useBgFill="1">
              <p:nvSpPr>
                <p:cNvPr id="36" name="Freeform 3"/>
                <p:cNvSpPr/>
                <p:nvPr/>
              </p:nvSpPr>
              <p:spPr>
                <a:xfrm>
                  <a:off x="-249382" y="3768436"/>
                  <a:ext cx="3973484" cy="3452553"/>
                </a:xfrm>
                <a:custGeom>
                  <a:avLst/>
                  <a:gdLst>
                    <a:gd name="connsiteX0" fmla="*/ 166255 w 3973484"/>
                    <a:gd name="connsiteY0" fmla="*/ 304800 h 3452553"/>
                    <a:gd name="connsiteX1" fmla="*/ 1213658 w 3973484"/>
                    <a:gd name="connsiteY1" fmla="*/ 1169324 h 3452553"/>
                    <a:gd name="connsiteX2" fmla="*/ 2277687 w 3973484"/>
                    <a:gd name="connsiteY2" fmla="*/ 1884219 h 3452553"/>
                    <a:gd name="connsiteX3" fmla="*/ 3690851 w 3973484"/>
                    <a:gd name="connsiteY3" fmla="*/ 2914997 h 3452553"/>
                    <a:gd name="connsiteX4" fmla="*/ 3823855 w 3973484"/>
                    <a:gd name="connsiteY4" fmla="*/ 3081251 h 3452553"/>
                    <a:gd name="connsiteX5" fmla="*/ 2793077 w 3973484"/>
                    <a:gd name="connsiteY5" fmla="*/ 3064626 h 3452553"/>
                    <a:gd name="connsiteX6" fmla="*/ 465513 w 3973484"/>
                    <a:gd name="connsiteY6" fmla="*/ 3064626 h 3452553"/>
                    <a:gd name="connsiteX7" fmla="*/ 216131 w 3973484"/>
                    <a:gd name="connsiteY7" fmla="*/ 2998124 h 3452553"/>
                    <a:gd name="connsiteX8" fmla="*/ 166255 w 3973484"/>
                    <a:gd name="connsiteY8" fmla="*/ 304800 h 34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73484" h="3452553">
                      <a:moveTo>
                        <a:pt x="166255" y="304800"/>
                      </a:moveTo>
                      <a:cubicBezTo>
                        <a:pt x="332510" y="0"/>
                        <a:pt x="861753" y="906088"/>
                        <a:pt x="1213658" y="1169324"/>
                      </a:cubicBezTo>
                      <a:cubicBezTo>
                        <a:pt x="1565563" y="1432560"/>
                        <a:pt x="1864822" y="1593274"/>
                        <a:pt x="2277687" y="1884219"/>
                      </a:cubicBezTo>
                      <a:cubicBezTo>
                        <a:pt x="2690552" y="2175164"/>
                        <a:pt x="3433156" y="2715492"/>
                        <a:pt x="3690851" y="2914997"/>
                      </a:cubicBezTo>
                      <a:cubicBezTo>
                        <a:pt x="3948546" y="3114502"/>
                        <a:pt x="3973484" y="3056313"/>
                        <a:pt x="3823855" y="3081251"/>
                      </a:cubicBezTo>
                      <a:cubicBezTo>
                        <a:pt x="3674226" y="3106189"/>
                        <a:pt x="2793077" y="3064626"/>
                        <a:pt x="2793077" y="3064626"/>
                      </a:cubicBezTo>
                      <a:lnTo>
                        <a:pt x="465513" y="3064626"/>
                      </a:lnTo>
                      <a:cubicBezTo>
                        <a:pt x="36022" y="3053542"/>
                        <a:pt x="266007" y="3452553"/>
                        <a:pt x="216131" y="2998124"/>
                      </a:cubicBezTo>
                      <a:cubicBezTo>
                        <a:pt x="166255" y="2543695"/>
                        <a:pt x="0" y="609600"/>
                        <a:pt x="166255" y="304800"/>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37" name="Freeform 36"/>
                <p:cNvSpPr/>
                <p:nvPr/>
              </p:nvSpPr>
              <p:spPr>
                <a:xfrm>
                  <a:off x="8032173" y="1740478"/>
                  <a:ext cx="1369869" cy="2381250"/>
                </a:xfrm>
                <a:custGeom>
                  <a:avLst/>
                  <a:gdLst>
                    <a:gd name="connsiteX0" fmla="*/ 103909 w 1369869"/>
                    <a:gd name="connsiteY0" fmla="*/ 1927513 h 2381250"/>
                    <a:gd name="connsiteX1" fmla="*/ 103909 w 1369869"/>
                    <a:gd name="connsiteY1" fmla="*/ 1844386 h 2381250"/>
                    <a:gd name="connsiteX2" fmla="*/ 103909 w 1369869"/>
                    <a:gd name="connsiteY2" fmla="*/ 1678131 h 2381250"/>
                    <a:gd name="connsiteX3" fmla="*/ 72736 w 1369869"/>
                    <a:gd name="connsiteY3" fmla="*/ 1615786 h 2381250"/>
                    <a:gd name="connsiteX4" fmla="*/ 124691 w 1369869"/>
                    <a:gd name="connsiteY4" fmla="*/ 1553440 h 2381250"/>
                    <a:gd name="connsiteX5" fmla="*/ 187036 w 1369869"/>
                    <a:gd name="connsiteY5" fmla="*/ 1397577 h 2381250"/>
                    <a:gd name="connsiteX6" fmla="*/ 197427 w 1369869"/>
                    <a:gd name="connsiteY6" fmla="*/ 1283277 h 2381250"/>
                    <a:gd name="connsiteX7" fmla="*/ 394854 w 1369869"/>
                    <a:gd name="connsiteY7" fmla="*/ 1117022 h 2381250"/>
                    <a:gd name="connsiteX8" fmla="*/ 446809 w 1369869"/>
                    <a:gd name="connsiteY8" fmla="*/ 1002722 h 2381250"/>
                    <a:gd name="connsiteX9" fmla="*/ 550718 w 1369869"/>
                    <a:gd name="connsiteY9" fmla="*/ 846858 h 2381250"/>
                    <a:gd name="connsiteX10" fmla="*/ 685800 w 1369869"/>
                    <a:gd name="connsiteY10" fmla="*/ 929986 h 2381250"/>
                    <a:gd name="connsiteX11" fmla="*/ 737754 w 1369869"/>
                    <a:gd name="connsiteY11" fmla="*/ 815686 h 2381250"/>
                    <a:gd name="connsiteX12" fmla="*/ 727363 w 1369869"/>
                    <a:gd name="connsiteY12" fmla="*/ 722167 h 2381250"/>
                    <a:gd name="connsiteX13" fmla="*/ 581891 w 1369869"/>
                    <a:gd name="connsiteY13" fmla="*/ 576695 h 2381250"/>
                    <a:gd name="connsiteX14" fmla="*/ 540327 w 1369869"/>
                    <a:gd name="connsiteY14" fmla="*/ 524740 h 2381250"/>
                    <a:gd name="connsiteX15" fmla="*/ 540327 w 1369869"/>
                    <a:gd name="connsiteY15" fmla="*/ 483177 h 2381250"/>
                    <a:gd name="connsiteX16" fmla="*/ 696191 w 1369869"/>
                    <a:gd name="connsiteY16" fmla="*/ 368877 h 2381250"/>
                    <a:gd name="connsiteX17" fmla="*/ 1236518 w 1369869"/>
                    <a:gd name="connsiteY17" fmla="*/ 254577 h 2381250"/>
                    <a:gd name="connsiteX18" fmla="*/ 1278082 w 1369869"/>
                    <a:gd name="connsiteY18" fmla="*/ 1896340 h 2381250"/>
                    <a:gd name="connsiteX19" fmla="*/ 1278082 w 1369869"/>
                    <a:gd name="connsiteY19" fmla="*/ 2311977 h 2381250"/>
                    <a:gd name="connsiteX20" fmla="*/ 727363 w 1369869"/>
                    <a:gd name="connsiteY20" fmla="*/ 2311977 h 2381250"/>
                    <a:gd name="connsiteX21" fmla="*/ 103909 w 1369869"/>
                    <a:gd name="connsiteY21" fmla="*/ 1927513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69869" h="2381250">
                      <a:moveTo>
                        <a:pt x="103909" y="1927513"/>
                      </a:moveTo>
                      <a:cubicBezTo>
                        <a:pt x="0" y="1849581"/>
                        <a:pt x="103909" y="1844386"/>
                        <a:pt x="103909" y="1844386"/>
                      </a:cubicBezTo>
                      <a:cubicBezTo>
                        <a:pt x="103909" y="1802822"/>
                        <a:pt x="109105" y="1716231"/>
                        <a:pt x="103909" y="1678131"/>
                      </a:cubicBezTo>
                      <a:cubicBezTo>
                        <a:pt x="98714" y="1640031"/>
                        <a:pt x="69272" y="1636568"/>
                        <a:pt x="72736" y="1615786"/>
                      </a:cubicBezTo>
                      <a:cubicBezTo>
                        <a:pt x="76200" y="1595004"/>
                        <a:pt x="105641" y="1589808"/>
                        <a:pt x="124691" y="1553440"/>
                      </a:cubicBezTo>
                      <a:cubicBezTo>
                        <a:pt x="143741" y="1517072"/>
                        <a:pt x="174913" y="1442604"/>
                        <a:pt x="187036" y="1397577"/>
                      </a:cubicBezTo>
                      <a:cubicBezTo>
                        <a:pt x="199159" y="1352550"/>
                        <a:pt x="162791" y="1330036"/>
                        <a:pt x="197427" y="1283277"/>
                      </a:cubicBezTo>
                      <a:cubicBezTo>
                        <a:pt x="232063" y="1236518"/>
                        <a:pt x="353290" y="1163781"/>
                        <a:pt x="394854" y="1117022"/>
                      </a:cubicBezTo>
                      <a:cubicBezTo>
                        <a:pt x="436418" y="1070263"/>
                        <a:pt x="420832" y="1047749"/>
                        <a:pt x="446809" y="1002722"/>
                      </a:cubicBezTo>
                      <a:cubicBezTo>
                        <a:pt x="472786" y="957695"/>
                        <a:pt x="510886" y="858981"/>
                        <a:pt x="550718" y="846858"/>
                      </a:cubicBezTo>
                      <a:cubicBezTo>
                        <a:pt x="590550" y="834735"/>
                        <a:pt x="654627" y="935181"/>
                        <a:pt x="685800" y="929986"/>
                      </a:cubicBezTo>
                      <a:cubicBezTo>
                        <a:pt x="716973" y="924791"/>
                        <a:pt x="730827" y="850323"/>
                        <a:pt x="737754" y="815686"/>
                      </a:cubicBezTo>
                      <a:cubicBezTo>
                        <a:pt x="744681" y="781050"/>
                        <a:pt x="753340" y="761999"/>
                        <a:pt x="727363" y="722167"/>
                      </a:cubicBezTo>
                      <a:cubicBezTo>
                        <a:pt x="701386" y="682335"/>
                        <a:pt x="613064" y="609600"/>
                        <a:pt x="581891" y="576695"/>
                      </a:cubicBezTo>
                      <a:cubicBezTo>
                        <a:pt x="550718" y="543791"/>
                        <a:pt x="547254" y="540326"/>
                        <a:pt x="540327" y="524740"/>
                      </a:cubicBezTo>
                      <a:cubicBezTo>
                        <a:pt x="533400" y="509154"/>
                        <a:pt x="514350" y="509154"/>
                        <a:pt x="540327" y="483177"/>
                      </a:cubicBezTo>
                      <a:cubicBezTo>
                        <a:pt x="566304" y="457200"/>
                        <a:pt x="580159" y="406977"/>
                        <a:pt x="696191" y="368877"/>
                      </a:cubicBezTo>
                      <a:cubicBezTo>
                        <a:pt x="812223" y="330777"/>
                        <a:pt x="1139536" y="0"/>
                        <a:pt x="1236518" y="254577"/>
                      </a:cubicBezTo>
                      <a:cubicBezTo>
                        <a:pt x="1333500" y="509154"/>
                        <a:pt x="1271155" y="1553440"/>
                        <a:pt x="1278082" y="1896340"/>
                      </a:cubicBezTo>
                      <a:cubicBezTo>
                        <a:pt x="1285009" y="2239240"/>
                        <a:pt x="1369869" y="2242704"/>
                        <a:pt x="1278082" y="2311977"/>
                      </a:cubicBezTo>
                      <a:cubicBezTo>
                        <a:pt x="1186296" y="2381250"/>
                        <a:pt x="917863" y="2370859"/>
                        <a:pt x="727363" y="2311977"/>
                      </a:cubicBezTo>
                      <a:cubicBezTo>
                        <a:pt x="536863" y="2253095"/>
                        <a:pt x="207818" y="2005445"/>
                        <a:pt x="103909" y="1927513"/>
                      </a:cubicBezTo>
                      <a:close/>
                    </a:path>
                  </a:pathLst>
                </a:custGeom>
                <a:ln>
                  <a:noFill/>
                </a:ln>
              </p:spPr>
              <p:txBody>
                <a:bodyPr wrap="square" rtlCol="0" anchor="ctr">
                  <a:spAutoFit/>
                </a:bodyPr>
                <a:lstStyle/>
                <a:p>
                  <a:pPr algn="ctr"/>
                  <a:endParaRPr lang="en-US" sz="2200" b="1" dirty="0" smtClean="0">
                    <a:solidFill>
                      <a:schemeClr val="bg1"/>
                    </a:solidFill>
                  </a:endParaRPr>
                </a:p>
              </p:txBody>
            </p:sp>
            <p:sp useBgFill="1">
              <p:nvSpPr>
                <p:cNvPr id="38" name="Freeform 37"/>
                <p:cNvSpPr/>
                <p:nvPr/>
              </p:nvSpPr>
              <p:spPr>
                <a:xfrm>
                  <a:off x="7294418" y="1693718"/>
                  <a:ext cx="846859" cy="329046"/>
                </a:xfrm>
                <a:custGeom>
                  <a:avLst/>
                  <a:gdLst>
                    <a:gd name="connsiteX0" fmla="*/ 592282 w 846859"/>
                    <a:gd name="connsiteY0" fmla="*/ 301337 h 329046"/>
                    <a:gd name="connsiteX1" fmla="*/ 696191 w 846859"/>
                    <a:gd name="connsiteY1" fmla="*/ 290946 h 329046"/>
                    <a:gd name="connsiteX2" fmla="*/ 789709 w 846859"/>
                    <a:gd name="connsiteY2" fmla="*/ 207818 h 329046"/>
                    <a:gd name="connsiteX3" fmla="*/ 768927 w 846859"/>
                    <a:gd name="connsiteY3" fmla="*/ 62346 h 329046"/>
                    <a:gd name="connsiteX4" fmla="*/ 322118 w 846859"/>
                    <a:gd name="connsiteY4" fmla="*/ 10391 h 329046"/>
                    <a:gd name="connsiteX5" fmla="*/ 41564 w 846859"/>
                    <a:gd name="connsiteY5" fmla="*/ 124691 h 329046"/>
                    <a:gd name="connsiteX6" fmla="*/ 592282 w 846859"/>
                    <a:gd name="connsiteY6" fmla="*/ 301337 h 32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859" h="329046">
                      <a:moveTo>
                        <a:pt x="592282" y="301337"/>
                      </a:moveTo>
                      <a:cubicBezTo>
                        <a:pt x="701387" y="329046"/>
                        <a:pt x="663287" y="306532"/>
                        <a:pt x="696191" y="290946"/>
                      </a:cubicBezTo>
                      <a:cubicBezTo>
                        <a:pt x="729095" y="275360"/>
                        <a:pt x="777586" y="245918"/>
                        <a:pt x="789709" y="207818"/>
                      </a:cubicBezTo>
                      <a:cubicBezTo>
                        <a:pt x="801832" y="169718"/>
                        <a:pt x="846859" y="95250"/>
                        <a:pt x="768927" y="62346"/>
                      </a:cubicBezTo>
                      <a:cubicBezTo>
                        <a:pt x="690995" y="29442"/>
                        <a:pt x="443345" y="0"/>
                        <a:pt x="322118" y="10391"/>
                      </a:cubicBezTo>
                      <a:cubicBezTo>
                        <a:pt x="200891" y="20782"/>
                        <a:pt x="0" y="77932"/>
                        <a:pt x="41564" y="124691"/>
                      </a:cubicBezTo>
                      <a:cubicBezTo>
                        <a:pt x="83128" y="171450"/>
                        <a:pt x="483177" y="273628"/>
                        <a:pt x="592282" y="301337"/>
                      </a:cubicBezTo>
                      <a:close/>
                    </a:path>
                  </a:pathLst>
                </a:custGeom>
                <a:ln>
                  <a:noFill/>
                </a:ln>
              </p:spPr>
              <p:txBody>
                <a:bodyPr wrap="square" rtlCol="0" anchor="ctr">
                  <a:spAutoFit/>
                </a:bodyPr>
                <a:lstStyle/>
                <a:p>
                  <a:pPr algn="ctr"/>
                  <a:endParaRPr lang="en-US" sz="2200" b="1" dirty="0" smtClean="0">
                    <a:solidFill>
                      <a:schemeClr val="bg1"/>
                    </a:solidFill>
                  </a:endParaRPr>
                </a:p>
              </p:txBody>
            </p:sp>
          </p:grpSp>
        </p:grpSp>
        <p:grpSp>
          <p:nvGrpSpPr>
            <p:cNvPr id="39" name="Group 96"/>
            <p:cNvGrpSpPr/>
            <p:nvPr/>
          </p:nvGrpSpPr>
          <p:grpSpPr>
            <a:xfrm>
              <a:off x="381000" y="3429000"/>
              <a:ext cx="7696200" cy="646331"/>
              <a:chOff x="381000" y="2971800"/>
              <a:chExt cx="7696200" cy="646331"/>
            </a:xfrm>
          </p:grpSpPr>
          <p:cxnSp>
            <p:nvCxnSpPr>
              <p:cNvPr id="40" name="Straight Arrow Connector 39"/>
              <p:cNvCxnSpPr/>
              <p:nvPr/>
            </p:nvCxnSpPr>
            <p:spPr>
              <a:xfrm>
                <a:off x="381000" y="3200400"/>
                <a:ext cx="7696200" cy="152400"/>
              </a:xfrm>
              <a:prstGeom prst="straightConnector1">
                <a:avLst/>
              </a:prstGeom>
              <a:ln w="635000">
                <a:solidFill>
                  <a:srgbClr val="FEDAE4">
                    <a:alpha val="85000"/>
                  </a:srgb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1328928" y="2971800"/>
                <a:ext cx="5833872" cy="646331"/>
              </a:xfrm>
              <a:prstGeom prst="rect">
                <a:avLst/>
              </a:prstGeom>
              <a:noFill/>
            </p:spPr>
            <p:txBody>
              <a:bodyPr wrap="square" rtlCol="0">
                <a:spAutoFit/>
              </a:bodyPr>
              <a:lstStyle/>
              <a:p>
                <a:r>
                  <a:rPr lang="en-US" sz="3600" b="1" i="1" dirty="0" smtClean="0">
                    <a:ln>
                      <a:solidFill>
                        <a:schemeClr val="tx1"/>
                      </a:solidFill>
                    </a:ln>
                    <a:latin typeface="Tempus Sans ITC" pitchFamily="82" charset="0"/>
                  </a:rPr>
                  <a:t>. . . from sea to shining sea!</a:t>
                </a:r>
                <a:endParaRPr lang="en-US" sz="3600" b="1" i="1" dirty="0">
                  <a:ln>
                    <a:solidFill>
                      <a:schemeClr val="tx1"/>
                    </a:solidFill>
                  </a:ln>
                  <a:latin typeface="Tempus Sans ITC" pitchFamily="82" charset="0"/>
                </a:endParaRPr>
              </a:p>
            </p:txBody>
          </p:sp>
        </p:grpSp>
      </p:grpSp>
      <p:sp useBgFill="1">
        <p:nvSpPr>
          <p:cNvPr id="2" name="Rectangle 1"/>
          <p:cNvSpPr/>
          <p:nvPr/>
        </p:nvSpPr>
        <p:spPr>
          <a:xfrm>
            <a:off x="1143000" y="685800"/>
            <a:ext cx="7162800" cy="26438007"/>
          </a:xfrm>
          <a:prstGeom prst="rect">
            <a:avLst/>
          </a:prstGeom>
        </p:spPr>
        <p:txBody>
          <a:bodyPr wrap="square">
            <a:spAutoFit/>
          </a:bodyPr>
          <a:lstStyle/>
          <a:p>
            <a:r>
              <a:rPr lang="en-US" sz="1400" dirty="0" smtClean="0"/>
              <a:t> </a:t>
            </a:r>
          </a:p>
          <a:p>
            <a:pPr algn="ctr"/>
            <a:r>
              <a:rPr lang="en-US" sz="1400" b="1" dirty="0" smtClean="0"/>
              <a:t>BIBLIOGRAPHY</a:t>
            </a:r>
            <a:endParaRPr lang="en-US" sz="1400" dirty="0" smtClean="0"/>
          </a:p>
          <a:p>
            <a:r>
              <a:rPr lang="en-US" sz="1400" b="1" dirty="0" smtClean="0"/>
              <a:t> </a:t>
            </a:r>
            <a:endParaRPr lang="en-US" sz="1400" dirty="0" smtClean="0"/>
          </a:p>
          <a:p>
            <a:pPr algn="ctr"/>
            <a:r>
              <a:rPr lang="en-US" sz="1400" u="sng" dirty="0" smtClean="0"/>
              <a:t>CHARACTERS FEATURED IN OUR PRESENTATIONS</a:t>
            </a:r>
            <a:endParaRPr lang="en-US" sz="1400" dirty="0" smtClean="0"/>
          </a:p>
          <a:p>
            <a:r>
              <a:rPr lang="en-US" sz="1400" b="1" dirty="0" smtClean="0"/>
              <a:t>	BEFORE THE TRAILS</a:t>
            </a:r>
            <a:endParaRPr lang="en-US" sz="1400" dirty="0" smtClean="0"/>
          </a:p>
          <a:p>
            <a:pPr>
              <a:buFont typeface="Arial" pitchFamily="34" charset="0"/>
              <a:buChar char="•"/>
            </a:pPr>
            <a:r>
              <a:rPr lang="en-US" sz="1400" dirty="0" smtClean="0"/>
              <a:t>  Jim Bridger (1804-1881) - traveled w/Freemont, built Fort Bridger</a:t>
            </a:r>
          </a:p>
          <a:p>
            <a:pPr>
              <a:buFont typeface="Arial" pitchFamily="34" charset="0"/>
              <a:buChar char="•"/>
            </a:pPr>
            <a:r>
              <a:rPr lang="en-US" sz="1400" dirty="0" smtClean="0"/>
              <a:t>  Chief Washakie (1810?-1900) - friend of Bridger &amp; Brigham Young</a:t>
            </a:r>
          </a:p>
          <a:p>
            <a:pPr>
              <a:buFont typeface="Arial" pitchFamily="34" charset="0"/>
              <a:buChar char="•"/>
            </a:pPr>
            <a:r>
              <a:rPr lang="en-US" sz="1400" dirty="0" smtClean="0"/>
              <a:t>  John </a:t>
            </a:r>
            <a:r>
              <a:rPr lang="en-US" sz="1400" dirty="0" err="1" smtClean="0"/>
              <a:t>McLoughlin</a:t>
            </a:r>
            <a:r>
              <a:rPr lang="en-US" sz="1400" dirty="0" smtClean="0"/>
              <a:t> (1784-1857) - chief factor at Hudson Bay Co's Fort Vancouver</a:t>
            </a:r>
          </a:p>
          <a:p>
            <a:pPr>
              <a:buFont typeface="Arial" pitchFamily="34" charset="0"/>
              <a:buChar char="•"/>
            </a:pPr>
            <a:r>
              <a:rPr lang="en-US" sz="1400" dirty="0" smtClean="0"/>
              <a:t>  Robert Stuart (1785-1848) - first Euro-American to cross South Pass overland</a:t>
            </a:r>
          </a:p>
          <a:p>
            <a:pPr>
              <a:buFont typeface="Arial" pitchFamily="34" charset="0"/>
              <a:buChar char="•"/>
            </a:pPr>
            <a:r>
              <a:rPr lang="en-US" sz="1400" dirty="0" smtClean="0"/>
              <a:t>  </a:t>
            </a:r>
            <a:r>
              <a:rPr lang="en-US" sz="1400" dirty="0" err="1" smtClean="0"/>
              <a:t>Jedediah</a:t>
            </a:r>
            <a:r>
              <a:rPr lang="en-US" sz="1400" dirty="0" smtClean="0"/>
              <a:t> Smith - (1799-1831) - western explorer who  publicized South Pass across Rockies</a:t>
            </a:r>
          </a:p>
          <a:p>
            <a:pPr>
              <a:buFont typeface="Arial" pitchFamily="34" charset="0"/>
              <a:buChar char="•"/>
            </a:pPr>
            <a:r>
              <a:rPr lang="en-US" sz="1400" dirty="0" smtClean="0"/>
              <a:t>  John Fremont (1813-1890) - western explorer who led 5 explorations through American west</a:t>
            </a:r>
          </a:p>
          <a:p>
            <a:pPr>
              <a:buFont typeface="Arial" pitchFamily="34" charset="0"/>
              <a:buChar char="•"/>
            </a:pPr>
            <a:r>
              <a:rPr lang="en-US" sz="1400" dirty="0" smtClean="0"/>
              <a:t>  Jean Batiste "Pomp" Charbonneau (1805-1866) - blazed Mormon Battalion Trail -Santa Fe to  </a:t>
            </a:r>
          </a:p>
          <a:p>
            <a:r>
              <a:rPr lang="en-US" sz="1400" dirty="0" smtClean="0"/>
              <a:t>   California, early gold miner</a:t>
            </a:r>
          </a:p>
          <a:p>
            <a:r>
              <a:rPr lang="en-US" sz="1400" b="1" dirty="0" smtClean="0"/>
              <a:t>	OREGON TRAIL</a:t>
            </a:r>
            <a:endParaRPr lang="en-US" sz="1400" dirty="0" smtClean="0"/>
          </a:p>
          <a:p>
            <a:pPr>
              <a:buFont typeface="Arial" pitchFamily="34" charset="0"/>
              <a:buChar char="•"/>
            </a:pPr>
            <a:r>
              <a:rPr lang="en-US" sz="1400" dirty="0" smtClean="0"/>
              <a:t>  Father De </a:t>
            </a:r>
            <a:r>
              <a:rPr lang="en-US" sz="1400" dirty="0" err="1" smtClean="0"/>
              <a:t>Smet</a:t>
            </a:r>
            <a:r>
              <a:rPr lang="en-US" sz="1400" dirty="0" smtClean="0"/>
              <a:t>  (1801-1873) - Catholic missionary to Native Americans in American northwest</a:t>
            </a:r>
          </a:p>
          <a:p>
            <a:pPr>
              <a:buFont typeface="Arial" pitchFamily="34" charset="0"/>
              <a:buChar char="•"/>
            </a:pPr>
            <a:r>
              <a:rPr lang="en-US" sz="1400" dirty="0" smtClean="0"/>
              <a:t>  </a:t>
            </a:r>
            <a:r>
              <a:rPr lang="en-US" sz="1400" dirty="0" err="1" smtClean="0"/>
              <a:t>Narcissa</a:t>
            </a:r>
            <a:r>
              <a:rPr lang="en-US" sz="1400" dirty="0" smtClean="0"/>
              <a:t> Whitman (1808-1847)- first Am group to cross Oregon Trail w/wagon; 1 of 2 first </a:t>
            </a:r>
          </a:p>
          <a:p>
            <a:r>
              <a:rPr lang="en-US" sz="1400" dirty="0" smtClean="0"/>
              <a:t>    white women across Rockies</a:t>
            </a:r>
          </a:p>
          <a:p>
            <a:pPr>
              <a:buFont typeface="Arial" pitchFamily="34" charset="0"/>
              <a:buChar char="•"/>
            </a:pPr>
            <a:r>
              <a:rPr lang="en-US" sz="1400" dirty="0" smtClean="0"/>
              <a:t>  Eliza Spalding (1807-1851) - first group to cross Oregon Trail w/wagon, one of two first white</a:t>
            </a:r>
          </a:p>
          <a:p>
            <a:r>
              <a:rPr lang="en-US" sz="1400" dirty="0" smtClean="0"/>
              <a:t>    women across Rockies</a:t>
            </a:r>
          </a:p>
          <a:p>
            <a:pPr>
              <a:buFont typeface="Arial" pitchFamily="34" charset="0"/>
              <a:buChar char="•"/>
            </a:pPr>
            <a:r>
              <a:rPr lang="en-US" sz="1400" dirty="0" smtClean="0"/>
              <a:t>  Ezra Meeker  (1830-1928)  - Oregon pioneer who </a:t>
            </a:r>
            <a:r>
              <a:rPr lang="en-US" sz="1400" dirty="0" err="1" smtClean="0"/>
              <a:t>memorailized</a:t>
            </a:r>
            <a:r>
              <a:rPr lang="en-US" sz="1400" dirty="0" smtClean="0"/>
              <a:t> trail with Meeker monuments</a:t>
            </a:r>
          </a:p>
          <a:p>
            <a:r>
              <a:rPr lang="en-US" sz="1400" b="1" dirty="0" smtClean="0"/>
              <a:t>	MORMON TRAIL</a:t>
            </a:r>
            <a:endParaRPr lang="en-US" sz="1400" dirty="0" smtClean="0"/>
          </a:p>
          <a:p>
            <a:pPr>
              <a:buFont typeface="Arial" pitchFamily="34" charset="0"/>
              <a:buChar char="•"/>
            </a:pPr>
            <a:r>
              <a:rPr lang="en-US" sz="1400" dirty="0" smtClean="0"/>
              <a:t>  Brigham Young ( 1801-1877)- </a:t>
            </a:r>
            <a:r>
              <a:rPr lang="en-US" sz="1400" dirty="0" err="1" smtClean="0"/>
              <a:t>religous</a:t>
            </a:r>
            <a:r>
              <a:rPr lang="en-US" sz="1400" dirty="0" smtClean="0"/>
              <a:t> leader who led Mormons from Illinois to Utah</a:t>
            </a:r>
          </a:p>
          <a:p>
            <a:pPr>
              <a:buFont typeface="Arial" pitchFamily="34" charset="0"/>
              <a:buChar char="•"/>
            </a:pPr>
            <a:r>
              <a:rPr lang="en-US" sz="1400" dirty="0" smtClean="0"/>
              <a:t>  Rebecca Winters (1799-1852) - Mormon pioneer who dies of cholera on the trail; grave site </a:t>
            </a:r>
          </a:p>
          <a:p>
            <a:r>
              <a:rPr lang="en-US" sz="1400" dirty="0" smtClean="0"/>
              <a:t>    is still visible</a:t>
            </a:r>
          </a:p>
          <a:p>
            <a:pPr>
              <a:buFont typeface="Arial" pitchFamily="34" charset="0"/>
              <a:buChar char="•"/>
            </a:pPr>
            <a:r>
              <a:rPr lang="en-US" sz="1400" dirty="0" smtClean="0"/>
              <a:t>  Olive </a:t>
            </a:r>
            <a:r>
              <a:rPr lang="en-US" sz="1400" dirty="0" err="1" smtClean="0"/>
              <a:t>Oatman</a:t>
            </a:r>
            <a:r>
              <a:rPr lang="en-US" sz="1400" dirty="0" smtClean="0"/>
              <a:t> (1838-1903) - kidnapped Mormon girl on pioneer trail to California</a:t>
            </a:r>
          </a:p>
          <a:p>
            <a:pPr>
              <a:buFont typeface="Arial" pitchFamily="34" charset="0"/>
              <a:buChar char="•"/>
            </a:pPr>
            <a:r>
              <a:rPr lang="en-US" sz="1400" dirty="0" smtClean="0"/>
              <a:t>  Mary Parson Johnson (1849-1910) -  Danish Mormon child pioneer whose legs were</a:t>
            </a:r>
          </a:p>
          <a:p>
            <a:r>
              <a:rPr lang="en-US" sz="1400" dirty="0" smtClean="0"/>
              <a:t>    amputated due to frostbite on the trail</a:t>
            </a:r>
          </a:p>
          <a:p>
            <a:r>
              <a:rPr lang="en-US" sz="1400" b="1" dirty="0" smtClean="0"/>
              <a:t>	CALIFORNIA TRAIL</a:t>
            </a:r>
            <a:endParaRPr lang="en-US" sz="1400" dirty="0" smtClean="0"/>
          </a:p>
          <a:p>
            <a:pPr>
              <a:buFont typeface="Arial" pitchFamily="34" charset="0"/>
              <a:buChar char="•"/>
            </a:pPr>
            <a:r>
              <a:rPr lang="en-US" sz="1400" dirty="0" smtClean="0"/>
              <a:t>  John Sutter  (1803-1880) - Swiss born pioneer developed Sutter's Fort and Sutter's Mill</a:t>
            </a:r>
          </a:p>
          <a:p>
            <a:pPr>
              <a:buFont typeface="Arial" pitchFamily="34" charset="0"/>
              <a:buChar char="•"/>
            </a:pPr>
            <a:r>
              <a:rPr lang="en-US" sz="1400" dirty="0" smtClean="0"/>
              <a:t>  John Marshall (1810-1885) - American carpenter credited w/first gold discovery  in California </a:t>
            </a:r>
          </a:p>
          <a:p>
            <a:r>
              <a:rPr lang="en-US" sz="1400" dirty="0" smtClean="0"/>
              <a:t>    at Sutter's Mill</a:t>
            </a:r>
          </a:p>
          <a:p>
            <a:pPr>
              <a:buFont typeface="Arial" pitchFamily="34" charset="0"/>
              <a:buChar char="•"/>
            </a:pPr>
            <a:r>
              <a:rPr lang="en-US" sz="1400" dirty="0" smtClean="0"/>
              <a:t>  Virginia Reed (1833-1921) - Daughter of Reeds on Donner Party wagon trail</a:t>
            </a:r>
          </a:p>
          <a:p>
            <a:pPr algn="ctr"/>
            <a:endParaRPr lang="en-US" sz="1400" u="sng" dirty="0" smtClean="0"/>
          </a:p>
          <a:p>
            <a:r>
              <a:rPr lang="en-US" sz="1400" dirty="0" smtClean="0"/>
              <a:t>			</a:t>
            </a:r>
            <a:r>
              <a:rPr lang="en-US" sz="1400" u="sng" dirty="0" smtClean="0"/>
              <a:t>PERSONAL CONTACTS</a:t>
            </a:r>
            <a:endParaRPr lang="en-US" sz="1400" dirty="0" smtClean="0"/>
          </a:p>
          <a:p>
            <a:pPr>
              <a:buFont typeface="Arial" pitchFamily="34" charset="0"/>
              <a:buChar char="•"/>
            </a:pPr>
            <a:r>
              <a:rPr lang="en-US" sz="1400" dirty="0" smtClean="0"/>
              <a:t>  Gary Guy, Director, </a:t>
            </a:r>
            <a:r>
              <a:rPr lang="en-US" sz="1400" dirty="0" err="1" smtClean="0"/>
              <a:t>Strickler</a:t>
            </a:r>
            <a:r>
              <a:rPr lang="en-US" sz="1400" dirty="0" smtClean="0"/>
              <a:t> Home &amp; Rock Creek Station, Idaho  (208)423-4000</a:t>
            </a:r>
          </a:p>
          <a:p>
            <a:pPr>
              <a:buFont typeface="Arial" pitchFamily="34" charset="0"/>
              <a:buChar char="•"/>
            </a:pPr>
            <a:r>
              <a:rPr lang="en-US" sz="1400" dirty="0" smtClean="0"/>
              <a:t>  Jeremy Martin, Park Ranger, NH Oregon Trail </a:t>
            </a:r>
            <a:r>
              <a:rPr lang="en-US" sz="1400" dirty="0" err="1" smtClean="0"/>
              <a:t>Intrepretive</a:t>
            </a:r>
            <a:r>
              <a:rPr lang="en-US" sz="1400" dirty="0" smtClean="0"/>
              <a:t> Center (Geology/flint </a:t>
            </a:r>
            <a:r>
              <a:rPr lang="en-US" sz="1400" dirty="0" err="1" smtClean="0"/>
              <a:t>knapper</a:t>
            </a:r>
            <a:r>
              <a:rPr lang="en-US" sz="1400" dirty="0" smtClean="0"/>
              <a:t>) </a:t>
            </a:r>
          </a:p>
          <a:p>
            <a:r>
              <a:rPr lang="en-US" sz="1400" dirty="0" smtClean="0"/>
              <a:t>     541-523-1830   </a:t>
            </a:r>
            <a:r>
              <a:rPr lang="en-US" sz="1400" u="sng" dirty="0" smtClean="0">
                <a:hlinkClick r:id="rId4"/>
              </a:rPr>
              <a:t>j4martin@blm.gov</a:t>
            </a:r>
            <a:r>
              <a:rPr lang="en-US" sz="1400" dirty="0" smtClean="0"/>
              <a:t> </a:t>
            </a:r>
          </a:p>
          <a:p>
            <a:pPr>
              <a:buFont typeface="Arial" pitchFamily="34" charset="0"/>
              <a:buChar char="•"/>
            </a:pPr>
            <a:r>
              <a:rPr lang="en-US" sz="1400" dirty="0" smtClean="0"/>
              <a:t>  Loren </a:t>
            </a:r>
            <a:r>
              <a:rPr lang="en-US" sz="1400" dirty="0" err="1" smtClean="0"/>
              <a:t>Pospisil</a:t>
            </a:r>
            <a:r>
              <a:rPr lang="en-US" sz="1400" dirty="0" smtClean="0"/>
              <a:t>, Tourism Facilities Operator, Chimney Rock National Historic Site, </a:t>
            </a:r>
          </a:p>
          <a:p>
            <a:r>
              <a:rPr lang="en-US" sz="1400" dirty="0" smtClean="0"/>
              <a:t>    308-586-2581   </a:t>
            </a:r>
            <a:r>
              <a:rPr lang="en-US" sz="1400" u="sng" dirty="0" smtClean="0">
                <a:hlinkClick r:id="rId5"/>
              </a:rPr>
              <a:t>loren.pospisil@nebraska.gov</a:t>
            </a:r>
            <a:r>
              <a:rPr lang="en-US" sz="1400" dirty="0" smtClean="0"/>
              <a:t> </a:t>
            </a:r>
          </a:p>
          <a:p>
            <a:pPr>
              <a:buFont typeface="Arial" pitchFamily="34" charset="0"/>
              <a:buChar char="•"/>
            </a:pPr>
            <a:r>
              <a:rPr lang="en-US" sz="1400" dirty="0" smtClean="0"/>
              <a:t>  Patti Payne, LDS (Mormon) Volunteer, Martin’s Cove at Devil’s Gate Historic Site,</a:t>
            </a:r>
          </a:p>
          <a:p>
            <a:r>
              <a:rPr lang="en-US" sz="1400" dirty="0" smtClean="0"/>
              <a:t>     </a:t>
            </a:r>
            <a:r>
              <a:rPr lang="en-US" sz="1400" u="sng" dirty="0" smtClean="0">
                <a:hlinkClick r:id="rId6"/>
              </a:rPr>
              <a:t>vbgrandma@gmail.com</a:t>
            </a:r>
            <a:r>
              <a:rPr lang="en-US" sz="1400" dirty="0" smtClean="0"/>
              <a:t>   </a:t>
            </a:r>
          </a:p>
          <a:p>
            <a:endParaRPr lang="en-US" sz="1400" dirty="0" smtClean="0"/>
          </a:p>
          <a:p>
            <a:r>
              <a:rPr lang="en-US" sz="1400" dirty="0" smtClean="0"/>
              <a:t>			</a:t>
            </a:r>
            <a:r>
              <a:rPr lang="en-US" sz="1400" u="sng" dirty="0" smtClean="0"/>
              <a:t>MUSEUMS</a:t>
            </a:r>
            <a:endParaRPr lang="en-US" sz="1400" dirty="0" smtClean="0"/>
          </a:p>
          <a:p>
            <a:r>
              <a:rPr lang="en-US" sz="1400" dirty="0" smtClean="0"/>
              <a:t>Missouri History Museum, Forest Park, St. Louis, MO</a:t>
            </a:r>
          </a:p>
          <a:p>
            <a:r>
              <a:rPr lang="en-US" sz="1400" dirty="0" smtClean="0"/>
              <a:t>National Frontier Trails Center, 318 West Pacific, Independence, MO</a:t>
            </a:r>
          </a:p>
          <a:p>
            <a:r>
              <a:rPr lang="en-US" sz="1400" dirty="0" smtClean="0"/>
              <a:t>Frontier Army Museum, Metropolitan Ave @ 4th St, Fort Leavenworth KS</a:t>
            </a:r>
          </a:p>
          <a:p>
            <a:r>
              <a:rPr lang="en-US" sz="1400" dirty="0" smtClean="0"/>
              <a:t>Pony Express Museum, 914 Penn Street, St. Joseph, MO</a:t>
            </a:r>
          </a:p>
          <a:p>
            <a:r>
              <a:rPr lang="en-US" sz="1400" dirty="0" smtClean="0"/>
              <a:t>Western Historic Trails Center, 3434 Richard Downing Ave, Council Bluffs, IA</a:t>
            </a:r>
          </a:p>
          <a:p>
            <a:r>
              <a:rPr lang="en-US" sz="1400" dirty="0" smtClean="0"/>
              <a:t>Lewis &amp;Clark Nat'l Historic Trail Headquarters, 601 Riverfront Drive, Omaha, NE</a:t>
            </a:r>
          </a:p>
          <a:p>
            <a:r>
              <a:rPr lang="en-US" sz="1400" dirty="0" smtClean="0"/>
              <a:t>Fort Atkinson State Historic Park, 201 S 7th St, Fort Calhoun, NE</a:t>
            </a:r>
          </a:p>
          <a:p>
            <a:r>
              <a:rPr lang="en-US" sz="1400" dirty="0" err="1" smtClean="0"/>
              <a:t>Akta</a:t>
            </a:r>
            <a:r>
              <a:rPr lang="en-US" sz="1400" dirty="0" smtClean="0"/>
              <a:t> Lakota Museum, 1301 N Main St, Chamberlain, SD</a:t>
            </a:r>
          </a:p>
          <a:p>
            <a:r>
              <a:rPr lang="en-US" sz="1400" dirty="0" smtClean="0"/>
              <a:t>Fort Abe Lincoln State Park &amp; On-A-Slant Indian Village, 480 Fort Lincoln Rd, Mandan, ND</a:t>
            </a:r>
          </a:p>
          <a:p>
            <a:r>
              <a:rPr lang="en-US" sz="1400" dirty="0" smtClean="0"/>
              <a:t>Fort Buford (US </a:t>
            </a:r>
            <a:r>
              <a:rPr lang="en-US" sz="1400" dirty="0" err="1" smtClean="0"/>
              <a:t>Govt</a:t>
            </a:r>
            <a:r>
              <a:rPr lang="en-US" sz="1400" dirty="0" smtClean="0"/>
              <a:t>) State Historic Site, 15349 39th NW, Williston, ND</a:t>
            </a:r>
          </a:p>
          <a:p>
            <a:r>
              <a:rPr lang="en-US" sz="1400" dirty="0" smtClean="0"/>
              <a:t>Fort Union Trading Post (Hudson’s Bay Co) Nat’l Historic Site, 15550 Hwy. 1804, Williston, ND</a:t>
            </a:r>
          </a:p>
          <a:p>
            <a:r>
              <a:rPr lang="en-US" sz="1400" dirty="0" smtClean="0"/>
              <a:t>Whitman Mission Nat’l Historic Site, 328 Whitman Mission Rd, Walla Walla, WA</a:t>
            </a:r>
          </a:p>
          <a:p>
            <a:r>
              <a:rPr lang="en-US" sz="1400" dirty="0" smtClean="0"/>
              <a:t>Columbia Gorge Discovery Center, 5000 Discovery Dr, The </a:t>
            </a:r>
            <a:r>
              <a:rPr lang="en-US" sz="1400" dirty="0" err="1" smtClean="0"/>
              <a:t>Dalles</a:t>
            </a:r>
            <a:r>
              <a:rPr lang="en-US" sz="1400" dirty="0" smtClean="0"/>
              <a:t>, OR</a:t>
            </a:r>
          </a:p>
          <a:p>
            <a:r>
              <a:rPr lang="en-US" sz="1400" dirty="0" smtClean="0"/>
              <a:t>Columbia Gorge Interpretive Center, 990 SW Rock Creek Dr, Stevenson, WA</a:t>
            </a:r>
          </a:p>
          <a:p>
            <a:endParaRPr lang="en-US" sz="1400" dirty="0" smtClean="0"/>
          </a:p>
          <a:p>
            <a:r>
              <a:rPr lang="en-US" sz="1400" dirty="0" smtClean="0"/>
              <a:t>			</a:t>
            </a:r>
            <a:r>
              <a:rPr lang="en-US" sz="1400" u="sng" dirty="0" smtClean="0"/>
              <a:t>MAPS</a:t>
            </a:r>
          </a:p>
          <a:p>
            <a:r>
              <a:rPr lang="en-US" sz="1400" dirty="0" smtClean="0"/>
              <a:t> Overland Trails: Opening the American West; Oregon-California Trail Association</a:t>
            </a:r>
          </a:p>
          <a:p>
            <a:endParaRPr lang="en-US" sz="1400" dirty="0" smtClean="0"/>
          </a:p>
          <a:p>
            <a:r>
              <a:rPr lang="en-US" sz="1400" dirty="0" smtClean="0"/>
              <a:t>			</a:t>
            </a:r>
            <a:r>
              <a:rPr lang="en-US" sz="1400" u="sng" dirty="0" smtClean="0"/>
              <a:t>BOOKS</a:t>
            </a:r>
            <a:endParaRPr lang="en-US" sz="1400" dirty="0" smtClean="0"/>
          </a:p>
          <a:p>
            <a:r>
              <a:rPr lang="en-US" sz="1400" u="sng" dirty="0" smtClean="0"/>
              <a:t>Across the Great Divide</a:t>
            </a:r>
            <a:r>
              <a:rPr lang="en-US" sz="1400" dirty="0" smtClean="0"/>
              <a:t>, </a:t>
            </a:r>
            <a:r>
              <a:rPr lang="en-US" sz="1400" dirty="0" err="1" smtClean="0"/>
              <a:t>Laton</a:t>
            </a:r>
            <a:r>
              <a:rPr lang="en-US" sz="1400" dirty="0" smtClean="0"/>
              <a:t> McCartney, Free Press, 2003</a:t>
            </a:r>
          </a:p>
          <a:p>
            <a:r>
              <a:rPr lang="en-US" sz="1400" u="sng" dirty="0" smtClean="0"/>
              <a:t>After Lewis and Clark</a:t>
            </a:r>
            <a:r>
              <a:rPr lang="en-US" sz="1400" dirty="0" smtClean="0"/>
              <a:t>, Robert Utley, U. of Nebraska Press, 1997</a:t>
            </a:r>
          </a:p>
          <a:p>
            <a:r>
              <a:rPr lang="en-US" sz="1400" u="sng" dirty="0" smtClean="0"/>
              <a:t>Barlow Toll Road 1846-1919</a:t>
            </a:r>
            <a:r>
              <a:rPr lang="en-US" sz="1400" dirty="0" smtClean="0"/>
              <a:t>,  E.L. Meyers, Genealogical Forum of Oregon, 1991</a:t>
            </a:r>
          </a:p>
          <a:p>
            <a:r>
              <a:rPr lang="en-US" sz="1400" u="sng" dirty="0" smtClean="0"/>
              <a:t>Best Land Under Heaven</a:t>
            </a:r>
            <a:r>
              <a:rPr lang="en-US" sz="1400" dirty="0" smtClean="0"/>
              <a:t>, Michael Wallis, </a:t>
            </a:r>
            <a:r>
              <a:rPr lang="en-US" sz="1400" dirty="0" err="1" smtClean="0"/>
              <a:t>Liveright</a:t>
            </a:r>
            <a:r>
              <a:rPr lang="en-US" sz="1400" dirty="0" smtClean="0"/>
              <a:t> Publishing Co, 2017</a:t>
            </a:r>
          </a:p>
          <a:p>
            <a:r>
              <a:rPr lang="en-US" sz="1400" u="sng" dirty="0" smtClean="0"/>
              <a:t>Best of Covered Wagon Women,</a:t>
            </a:r>
            <a:r>
              <a:rPr lang="en-US" sz="1400" dirty="0" smtClean="0"/>
              <a:t> Kenneth Holmes, U. of Oklahoma, 2008</a:t>
            </a:r>
            <a:endParaRPr lang="en-US" sz="1400" u="sng" dirty="0" smtClean="0"/>
          </a:p>
          <a:p>
            <a:r>
              <a:rPr lang="en-US" sz="1400" u="sng" dirty="0" smtClean="0"/>
              <a:t>Blazing a Wagon Trail to Oregon, a Weekly Chronicle</a:t>
            </a:r>
            <a:r>
              <a:rPr lang="en-US" sz="1400" dirty="0" smtClean="0"/>
              <a:t>, Lloyd Coffman, Caxton Press, 2012</a:t>
            </a:r>
          </a:p>
          <a:p>
            <a:r>
              <a:rPr lang="en-US" sz="1400" u="sng" dirty="0" smtClean="0"/>
              <a:t>The Blue </a:t>
            </a:r>
            <a:r>
              <a:rPr lang="en-US" sz="1400" u="sng" dirty="0" err="1" smtClean="0"/>
              <a:t>Tatotoo</a:t>
            </a:r>
            <a:r>
              <a:rPr lang="en-US" sz="1400" dirty="0" smtClean="0"/>
              <a:t>,  Margot Mifflin, U. of Nebraska Press, 2009</a:t>
            </a:r>
            <a:endParaRPr lang="en-US" sz="1400" u="sng" dirty="0" smtClean="0"/>
          </a:p>
          <a:p>
            <a:r>
              <a:rPr lang="en-US" sz="1400" u="sng" dirty="0" smtClean="0"/>
              <a:t>The Book of Mormon, </a:t>
            </a:r>
            <a:r>
              <a:rPr lang="en-US" sz="1400" dirty="0" smtClean="0"/>
              <a:t> translated by Joseph Smith</a:t>
            </a:r>
            <a:endParaRPr lang="en-US" sz="1400" u="sng" dirty="0" smtClean="0"/>
          </a:p>
          <a:p>
            <a:r>
              <a:rPr lang="en-US" sz="1400" u="sng" dirty="0" smtClean="0"/>
              <a:t>California Trail</a:t>
            </a:r>
            <a:r>
              <a:rPr lang="en-US" sz="1400" dirty="0" smtClean="0"/>
              <a:t>, Dodd &amp; </a:t>
            </a:r>
            <a:r>
              <a:rPr lang="en-US" sz="1400" dirty="0" err="1" smtClean="0"/>
              <a:t>Gnass</a:t>
            </a:r>
            <a:r>
              <a:rPr lang="en-US" sz="1400" dirty="0" smtClean="0"/>
              <a:t>, KC Publications, 1996</a:t>
            </a:r>
            <a:endParaRPr lang="en-US" sz="1400" u="sng" dirty="0" smtClean="0"/>
          </a:p>
          <a:p>
            <a:r>
              <a:rPr lang="en-US" sz="1400" u="sng" dirty="0" smtClean="0"/>
              <a:t>Converting the West</a:t>
            </a:r>
            <a:r>
              <a:rPr lang="en-US" sz="1400" dirty="0" smtClean="0"/>
              <a:t>, Julie Jeffery, U. of Oklahoma Press, 1991</a:t>
            </a:r>
            <a:endParaRPr lang="en-US" sz="1400" u="sng" dirty="0" smtClean="0"/>
          </a:p>
          <a:p>
            <a:r>
              <a:rPr lang="en-US" sz="1400" u="sng" dirty="0" smtClean="0"/>
              <a:t>Covered Wagon Women –Diaries &amp; Letters From the Western Trails, </a:t>
            </a:r>
            <a:r>
              <a:rPr lang="en-US" sz="1400" dirty="0" smtClean="0"/>
              <a:t>Kenneth Holmes, U. of Nebraska, 1993</a:t>
            </a:r>
          </a:p>
          <a:p>
            <a:r>
              <a:rPr lang="en-US" sz="1400" u="sng" dirty="0" smtClean="0"/>
              <a:t>Fort </a:t>
            </a:r>
            <a:r>
              <a:rPr lang="en-US" sz="1400" u="sng" dirty="0" err="1" smtClean="0"/>
              <a:t>Harker</a:t>
            </a:r>
            <a:r>
              <a:rPr lang="en-US" sz="1400" dirty="0" smtClean="0"/>
              <a:t>,  Leo </a:t>
            </a:r>
            <a:r>
              <a:rPr lang="en-US" sz="1400" dirty="0" err="1" smtClean="0"/>
              <a:t>Oliva</a:t>
            </a:r>
            <a:r>
              <a:rPr lang="en-US" sz="1400" dirty="0" smtClean="0"/>
              <a:t>, Kansas State Historical Society, 2000</a:t>
            </a:r>
            <a:endParaRPr lang="en-US" sz="1400" u="sng" dirty="0" smtClean="0"/>
          </a:p>
          <a:p>
            <a:r>
              <a:rPr lang="en-US" sz="1400" u="sng" dirty="0" smtClean="0"/>
              <a:t>Fur, Fortune, and Empire</a:t>
            </a:r>
            <a:r>
              <a:rPr lang="en-US" sz="1400" dirty="0" smtClean="0"/>
              <a:t>,  Eric Dolin, W.W. Norton Co, 2010</a:t>
            </a:r>
          </a:p>
          <a:p>
            <a:r>
              <a:rPr lang="en-US" sz="1400" u="sng" dirty="0" smtClean="0"/>
              <a:t>The Geologic Story of the Great Plains</a:t>
            </a:r>
            <a:r>
              <a:rPr lang="en-US" sz="1400" dirty="0" smtClean="0"/>
              <a:t>, Donald Trimble, The Printers, Inc;  2013</a:t>
            </a:r>
          </a:p>
          <a:p>
            <a:r>
              <a:rPr lang="en-US" sz="1400" u="sng" dirty="0" smtClean="0"/>
              <a:t>Gold Rush Towns of Nevada County</a:t>
            </a:r>
            <a:r>
              <a:rPr lang="en-US" sz="1400" dirty="0" smtClean="0"/>
              <a:t>, Maria Brower,  Arcadia Publishing, 2006</a:t>
            </a:r>
            <a:endParaRPr lang="en-US" sz="1400" u="sng" dirty="0" smtClean="0"/>
          </a:p>
          <a:p>
            <a:r>
              <a:rPr lang="en-US" sz="1400" u="sng" dirty="0" smtClean="0"/>
              <a:t>Great Basin</a:t>
            </a:r>
            <a:r>
              <a:rPr lang="en-US" sz="1400" dirty="0" smtClean="0"/>
              <a:t>, Maryellen Conner, KC Publications, 1996</a:t>
            </a:r>
            <a:endParaRPr lang="en-US" sz="1400" u="sng" dirty="0" smtClean="0"/>
          </a:p>
          <a:p>
            <a:r>
              <a:rPr lang="en-US" sz="1400" u="sng" dirty="0" smtClean="0"/>
              <a:t>A Guide to the Oregon Trail, Volume 2</a:t>
            </a:r>
            <a:r>
              <a:rPr lang="en-US" sz="1400" dirty="0" smtClean="0"/>
              <a:t>, Terry L. Anderson, 1998</a:t>
            </a:r>
          </a:p>
          <a:p>
            <a:r>
              <a:rPr lang="en-US" sz="1400" u="sng" dirty="0" smtClean="0"/>
              <a:t>The Heart of Everything That Is</a:t>
            </a:r>
            <a:r>
              <a:rPr lang="en-US" sz="1400" dirty="0" smtClean="0"/>
              <a:t>, Dob Drury &amp; Tom </a:t>
            </a:r>
            <a:r>
              <a:rPr lang="en-US" sz="1400" dirty="0" err="1" smtClean="0"/>
              <a:t>Clavin</a:t>
            </a:r>
            <a:r>
              <a:rPr lang="en-US" sz="1400" dirty="0" smtClean="0"/>
              <a:t>, Simon &amp; Schuster, 2013</a:t>
            </a:r>
          </a:p>
          <a:p>
            <a:r>
              <a:rPr lang="en-US" sz="1400" u="sng" dirty="0" smtClean="0"/>
              <a:t>Jane A. Gould Her Journals</a:t>
            </a:r>
            <a:r>
              <a:rPr lang="en-US" sz="1400" dirty="0" smtClean="0"/>
              <a:t>, Friends of Massacre Rocks, 1986</a:t>
            </a:r>
            <a:endParaRPr lang="en-US" sz="1400" u="sng" dirty="0" smtClean="0"/>
          </a:p>
          <a:p>
            <a:r>
              <a:rPr lang="en-US" sz="1400" u="sng" dirty="0" err="1" smtClean="0"/>
              <a:t>Jededian</a:t>
            </a:r>
            <a:r>
              <a:rPr lang="en-US" sz="1400" u="sng" dirty="0" smtClean="0"/>
              <a:t> Smith – No Ordinary Mountain Man</a:t>
            </a:r>
            <a:r>
              <a:rPr lang="en-US" sz="1400" dirty="0" smtClean="0"/>
              <a:t>,  Barton Barbour, U. of Oklahoma Press, 2009</a:t>
            </a:r>
          </a:p>
          <a:p>
            <a:r>
              <a:rPr lang="en-US" sz="1400" u="sng" dirty="0" smtClean="0"/>
              <a:t>Last Bonanza Kings</a:t>
            </a:r>
            <a:r>
              <a:rPr lang="en-US" sz="1400" dirty="0" smtClean="0"/>
              <a:t>, </a:t>
            </a:r>
            <a:r>
              <a:rPr lang="en-US" sz="1400" dirty="0" err="1" smtClean="0"/>
              <a:t>Ferol</a:t>
            </a:r>
            <a:r>
              <a:rPr lang="en-US" sz="1400" dirty="0" smtClean="0"/>
              <a:t> Egan, U. of Nebraska Press,  1998</a:t>
            </a:r>
            <a:endParaRPr lang="en-US" sz="1400" u="sng" dirty="0" smtClean="0"/>
          </a:p>
          <a:p>
            <a:r>
              <a:rPr lang="en-US" sz="1400" u="sng" dirty="0" smtClean="0"/>
              <a:t>The Life and Letters of Caspar W. Collins</a:t>
            </a:r>
            <a:r>
              <a:rPr lang="en-US" sz="1400" dirty="0" smtClean="0"/>
              <a:t>, Alex Service, City of Casper WY, 2000</a:t>
            </a:r>
          </a:p>
          <a:p>
            <a:r>
              <a:rPr lang="en-US" sz="1400" u="sng" dirty="0" err="1" smtClean="0"/>
              <a:t>Missons</a:t>
            </a:r>
            <a:r>
              <a:rPr lang="en-US" sz="1400" u="sng" dirty="0" smtClean="0"/>
              <a:t> of California</a:t>
            </a:r>
            <a:r>
              <a:rPr lang="en-US" sz="1400" dirty="0" smtClean="0"/>
              <a:t>, Charm Kraft Industries, 2010</a:t>
            </a:r>
          </a:p>
          <a:p>
            <a:r>
              <a:rPr lang="en-US" sz="1400" u="sng" dirty="0" smtClean="0"/>
              <a:t>Mormon Trail</a:t>
            </a:r>
            <a:r>
              <a:rPr lang="en-US" sz="1400" dirty="0" smtClean="0"/>
              <a:t>, Stanley &amp; Violet Kimball, KC Publications, 1998</a:t>
            </a:r>
            <a:endParaRPr lang="en-US" sz="1400" u="sng" dirty="0" smtClean="0"/>
          </a:p>
          <a:p>
            <a:r>
              <a:rPr lang="en-US" sz="1400" u="sng" dirty="0" smtClean="0"/>
              <a:t>Northwest Exposure: A Geologic Story of the Northwest</a:t>
            </a:r>
            <a:r>
              <a:rPr lang="en-US" sz="1400" dirty="0" smtClean="0"/>
              <a:t>, Alt &amp; Hyndman, Mountain Press, 1995 </a:t>
            </a:r>
          </a:p>
          <a:p>
            <a:r>
              <a:rPr lang="en-US" sz="1400" u="sng" dirty="0" smtClean="0"/>
              <a:t>O Pioneer</a:t>
            </a:r>
            <a:r>
              <a:rPr lang="en-US" sz="1400" dirty="0" smtClean="0"/>
              <a:t>, Willa Cather,  Houghton Mifflin Co, 1913</a:t>
            </a:r>
          </a:p>
          <a:p>
            <a:r>
              <a:rPr lang="en-US" sz="1400" u="sng" dirty="0" smtClean="0"/>
              <a:t>The Oregon Trail</a:t>
            </a:r>
            <a:r>
              <a:rPr lang="en-US" sz="1400" dirty="0" smtClean="0"/>
              <a:t>, Francis Parkman, Dover Publications, 2002</a:t>
            </a:r>
          </a:p>
          <a:p>
            <a:r>
              <a:rPr lang="en-US" sz="1400" u="sng" dirty="0" smtClean="0"/>
              <a:t>The Oregon Trail – a New American Journey</a:t>
            </a:r>
            <a:r>
              <a:rPr lang="en-US" sz="1400" dirty="0" smtClean="0"/>
              <a:t>, Rinker Buck, Simon &amp; Schuster, 2013</a:t>
            </a:r>
            <a:endParaRPr lang="en-US" sz="1400" u="sng" dirty="0" smtClean="0"/>
          </a:p>
          <a:p>
            <a:r>
              <a:rPr lang="en-US" sz="1400" u="sng" dirty="0" smtClean="0"/>
              <a:t>Our Hearts Fell to the Ground</a:t>
            </a:r>
            <a:r>
              <a:rPr lang="en-US" sz="1400" dirty="0" smtClean="0"/>
              <a:t>, Colin Calloway, Bedford, 1996</a:t>
            </a:r>
            <a:endParaRPr lang="en-US" sz="1400" u="sng" dirty="0" smtClean="0"/>
          </a:p>
          <a:p>
            <a:r>
              <a:rPr lang="en-US" sz="1400" u="sng" dirty="0" smtClean="0"/>
              <a:t>Outlasting the Trail</a:t>
            </a:r>
            <a:r>
              <a:rPr lang="en-US" sz="1400" dirty="0" smtClean="0"/>
              <a:t>, Mary O’Brien, Two-Dot Press, 2005</a:t>
            </a:r>
          </a:p>
          <a:p>
            <a:r>
              <a:rPr lang="en-US" sz="1400" u="sng" dirty="0" smtClean="0"/>
              <a:t>Overland Journal, Volume 33</a:t>
            </a:r>
            <a:r>
              <a:rPr lang="en-US" sz="1400" dirty="0" smtClean="0"/>
              <a:t>, Oregon-California Trail Assoc.  2015</a:t>
            </a:r>
            <a:endParaRPr lang="en-US" sz="1400" u="sng" dirty="0" smtClean="0"/>
          </a:p>
          <a:p>
            <a:r>
              <a:rPr lang="en-US" sz="1400" u="sng" dirty="0" smtClean="0"/>
              <a:t>Ox-Team Days on the Oregon Trail</a:t>
            </a:r>
            <a:r>
              <a:rPr lang="en-US" sz="1400" dirty="0" smtClean="0"/>
              <a:t>, Ezra Meeker, The World Book Company,  1922</a:t>
            </a:r>
          </a:p>
          <a:p>
            <a:r>
              <a:rPr lang="en-US" sz="1400" u="sng" dirty="0" smtClean="0"/>
              <a:t>The Prairie Traveler – 1859 Handbook for Western Travelers</a:t>
            </a:r>
            <a:r>
              <a:rPr lang="en-US" sz="1400" dirty="0" smtClean="0"/>
              <a:t>,  Randolph Marcy, Dover Publications, 2006</a:t>
            </a:r>
            <a:endParaRPr lang="en-US" sz="1400" u="sng" dirty="0" smtClean="0"/>
          </a:p>
          <a:p>
            <a:r>
              <a:rPr lang="en-US" sz="1400" u="sng" dirty="0" smtClean="0"/>
              <a:t>Scotts Bluff National Monument Landmark on the Overland Trails</a:t>
            </a:r>
            <a:r>
              <a:rPr lang="en-US" sz="1400" dirty="0" smtClean="0"/>
              <a:t>, Dean Knudsen, National Park Service</a:t>
            </a:r>
          </a:p>
          <a:p>
            <a:r>
              <a:rPr lang="en-US" sz="1400" u="sng" dirty="0" smtClean="0"/>
              <a:t>Thomas “Peg Leg” Smith</a:t>
            </a:r>
            <a:r>
              <a:rPr lang="en-US" sz="1400" dirty="0" smtClean="0"/>
              <a:t>, J Patrick Wilde, Bear Lake County Historian, Bear Lake Historical Society, 1992</a:t>
            </a:r>
          </a:p>
          <a:p>
            <a:r>
              <a:rPr lang="en-US" sz="1400" u="sng" dirty="0" smtClean="0"/>
              <a:t>Train of Innocents</a:t>
            </a:r>
            <a:r>
              <a:rPr lang="en-US" sz="1400" dirty="0" smtClean="0"/>
              <a:t>, </a:t>
            </a:r>
            <a:r>
              <a:rPr lang="en-US" sz="1400" dirty="0" err="1" smtClean="0"/>
              <a:t>Everell</a:t>
            </a:r>
            <a:r>
              <a:rPr lang="en-US" sz="1400" dirty="0" smtClean="0"/>
              <a:t> Cummins, </a:t>
            </a:r>
            <a:r>
              <a:rPr lang="en-US" sz="1400" dirty="0" err="1" smtClean="0"/>
              <a:t>AuthorHouse</a:t>
            </a:r>
            <a:r>
              <a:rPr lang="en-US" sz="1400" dirty="0" smtClean="0"/>
              <a:t>,  2005</a:t>
            </a:r>
          </a:p>
          <a:p>
            <a:r>
              <a:rPr lang="en-US" sz="1400" u="sng" dirty="0" err="1" smtClean="0"/>
              <a:t>Undert</a:t>
            </a:r>
            <a:r>
              <a:rPr lang="en-US" sz="1400" u="sng" dirty="0" smtClean="0"/>
              <a:t> the Banner of Heaven,</a:t>
            </a:r>
            <a:r>
              <a:rPr lang="en-US" sz="1400" dirty="0" smtClean="0"/>
              <a:t>   Jon </a:t>
            </a:r>
            <a:r>
              <a:rPr lang="en-US" sz="1400" dirty="0" err="1" smtClean="0"/>
              <a:t>Krakauer</a:t>
            </a:r>
            <a:r>
              <a:rPr lang="en-US" sz="1400" dirty="0" smtClean="0"/>
              <a:t>,  Deckle Edge,  2003</a:t>
            </a:r>
            <a:endParaRPr lang="en-US" sz="1400" u="sng" dirty="0" smtClean="0"/>
          </a:p>
          <a:p>
            <a:r>
              <a:rPr lang="en-US" sz="1400" u="sng" dirty="0" smtClean="0"/>
              <a:t>Virginia City and the Big Bonanza</a:t>
            </a:r>
            <a:r>
              <a:rPr lang="en-US" sz="1400" dirty="0" smtClean="0"/>
              <a:t>, Ronald &amp; Susan James, Arcadia Publishing, 2009</a:t>
            </a:r>
            <a:endParaRPr lang="en-US" sz="1400" u="sng" dirty="0" smtClean="0"/>
          </a:p>
          <a:p>
            <a:r>
              <a:rPr lang="en-US" sz="1400" u="sng" dirty="0" smtClean="0"/>
              <a:t>Washakie – Chief of the Shoshones</a:t>
            </a:r>
            <a:r>
              <a:rPr lang="en-US" sz="1400" dirty="0" smtClean="0"/>
              <a:t>, Grace </a:t>
            </a:r>
            <a:r>
              <a:rPr lang="en-US" sz="1400" dirty="0" err="1" smtClean="0"/>
              <a:t>Hebard</a:t>
            </a:r>
            <a:r>
              <a:rPr lang="en-US" sz="1400" dirty="0" smtClean="0"/>
              <a:t>, University of Nebraska Press, 1995</a:t>
            </a:r>
          </a:p>
          <a:p>
            <a:r>
              <a:rPr lang="en-US" sz="1400" u="sng" dirty="0" smtClean="0"/>
              <a:t>Westward Woman-My 2000 Mile </a:t>
            </a:r>
            <a:r>
              <a:rPr lang="en-US" sz="1400" u="sng" dirty="0" err="1" smtClean="0"/>
              <a:t>Treck</a:t>
            </a:r>
            <a:r>
              <a:rPr lang="en-US" sz="1400" u="sng" dirty="0" smtClean="0"/>
              <a:t> Along Donner Trail</a:t>
            </a:r>
            <a:r>
              <a:rPr lang="en-US" sz="1400" dirty="0" smtClean="0"/>
              <a:t>, Barbara </a:t>
            </a:r>
            <a:r>
              <a:rPr lang="en-US" sz="1400" dirty="0" err="1" smtClean="0"/>
              <a:t>Maat</a:t>
            </a:r>
            <a:r>
              <a:rPr lang="en-US" sz="1400" dirty="0" smtClean="0"/>
              <a:t>, Little Nest Press, 1979</a:t>
            </a:r>
          </a:p>
          <a:p>
            <a:endParaRPr lang="en-US" sz="1400" dirty="0" smtClean="0"/>
          </a:p>
          <a:p>
            <a:r>
              <a:rPr lang="en-US" sz="1400" dirty="0" smtClean="0"/>
              <a:t>			</a:t>
            </a:r>
            <a:r>
              <a:rPr lang="en-US" sz="1400" u="sng" dirty="0" smtClean="0"/>
              <a:t>DVDS</a:t>
            </a:r>
            <a:endParaRPr lang="en-US" sz="1400" dirty="0" smtClean="0"/>
          </a:p>
          <a:p>
            <a:r>
              <a:rPr lang="en-US" sz="1400" i="1" dirty="0" smtClean="0"/>
              <a:t>Bury My Heart at Wounded Knee</a:t>
            </a:r>
            <a:r>
              <a:rPr lang="en-US" sz="1400" dirty="0" smtClean="0"/>
              <a:t>, HBO Films Production (132 minutes)</a:t>
            </a:r>
            <a:endParaRPr lang="en-US" sz="1400" i="1" dirty="0" smtClean="0"/>
          </a:p>
          <a:p>
            <a:r>
              <a:rPr lang="en-US" sz="1400" i="1" dirty="0" smtClean="0"/>
              <a:t>Days of the Pony Express, </a:t>
            </a:r>
            <a:r>
              <a:rPr lang="en-US" sz="1400" dirty="0" smtClean="0"/>
              <a:t>Scout Pictures, (60 minutes)</a:t>
            </a:r>
          </a:p>
          <a:p>
            <a:r>
              <a:rPr lang="en-US" sz="1400" i="1" dirty="0" smtClean="0"/>
              <a:t>The Donner Party</a:t>
            </a:r>
            <a:r>
              <a:rPr lang="en-US" sz="1400" dirty="0" smtClean="0"/>
              <a:t>, PBS, 2000, (90 minutes)</a:t>
            </a:r>
            <a:endParaRPr lang="en-US" sz="1400" i="1" dirty="0" smtClean="0"/>
          </a:p>
          <a:p>
            <a:r>
              <a:rPr lang="en-US" sz="1400" i="1" dirty="0" smtClean="0"/>
              <a:t>Fort Bridger State Historic Site</a:t>
            </a:r>
            <a:r>
              <a:rPr lang="en-US" sz="1400" dirty="0" smtClean="0"/>
              <a:t>, Click Point Ranch Productions, 2009 (30 minutes)</a:t>
            </a:r>
          </a:p>
          <a:p>
            <a:r>
              <a:rPr lang="en-US" sz="1400" i="1" dirty="0" smtClean="0"/>
              <a:t>Fort Kearny State Historic Park, </a:t>
            </a:r>
            <a:r>
              <a:rPr lang="en-US" sz="1400" dirty="0" smtClean="0"/>
              <a:t>??</a:t>
            </a:r>
          </a:p>
          <a:p>
            <a:r>
              <a:rPr lang="en-US" sz="1400" i="1" dirty="0" smtClean="0"/>
              <a:t>The Gold Rush</a:t>
            </a:r>
            <a:r>
              <a:rPr lang="en-US" sz="1400" dirty="0" smtClean="0"/>
              <a:t>,  PBS Home Video, 2006 (120 minutes)</a:t>
            </a:r>
          </a:p>
          <a:p>
            <a:r>
              <a:rPr lang="en-US" sz="1400" i="1" dirty="0" smtClean="0"/>
              <a:t>Gold Rush Tech</a:t>
            </a:r>
            <a:r>
              <a:rPr lang="en-US" sz="1400" dirty="0" smtClean="0"/>
              <a:t>, The History Channel, 2004 (50 minutes)</a:t>
            </a:r>
          </a:p>
          <a:p>
            <a:r>
              <a:rPr lang="en-US" sz="1400" i="1" dirty="0" smtClean="0"/>
              <a:t>Handcarts 1856-1860</a:t>
            </a:r>
            <a:r>
              <a:rPr lang="en-US" sz="1400" dirty="0" smtClean="0"/>
              <a:t>, History of the Saints, 2017 (60 minutes)</a:t>
            </a:r>
          </a:p>
          <a:p>
            <a:r>
              <a:rPr lang="en-US" sz="1400" i="1" dirty="0" smtClean="0"/>
              <a:t>The Oregon Trail</a:t>
            </a:r>
            <a:r>
              <a:rPr lang="en-US" sz="1400" dirty="0" smtClean="0"/>
              <a:t>, Oregon-California Trail Assoc. (120 minutes)</a:t>
            </a:r>
          </a:p>
          <a:p>
            <a:r>
              <a:rPr lang="en-US" sz="1400" i="1" dirty="0" smtClean="0"/>
              <a:t>Pathways of Pioneers – Idaho’s Oregon Trail Legacy</a:t>
            </a:r>
            <a:r>
              <a:rPr lang="en-US" sz="1400" dirty="0" smtClean="0"/>
              <a:t>, Idaho Public Television, 2009 </a:t>
            </a:r>
          </a:p>
          <a:p>
            <a:r>
              <a:rPr lang="en-US" sz="1400" i="1" dirty="0" smtClean="0"/>
              <a:t>Virginia City and the Comstock Lode</a:t>
            </a:r>
            <a:r>
              <a:rPr lang="en-US" sz="1400" dirty="0" smtClean="0"/>
              <a:t>, </a:t>
            </a:r>
            <a:r>
              <a:rPr lang="en-US" sz="1400" dirty="0" err="1" smtClean="0"/>
              <a:t>VideoVelocity</a:t>
            </a:r>
            <a:r>
              <a:rPr lang="en-US" sz="1400" dirty="0" smtClean="0"/>
              <a:t>, 2015 (2 hours, 33 minutes)</a:t>
            </a:r>
          </a:p>
          <a:p>
            <a:r>
              <a:rPr lang="en-US" sz="1400" i="1" dirty="0" smtClean="0"/>
              <a:t>West</a:t>
            </a:r>
            <a:r>
              <a:rPr lang="en-US" sz="1400" dirty="0" smtClean="0"/>
              <a:t>, Friends of the National Frontier Trails Museum, 1990 (18 minutes)</a:t>
            </a:r>
          </a:p>
          <a:p>
            <a:r>
              <a:rPr lang="en-US" sz="1400" i="1" dirty="0" smtClean="0"/>
              <a:t>We Shall Remain – America Through Native Eyes,  </a:t>
            </a:r>
            <a:r>
              <a:rPr lang="en-US" sz="1400" dirty="0" smtClean="0"/>
              <a:t>PBS Home Video  (3 videos, 90 min each)</a:t>
            </a:r>
          </a:p>
          <a:p>
            <a:endParaRPr lang="en-US" sz="1400" dirty="0" smtClean="0"/>
          </a:p>
        </p:txBody>
      </p:sp>
      <p:sp useBgFill="1">
        <p:nvSpPr>
          <p:cNvPr id="24" name="Rectangle 23"/>
          <p:cNvSpPr/>
          <p:nvPr/>
        </p:nvSpPr>
        <p:spPr>
          <a:xfrm>
            <a:off x="838200" y="7848600"/>
            <a:ext cx="8077200" cy="29608105"/>
          </a:xfrm>
          <a:prstGeom prst="rect">
            <a:avLst/>
          </a:prstGeom>
        </p:spPr>
        <p:txBody>
          <a:bodyPr wrap="square">
            <a:spAutoFit/>
          </a:bodyPr>
          <a:lstStyle/>
          <a:p>
            <a:r>
              <a:rPr lang="en-US" sz="1400" dirty="0" smtClean="0"/>
              <a:t>			WEBSITES </a:t>
            </a:r>
          </a:p>
          <a:p>
            <a:endParaRPr lang="en-US" sz="1400" dirty="0" smtClean="0"/>
          </a:p>
          <a:p>
            <a:r>
              <a:rPr lang="en-US" sz="1400" dirty="0" smtClean="0"/>
              <a:t>http://historylink.org/File/7746 </a:t>
            </a:r>
          </a:p>
          <a:p>
            <a:r>
              <a:rPr lang="en-US" sz="1400" dirty="0" smtClean="0"/>
              <a:t>http://ldswomenshistory.blogspot.com/2010/03/mary-johnson-parson.html </a:t>
            </a:r>
          </a:p>
          <a:p>
            <a:r>
              <a:rPr lang="en-US" sz="1400" dirty="0" smtClean="0"/>
              <a:t>http://libertaddeeleccion.org/utah-physical-features-map/utah-physical-features-mapwebsite-picture-galleryutah-geography-map/ </a:t>
            </a:r>
          </a:p>
          <a:p>
            <a:r>
              <a:rPr lang="en-US" sz="1400" dirty="0" smtClean="0"/>
              <a:t>http://mormonhistoricsites.org/fort-supply/ </a:t>
            </a:r>
          </a:p>
          <a:p>
            <a:r>
              <a:rPr lang="en-US" sz="1400" dirty="0" smtClean="0"/>
              <a:t>http://mormonhistoricsites.org/rebecca-winters-gravesite/ </a:t>
            </a:r>
          </a:p>
          <a:p>
            <a:r>
              <a:rPr lang="en-US" sz="1400" dirty="0" smtClean="0"/>
              <a:t>http://parowan.org/history/ </a:t>
            </a:r>
          </a:p>
          <a:p>
            <a:r>
              <a:rPr lang="en-US" sz="1400" dirty="0" smtClean="0"/>
              <a:t>http://t4america.org/maps-tools/local-successes/salt-lake-city/ </a:t>
            </a:r>
          </a:p>
          <a:p>
            <a:r>
              <a:rPr lang="en-US" sz="1400" dirty="0" smtClean="0"/>
              <a:t>http://thisweekinmormons.com/2014/12/mormon-population-percentage-increases-utah/ </a:t>
            </a:r>
          </a:p>
          <a:p>
            <a:r>
              <a:rPr lang="en-US" sz="1400" dirty="0" smtClean="0"/>
              <a:t>http://www.city-data.com/forum/utah</a:t>
            </a:r>
          </a:p>
          <a:p>
            <a:r>
              <a:rPr lang="en-US" sz="1400" dirty="0" smtClean="0"/>
              <a:t>http://www.city-data.com/forum/utah/2250518-percent-lds-county.html </a:t>
            </a:r>
          </a:p>
          <a:p>
            <a:r>
              <a:rPr lang="en-US" sz="1400" dirty="0" smtClean="0"/>
              <a:t>http://www.courts.ca.gov/3066.htm </a:t>
            </a:r>
          </a:p>
          <a:p>
            <a:r>
              <a:rPr lang="en-US" sz="1400" dirty="0" smtClean="0"/>
              <a:t>http://www.fortwiki.com/Fort_Supply_(1) </a:t>
            </a:r>
          </a:p>
          <a:p>
            <a:r>
              <a:rPr lang="en-US" sz="1400" dirty="0" smtClean="0"/>
              <a:t>http://www.historylink.org/File/7737 </a:t>
            </a:r>
          </a:p>
          <a:p>
            <a:r>
              <a:rPr lang="en-US" sz="1400" dirty="0" smtClean="0"/>
              <a:t>http://www.lightplanet.com/mormons/daily/history/gathering/Colonization_EOM.htm </a:t>
            </a:r>
          </a:p>
          <a:p>
            <a:r>
              <a:rPr lang="en-US" sz="1400" dirty="0" smtClean="0"/>
              <a:t>http://www.livingplaces.com/PA/Lancaster_County/Lititz_Borough/John_Augustus_Sutter_House.html </a:t>
            </a:r>
          </a:p>
          <a:p>
            <a:r>
              <a:rPr lang="en-US" sz="1400" dirty="0" smtClean="0"/>
              <a:t>http://www.militarymuseum.org/HistoryIW.html </a:t>
            </a:r>
          </a:p>
          <a:p>
            <a:r>
              <a:rPr lang="en-US" sz="1400" dirty="0" smtClean="0"/>
              <a:t>http://www.mine-engineer.com/mining/camine.htm </a:t>
            </a:r>
          </a:p>
          <a:p>
            <a:r>
              <a:rPr lang="en-US" sz="1400" dirty="0" smtClean="0"/>
              <a:t>http://www.native-languages.org/utah.htm </a:t>
            </a:r>
          </a:p>
          <a:p>
            <a:r>
              <a:rPr lang="en-US" sz="1400" dirty="0" smtClean="0"/>
              <a:t>http://www.native-languages.org/washington.htm </a:t>
            </a:r>
          </a:p>
          <a:p>
            <a:r>
              <a:rPr lang="en-US" sz="1400" dirty="0" smtClean="0"/>
              <a:t>http://www.onlinenevada.org/articles/mormons-and-genoa </a:t>
            </a:r>
          </a:p>
          <a:p>
            <a:r>
              <a:rPr lang="en-US" sz="1400" dirty="0" smtClean="0"/>
              <a:t>http://www.rosevillehistorical.org/before-1820 </a:t>
            </a:r>
          </a:p>
          <a:p>
            <a:r>
              <a:rPr lang="en-US" sz="1400" dirty="0" smtClean="0"/>
              <a:t>http://www.tellmystorytoo.com/member_pdfs/maren-kjirstine-johansen-(larsen)_713_277.pdf </a:t>
            </a:r>
          </a:p>
          <a:p>
            <a:r>
              <a:rPr lang="en-US" sz="1400" dirty="0" smtClean="0"/>
              <a:t>http://www.washington.edu/uwired/outreach/cspn/Website/Classroom%20Materials/Curriculum%20Packets/Homesteading/II.html </a:t>
            </a:r>
          </a:p>
          <a:p>
            <a:r>
              <a:rPr lang="en-US" sz="1400" dirty="0" smtClean="0"/>
              <a:t>http://www.washingtonhistory.org/files/library/01-1_Schlicke.pdf </a:t>
            </a:r>
          </a:p>
          <a:p>
            <a:r>
              <a:rPr lang="en-US" sz="1400" dirty="0" smtClean="0"/>
              <a:t>http://www.womenhistoryblog.com/2012/08/narcissa-whitman.html </a:t>
            </a:r>
          </a:p>
          <a:p>
            <a:r>
              <a:rPr lang="en-US" sz="1400" dirty="0" smtClean="0"/>
              <a:t>https://commons.wikimedia.org/wiki/File:United_States_1837-03-1838.png </a:t>
            </a:r>
          </a:p>
          <a:p>
            <a:r>
              <a:rPr lang="en-US" sz="1400" dirty="0" smtClean="0"/>
              <a:t>https://commons.wikimedia.org/wiki/File:United_States_1846-12-1848-02.png </a:t>
            </a:r>
          </a:p>
          <a:p>
            <a:r>
              <a:rPr lang="en-US" sz="1400" dirty="0" smtClean="0"/>
              <a:t>https://commons.wikimedia.org/wiki/File:United_States_1848-08-1849.png </a:t>
            </a:r>
          </a:p>
          <a:p>
            <a:r>
              <a:rPr lang="en-US" sz="1400" dirty="0" smtClean="0"/>
              <a:t>https://commons.wikimedia.org/wiki/File:United_States_1849-1850.png </a:t>
            </a:r>
          </a:p>
          <a:p>
            <a:r>
              <a:rPr lang="en-US" sz="1400" dirty="0" smtClean="0"/>
              <a:t>https://commons.wikimedia.org/wiki/File:United_States_1850-1853-03.png </a:t>
            </a:r>
          </a:p>
          <a:p>
            <a:r>
              <a:rPr lang="en-US" sz="1400" dirty="0" smtClean="0"/>
              <a:t>https://commons.wikimedia.org/wiki/File:United_States_1853-12-1854.png </a:t>
            </a:r>
          </a:p>
          <a:p>
            <a:r>
              <a:rPr lang="en-US" sz="1400" dirty="0" smtClean="0"/>
              <a:t>https://commons.wikimedia.org/wiki/File:United_States_1859-1860.png </a:t>
            </a:r>
          </a:p>
          <a:p>
            <a:r>
              <a:rPr lang="en-US" sz="1400" dirty="0" smtClean="0"/>
              <a:t>https://commons.wikimedia.org/wiki/File:United_States_1860-1861-01.png </a:t>
            </a:r>
          </a:p>
          <a:p>
            <a:r>
              <a:rPr lang="en-US" sz="1400" dirty="0" smtClean="0"/>
              <a:t>https://commons.wikimedia.org/wiki/File:United_States_1861-08-1862.png </a:t>
            </a:r>
          </a:p>
          <a:p>
            <a:r>
              <a:rPr lang="en-US" sz="1400" dirty="0" smtClean="0"/>
              <a:t>https://commons.wikimedia.org/wiki/File:United_States_1876-1884.png </a:t>
            </a:r>
          </a:p>
          <a:p>
            <a:r>
              <a:rPr lang="en-US" sz="1400" dirty="0" smtClean="0"/>
              <a:t>https://commons.wikimedia.org/wiki/File:United_States_1889-11-11-1890-05.png </a:t>
            </a:r>
          </a:p>
          <a:p>
            <a:r>
              <a:rPr lang="en-US" sz="1400" dirty="0" smtClean="0"/>
              <a:t>https://commons.wikimedia.org/wiki/File:United_States_1890-07-10-1896-01.png </a:t>
            </a:r>
          </a:p>
          <a:p>
            <a:r>
              <a:rPr lang="en-US" sz="1400" dirty="0" smtClean="0"/>
              <a:t>https://commons.wikimedia.org/wiki/File:United_States_1896-05-1898.png </a:t>
            </a:r>
          </a:p>
          <a:p>
            <a:r>
              <a:rPr lang="en-US" sz="1400" dirty="0" smtClean="0"/>
              <a:t>https://commons.wikimedia.org/wiki/File:United_States_1898-1907.png </a:t>
            </a:r>
          </a:p>
          <a:p>
            <a:r>
              <a:rPr lang="en-US" sz="1400" dirty="0" smtClean="0"/>
              <a:t>https://commons.wikimedia.org/wiki/File:United_States_1907-1912-01.png </a:t>
            </a:r>
          </a:p>
          <a:p>
            <a:r>
              <a:rPr lang="en-US" sz="1400" dirty="0" smtClean="0"/>
              <a:t>https://commons.wikimedia.org/wiki/File:United_States_1912-02-1912-08.png </a:t>
            </a:r>
          </a:p>
          <a:p>
            <a:r>
              <a:rPr lang="en-US" sz="1400" dirty="0" smtClean="0"/>
              <a:t>https://crashstats.nhtsa.dot.gov/Api/Public/ViewPublication/812580</a:t>
            </a:r>
          </a:p>
          <a:p>
            <a:r>
              <a:rPr lang="en-US" sz="1400" dirty="0" smtClean="0"/>
              <a:t>https://ctuir.org/history-culture </a:t>
            </a:r>
          </a:p>
          <a:p>
            <a:r>
              <a:rPr lang="en-US" sz="1400" dirty="0" smtClean="0"/>
              <a:t>https://en.wikipedia.org/wiki/1890_Manifesto </a:t>
            </a:r>
          </a:p>
          <a:p>
            <a:r>
              <a:rPr lang="en-US" sz="1400" dirty="0" smtClean="0"/>
              <a:t>https://en.wikipedia.org/wiki/2011%E2%80%932017_California_drought </a:t>
            </a:r>
          </a:p>
          <a:p>
            <a:r>
              <a:rPr lang="en-US" sz="1400" dirty="0" smtClean="0"/>
              <a:t>https://en.wikipedia.org/wiki/Black_Hawk_War_(1865-1872) </a:t>
            </a:r>
          </a:p>
          <a:p>
            <a:r>
              <a:rPr lang="en-US" sz="1400" dirty="0" smtClean="0"/>
              <a:t>https://en.wikipedia.org/wiki/California_Genocide </a:t>
            </a:r>
          </a:p>
          <a:p>
            <a:r>
              <a:rPr lang="en-US" sz="1400" dirty="0" smtClean="0"/>
              <a:t>https://en.wikipedia.org/wiki/California_Indian_Wars </a:t>
            </a:r>
          </a:p>
          <a:p>
            <a:r>
              <a:rPr lang="en-US" sz="1400" dirty="0" smtClean="0"/>
              <a:t>https://en.wikipedia.org/wiki/Cayuse_War </a:t>
            </a:r>
          </a:p>
          <a:p>
            <a:r>
              <a:rPr lang="en-US" sz="1400" dirty="0" smtClean="0"/>
              <a:t>https://en.wikipedia.org/wiki/Demographics_of_Utah </a:t>
            </a:r>
          </a:p>
          <a:p>
            <a:r>
              <a:rPr lang="en-US" sz="1400" dirty="0" smtClean="0"/>
              <a:t>https://en.wikipedia.org/wiki/Dixie_(Utah) </a:t>
            </a:r>
          </a:p>
          <a:p>
            <a:r>
              <a:rPr lang="en-US" sz="1400" dirty="0" smtClean="0"/>
              <a:t>https://en.wikipedia.org/wiki/Donation_Land_Claim_Act </a:t>
            </a:r>
          </a:p>
          <a:p>
            <a:r>
              <a:rPr lang="en-US" sz="1400" dirty="0" smtClean="0"/>
              <a:t>https://en.wikipedia.org/wiki/Donner_Party </a:t>
            </a:r>
          </a:p>
          <a:p>
            <a:r>
              <a:rPr lang="en-US" sz="1400" dirty="0" smtClean="0"/>
              <a:t>https://en.wikipedia.org/wiki/Economy_of_Oregon </a:t>
            </a:r>
          </a:p>
          <a:p>
            <a:r>
              <a:rPr lang="en-US" sz="1400" dirty="0" smtClean="0"/>
              <a:t>https://en.wikipedia.org/wiki/Ezra_Meeker </a:t>
            </a:r>
          </a:p>
          <a:p>
            <a:r>
              <a:rPr lang="en-US" sz="1400" dirty="0" smtClean="0"/>
              <a:t>https://en.wikipedia.org/wiki/Fort_Bridger </a:t>
            </a:r>
          </a:p>
          <a:p>
            <a:r>
              <a:rPr lang="en-US" sz="1400" dirty="0" smtClean="0"/>
              <a:t>https://en.wikipedia.org/wiki/Frontier_Homestead_State_Park_Museum </a:t>
            </a:r>
          </a:p>
          <a:p>
            <a:r>
              <a:rPr lang="en-US" sz="1400" dirty="0" smtClean="0"/>
              <a:t>https://en.wikipedia.org/wiki/Gun_violence_in_the_United_States </a:t>
            </a:r>
          </a:p>
          <a:p>
            <a:r>
              <a:rPr lang="en-US" sz="1400" dirty="0" smtClean="0"/>
              <a:t>https://en.wikipedia.org/wiki/Henry_H._Spalding </a:t>
            </a:r>
          </a:p>
          <a:p>
            <a:r>
              <a:rPr lang="en-US" sz="1400" dirty="0" smtClean="0"/>
              <a:t>https://en.wikipedia.org/wiki/History_of_Oregon </a:t>
            </a:r>
          </a:p>
          <a:p>
            <a:r>
              <a:rPr lang="en-US" sz="1400" dirty="0" smtClean="0"/>
              <a:t>https://en.wikipedia.org/wiki/Homestead_Acts </a:t>
            </a:r>
          </a:p>
          <a:p>
            <a:r>
              <a:rPr lang="en-US" sz="1400" dirty="0" smtClean="0"/>
              <a:t>https://en.wikipedia.org/wiki/James_W._Marshall </a:t>
            </a:r>
          </a:p>
          <a:p>
            <a:r>
              <a:rPr lang="en-US" sz="1400" dirty="0" smtClean="0"/>
              <a:t>https://en.wikipedia.org/wiki/John_Sutter </a:t>
            </a:r>
          </a:p>
          <a:p>
            <a:r>
              <a:rPr lang="en-US" sz="1400" dirty="0" smtClean="0"/>
              <a:t>https://en.wikipedia.org/wiki/List_of_cities_in_Texas_by_population </a:t>
            </a:r>
          </a:p>
          <a:p>
            <a:r>
              <a:rPr lang="en-US" sz="1400" dirty="0" smtClean="0"/>
              <a:t>https://en.wikipedia.org/wiki/List_of_U.S._states_and_territories_by_historical_population </a:t>
            </a:r>
          </a:p>
          <a:p>
            <a:r>
              <a:rPr lang="en-US" sz="1400" dirty="0" smtClean="0"/>
              <a:t>https://en.wikipedia.org/wiki/Mormon_Corridor </a:t>
            </a:r>
          </a:p>
          <a:p>
            <a:r>
              <a:rPr lang="en-US" sz="1400" dirty="0" smtClean="0"/>
              <a:t>https://en.wikipedia.org/wiki/Narcissa_Whitman </a:t>
            </a:r>
          </a:p>
          <a:p>
            <a:r>
              <a:rPr lang="en-US" sz="1400" dirty="0" smtClean="0"/>
              <a:t>https://en.wikipedia.org/wiki/Native_American_peoples_of_Oregon </a:t>
            </a:r>
          </a:p>
          <a:p>
            <a:r>
              <a:rPr lang="en-US" sz="1400" dirty="0" smtClean="0"/>
              <a:t>https://en.wikipedia.org/wiki/Olive_Oatman </a:t>
            </a:r>
          </a:p>
          <a:p>
            <a:r>
              <a:rPr lang="en-US" sz="1400" dirty="0" smtClean="0"/>
              <a:t>https://en.wikipedia.org/wiki/Oregon_Trail#Deaths </a:t>
            </a:r>
          </a:p>
          <a:p>
            <a:r>
              <a:rPr lang="en-US" sz="1400" dirty="0" smtClean="0"/>
              <a:t>https://en.wikipedia.org/wiki/Oregon_Trail#Statistics </a:t>
            </a:r>
          </a:p>
          <a:p>
            <a:r>
              <a:rPr lang="en-US" sz="1400" dirty="0" smtClean="0"/>
              <a:t>https://en.wikipedia.org/wiki/Rogue_River_Wars </a:t>
            </a:r>
          </a:p>
          <a:p>
            <a:r>
              <a:rPr lang="en-US" sz="1400" dirty="0" smtClean="0"/>
              <a:t>https://en.wikipedia.org/wiki/Salt_Lake_Valley </a:t>
            </a:r>
          </a:p>
          <a:p>
            <a:r>
              <a:rPr lang="en-US" sz="1400" dirty="0" smtClean="0"/>
              <a:t>https://en.wikipedia.org/wiki/Siletz_Reservation </a:t>
            </a:r>
          </a:p>
          <a:p>
            <a:r>
              <a:rPr lang="en-US" sz="1400" dirty="0" smtClean="0"/>
              <a:t>https://en.wikipedia.org/wiki/Snake_War </a:t>
            </a:r>
          </a:p>
          <a:p>
            <a:r>
              <a:rPr lang="en-US" sz="1400" dirty="0" smtClean="0"/>
              <a:t>https://en.wikipedia.org/wiki/Southern_Paiute_people </a:t>
            </a:r>
          </a:p>
          <a:p>
            <a:r>
              <a:rPr lang="en-US" sz="1400" dirty="0" smtClean="0"/>
              <a:t>https://en.wikipedia.org/wiki/Sutter_Hock_Farm </a:t>
            </a:r>
          </a:p>
          <a:p>
            <a:r>
              <a:rPr lang="en-US" sz="1400" dirty="0" smtClean="0"/>
              <a:t>https://en.wikipedia.org/wiki/The_Church_of_Jesus_Christ_of_Latter-day_Saints_membership_history </a:t>
            </a:r>
          </a:p>
          <a:p>
            <a:r>
              <a:rPr lang="en-US" sz="1400" dirty="0" smtClean="0"/>
              <a:t>https://en.wikipedia.org/wiki/Uintah_and_Ouray_Indian_Reservation </a:t>
            </a:r>
          </a:p>
          <a:p>
            <a:r>
              <a:rPr lang="en-US" sz="1400" dirty="0" smtClean="0"/>
              <a:t>https://en.wikipedia.org/wiki/Utah_Territory </a:t>
            </a:r>
          </a:p>
          <a:p>
            <a:r>
              <a:rPr lang="en-US" sz="1400" dirty="0" smtClean="0"/>
              <a:t>https://en.wikipedia.org/wiki/Utah_War </a:t>
            </a:r>
          </a:p>
          <a:p>
            <a:r>
              <a:rPr lang="en-US" sz="1400" dirty="0" smtClean="0"/>
              <a:t>https://en.wikipedia.org/wiki/Washington_County,_Utah </a:t>
            </a:r>
          </a:p>
          <a:p>
            <a:r>
              <a:rPr lang="en-US" sz="1400" dirty="0" smtClean="0"/>
              <a:t>https://en.wikipedia.org/wiki/Yakama_Indian_Reservation </a:t>
            </a:r>
          </a:p>
          <a:p>
            <a:r>
              <a:rPr lang="en-US" sz="1400" dirty="0" smtClean="0"/>
              <a:t>https://graftonheritage.org/history-settlement/ </a:t>
            </a:r>
          </a:p>
          <a:p>
            <a:r>
              <a:rPr lang="en-US" sz="1400" dirty="0" smtClean="0"/>
              <a:t>https://history.lds.org/overlandtravel/pioneers/9735/rebecca-winters?lang=eng </a:t>
            </a:r>
          </a:p>
          <a:p>
            <a:r>
              <a:rPr lang="en-US" sz="1400" dirty="0" smtClean="0"/>
              <a:t>https://history.lds.org/overlandtravel/sources/5447/parsons-mary-c-hristine-johnson-a-handcart-survivor-deseret-evening-news-29-june-1897-8?lang=eng </a:t>
            </a:r>
          </a:p>
          <a:p>
            <a:r>
              <a:rPr lang="en-US" sz="1400" dirty="0" smtClean="0"/>
              <a:t>https://mormonmigration.lib.byu.edu/explore/ </a:t>
            </a:r>
          </a:p>
          <a:p>
            <a:r>
              <a:rPr lang="en-US" sz="1400" dirty="0" smtClean="0"/>
              <a:t>https://ndnhistoryresearch.com/2016/04/11/war-against-the-paiutes-eastern-oregon-1867-68/ </a:t>
            </a:r>
          </a:p>
          <a:p>
            <a:r>
              <a:rPr lang="en-US" sz="1400" dirty="0" smtClean="0"/>
              <a:t>https://ndnhistoryresearch.com/2018/01/04/anson-dart-and-the-willamette-treaty-commission/ </a:t>
            </a:r>
          </a:p>
          <a:p>
            <a:r>
              <a:rPr lang="en-US" sz="1400" dirty="0" smtClean="0"/>
              <a:t>https://norberthaupt.com/tag/u-s-population-1840 </a:t>
            </a:r>
          </a:p>
          <a:p>
            <a:r>
              <a:rPr lang="en-US" sz="1400" dirty="0" smtClean="0"/>
              <a:t>https://oregonfb.org/about/oregon-agriculture/ </a:t>
            </a:r>
          </a:p>
          <a:p>
            <a:r>
              <a:rPr lang="en-US" sz="1400" dirty="0" smtClean="0"/>
              <a:t>https://space.stackexchange.com/questions/14985/is-the-overall-mortality-rate-for-being-in-a-spacecraft-in-space-or-bound-for-sp </a:t>
            </a:r>
          </a:p>
          <a:p>
            <a:r>
              <a:rPr lang="en-US" sz="1400" dirty="0" smtClean="0"/>
              <a:t>https://uspa.org/Find/FAQs/Safety </a:t>
            </a:r>
          </a:p>
          <a:p>
            <a:r>
              <a:rPr lang="en-US" sz="1400" dirty="0" smtClean="0"/>
              <a:t>https://utah.com/culture/native-american-tribes </a:t>
            </a:r>
          </a:p>
          <a:p>
            <a:r>
              <a:rPr lang="en-US" sz="1400" dirty="0" smtClean="0"/>
              <a:t>https://utah.com/provo/history </a:t>
            </a:r>
          </a:p>
          <a:p>
            <a:r>
              <a:rPr lang="en-US" sz="1400" dirty="0" smtClean="0"/>
              <a:t>https://utahindians.org/archives/paiutes/history.html </a:t>
            </a:r>
          </a:p>
          <a:p>
            <a:r>
              <a:rPr lang="en-US" sz="1400" dirty="0" smtClean="0"/>
              <a:t>https://warmsprings-nsn.gov/history/ </a:t>
            </a:r>
          </a:p>
          <a:p>
            <a:r>
              <a:rPr lang="en-US" sz="1400" dirty="0" smtClean="0"/>
              <a:t>https://westernmininghistory.com/articles/201/page1/ </a:t>
            </a:r>
          </a:p>
          <a:p>
            <a:r>
              <a:rPr lang="en-US" sz="1400" dirty="0" smtClean="0"/>
              <a:t>https://willametteheritage.org/assets/FScurriculum.pdf </a:t>
            </a:r>
          </a:p>
          <a:p>
            <a:r>
              <a:rPr lang="en-US" sz="1400" dirty="0" smtClean="0"/>
              <a:t>https://www.blm.gov/or/landsrealty/homestead150/files/HomesteadingFactSheet_2012.pdf </a:t>
            </a:r>
          </a:p>
          <a:p>
            <a:r>
              <a:rPr lang="en-US" sz="1400" dirty="0" smtClean="0"/>
              <a:t>https://www.blm.gov/programs/energy-and-minerals/mining-and-minerals/about/california </a:t>
            </a:r>
          </a:p>
          <a:p>
            <a:r>
              <a:rPr lang="en-US" sz="1400" dirty="0" smtClean="0"/>
              <a:t>https://www.britannica.com/biography/John-Sutter </a:t>
            </a:r>
          </a:p>
          <a:p>
            <a:r>
              <a:rPr lang="en-US" sz="1400" dirty="0" smtClean="0"/>
              <a:t>https://www.everyculture.com/multi/Le-Pa/Mormons.html </a:t>
            </a:r>
          </a:p>
          <a:p>
            <a:r>
              <a:rPr lang="en-US" sz="1400" dirty="0" smtClean="0"/>
              <a:t>https://www.everyculture.com/multi/Le-Pa/Paiutes.html </a:t>
            </a:r>
          </a:p>
          <a:p>
            <a:r>
              <a:rPr lang="en-US" sz="1400" dirty="0" smtClean="0"/>
              <a:t>https://www.findagrave.com/memorial/10951646/virginia-elizabeth-murphy </a:t>
            </a:r>
          </a:p>
          <a:p>
            <a:r>
              <a:rPr lang="en-US" sz="1400" dirty="0" smtClean="0"/>
              <a:t>https://www.independent.co.uk/voices/book-review-life-on-the-oregon-trail-go-to-it-snooks-the-plains-across-john-d-unruh-pimlico-pounds-9-1536634.html </a:t>
            </a:r>
          </a:p>
          <a:p>
            <a:r>
              <a:rPr lang="en-US" sz="1400" dirty="0" smtClean="0"/>
              <a:t>https://www.insurancejournal.com/news/national/2018/02/16/480956.htm </a:t>
            </a:r>
          </a:p>
          <a:p>
            <a:r>
              <a:rPr lang="en-US" sz="1400" dirty="0" smtClean="0"/>
              <a:t>https://www.kqed.org/news/11659630/theres-still-gold-in-these-california-hills-but-mining-it-again-isnt-simple </a:t>
            </a:r>
          </a:p>
          <a:p>
            <a:r>
              <a:rPr lang="en-US" sz="1400" dirty="0" smtClean="0"/>
              <a:t>https://www.latimes.com/projects/la-me-gold-fever/ </a:t>
            </a:r>
          </a:p>
          <a:p>
            <a:r>
              <a:rPr lang="en-US" sz="1400" dirty="0" smtClean="0"/>
              <a:t>https://www.legendsofamerica.com/indians-emigrants/ </a:t>
            </a:r>
          </a:p>
          <a:p>
            <a:r>
              <a:rPr lang="en-US" sz="1400" dirty="0" smtClean="0"/>
              <a:t>https://www.nps.gov/nepe/learn/historyculture/the-spaldings-mission.htm </a:t>
            </a:r>
          </a:p>
          <a:p>
            <a:r>
              <a:rPr lang="en-US" sz="1400" dirty="0" smtClean="0"/>
              <a:t>https://www.nps.gov/scbl/planyourvisit/upload/rebecca-winters-story.pdf </a:t>
            </a:r>
          </a:p>
          <a:p>
            <a:r>
              <a:rPr lang="en-US" sz="1400" dirty="0" smtClean="0"/>
              <a:t>https://www.oan.org/page/economicforce </a:t>
            </a:r>
          </a:p>
          <a:p>
            <a:r>
              <a:rPr lang="en-US" sz="1400" dirty="0" smtClean="0"/>
              <a:t>https://www.octa-trails.org/articles/life-and-death-on-the-oregon-trail/ </a:t>
            </a:r>
          </a:p>
          <a:p>
            <a:r>
              <a:rPr lang="en-US" sz="1400" dirty="0" smtClean="0"/>
              <a:t>https://www.pinterest.com/pin/548735535827053459/ </a:t>
            </a:r>
          </a:p>
          <a:p>
            <a:r>
              <a:rPr lang="en-US" sz="1400" dirty="0" smtClean="0"/>
              <a:t>https://www.starherald.com/news/local_news/rebecca-winters-descendants-ask-for-pioneer-woman-s-grave-to/article_268eeae5-7713-597d-aacb-8453caa750b1.html </a:t>
            </a:r>
          </a:p>
          <a:p>
            <a:r>
              <a:rPr lang="en-US" sz="1400" dirty="0" smtClean="0"/>
              <a:t>https://www.statista.com/statistics/238421/top-us-gold-mines/ </a:t>
            </a:r>
          </a:p>
          <a:p>
            <a:r>
              <a:rPr lang="en-US" sz="1400" dirty="0" smtClean="0"/>
              <a:t>https://www.tetongravity.com/story/news/your-chances-of-dying-ranked-by-sport-and-activity </a:t>
            </a:r>
          </a:p>
          <a:p>
            <a:r>
              <a:rPr lang="en-US" sz="1400" dirty="0" smtClean="0"/>
              <a:t>https://www.theguardian.com/us-news/2018/dec/13/us-gun-deaths-levels-cdc-2017 </a:t>
            </a:r>
          </a:p>
          <a:p>
            <a:r>
              <a:rPr lang="en-US" sz="1400" dirty="0" smtClean="0"/>
              <a:t>https://www.thoughtco.com/death-on-mount-everest-755907 </a:t>
            </a:r>
          </a:p>
          <a:p>
            <a:r>
              <a:rPr lang="en-US" sz="1400" dirty="0" smtClean="0"/>
              <a:t>https://www.uen.org/utah_history_encyclopedia/c/COTTON_MISSION.shtml </a:t>
            </a:r>
          </a:p>
          <a:p>
            <a:r>
              <a:rPr lang="en-US" sz="1400" dirty="0" smtClean="0"/>
              <a:t>https://www.uen.org/utah_history_encyclopedia/f/FORT_BRIDGER.shtml </a:t>
            </a:r>
          </a:p>
          <a:p>
            <a:r>
              <a:rPr lang="en-US" sz="1400" dirty="0" smtClean="0"/>
              <a:t>https://www.uen.org/utah_history_encyclopedia/i/IRON_MISSION.shtml </a:t>
            </a:r>
          </a:p>
          <a:p>
            <a:r>
              <a:rPr lang="en-US" sz="1400" dirty="0" smtClean="0"/>
              <a:t>https://www.uen.org/utah_history_encyclopedia/p/PAROWAN.shtml </a:t>
            </a:r>
          </a:p>
          <a:p>
            <a:r>
              <a:rPr lang="en-US" sz="1400" dirty="0" smtClean="0"/>
              <a:t>https://www.visitcedarcity.com/mormon-heritage-sites/ </a:t>
            </a:r>
          </a:p>
          <a:p>
            <a:r>
              <a:rPr lang="en-US" sz="1400" dirty="0" smtClean="0"/>
              <a:t>https://www.washingtonpost.com/news/wonk/wp/2015/08/12/forget-bears-heres-what-really-kills-people-at-national-parks/?utm_term=.36aa42c4398e </a:t>
            </a:r>
          </a:p>
          <a:p>
            <a:r>
              <a:rPr lang="en-US" sz="1400" dirty="0" smtClean="0"/>
              <a:t>https://www.wikitree.com/wiki/Backenstoe-3 </a:t>
            </a:r>
          </a:p>
          <a:p>
            <a:r>
              <a:rPr lang="en-US" sz="1400" dirty="0" smtClean="0"/>
              <a:t>https://www.wyohistory.org/encyclopedia/utah-war-wyoming </a:t>
            </a:r>
            <a:endParaRPr lang="en-US" sz="1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42"/>
                                        </p:tgtEl>
                                      </p:cBhvr>
                                    </p:animEffect>
                                    <p:set>
                                      <p:cBhvr>
                                        <p:cTn id="7" dur="1" fill="hold">
                                          <p:stCondLst>
                                            <p:cond delay="999"/>
                                          </p:stCondLst>
                                        </p:cTn>
                                        <p:tgtEl>
                                          <p:spTgt spid="42"/>
                                        </p:tgtEl>
                                        <p:attrNameLst>
                                          <p:attrName>style.visibility</p:attrName>
                                        </p:attrNameLst>
                                      </p:cBhvr>
                                      <p:to>
                                        <p:strVal val="hidden"/>
                                      </p:to>
                                    </p:set>
                                  </p:childTnLst>
                                </p:cTn>
                              </p:par>
                              <p:par>
                                <p:cTn id="8" presetID="10" presetClass="entr" presetSubtype="0" fill="hold" grpId="1"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1000"/>
                                        <p:tgtEl>
                                          <p:spTgt spid="2"/>
                                        </p:tgtEl>
                                      </p:cBhvr>
                                    </p:animEffect>
                                  </p:childTnLst>
                                </p:cTn>
                              </p:par>
                              <p:par>
                                <p:cTn id="11" presetID="64" presetClass="path" presetSubtype="0" fill="hold" grpId="0" nodeType="withEffect">
                                  <p:stCondLst>
                                    <p:cond delay="0"/>
                                  </p:stCondLst>
                                  <p:childTnLst>
                                    <p:animMotion origin="layout" path="M 3.33333E-6 2.22222E-6 L -0.00834 -4.52431 " pathEditMode="relative" rAng="0" ptsTypes="AA">
                                      <p:cBhvr>
                                        <p:cTn id="12" dur="60000" fill="hold"/>
                                        <p:tgtEl>
                                          <p:spTgt spid="2"/>
                                        </p:tgtEl>
                                        <p:attrNameLst>
                                          <p:attrName>ppt_x</p:attrName>
                                          <p:attrName>ppt_y</p:attrName>
                                        </p:attrNameLst>
                                      </p:cBhvr>
                                      <p:rCtr x="-4" y="-2262"/>
                                    </p:animMotion>
                                  </p:childTnLst>
                                </p:cTn>
                              </p:par>
                              <p:par>
                                <p:cTn id="13" presetID="10" presetClass="entr" presetSubtype="0" fill="hold" grpId="0" nodeType="withEffect">
                                  <p:stCondLst>
                                    <p:cond delay="2800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childTnLst>
                                </p:cTn>
                              </p:par>
                              <p:par>
                                <p:cTn id="16" presetID="64" presetClass="path" presetSubtype="0" fill="hold" grpId="1" nodeType="withEffect">
                                  <p:stCondLst>
                                    <p:cond delay="28000"/>
                                  </p:stCondLst>
                                  <p:childTnLst>
                                    <p:animMotion origin="layout" path="M -3.33333E-6 -4.81481E-6 L -0.04166 -4.25856 " pathEditMode="relative" rAng="0" ptsTypes="AA">
                                      <p:cBhvr>
                                        <p:cTn id="17" dur="55000" fill="hold"/>
                                        <p:tgtEl>
                                          <p:spTgt spid="24"/>
                                        </p:tgtEl>
                                        <p:attrNameLst>
                                          <p:attrName>ppt_x</p:attrName>
                                          <p:attrName>ppt_y</p:attrName>
                                        </p:attrNameLst>
                                      </p:cBhvr>
                                      <p:rCtr x="-21" y="-2129"/>
                                    </p:animMotion>
                                  </p:childTnLst>
                                </p:cTn>
                              </p:par>
                              <p:par>
                                <p:cTn id="18" presetID="10" presetClass="exit" presetSubtype="0" fill="hold" grpId="2" nodeType="withEffect">
                                  <p:stCondLst>
                                    <p:cond delay="100000"/>
                                  </p:stCondLst>
                                  <p:childTnLst>
                                    <p:animEffect transition="out" filter="fade">
                                      <p:cBhvr>
                                        <p:cTn id="19" dur="2000"/>
                                        <p:tgtEl>
                                          <p:spTgt spid="24"/>
                                        </p:tgtEl>
                                      </p:cBhvr>
                                    </p:animEffect>
                                    <p:set>
                                      <p:cBhvr>
                                        <p:cTn id="20" dur="1" fill="hold">
                                          <p:stCondLst>
                                            <p:cond delay="1999"/>
                                          </p:stCondLst>
                                        </p:cTn>
                                        <p:tgtEl>
                                          <p:spTgt spid="2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4" grpId="0" animBg="1"/>
      <p:bldP spid="24" grpId="1" animBg="1"/>
      <p:bldP spid="24" grpId="2" animBg="1"/>
    </p:bldLst>
  </p:timing>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923330"/>
          </a:xfrm>
          <a:prstGeom prst="rect">
            <a:avLst/>
          </a:prstGeom>
        </p:spPr>
        <p:txBody>
          <a:bodyPr wrap="square">
            <a:spAutoFit/>
          </a:bodyPr>
          <a:lstStyle/>
          <a:p>
            <a:r>
              <a:rPr lang="en-US" dirty="0" smtClean="0">
                <a:hlinkClick r:id="rId2"/>
              </a:rPr>
              <a:t>https://www.tetongravity.com/story/news/your-chances-of-dying-ranked-by-sport-and-activity</a:t>
            </a:r>
            <a:endParaRPr lang="en-US" dirty="0" smtClean="0"/>
          </a:p>
          <a:p>
            <a:endParaRPr lang="en-US" dirty="0" smtClean="0"/>
          </a:p>
          <a:p>
            <a:endParaRPr lang="en-US" dirty="0"/>
          </a:p>
        </p:txBody>
      </p:sp>
      <p:pic>
        <p:nvPicPr>
          <p:cNvPr id="55298" name="Picture 2"/>
          <p:cNvPicPr>
            <a:picLocks noChangeAspect="1" noChangeArrowheads="1"/>
          </p:cNvPicPr>
          <p:nvPr/>
        </p:nvPicPr>
        <p:blipFill>
          <a:blip r:embed="rId3"/>
          <a:srcRect l="11347" t="21208" r="42617" b="15625"/>
          <a:stretch>
            <a:fillRect/>
          </a:stretch>
        </p:blipFill>
        <p:spPr bwMode="auto">
          <a:xfrm>
            <a:off x="1066800" y="1066800"/>
            <a:ext cx="6705600" cy="5172974"/>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33" name="TextBox 32"/>
          <p:cNvSpPr txBox="1"/>
          <p:nvPr/>
        </p:nvSpPr>
        <p:spPr>
          <a:xfrm>
            <a:off x="609600" y="4041339"/>
            <a:ext cx="5149167"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died on the journey?</a:t>
            </a:r>
            <a:endParaRPr lang="en-US" sz="3200" b="1" dirty="0">
              <a:ln>
                <a:solidFill>
                  <a:schemeClr val="tx1"/>
                </a:solidFill>
              </a:ln>
              <a:latin typeface="Tempus Sans ITC" pitchFamily="82" charset="0"/>
            </a:endParaRPr>
          </a:p>
        </p:txBody>
      </p:sp>
      <p:sp>
        <p:nvSpPr>
          <p:cNvPr id="34" name="TextBox 33"/>
          <p:cNvSpPr txBox="1"/>
          <p:nvPr/>
        </p:nvSpPr>
        <p:spPr>
          <a:xfrm>
            <a:off x="1905000" y="4599432"/>
            <a:ext cx="4343400" cy="707886"/>
          </a:xfrm>
          <a:prstGeom prst="rect">
            <a:avLst/>
          </a:prstGeom>
          <a:noFill/>
          <a:ln w="50800">
            <a:noFill/>
          </a:ln>
        </p:spPr>
        <p:txBody>
          <a:bodyPr wrap="square" rtlCol="0">
            <a:spAutoFit/>
          </a:bodyPr>
          <a:lstStyle/>
          <a:p>
            <a:pPr algn="ctr"/>
            <a:r>
              <a:rPr lang="en-US" sz="4000" dirty="0" smtClean="0">
                <a:latin typeface="Arial Black" pitchFamily="34" charset="0"/>
              </a:rPr>
              <a:t>3% to 10%  </a:t>
            </a:r>
            <a:endParaRPr lang="en-US" sz="4000" dirty="0">
              <a:latin typeface="Arial Black" pitchFamily="34" charset="0"/>
            </a:endParaRPr>
          </a:p>
        </p:txBody>
      </p:sp>
      <p:grpSp>
        <p:nvGrpSpPr>
          <p:cNvPr id="75" name="Group 74"/>
          <p:cNvGrpSpPr/>
          <p:nvPr/>
        </p:nvGrpSpPr>
        <p:grpSpPr>
          <a:xfrm>
            <a:off x="-75194" y="0"/>
            <a:ext cx="9371594" cy="7246596"/>
            <a:chOff x="-75194" y="0"/>
            <a:chExt cx="9371594" cy="7246596"/>
          </a:xfrm>
        </p:grpSpPr>
        <p:pic>
          <p:nvPicPr>
            <p:cNvPr id="1027" name="Picture 3"/>
            <p:cNvPicPr preferRelativeResize="0">
              <a:picLocks noChangeArrowheads="1"/>
            </p:cNvPicPr>
            <p:nvPr/>
          </p:nvPicPr>
          <p:blipFill>
            <a:blip r:embed="rId2"/>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3"/>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cxnSp>
          <p:nvCxnSpPr>
            <p:cNvPr id="41" name="Straight Connector 40"/>
            <p:cNvCxnSpPr/>
            <p:nvPr/>
          </p:nvCxnSpPr>
          <p:spPr>
            <a:xfrm rot="5400000">
              <a:off x="8329786" y="4471019"/>
              <a:ext cx="256032"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7896241" y="4829159"/>
              <a:ext cx="210312" cy="794"/>
            </a:xfrm>
            <a:prstGeom prst="line">
              <a:avLst/>
            </a:prstGeom>
            <a:ln w="444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8572897" y="342503"/>
              <a:ext cx="685800" cy="794"/>
            </a:xfrm>
            <a:prstGeom prst="line">
              <a:avLst/>
            </a:prstGeom>
            <a:ln w="457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8325214" y="4453128"/>
              <a:ext cx="265176" cy="794"/>
            </a:xfrm>
            <a:prstGeom prst="line">
              <a:avLst/>
            </a:prstGeom>
            <a:ln w="4572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7887097" y="4818888"/>
              <a:ext cx="228600" cy="794"/>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8572897" y="342503"/>
              <a:ext cx="685800" cy="794"/>
            </a:xfrm>
            <a:prstGeom prst="line">
              <a:avLst/>
            </a:prstGeom>
            <a:ln w="4826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grpSp>
      <p:pic>
        <p:nvPicPr>
          <p:cNvPr id="57346" name="Picture 2"/>
          <p:cNvPicPr>
            <a:picLocks noChangeAspect="1" noChangeArrowheads="1"/>
          </p:cNvPicPr>
          <p:nvPr/>
        </p:nvPicPr>
        <p:blipFill>
          <a:blip r:embed="rId4"/>
          <a:srcRect/>
          <a:stretch>
            <a:fillRect/>
          </a:stretch>
        </p:blipFill>
        <p:spPr bwMode="auto">
          <a:xfrm>
            <a:off x="228600" y="762000"/>
            <a:ext cx="3965228" cy="5410200"/>
          </a:xfrm>
          <a:prstGeom prst="rect">
            <a:avLst/>
          </a:prstGeom>
          <a:noFill/>
          <a:ln w="9525">
            <a:noFill/>
            <a:miter lim="800000"/>
            <a:headEnd/>
            <a:tailEnd/>
          </a:ln>
          <a:effectLst/>
        </p:spPr>
      </p:pic>
      <p:grpSp>
        <p:nvGrpSpPr>
          <p:cNvPr id="48" name="Group 47"/>
          <p:cNvGrpSpPr/>
          <p:nvPr/>
        </p:nvGrpSpPr>
        <p:grpSpPr>
          <a:xfrm>
            <a:off x="5392702" y="3753214"/>
            <a:ext cx="3018775" cy="1376807"/>
            <a:chOff x="5392702" y="3753214"/>
            <a:chExt cx="3018775" cy="1376807"/>
          </a:xfrm>
        </p:grpSpPr>
        <p:cxnSp>
          <p:nvCxnSpPr>
            <p:cNvPr id="39" name="Straight Connector 38"/>
            <p:cNvCxnSpPr/>
            <p:nvPr/>
          </p:nvCxnSpPr>
          <p:spPr>
            <a:xfrm rot="5400000">
              <a:off x="7438413" y="4314213"/>
              <a:ext cx="1123585" cy="1588"/>
            </a:xfrm>
            <a:prstGeom prst="line">
              <a:avLst/>
            </a:prstGeom>
            <a:ln w="444500">
              <a:solidFill>
                <a:schemeClr val="accent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rot="19497725">
              <a:off x="5392702" y="4545246"/>
              <a:ext cx="3018775" cy="584775"/>
            </a:xfrm>
            <a:prstGeom prst="rect">
              <a:avLst/>
            </a:prstGeom>
            <a:noFill/>
            <a:ln w="50800">
              <a:noFill/>
            </a:ln>
          </p:spPr>
          <p:txBody>
            <a:bodyPr wrap="none" rtlCol="0">
              <a:spAutoFit/>
            </a:bodyPr>
            <a:lstStyle/>
            <a:p>
              <a:r>
                <a:rPr lang="en-US" sz="3200" b="1" dirty="0" smtClean="0">
                  <a:ln>
                    <a:solidFill>
                      <a:srgbClr val="FF0000"/>
                    </a:solidFill>
                  </a:ln>
                  <a:solidFill>
                    <a:srgbClr val="FF0000"/>
                  </a:solidFill>
                  <a:effectLst>
                    <a:outerShdw dist="50800" dir="7200000" algn="ctr" rotWithShape="0">
                      <a:schemeClr val="tx1"/>
                    </a:outerShdw>
                  </a:effectLst>
                  <a:latin typeface="Tempus Sans ITC" pitchFamily="82" charset="0"/>
                </a:rPr>
                <a:t>What happened?</a:t>
              </a:r>
              <a:endParaRPr lang="en-US" sz="3200" b="1" dirty="0">
                <a:ln>
                  <a:solidFill>
                    <a:srgbClr val="FF0000"/>
                  </a:solidFill>
                </a:ln>
                <a:solidFill>
                  <a:srgbClr val="FF0000"/>
                </a:solidFill>
                <a:effectLst>
                  <a:outerShdw dist="50800" dir="7200000" algn="ctr" rotWithShape="0">
                    <a:schemeClr val="tx1"/>
                  </a:outerShdw>
                </a:effectLst>
                <a:latin typeface="Tempus Sans ITC" pitchFamily="82" charset="0"/>
              </a:endParaRPr>
            </a:p>
          </p:txBody>
        </p:sp>
      </p:grpSp>
      <p:sp>
        <p:nvSpPr>
          <p:cNvPr id="49" name="TextBox 48"/>
          <p:cNvSpPr txBox="1"/>
          <p:nvPr/>
        </p:nvSpPr>
        <p:spPr>
          <a:xfrm>
            <a:off x="2438400" y="1676400"/>
            <a:ext cx="1661938" cy="553998"/>
          </a:xfrm>
          <a:prstGeom prst="rect">
            <a:avLst/>
          </a:prstGeom>
          <a:solidFill>
            <a:schemeClr val="tx1"/>
          </a:solidFill>
          <a:ln w="50800">
            <a:noFill/>
          </a:ln>
        </p:spPr>
        <p:txBody>
          <a:bodyPr wrap="square" rtlCol="0">
            <a:spAutoFit/>
          </a:bodyPr>
          <a:lstStyle/>
          <a:p>
            <a:pPr algn="ctr"/>
            <a:r>
              <a:rPr lang="en-US" sz="3000" dirty="0" smtClean="0">
                <a:solidFill>
                  <a:schemeClr val="bg1"/>
                </a:solidFill>
                <a:latin typeface="Arial Black" pitchFamily="34" charset="0"/>
              </a:rPr>
              <a:t>6%  </a:t>
            </a:r>
            <a:endParaRPr lang="en-US" sz="3000" dirty="0">
              <a:solidFill>
                <a:schemeClr val="bg1"/>
              </a:solidFill>
              <a:latin typeface="Arial Black" pitchFamily="34" charset="0"/>
            </a:endParaRPr>
          </a:p>
        </p:txBody>
      </p:sp>
      <p:sp>
        <p:nvSpPr>
          <p:cNvPr id="50" name="TextBox 49"/>
          <p:cNvSpPr txBox="1"/>
          <p:nvPr/>
        </p:nvSpPr>
        <p:spPr>
          <a:xfrm>
            <a:off x="2438400" y="2209800"/>
            <a:ext cx="1661938" cy="553998"/>
          </a:xfrm>
          <a:prstGeom prst="rect">
            <a:avLst/>
          </a:prstGeom>
          <a:solidFill>
            <a:schemeClr val="tx1"/>
          </a:solidFill>
          <a:ln w="50800">
            <a:noFill/>
          </a:ln>
        </p:spPr>
        <p:txBody>
          <a:bodyPr wrap="square" rtlCol="0">
            <a:spAutoFit/>
          </a:bodyPr>
          <a:lstStyle/>
          <a:p>
            <a:pPr algn="ctr"/>
            <a:r>
              <a:rPr lang="en-US" sz="3000" dirty="0" smtClean="0">
                <a:solidFill>
                  <a:schemeClr val="bg1"/>
                </a:solidFill>
                <a:latin typeface="Arial Black" pitchFamily="34" charset="0"/>
              </a:rPr>
              <a:t>2%  </a:t>
            </a:r>
            <a:endParaRPr lang="en-US" sz="3000" dirty="0">
              <a:solidFill>
                <a:schemeClr val="bg1"/>
              </a:solidFill>
              <a:latin typeface="Arial Black" pitchFamily="34" charset="0"/>
            </a:endParaRPr>
          </a:p>
        </p:txBody>
      </p:sp>
      <p:grpSp>
        <p:nvGrpSpPr>
          <p:cNvPr id="79" name="Group 78"/>
          <p:cNvGrpSpPr/>
          <p:nvPr/>
        </p:nvGrpSpPr>
        <p:grpSpPr>
          <a:xfrm>
            <a:off x="2438400" y="2743200"/>
            <a:ext cx="1661938" cy="2885420"/>
            <a:chOff x="2438400" y="2743200"/>
            <a:chExt cx="1661938" cy="2885420"/>
          </a:xfrm>
        </p:grpSpPr>
        <p:sp>
          <p:nvSpPr>
            <p:cNvPr id="51" name="TextBox 50"/>
            <p:cNvSpPr txBox="1"/>
            <p:nvPr/>
          </p:nvSpPr>
          <p:spPr>
            <a:xfrm>
              <a:off x="2438400" y="27432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2" name="TextBox 51"/>
            <p:cNvSpPr txBox="1"/>
            <p:nvPr/>
          </p:nvSpPr>
          <p:spPr>
            <a:xfrm>
              <a:off x="2438400" y="32004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3" name="TextBox 52"/>
            <p:cNvSpPr txBox="1"/>
            <p:nvPr/>
          </p:nvSpPr>
          <p:spPr>
            <a:xfrm>
              <a:off x="2438400" y="36576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4" name="TextBox 53"/>
            <p:cNvSpPr txBox="1"/>
            <p:nvPr/>
          </p:nvSpPr>
          <p:spPr>
            <a:xfrm>
              <a:off x="2438400" y="41148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5" name="TextBox 54"/>
            <p:cNvSpPr txBox="1"/>
            <p:nvPr/>
          </p:nvSpPr>
          <p:spPr>
            <a:xfrm>
              <a:off x="2438400" y="4626864"/>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sp>
          <p:nvSpPr>
            <p:cNvPr id="56" name="TextBox 55"/>
            <p:cNvSpPr txBox="1"/>
            <p:nvPr/>
          </p:nvSpPr>
          <p:spPr>
            <a:xfrm>
              <a:off x="2438400" y="5105400"/>
              <a:ext cx="1661938" cy="523220"/>
            </a:xfrm>
            <a:prstGeom prst="rect">
              <a:avLst/>
            </a:prstGeom>
            <a:solidFill>
              <a:schemeClr val="tx1"/>
            </a:solidFill>
            <a:ln w="50800">
              <a:noFill/>
            </a:ln>
          </p:spPr>
          <p:txBody>
            <a:bodyPr wrap="square" rtlCol="0">
              <a:spAutoFit/>
            </a:bodyPr>
            <a:lstStyle/>
            <a:p>
              <a:pPr algn="ctr"/>
              <a:r>
                <a:rPr lang="en-US" sz="2800" dirty="0" smtClean="0">
                  <a:solidFill>
                    <a:schemeClr val="bg1"/>
                  </a:solidFill>
                  <a:latin typeface="Arial Black" pitchFamily="34" charset="0"/>
                </a:rPr>
                <a:t>0.2%  </a:t>
              </a:r>
              <a:endParaRPr lang="en-US" sz="2800" dirty="0">
                <a:solidFill>
                  <a:schemeClr val="bg1"/>
                </a:solidFill>
                <a:latin typeface="Arial Black" pitchFamily="34" charset="0"/>
              </a:endParaRPr>
            </a:p>
          </p:txBody>
        </p:sp>
      </p:grpSp>
      <p:grpSp>
        <p:nvGrpSpPr>
          <p:cNvPr id="59" name="Group 58"/>
          <p:cNvGrpSpPr/>
          <p:nvPr/>
        </p:nvGrpSpPr>
        <p:grpSpPr>
          <a:xfrm>
            <a:off x="1143000" y="2743200"/>
            <a:ext cx="2938344" cy="2946332"/>
            <a:chOff x="1447800" y="2444230"/>
            <a:chExt cx="2829189" cy="2780341"/>
          </a:xfrm>
        </p:grpSpPr>
        <p:sp>
          <p:nvSpPr>
            <p:cNvPr id="57" name="TextBox 56"/>
            <p:cNvSpPr txBox="1"/>
            <p:nvPr/>
          </p:nvSpPr>
          <p:spPr>
            <a:xfrm>
              <a:off x="2695078" y="2516137"/>
              <a:ext cx="1581911" cy="2708434"/>
            </a:xfrm>
            <a:prstGeom prst="rect">
              <a:avLst/>
            </a:prstGeom>
            <a:solidFill>
              <a:schemeClr val="tx1"/>
            </a:solidFill>
            <a:ln w="50800">
              <a:solidFill>
                <a:schemeClr val="bg1"/>
              </a:solidFill>
            </a:ln>
          </p:spPr>
          <p:txBody>
            <a:bodyPr wrap="square" rtlCol="0">
              <a:spAutoFit/>
            </a:bodyPr>
            <a:lstStyle/>
            <a:p>
              <a:pPr algn="ctr"/>
              <a:endParaRPr lang="en-US" sz="2000" dirty="0" smtClean="0">
                <a:solidFill>
                  <a:schemeClr val="bg1"/>
                </a:solidFill>
                <a:latin typeface="Arial Black" pitchFamily="34" charset="0"/>
              </a:endParaRPr>
            </a:p>
            <a:p>
              <a:pPr algn="ctr"/>
              <a:endParaRPr lang="en-US" sz="2000" dirty="0" smtClean="0">
                <a:solidFill>
                  <a:schemeClr val="bg1"/>
                </a:solidFill>
                <a:latin typeface="Arial Black" pitchFamily="34" charset="0"/>
              </a:endParaRPr>
            </a:p>
            <a:p>
              <a:pPr algn="ctr"/>
              <a:endParaRPr lang="en-US" sz="2600" dirty="0" smtClean="0">
                <a:solidFill>
                  <a:schemeClr val="bg1"/>
                </a:solidFill>
                <a:latin typeface="Arial Black" pitchFamily="34" charset="0"/>
              </a:endParaRPr>
            </a:p>
            <a:p>
              <a:pPr algn="ctr"/>
              <a:r>
                <a:rPr lang="en-US" sz="3200" dirty="0" smtClean="0">
                  <a:solidFill>
                    <a:schemeClr val="bg1"/>
                  </a:solidFill>
                  <a:latin typeface="Arial Black" pitchFamily="34" charset="0"/>
                </a:rPr>
                <a:t>2%</a:t>
              </a:r>
            </a:p>
            <a:p>
              <a:pPr algn="ctr"/>
              <a:endParaRPr lang="en-US" sz="2700" dirty="0" smtClean="0">
                <a:solidFill>
                  <a:schemeClr val="bg1"/>
                </a:solidFill>
                <a:latin typeface="Arial Black" pitchFamily="34" charset="0"/>
              </a:endParaRPr>
            </a:p>
            <a:p>
              <a:pPr algn="ctr"/>
              <a:endParaRPr lang="en-US" sz="2700" dirty="0" smtClean="0">
                <a:solidFill>
                  <a:schemeClr val="bg1"/>
                </a:solidFill>
                <a:latin typeface="Arial Black" pitchFamily="34" charset="0"/>
              </a:endParaRPr>
            </a:p>
            <a:p>
              <a:pPr algn="ctr"/>
              <a:r>
                <a:rPr lang="en-US" sz="2400" dirty="0" smtClean="0">
                  <a:solidFill>
                    <a:schemeClr val="bg1"/>
                  </a:solidFill>
                  <a:latin typeface="Arial Black" pitchFamily="34" charset="0"/>
                </a:rPr>
                <a:t>  </a:t>
              </a:r>
              <a:endParaRPr lang="en-US" sz="2400" dirty="0">
                <a:solidFill>
                  <a:schemeClr val="bg1"/>
                </a:solidFill>
                <a:latin typeface="Arial Black" pitchFamily="34" charset="0"/>
              </a:endParaRPr>
            </a:p>
          </p:txBody>
        </p:sp>
        <p:sp>
          <p:nvSpPr>
            <p:cNvPr id="58" name="Right Brace 57"/>
            <p:cNvSpPr/>
            <p:nvPr/>
          </p:nvSpPr>
          <p:spPr>
            <a:xfrm>
              <a:off x="1447800" y="2444230"/>
              <a:ext cx="990600" cy="2667000"/>
            </a:xfrm>
            <a:prstGeom prst="rightBrace">
              <a:avLst>
                <a:gd name="adj1" fmla="val 8333"/>
                <a:gd name="adj2" fmla="val 49351"/>
              </a:avLst>
            </a:prstGeom>
            <a:ln w="1016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2" name="Group 61"/>
          <p:cNvGrpSpPr/>
          <p:nvPr/>
        </p:nvGrpSpPr>
        <p:grpSpPr>
          <a:xfrm>
            <a:off x="4038600" y="1097340"/>
            <a:ext cx="3048000" cy="1569660"/>
            <a:chOff x="4038600" y="1097340"/>
            <a:chExt cx="3048000" cy="1569660"/>
          </a:xfrm>
        </p:grpSpPr>
        <p:sp>
          <p:nvSpPr>
            <p:cNvPr id="60" name="TextBox 59"/>
            <p:cNvSpPr txBox="1"/>
            <p:nvPr/>
          </p:nvSpPr>
          <p:spPr>
            <a:xfrm>
              <a:off x="4724400" y="1097340"/>
              <a:ext cx="2362200" cy="1569660"/>
            </a:xfrm>
            <a:prstGeom prst="rect">
              <a:avLst/>
            </a:prstGeom>
            <a:noFill/>
          </p:spPr>
          <p:txBody>
            <a:bodyPr wrap="square" rtlCol="0">
              <a:spAutoFit/>
            </a:bodyPr>
            <a:lstStyle/>
            <a:p>
              <a:r>
                <a:rPr lang="en-US" sz="3200" b="1" dirty="0" smtClean="0"/>
                <a:t>Cholera </a:t>
              </a:r>
            </a:p>
            <a:p>
              <a:r>
                <a:rPr lang="en-US" sz="3200" b="1" dirty="0" smtClean="0"/>
                <a:t>Dysentery</a:t>
              </a:r>
            </a:p>
            <a:p>
              <a:r>
                <a:rPr lang="en-US" sz="3200" b="1" dirty="0" smtClean="0"/>
                <a:t>Typhoid  </a:t>
              </a:r>
              <a:endParaRPr lang="en-US" sz="3200" b="1" dirty="0"/>
            </a:p>
          </p:txBody>
        </p:sp>
        <p:sp>
          <p:nvSpPr>
            <p:cNvPr id="61" name="Right Brace 60"/>
            <p:cNvSpPr/>
            <p:nvPr/>
          </p:nvSpPr>
          <p:spPr>
            <a:xfrm flipH="1">
              <a:off x="4038600" y="1143000"/>
              <a:ext cx="990600" cy="1524000"/>
            </a:xfrm>
            <a:prstGeom prst="rightBrace">
              <a:avLst>
                <a:gd name="adj1" fmla="val 8333"/>
                <a:gd name="adj2" fmla="val 49351"/>
              </a:avLst>
            </a:prstGeom>
            <a:ln w="1016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3" name="TextBox 62"/>
          <p:cNvSpPr txBox="1"/>
          <p:nvPr/>
        </p:nvSpPr>
        <p:spPr>
          <a:xfrm>
            <a:off x="312834" y="1676400"/>
            <a:ext cx="22779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disease</a:t>
            </a:r>
            <a:endParaRPr lang="en-US" sz="3200" dirty="0">
              <a:solidFill>
                <a:schemeClr val="bg1"/>
              </a:solidFill>
              <a:latin typeface="Arial Black" pitchFamily="34" charset="0"/>
            </a:endParaRPr>
          </a:p>
        </p:txBody>
      </p:sp>
      <p:sp>
        <p:nvSpPr>
          <p:cNvPr id="64" name="Oval 63"/>
          <p:cNvSpPr/>
          <p:nvPr/>
        </p:nvSpPr>
        <p:spPr>
          <a:xfrm>
            <a:off x="4572000" y="1066800"/>
            <a:ext cx="190500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40" name="Rectangle 39"/>
          <p:cNvSpPr/>
          <p:nvPr/>
        </p:nvSpPr>
        <p:spPr>
          <a:xfrm>
            <a:off x="4267200" y="4648199"/>
            <a:ext cx="1371600" cy="548640"/>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pic>
        <p:nvPicPr>
          <p:cNvPr id="57348" name="Picture 4"/>
          <p:cNvPicPr>
            <a:picLocks noChangeAspect="1" noChangeArrowheads="1"/>
          </p:cNvPicPr>
          <p:nvPr/>
        </p:nvPicPr>
        <p:blipFill>
          <a:blip r:embed="rId5"/>
          <a:srcRect/>
          <a:stretch>
            <a:fillRect/>
          </a:stretch>
        </p:blipFill>
        <p:spPr bwMode="auto">
          <a:xfrm rot="627585">
            <a:off x="7143694" y="2374891"/>
            <a:ext cx="2047138" cy="2495281"/>
          </a:xfrm>
          <a:prstGeom prst="rect">
            <a:avLst/>
          </a:prstGeom>
          <a:noFill/>
          <a:ln w="9525">
            <a:noFill/>
            <a:miter lim="800000"/>
            <a:headEnd/>
            <a:tailEnd/>
          </a:ln>
          <a:effectLst/>
        </p:spPr>
      </p:pic>
      <p:sp>
        <p:nvSpPr>
          <p:cNvPr id="76" name="TextBox 75"/>
          <p:cNvSpPr txBox="1"/>
          <p:nvPr/>
        </p:nvSpPr>
        <p:spPr>
          <a:xfrm>
            <a:off x="312834" y="2667000"/>
            <a:ext cx="22017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freezing</a:t>
            </a:r>
            <a:endParaRPr lang="en-US" sz="3200" dirty="0">
              <a:solidFill>
                <a:schemeClr val="bg1"/>
              </a:solidFill>
              <a:latin typeface="Arial Black" pitchFamily="34" charset="0"/>
            </a:endParaRPr>
          </a:p>
        </p:txBody>
      </p:sp>
      <p:pic>
        <p:nvPicPr>
          <p:cNvPr id="57347" name="Picture 3"/>
          <p:cNvPicPr>
            <a:picLocks noChangeAspect="1" noChangeArrowheads="1"/>
          </p:cNvPicPr>
          <p:nvPr/>
        </p:nvPicPr>
        <p:blipFill>
          <a:blip r:embed="rId6"/>
          <a:srcRect/>
          <a:stretch>
            <a:fillRect/>
          </a:stretch>
        </p:blipFill>
        <p:spPr bwMode="auto">
          <a:xfrm rot="21011264">
            <a:off x="6998146" y="387835"/>
            <a:ext cx="2053583" cy="2153391"/>
          </a:xfrm>
          <a:prstGeom prst="rect">
            <a:avLst/>
          </a:prstGeom>
          <a:noFill/>
          <a:ln w="9525">
            <a:noFill/>
            <a:miter lim="800000"/>
            <a:headEnd/>
            <a:tailEnd/>
          </a:ln>
          <a:effectLst/>
        </p:spPr>
      </p:pic>
      <p:pic>
        <p:nvPicPr>
          <p:cNvPr id="57350" name="Picture 6"/>
          <p:cNvPicPr>
            <a:picLocks noChangeAspect="1" noChangeArrowheads="1"/>
          </p:cNvPicPr>
          <p:nvPr/>
        </p:nvPicPr>
        <p:blipFill>
          <a:blip r:embed="rId7"/>
          <a:srcRect/>
          <a:stretch>
            <a:fillRect/>
          </a:stretch>
        </p:blipFill>
        <p:spPr bwMode="auto">
          <a:xfrm rot="20516323">
            <a:off x="5929396" y="4466701"/>
            <a:ext cx="1815508" cy="2163158"/>
          </a:xfrm>
          <a:prstGeom prst="rect">
            <a:avLst/>
          </a:prstGeom>
          <a:noFill/>
          <a:ln w="9525">
            <a:noFill/>
            <a:miter lim="800000"/>
            <a:headEnd/>
            <a:tailEnd/>
          </a:ln>
          <a:effectLst/>
        </p:spPr>
      </p:pic>
      <p:sp>
        <p:nvSpPr>
          <p:cNvPr id="77" name="TextBox 76"/>
          <p:cNvSpPr txBox="1"/>
          <p:nvPr/>
        </p:nvSpPr>
        <p:spPr>
          <a:xfrm>
            <a:off x="312834" y="2158425"/>
            <a:ext cx="21255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attacks</a:t>
            </a:r>
            <a:endParaRPr lang="en-US" sz="3200" dirty="0">
              <a:solidFill>
                <a:schemeClr val="bg1"/>
              </a:solidFill>
              <a:latin typeface="Arial Black" pitchFamily="34" charset="0"/>
            </a:endParaRPr>
          </a:p>
        </p:txBody>
      </p:sp>
      <p:sp>
        <p:nvSpPr>
          <p:cNvPr id="78" name="TextBox 77"/>
          <p:cNvSpPr txBox="1"/>
          <p:nvPr/>
        </p:nvSpPr>
        <p:spPr>
          <a:xfrm>
            <a:off x="4267200" y="838200"/>
            <a:ext cx="4876800"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Indian attacks</a:t>
            </a:r>
            <a:endParaRPr lang="en-US" sz="3200" dirty="0">
              <a:solidFill>
                <a:schemeClr val="bg1"/>
              </a:solidFill>
              <a:latin typeface="Arial Black" pitchFamily="34" charset="0"/>
            </a:endParaRPr>
          </a:p>
        </p:txBody>
      </p:sp>
      <p:sp>
        <p:nvSpPr>
          <p:cNvPr id="80" name="TextBox 79"/>
          <p:cNvSpPr txBox="1"/>
          <p:nvPr/>
        </p:nvSpPr>
        <p:spPr>
          <a:xfrm>
            <a:off x="304800" y="2234625"/>
            <a:ext cx="20493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attacks</a:t>
            </a:r>
            <a:endParaRPr lang="en-US" sz="3200" dirty="0">
              <a:solidFill>
                <a:schemeClr val="bg1"/>
              </a:solidFill>
              <a:latin typeface="Arial Black" pitchFamily="34" charset="0"/>
            </a:endParaRPr>
          </a:p>
        </p:txBody>
      </p:sp>
      <p:pic>
        <p:nvPicPr>
          <p:cNvPr id="130049" name="Picture 1"/>
          <p:cNvPicPr>
            <a:picLocks noChangeAspect="1" noChangeArrowheads="1"/>
          </p:cNvPicPr>
          <p:nvPr/>
        </p:nvPicPr>
        <p:blipFill>
          <a:blip r:embed="rId8"/>
          <a:srcRect/>
          <a:stretch>
            <a:fillRect/>
          </a:stretch>
        </p:blipFill>
        <p:spPr bwMode="auto">
          <a:xfrm rot="1011823">
            <a:off x="5147212" y="2012736"/>
            <a:ext cx="1756949" cy="2043561"/>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346"/>
                                        </p:tgtEl>
                                        <p:attrNameLst>
                                          <p:attrName>style.visibility</p:attrName>
                                        </p:attrNameLst>
                                      </p:cBhvr>
                                      <p:to>
                                        <p:strVal val="visible"/>
                                      </p:to>
                                    </p:set>
                                    <p:animEffect transition="in" filter="fade">
                                      <p:cBhvr>
                                        <p:cTn id="7" dur="1000"/>
                                        <p:tgtEl>
                                          <p:spTgt spid="57346"/>
                                        </p:tgtEl>
                                      </p:cBhvr>
                                    </p:animEffect>
                                  </p:childTnLst>
                                </p:cTn>
                              </p:par>
                              <p:par>
                                <p:cTn id="8" presetID="10" presetClass="exit" presetSubtype="0" fill="hold" grpId="0" nodeType="withEffect">
                                  <p:stCondLst>
                                    <p:cond delay="0"/>
                                  </p:stCondLst>
                                  <p:childTnLst>
                                    <p:animEffect transition="out" filter="fade">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1000"/>
                                        <p:tgtEl>
                                          <p:spTgt spid="75"/>
                                        </p:tgtEl>
                                      </p:cBhvr>
                                    </p:animEffect>
                                    <p:set>
                                      <p:cBhvr>
                                        <p:cTn id="13" dur="1" fill="hold">
                                          <p:stCondLst>
                                            <p:cond delay="999"/>
                                          </p:stCondLst>
                                        </p:cTn>
                                        <p:tgtEl>
                                          <p:spTgt spid="75"/>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wipe(left)">
                                      <p:cBhvr>
                                        <p:cTn id="18" dur="1000"/>
                                        <p:tgtEl>
                                          <p:spTgt spid="4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wipe(left)">
                                      <p:cBhvr>
                                        <p:cTn id="23" dur="1000"/>
                                        <p:tgtEl>
                                          <p:spTgt spid="5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9"/>
                                        </p:tgtEl>
                                        <p:attrNameLst>
                                          <p:attrName>style.visibility</p:attrName>
                                        </p:attrNameLst>
                                      </p:cBhvr>
                                      <p:to>
                                        <p:strVal val="visible"/>
                                      </p:to>
                                    </p:set>
                                    <p:animEffect transition="in" filter="wipe(left)">
                                      <p:cBhvr>
                                        <p:cTn id="28" dur="2000"/>
                                        <p:tgtEl>
                                          <p:spTgt spid="7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59"/>
                                        </p:tgtEl>
                                        <p:attrNameLst>
                                          <p:attrName>style.visibility</p:attrName>
                                        </p:attrNameLst>
                                      </p:cBhvr>
                                      <p:to>
                                        <p:strVal val="visible"/>
                                      </p:to>
                                    </p:set>
                                    <p:animEffect transition="in" filter="wipe(left)">
                                      <p:cBhvr>
                                        <p:cTn id="33" dur="1000"/>
                                        <p:tgtEl>
                                          <p:spTgt spid="59"/>
                                        </p:tgtEl>
                                      </p:cBhvr>
                                    </p:animEffect>
                                  </p:childTnLst>
                                </p:cTn>
                              </p:par>
                            </p:childTnLst>
                          </p:cTn>
                        </p:par>
                        <p:par>
                          <p:cTn id="34" fill="hold">
                            <p:stCondLst>
                              <p:cond delay="1000"/>
                            </p:stCondLst>
                            <p:childTnLst>
                              <p:par>
                                <p:cTn id="35" presetID="10" presetClass="exit" presetSubtype="0" fill="hold" nodeType="afterEffect">
                                  <p:stCondLst>
                                    <p:cond delay="0"/>
                                  </p:stCondLst>
                                  <p:childTnLst>
                                    <p:animEffect transition="out" filter="fade">
                                      <p:cBhvr>
                                        <p:cTn id="36" dur="1000"/>
                                        <p:tgtEl>
                                          <p:spTgt spid="79"/>
                                        </p:tgtEl>
                                      </p:cBhvr>
                                    </p:animEffect>
                                    <p:set>
                                      <p:cBhvr>
                                        <p:cTn id="37" dur="1" fill="hold">
                                          <p:stCondLst>
                                            <p:cond delay="999"/>
                                          </p:stCondLst>
                                        </p:cTn>
                                        <p:tgtEl>
                                          <p:spTgt spid="7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left)">
                                      <p:cBhvr>
                                        <p:cTn id="42" dur="1000"/>
                                        <p:tgtEl>
                                          <p:spTgt spid="63"/>
                                        </p:tgtEl>
                                      </p:cBhvr>
                                    </p:animEffect>
                                  </p:childTnLst>
                                </p:cTn>
                              </p:par>
                              <p:par>
                                <p:cTn id="43" presetID="10" presetClass="exit" presetSubtype="0" fill="hold" nodeType="withEffect">
                                  <p:stCondLst>
                                    <p:cond delay="0"/>
                                  </p:stCondLst>
                                  <p:childTnLst>
                                    <p:animEffect transition="out" filter="fade">
                                      <p:cBhvr>
                                        <p:cTn id="44" dur="1000"/>
                                        <p:tgtEl>
                                          <p:spTgt spid="48"/>
                                        </p:tgtEl>
                                      </p:cBhvr>
                                    </p:animEffect>
                                    <p:set>
                                      <p:cBhvr>
                                        <p:cTn id="45" dur="1" fill="hold">
                                          <p:stCondLst>
                                            <p:cond delay="999"/>
                                          </p:stCondLst>
                                        </p:cTn>
                                        <p:tgtEl>
                                          <p:spTgt spid="48"/>
                                        </p:tgtEl>
                                        <p:attrNameLst>
                                          <p:attrName>style.visibility</p:attrName>
                                        </p:attrNameLst>
                                      </p:cBhvr>
                                      <p:to>
                                        <p:strVal val="hidden"/>
                                      </p:to>
                                    </p:set>
                                  </p:childTnLst>
                                </p:cTn>
                              </p:par>
                            </p:childTnLst>
                          </p:cTn>
                        </p:par>
                        <p:par>
                          <p:cTn id="46" fill="hold">
                            <p:stCondLst>
                              <p:cond delay="1000"/>
                            </p:stCondLst>
                            <p:childTnLst>
                              <p:par>
                                <p:cTn id="47" presetID="22" presetClass="entr" presetSubtype="8" fill="hold" nodeType="afterEffect">
                                  <p:stCondLst>
                                    <p:cond delay="0"/>
                                  </p:stCondLst>
                                  <p:childTnLst>
                                    <p:set>
                                      <p:cBhvr>
                                        <p:cTn id="48" dur="1" fill="hold">
                                          <p:stCondLst>
                                            <p:cond delay="0"/>
                                          </p:stCondLst>
                                        </p:cTn>
                                        <p:tgtEl>
                                          <p:spTgt spid="62"/>
                                        </p:tgtEl>
                                        <p:attrNameLst>
                                          <p:attrName>style.visibility</p:attrName>
                                        </p:attrNameLst>
                                      </p:cBhvr>
                                      <p:to>
                                        <p:strVal val="visible"/>
                                      </p:to>
                                    </p:set>
                                    <p:animEffect transition="in" filter="wipe(left)">
                                      <p:cBhvr>
                                        <p:cTn id="49" dur="1000"/>
                                        <p:tgtEl>
                                          <p:spTgt spid="6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wipe(left)">
                                      <p:cBhvr>
                                        <p:cTn id="54" dur="1000"/>
                                        <p:tgtEl>
                                          <p:spTgt spid="64"/>
                                        </p:tgtEl>
                                      </p:cBhvr>
                                    </p:animEffect>
                                  </p:childTnLst>
                                </p:cTn>
                              </p:par>
                            </p:childTnLst>
                          </p:cTn>
                        </p:par>
                        <p:par>
                          <p:cTn id="55" fill="hold">
                            <p:stCondLst>
                              <p:cond delay="1000"/>
                            </p:stCondLst>
                            <p:childTnLst>
                              <p:par>
                                <p:cTn id="56" presetID="10" presetClass="entr" presetSubtype="0" fill="hold" nodeType="afterEffect">
                                  <p:stCondLst>
                                    <p:cond delay="0"/>
                                  </p:stCondLst>
                                  <p:childTnLst>
                                    <p:set>
                                      <p:cBhvr>
                                        <p:cTn id="57" dur="1" fill="hold">
                                          <p:stCondLst>
                                            <p:cond delay="0"/>
                                          </p:stCondLst>
                                        </p:cTn>
                                        <p:tgtEl>
                                          <p:spTgt spid="57347"/>
                                        </p:tgtEl>
                                        <p:attrNameLst>
                                          <p:attrName>style.visibility</p:attrName>
                                        </p:attrNameLst>
                                      </p:cBhvr>
                                      <p:to>
                                        <p:strVal val="visible"/>
                                      </p:to>
                                    </p:set>
                                    <p:animEffect transition="in" filter="fade">
                                      <p:cBhvr>
                                        <p:cTn id="58" dur="1000"/>
                                        <p:tgtEl>
                                          <p:spTgt spid="57347"/>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nodeType="clickEffect">
                                  <p:stCondLst>
                                    <p:cond delay="0"/>
                                  </p:stCondLst>
                                  <p:childTnLst>
                                    <p:set>
                                      <p:cBhvr>
                                        <p:cTn id="62" dur="1" fill="hold">
                                          <p:stCondLst>
                                            <p:cond delay="0"/>
                                          </p:stCondLst>
                                        </p:cTn>
                                        <p:tgtEl>
                                          <p:spTgt spid="57348"/>
                                        </p:tgtEl>
                                        <p:attrNameLst>
                                          <p:attrName>style.visibility</p:attrName>
                                        </p:attrNameLst>
                                      </p:cBhvr>
                                      <p:to>
                                        <p:strVal val="visible"/>
                                      </p:to>
                                    </p:set>
                                    <p:animEffect transition="in" filter="fade">
                                      <p:cBhvr>
                                        <p:cTn id="63" dur="1000"/>
                                        <p:tgtEl>
                                          <p:spTgt spid="5734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nodeType="clickEffect">
                                  <p:stCondLst>
                                    <p:cond delay="0"/>
                                  </p:stCondLst>
                                  <p:childTnLst>
                                    <p:animEffect transition="out" filter="fade">
                                      <p:cBhvr>
                                        <p:cTn id="67" dur="1000"/>
                                        <p:tgtEl>
                                          <p:spTgt spid="62"/>
                                        </p:tgtEl>
                                      </p:cBhvr>
                                    </p:animEffect>
                                    <p:set>
                                      <p:cBhvr>
                                        <p:cTn id="68" dur="1" fill="hold">
                                          <p:stCondLst>
                                            <p:cond delay="999"/>
                                          </p:stCondLst>
                                        </p:cTn>
                                        <p:tgtEl>
                                          <p:spTgt spid="62"/>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1000"/>
                                        <p:tgtEl>
                                          <p:spTgt spid="64"/>
                                        </p:tgtEl>
                                      </p:cBhvr>
                                    </p:animEffect>
                                    <p:set>
                                      <p:cBhvr>
                                        <p:cTn id="71" dur="1" fill="hold">
                                          <p:stCondLst>
                                            <p:cond delay="999"/>
                                          </p:stCondLst>
                                        </p:cTn>
                                        <p:tgtEl>
                                          <p:spTgt spid="64"/>
                                        </p:tgtEl>
                                        <p:attrNameLst>
                                          <p:attrName>style.visibility</p:attrName>
                                        </p:attrNameLst>
                                      </p:cBhvr>
                                      <p:to>
                                        <p:strVal val="hidden"/>
                                      </p:to>
                                    </p:set>
                                  </p:childTnLst>
                                </p:cTn>
                              </p:par>
                              <p:par>
                                <p:cTn id="72" presetID="10" presetClass="exit" presetSubtype="0" fill="hold" grpId="1" nodeType="withEffect">
                                  <p:stCondLst>
                                    <p:cond delay="0"/>
                                  </p:stCondLst>
                                  <p:childTnLst>
                                    <p:animEffect transition="out" filter="fade">
                                      <p:cBhvr>
                                        <p:cTn id="73" dur="1000"/>
                                        <p:tgtEl>
                                          <p:spTgt spid="63"/>
                                        </p:tgtEl>
                                      </p:cBhvr>
                                    </p:animEffect>
                                    <p:set>
                                      <p:cBhvr>
                                        <p:cTn id="74" dur="1" fill="hold">
                                          <p:stCondLst>
                                            <p:cond delay="999"/>
                                          </p:stCondLst>
                                        </p:cTn>
                                        <p:tgtEl>
                                          <p:spTgt spid="63"/>
                                        </p:tgtEl>
                                        <p:attrNameLst>
                                          <p:attrName>style.visibility</p:attrName>
                                        </p:attrNameLst>
                                      </p:cBhvr>
                                      <p:to>
                                        <p:strVal val="hidden"/>
                                      </p:to>
                                    </p:set>
                                  </p:childTnLst>
                                </p:cTn>
                              </p:par>
                            </p:childTnLst>
                          </p:cTn>
                        </p:par>
                        <p:par>
                          <p:cTn id="75" fill="hold">
                            <p:stCondLst>
                              <p:cond delay="1000"/>
                            </p:stCondLst>
                            <p:childTnLst>
                              <p:par>
                                <p:cTn id="76" presetID="22" presetClass="entr" presetSubtype="8" fill="hold" grpId="0" nodeType="after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wipe(left)">
                                      <p:cBhvr>
                                        <p:cTn id="78" dur="1000"/>
                                        <p:tgtEl>
                                          <p:spTgt spid="76"/>
                                        </p:tgtEl>
                                      </p:cBhvr>
                                    </p:animEffect>
                                  </p:childTnLst>
                                </p:cTn>
                              </p:par>
                            </p:childTnLst>
                          </p:cTn>
                        </p:par>
                        <p:par>
                          <p:cTn id="79" fill="hold">
                            <p:stCondLst>
                              <p:cond delay="2000"/>
                            </p:stCondLst>
                            <p:childTnLst>
                              <p:par>
                                <p:cTn id="80" presetID="10" presetClass="entr" presetSubtype="0" fill="hold" nodeType="afterEffect">
                                  <p:stCondLst>
                                    <p:cond delay="0"/>
                                  </p:stCondLst>
                                  <p:childTnLst>
                                    <p:set>
                                      <p:cBhvr>
                                        <p:cTn id="81" dur="1" fill="hold">
                                          <p:stCondLst>
                                            <p:cond delay="0"/>
                                          </p:stCondLst>
                                        </p:cTn>
                                        <p:tgtEl>
                                          <p:spTgt spid="57350"/>
                                        </p:tgtEl>
                                        <p:attrNameLst>
                                          <p:attrName>style.visibility</p:attrName>
                                        </p:attrNameLst>
                                      </p:cBhvr>
                                      <p:to>
                                        <p:strVal val="visible"/>
                                      </p:to>
                                    </p:set>
                                    <p:animEffect transition="in" filter="fade">
                                      <p:cBhvr>
                                        <p:cTn id="82" dur="1000"/>
                                        <p:tgtEl>
                                          <p:spTgt spid="57350"/>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xit" presetSubtype="0" fill="hold" grpId="1" nodeType="clickEffect">
                                  <p:stCondLst>
                                    <p:cond delay="0"/>
                                  </p:stCondLst>
                                  <p:childTnLst>
                                    <p:animEffect transition="out" filter="fade">
                                      <p:cBhvr>
                                        <p:cTn id="86" dur="1000"/>
                                        <p:tgtEl>
                                          <p:spTgt spid="76"/>
                                        </p:tgtEl>
                                      </p:cBhvr>
                                    </p:animEffect>
                                    <p:set>
                                      <p:cBhvr>
                                        <p:cTn id="87" dur="1" fill="hold">
                                          <p:stCondLst>
                                            <p:cond delay="999"/>
                                          </p:stCondLst>
                                        </p:cTn>
                                        <p:tgtEl>
                                          <p:spTgt spid="76"/>
                                        </p:tgtEl>
                                        <p:attrNameLst>
                                          <p:attrName>style.visibility</p:attrName>
                                        </p:attrNameLst>
                                      </p:cBhvr>
                                      <p:to>
                                        <p:strVal val="hidden"/>
                                      </p:to>
                                    </p:set>
                                  </p:childTnLst>
                                </p:cTn>
                              </p:par>
                            </p:childTnLst>
                          </p:cTn>
                        </p:par>
                        <p:par>
                          <p:cTn id="88" fill="hold">
                            <p:stCondLst>
                              <p:cond delay="1000"/>
                            </p:stCondLst>
                            <p:childTnLst>
                              <p:par>
                                <p:cTn id="89" presetID="22" presetClass="entr" presetSubtype="8"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Effect transition="in" filter="wipe(left)">
                                      <p:cBhvr>
                                        <p:cTn id="91" dur="1000"/>
                                        <p:tgtEl>
                                          <p:spTgt spid="77"/>
                                        </p:tgtEl>
                                      </p:cBhvr>
                                    </p:animEffect>
                                  </p:childTnLst>
                                </p:cTn>
                              </p:par>
                            </p:childTnLst>
                          </p:cTn>
                        </p:par>
                        <p:par>
                          <p:cTn id="92" fill="hold">
                            <p:stCondLst>
                              <p:cond delay="2000"/>
                            </p:stCondLst>
                            <p:childTnLst>
                              <p:par>
                                <p:cTn id="93" presetID="10" presetClass="entr" presetSubtype="0" fill="hold" nodeType="afterEffect">
                                  <p:stCondLst>
                                    <p:cond delay="0"/>
                                  </p:stCondLst>
                                  <p:childTnLst>
                                    <p:set>
                                      <p:cBhvr>
                                        <p:cTn id="94" dur="1" fill="hold">
                                          <p:stCondLst>
                                            <p:cond delay="0"/>
                                          </p:stCondLst>
                                        </p:cTn>
                                        <p:tgtEl>
                                          <p:spTgt spid="130049"/>
                                        </p:tgtEl>
                                        <p:attrNameLst>
                                          <p:attrName>style.visibility</p:attrName>
                                        </p:attrNameLst>
                                      </p:cBhvr>
                                      <p:to>
                                        <p:strVal val="visible"/>
                                      </p:to>
                                    </p:set>
                                    <p:animEffect transition="in" filter="fade">
                                      <p:cBhvr>
                                        <p:cTn id="95" dur="1000"/>
                                        <p:tgtEl>
                                          <p:spTgt spid="130049"/>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xit" presetSubtype="0" fill="hold" nodeType="clickEffect">
                                  <p:stCondLst>
                                    <p:cond delay="0"/>
                                  </p:stCondLst>
                                  <p:childTnLst>
                                    <p:animEffect transition="out" filter="fade">
                                      <p:cBhvr>
                                        <p:cTn id="99" dur="1000"/>
                                        <p:tgtEl>
                                          <p:spTgt spid="130049"/>
                                        </p:tgtEl>
                                      </p:cBhvr>
                                    </p:animEffect>
                                    <p:set>
                                      <p:cBhvr>
                                        <p:cTn id="100" dur="1" fill="hold">
                                          <p:stCondLst>
                                            <p:cond delay="999"/>
                                          </p:stCondLst>
                                        </p:cTn>
                                        <p:tgtEl>
                                          <p:spTgt spid="130049"/>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1000"/>
                                        <p:tgtEl>
                                          <p:spTgt spid="57347"/>
                                        </p:tgtEl>
                                      </p:cBhvr>
                                    </p:animEffect>
                                    <p:set>
                                      <p:cBhvr>
                                        <p:cTn id="103" dur="1" fill="hold">
                                          <p:stCondLst>
                                            <p:cond delay="999"/>
                                          </p:stCondLst>
                                        </p:cTn>
                                        <p:tgtEl>
                                          <p:spTgt spid="57347"/>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1000"/>
                                        <p:tgtEl>
                                          <p:spTgt spid="57348"/>
                                        </p:tgtEl>
                                      </p:cBhvr>
                                    </p:animEffect>
                                    <p:set>
                                      <p:cBhvr>
                                        <p:cTn id="106" dur="1" fill="hold">
                                          <p:stCondLst>
                                            <p:cond delay="999"/>
                                          </p:stCondLst>
                                        </p:cTn>
                                        <p:tgtEl>
                                          <p:spTgt spid="57348"/>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1000"/>
                                        <p:tgtEl>
                                          <p:spTgt spid="57350"/>
                                        </p:tgtEl>
                                      </p:cBhvr>
                                    </p:animEffect>
                                    <p:set>
                                      <p:cBhvr>
                                        <p:cTn id="109" dur="1" fill="hold">
                                          <p:stCondLst>
                                            <p:cond delay="999"/>
                                          </p:stCondLst>
                                        </p:cTn>
                                        <p:tgtEl>
                                          <p:spTgt spid="57350"/>
                                        </p:tgtEl>
                                        <p:attrNameLst>
                                          <p:attrName>style.visibility</p:attrName>
                                        </p:attrNameLst>
                                      </p:cBhvr>
                                      <p:to>
                                        <p:strVal val="hidden"/>
                                      </p:to>
                                    </p:set>
                                  </p:childTnLst>
                                </p:cTn>
                              </p:par>
                              <p:par>
                                <p:cTn id="110" presetID="10" presetClass="exit" presetSubtype="0" fill="hold" grpId="0" nodeType="withEffect">
                                  <p:stCondLst>
                                    <p:cond delay="0"/>
                                  </p:stCondLst>
                                  <p:childTnLst>
                                    <p:animEffect transition="out" filter="fade">
                                      <p:cBhvr>
                                        <p:cTn id="111" dur="1000"/>
                                        <p:tgtEl>
                                          <p:spTgt spid="40"/>
                                        </p:tgtEl>
                                      </p:cBhvr>
                                    </p:animEffect>
                                    <p:set>
                                      <p:cBhvr>
                                        <p:cTn id="112" dur="1" fill="hold">
                                          <p:stCondLst>
                                            <p:cond delay="999"/>
                                          </p:stCondLst>
                                        </p:cTn>
                                        <p:tgtEl>
                                          <p:spTgt spid="40"/>
                                        </p:tgtEl>
                                        <p:attrNameLst>
                                          <p:attrName>style.visibility</p:attrName>
                                        </p:attrNameLst>
                                      </p:cBhvr>
                                      <p:to>
                                        <p:strVal val="hidden"/>
                                      </p:to>
                                    </p:set>
                                  </p:childTnLst>
                                </p:cTn>
                              </p:par>
                              <p:par>
                                <p:cTn id="113" presetID="10" presetClass="exit" presetSubtype="0" fill="hold" grpId="0" nodeType="withEffect">
                                  <p:stCondLst>
                                    <p:cond delay="0"/>
                                  </p:stCondLst>
                                  <p:childTnLst>
                                    <p:animEffect transition="out" filter="fade">
                                      <p:cBhvr>
                                        <p:cTn id="114" dur="1000"/>
                                        <p:tgtEl>
                                          <p:spTgt spid="34"/>
                                        </p:tgtEl>
                                      </p:cBhvr>
                                    </p:animEffect>
                                    <p:set>
                                      <p:cBhvr>
                                        <p:cTn id="115" dur="1" fill="hold">
                                          <p:stCondLst>
                                            <p:cond delay="999"/>
                                          </p:stCondLst>
                                        </p:cTn>
                                        <p:tgtEl>
                                          <p:spTgt spid="34"/>
                                        </p:tgtEl>
                                        <p:attrNameLst>
                                          <p:attrName>style.visibility</p:attrName>
                                        </p:attrNameLst>
                                      </p:cBhvr>
                                      <p:to>
                                        <p:strVal val="hidden"/>
                                      </p:to>
                                    </p:set>
                                  </p:childTnLst>
                                </p:cTn>
                              </p:par>
                              <p:par>
                                <p:cTn id="116" presetID="10" presetClass="exit" presetSubtype="0" fill="hold" nodeType="withEffect">
                                  <p:stCondLst>
                                    <p:cond delay="0"/>
                                  </p:stCondLst>
                                  <p:childTnLst>
                                    <p:animEffect transition="out" filter="fade">
                                      <p:cBhvr>
                                        <p:cTn id="117" dur="1000"/>
                                        <p:tgtEl>
                                          <p:spTgt spid="59"/>
                                        </p:tgtEl>
                                      </p:cBhvr>
                                    </p:animEffect>
                                    <p:set>
                                      <p:cBhvr>
                                        <p:cTn id="118" dur="1" fill="hold">
                                          <p:stCondLst>
                                            <p:cond delay="999"/>
                                          </p:stCondLst>
                                        </p:cTn>
                                        <p:tgtEl>
                                          <p:spTgt spid="59"/>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1000"/>
                                        <p:tgtEl>
                                          <p:spTgt spid="49"/>
                                        </p:tgtEl>
                                      </p:cBhvr>
                                    </p:animEffect>
                                    <p:set>
                                      <p:cBhvr>
                                        <p:cTn id="121" dur="1" fill="hold">
                                          <p:stCondLst>
                                            <p:cond delay="999"/>
                                          </p:stCondLst>
                                        </p:cTn>
                                        <p:tgtEl>
                                          <p:spTgt spid="49"/>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1000"/>
                                        <p:tgtEl>
                                          <p:spTgt spid="50"/>
                                        </p:tgtEl>
                                      </p:cBhvr>
                                    </p:animEffect>
                                    <p:set>
                                      <p:cBhvr>
                                        <p:cTn id="124" dur="1" fill="hold">
                                          <p:stCondLst>
                                            <p:cond delay="999"/>
                                          </p:stCondLst>
                                        </p:cTn>
                                        <p:tgtEl>
                                          <p:spTgt spid="50"/>
                                        </p:tgtEl>
                                        <p:attrNameLst>
                                          <p:attrName>style.visibility</p:attrName>
                                        </p:attrNameLst>
                                      </p:cBhvr>
                                      <p:to>
                                        <p:strVal val="hidden"/>
                                      </p:to>
                                    </p:set>
                                  </p:childTnLst>
                                </p:cTn>
                              </p:par>
                              <p:par>
                                <p:cTn id="125" presetID="1" presetClass="entr" presetSubtype="0" fill="hold" grpId="0" nodeType="withEffect">
                                  <p:stCondLst>
                                    <p:cond delay="0"/>
                                  </p:stCondLst>
                                  <p:childTnLst>
                                    <p:set>
                                      <p:cBhvr>
                                        <p:cTn id="126" dur="1" fill="hold">
                                          <p:stCondLst>
                                            <p:cond delay="0"/>
                                          </p:stCondLst>
                                        </p:cTn>
                                        <p:tgtEl>
                                          <p:spTgt spid="80"/>
                                        </p:tgtEl>
                                        <p:attrNameLst>
                                          <p:attrName>style.visibility</p:attrName>
                                        </p:attrNameLst>
                                      </p:cBhvr>
                                      <p:to>
                                        <p:strVal val="visible"/>
                                      </p:to>
                                    </p:set>
                                  </p:childTnLst>
                                </p:cTn>
                              </p:par>
                              <p:par>
                                <p:cTn id="127" presetID="64" presetClass="path" presetSubtype="0" accel="50000" decel="50000" fill="hold" grpId="1" nodeType="withEffect">
                                  <p:stCondLst>
                                    <p:cond delay="0"/>
                                  </p:stCondLst>
                                  <p:childTnLst>
                                    <p:animMotion origin="layout" path="M -5.55556E-7 2.59259E-6 L 0.67465 -0.17963 " pathEditMode="relative" rAng="0" ptsTypes="AA">
                                      <p:cBhvr>
                                        <p:cTn id="128" dur="1000" fill="hold"/>
                                        <p:tgtEl>
                                          <p:spTgt spid="80"/>
                                        </p:tgtEl>
                                        <p:attrNameLst>
                                          <p:attrName>ppt_x</p:attrName>
                                          <p:attrName>ppt_y</p:attrName>
                                        </p:attrNameLst>
                                      </p:cBhvr>
                                      <p:rCtr x="337" y="-90"/>
                                    </p:animMotion>
                                  </p:childTnLst>
                                </p:cTn>
                              </p:par>
                              <p:par>
                                <p:cTn id="129" presetID="10" presetClass="entr" presetSubtype="0" fill="hold" grpId="0" nodeType="withEffect">
                                  <p:stCondLst>
                                    <p:cond delay="50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childTnLst>
                                </p:cTn>
                              </p:par>
                              <p:par>
                                <p:cTn id="132" presetID="10" presetClass="exit" presetSubtype="0" fill="hold" grpId="2" nodeType="withEffect">
                                  <p:stCondLst>
                                    <p:cond delay="500"/>
                                  </p:stCondLst>
                                  <p:childTnLst>
                                    <p:animEffect transition="out" filter="fade">
                                      <p:cBhvr>
                                        <p:cTn id="133" dur="1000"/>
                                        <p:tgtEl>
                                          <p:spTgt spid="80"/>
                                        </p:tgtEl>
                                      </p:cBhvr>
                                    </p:animEffect>
                                    <p:set>
                                      <p:cBhvr>
                                        <p:cTn id="134" dur="1" fill="hold">
                                          <p:stCondLst>
                                            <p:cond delay="999"/>
                                          </p:stCondLst>
                                        </p:cTn>
                                        <p:tgtEl>
                                          <p:spTgt spid="8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49" grpId="0" animBg="1"/>
      <p:bldP spid="49" grpId="1" animBg="1"/>
      <p:bldP spid="50" grpId="0" animBg="1"/>
      <p:bldP spid="50" grpId="1" animBg="1"/>
      <p:bldP spid="63" grpId="0" animBg="1"/>
      <p:bldP spid="63" grpId="1" animBg="1"/>
      <p:bldP spid="64" grpId="0" animBg="1"/>
      <p:bldP spid="64" grpId="1" animBg="1"/>
      <p:bldP spid="40" grpId="0" animBg="1"/>
      <p:bldP spid="76" grpId="0" animBg="1"/>
      <p:bldP spid="76" grpId="1" animBg="1"/>
      <p:bldP spid="77" grpId="0" animBg="1"/>
      <p:bldP spid="78" grpId="0" animBg="1"/>
      <p:bldP spid="80" grpId="0" animBg="1"/>
      <p:bldP spid="80" grpId="1" animBg="1"/>
      <p:bldP spid="80" grpId="2"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18" name="TextBox 17"/>
          <p:cNvSpPr txBox="1"/>
          <p:nvPr/>
        </p:nvSpPr>
        <p:spPr>
          <a:xfrm>
            <a:off x="4191000" y="1905000"/>
            <a:ext cx="4876800" cy="3539430"/>
          </a:xfrm>
          <a:prstGeom prst="rect">
            <a:avLst/>
          </a:prstGeom>
          <a:noFill/>
          <a:ln w="50800">
            <a:noFill/>
          </a:ln>
        </p:spPr>
        <p:txBody>
          <a:bodyPr wrap="square" rtlCol="0">
            <a:spAutoFit/>
          </a:bodyPr>
          <a:lstStyle/>
          <a:p>
            <a:r>
              <a:rPr lang="en-US" sz="2800" b="1" dirty="0" smtClean="0"/>
              <a:t>     - studied diaries, journals, </a:t>
            </a:r>
          </a:p>
          <a:p>
            <a:r>
              <a:rPr lang="en-US" sz="2800" b="1" dirty="0" smtClean="0"/>
              <a:t>       letters, </a:t>
            </a:r>
            <a:r>
              <a:rPr lang="en-US" sz="2800" b="1" dirty="0" err="1" smtClean="0"/>
              <a:t>gov’t</a:t>
            </a:r>
            <a:r>
              <a:rPr lang="en-US" sz="2800" b="1" dirty="0" smtClean="0"/>
              <a:t> documents</a:t>
            </a:r>
          </a:p>
          <a:p>
            <a:r>
              <a:rPr lang="en-US" sz="2800" b="1" dirty="0" smtClean="0"/>
              <a:t>     - quantified Indian threat</a:t>
            </a:r>
          </a:p>
          <a:p>
            <a:r>
              <a:rPr lang="en-US" sz="2800" b="1" dirty="0" smtClean="0"/>
              <a:t>CONCLUSIONS:</a:t>
            </a:r>
          </a:p>
          <a:p>
            <a:r>
              <a:rPr lang="en-US" sz="2800" b="1" dirty="0" smtClean="0"/>
              <a:t> between 1840-1860:</a:t>
            </a:r>
          </a:p>
          <a:p>
            <a:r>
              <a:rPr lang="en-US" sz="2800" b="1" dirty="0" smtClean="0"/>
              <a:t> - Indians killed 363 emigrants</a:t>
            </a:r>
          </a:p>
          <a:p>
            <a:r>
              <a:rPr lang="en-US" sz="2800" b="1" dirty="0" smtClean="0"/>
              <a:t> - emigrants killed 426 Indians</a:t>
            </a:r>
          </a:p>
          <a:p>
            <a:r>
              <a:rPr lang="en-US" sz="2800" b="1" dirty="0" smtClean="0"/>
              <a:t> - most occurred during 1850s</a:t>
            </a:r>
          </a:p>
        </p:txBody>
      </p:sp>
      <p:pic>
        <p:nvPicPr>
          <p:cNvPr id="5" name="Picture 2"/>
          <p:cNvPicPr>
            <a:picLocks noChangeAspect="1" noChangeArrowheads="1"/>
          </p:cNvPicPr>
          <p:nvPr/>
        </p:nvPicPr>
        <p:blipFill>
          <a:blip r:embed="rId2"/>
          <a:srcRect/>
          <a:stretch>
            <a:fillRect/>
          </a:stretch>
        </p:blipFill>
        <p:spPr bwMode="auto">
          <a:xfrm>
            <a:off x="228600" y="762000"/>
            <a:ext cx="3965228" cy="5410200"/>
          </a:xfrm>
          <a:prstGeom prst="rect">
            <a:avLst/>
          </a:prstGeom>
          <a:noFill/>
          <a:ln w="9525">
            <a:noFill/>
            <a:miter lim="800000"/>
            <a:headEnd/>
            <a:tailEnd/>
          </a:ln>
          <a:effectLst/>
        </p:spPr>
      </p:pic>
      <p:sp>
        <p:nvSpPr>
          <p:cNvPr id="9" name="TextBox 8"/>
          <p:cNvSpPr txBox="1"/>
          <p:nvPr/>
        </p:nvSpPr>
        <p:spPr>
          <a:xfrm>
            <a:off x="312834" y="2158425"/>
            <a:ext cx="2125566"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attacks</a:t>
            </a:r>
            <a:endParaRPr lang="en-US" sz="3200" dirty="0">
              <a:solidFill>
                <a:schemeClr val="bg1"/>
              </a:solidFill>
              <a:latin typeface="Arial Black" pitchFamily="34" charset="0"/>
            </a:endParaRPr>
          </a:p>
        </p:txBody>
      </p:sp>
      <p:sp>
        <p:nvSpPr>
          <p:cNvPr id="13" name="TextBox 12"/>
          <p:cNvSpPr txBox="1"/>
          <p:nvPr/>
        </p:nvSpPr>
        <p:spPr>
          <a:xfrm>
            <a:off x="2438400" y="2158425"/>
            <a:ext cx="1752600" cy="584775"/>
          </a:xfrm>
          <a:prstGeom prst="rect">
            <a:avLst/>
          </a:prstGeom>
          <a:solidFill>
            <a:schemeClr val="tx1"/>
          </a:solidFill>
          <a:ln w="50800">
            <a:noFill/>
          </a:ln>
        </p:spPr>
        <p:txBody>
          <a:bodyPr wrap="square" rtlCol="0">
            <a:spAutoFit/>
          </a:bodyPr>
          <a:lstStyle/>
          <a:p>
            <a:r>
              <a:rPr lang="en-US" sz="3200" dirty="0" smtClean="0">
                <a:solidFill>
                  <a:schemeClr val="bg1"/>
                </a:solidFill>
                <a:latin typeface="Arial Black" pitchFamily="34" charset="0"/>
              </a:rPr>
              <a:t> 4500</a:t>
            </a:r>
            <a:endParaRPr lang="en-US" sz="3200" dirty="0">
              <a:solidFill>
                <a:schemeClr val="bg1"/>
              </a:solidFill>
              <a:latin typeface="Arial Black" pitchFamily="34" charset="0"/>
            </a:endParaRPr>
          </a:p>
        </p:txBody>
      </p:sp>
      <p:sp>
        <p:nvSpPr>
          <p:cNvPr id="11" name="TextBox 10"/>
          <p:cNvSpPr txBox="1"/>
          <p:nvPr/>
        </p:nvSpPr>
        <p:spPr>
          <a:xfrm>
            <a:off x="3668844" y="2057400"/>
            <a:ext cx="445956"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a:t>
            </a:r>
            <a:endParaRPr lang="en-US" sz="4400" b="1" dirty="0">
              <a:solidFill>
                <a:srgbClr val="FF0000"/>
              </a:solidFill>
              <a:effectLst>
                <a:outerShdw dist="50800" dir="7200000" algn="ctr" rotWithShape="0">
                  <a:schemeClr val="tx1"/>
                </a:outerShdw>
              </a:effectLst>
            </a:endParaRPr>
          </a:p>
        </p:txBody>
      </p:sp>
      <p:sp>
        <p:nvSpPr>
          <p:cNvPr id="10" name="Oval 9"/>
          <p:cNvSpPr/>
          <p:nvPr/>
        </p:nvSpPr>
        <p:spPr>
          <a:xfrm>
            <a:off x="2286000" y="2137291"/>
            <a:ext cx="2133600"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63490" name="Picture 2"/>
          <p:cNvPicPr>
            <a:picLocks noChangeAspect="1" noChangeArrowheads="1"/>
          </p:cNvPicPr>
          <p:nvPr/>
        </p:nvPicPr>
        <p:blipFill>
          <a:blip r:embed="rId3"/>
          <a:srcRect/>
          <a:stretch>
            <a:fillRect/>
          </a:stretch>
        </p:blipFill>
        <p:spPr bwMode="auto">
          <a:xfrm rot="20709116">
            <a:off x="325052" y="2498623"/>
            <a:ext cx="2713038" cy="4079875"/>
          </a:xfrm>
          <a:prstGeom prst="rect">
            <a:avLst/>
          </a:prstGeom>
          <a:noFill/>
          <a:ln w="9525">
            <a:solidFill>
              <a:schemeClr val="accent6">
                <a:lumMod val="50000"/>
              </a:schemeClr>
            </a:solidFill>
            <a:miter lim="800000"/>
            <a:headEnd/>
            <a:tailEnd/>
          </a:ln>
          <a:effectLst>
            <a:outerShdw dist="88900" dir="7800000" algn="ctr" rotWithShape="0">
              <a:schemeClr val="accent6">
                <a:lumMod val="50000"/>
              </a:schemeClr>
            </a:outerShdw>
          </a:effectLst>
        </p:spPr>
      </p:pic>
      <p:sp useBgFill="1">
        <p:nvSpPr>
          <p:cNvPr id="17" name="TextBox 16"/>
          <p:cNvSpPr txBox="1"/>
          <p:nvPr/>
        </p:nvSpPr>
        <p:spPr>
          <a:xfrm>
            <a:off x="0" y="1143000"/>
            <a:ext cx="9144000" cy="830997"/>
          </a:xfrm>
          <a:prstGeom prst="rect">
            <a:avLst/>
          </a:prstGeom>
          <a:ln w="50800">
            <a:noFill/>
          </a:ln>
        </p:spPr>
        <p:txBody>
          <a:bodyPr wrap="square" rtlCol="0">
            <a:spAutoFit/>
          </a:bodyPr>
          <a:lstStyle/>
          <a:p>
            <a:pPr algn="ctr"/>
            <a:endParaRPr lang="en-US" sz="2000" b="1" dirty="0" smtClean="0"/>
          </a:p>
          <a:p>
            <a:pPr algn="ctr"/>
            <a:r>
              <a:rPr lang="en-US" sz="2800" b="1" dirty="0" smtClean="0"/>
              <a:t>John Unruh: 1979, nominated for Pulitzer Prize, History</a:t>
            </a:r>
          </a:p>
        </p:txBody>
      </p:sp>
      <p:sp>
        <p:nvSpPr>
          <p:cNvPr id="7" name="TextBox 6"/>
          <p:cNvSpPr txBox="1"/>
          <p:nvPr/>
        </p:nvSpPr>
        <p:spPr>
          <a:xfrm>
            <a:off x="4267200" y="838200"/>
            <a:ext cx="4876800" cy="584775"/>
          </a:xfrm>
          <a:prstGeom prst="rect">
            <a:avLst/>
          </a:prstGeom>
          <a:solidFill>
            <a:schemeClr val="tx1"/>
          </a:solidFill>
          <a:ln w="50800">
            <a:noFill/>
          </a:ln>
        </p:spPr>
        <p:txBody>
          <a:bodyPr wrap="square" rtlCol="0">
            <a:spAutoFit/>
          </a:bodyPr>
          <a:lstStyle/>
          <a:p>
            <a:pPr algn="ctr"/>
            <a:r>
              <a:rPr lang="en-US" sz="3200" dirty="0" smtClean="0">
                <a:solidFill>
                  <a:schemeClr val="bg1"/>
                </a:solidFill>
                <a:latin typeface="Arial Black" pitchFamily="34" charset="0"/>
              </a:rPr>
              <a:t>Indian attacks</a:t>
            </a:r>
            <a:endParaRPr lang="en-US" sz="3200" dirty="0">
              <a:solidFill>
                <a:schemeClr val="bg1"/>
              </a:solidFill>
              <a:latin typeface="Arial Black" pitchFamily="34" charset="0"/>
            </a:endParaRPr>
          </a:p>
        </p:txBody>
      </p:sp>
      <p:sp>
        <p:nvSpPr>
          <p:cNvPr id="21" name="Rectangle 20"/>
          <p:cNvSpPr/>
          <p:nvPr/>
        </p:nvSpPr>
        <p:spPr>
          <a:xfrm>
            <a:off x="2514600" y="5334000"/>
            <a:ext cx="6781800" cy="1384995"/>
          </a:xfrm>
          <a:prstGeom prst="rect">
            <a:avLst/>
          </a:prstGeom>
        </p:spPr>
        <p:txBody>
          <a:bodyPr wrap="square">
            <a:spAutoFit/>
          </a:bodyPr>
          <a:lstStyle/>
          <a:p>
            <a:r>
              <a:rPr lang="en-US" sz="2800" b="1" dirty="0" smtClean="0"/>
              <a:t>	 	NOTE: book does not address:</a:t>
            </a:r>
          </a:p>
          <a:p>
            <a:r>
              <a:rPr lang="en-US" sz="2800" b="1" dirty="0" smtClean="0"/>
              <a:t>		  - trail activity after 1860</a:t>
            </a:r>
          </a:p>
          <a:p>
            <a:r>
              <a:rPr lang="en-US" sz="2800" b="1" dirty="0" smtClean="0"/>
              <a:t>   - later consequences: infection, starvation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1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63490"/>
                                        </p:tgtEl>
                                        <p:attrNameLst>
                                          <p:attrName>style.visibility</p:attrName>
                                        </p:attrNameLst>
                                      </p:cBhvr>
                                      <p:to>
                                        <p:strVal val="visible"/>
                                      </p:to>
                                    </p:set>
                                    <p:animEffect transition="in" filter="fade">
                                      <p:cBhvr>
                                        <p:cTn id="19" dur="1000"/>
                                        <p:tgtEl>
                                          <p:spTgt spid="6349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10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8">
                                            <p:txEl>
                                              <p:pRg st="0" end="0"/>
                                            </p:txEl>
                                          </p:spTgt>
                                        </p:tgtEl>
                                        <p:attrNameLst>
                                          <p:attrName>style.visibility</p:attrName>
                                        </p:attrNameLst>
                                      </p:cBhvr>
                                      <p:to>
                                        <p:strVal val="visible"/>
                                      </p:to>
                                    </p:set>
                                    <p:animEffect transition="in" filter="fade">
                                      <p:cBhvr>
                                        <p:cTn id="29" dur="1000"/>
                                        <p:tgtEl>
                                          <p:spTgt spid="18">
                                            <p:txEl>
                                              <p:pRg st="0" end="0"/>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18">
                                            <p:txEl>
                                              <p:pRg st="1" end="1"/>
                                            </p:txEl>
                                          </p:spTgt>
                                        </p:tgtEl>
                                        <p:attrNameLst>
                                          <p:attrName>style.visibility</p:attrName>
                                        </p:attrNameLst>
                                      </p:cBhvr>
                                      <p:to>
                                        <p:strVal val="visible"/>
                                      </p:to>
                                    </p:set>
                                    <p:animEffect transition="in" filter="fade">
                                      <p:cBhvr>
                                        <p:cTn id="32" dur="1000"/>
                                        <p:tgtEl>
                                          <p:spTgt spid="18">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18">
                                            <p:txEl>
                                              <p:pRg st="2" end="2"/>
                                            </p:txEl>
                                          </p:spTgt>
                                        </p:tgtEl>
                                        <p:attrNameLst>
                                          <p:attrName>style.visibility</p:attrName>
                                        </p:attrNameLst>
                                      </p:cBhvr>
                                      <p:to>
                                        <p:strVal val="visible"/>
                                      </p:to>
                                    </p:set>
                                    <p:animEffect transition="in" filter="fade">
                                      <p:cBhvr>
                                        <p:cTn id="37" dur="1000"/>
                                        <p:tgtEl>
                                          <p:spTgt spid="18">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8">
                                            <p:txEl>
                                              <p:pRg st="3" end="3"/>
                                            </p:txEl>
                                          </p:spTgt>
                                        </p:tgtEl>
                                        <p:attrNameLst>
                                          <p:attrName>style.visibility</p:attrName>
                                        </p:attrNameLst>
                                      </p:cBhvr>
                                      <p:to>
                                        <p:strVal val="visible"/>
                                      </p:to>
                                    </p:set>
                                    <p:animEffect transition="in" filter="wipe(left)">
                                      <p:cBhvr>
                                        <p:cTn id="42" dur="1000"/>
                                        <p:tgtEl>
                                          <p:spTgt spid="1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xEl>
                                              <p:pRg st="4" end="4"/>
                                            </p:txEl>
                                          </p:spTgt>
                                        </p:tgtEl>
                                        <p:attrNameLst>
                                          <p:attrName>style.visibility</p:attrName>
                                        </p:attrNameLst>
                                      </p:cBhvr>
                                      <p:to>
                                        <p:strVal val="visible"/>
                                      </p:to>
                                    </p:set>
                                    <p:animEffect transition="in" filter="fade">
                                      <p:cBhvr>
                                        <p:cTn id="47" dur="1000"/>
                                        <p:tgtEl>
                                          <p:spTgt spid="18">
                                            <p:txEl>
                                              <p:pRg st="4" end="4"/>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8">
                                            <p:txEl>
                                              <p:pRg st="5" end="5"/>
                                            </p:txEl>
                                          </p:spTgt>
                                        </p:tgtEl>
                                        <p:attrNameLst>
                                          <p:attrName>style.visibility</p:attrName>
                                        </p:attrNameLst>
                                      </p:cBhvr>
                                      <p:to>
                                        <p:strVal val="visible"/>
                                      </p:to>
                                    </p:set>
                                    <p:animEffect transition="in" filter="wipe(left)">
                                      <p:cBhvr>
                                        <p:cTn id="52" dur="1000"/>
                                        <p:tgtEl>
                                          <p:spTgt spid="18">
                                            <p:txEl>
                                              <p:pRg st="5" end="5"/>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8">
                                            <p:txEl>
                                              <p:pRg st="6" end="6"/>
                                            </p:txEl>
                                          </p:spTgt>
                                        </p:tgtEl>
                                        <p:attrNameLst>
                                          <p:attrName>style.visibility</p:attrName>
                                        </p:attrNameLst>
                                      </p:cBhvr>
                                      <p:to>
                                        <p:strVal val="visible"/>
                                      </p:to>
                                    </p:set>
                                    <p:animEffect transition="in" filter="wipe(left)">
                                      <p:cBhvr>
                                        <p:cTn id="57" dur="1000"/>
                                        <p:tgtEl>
                                          <p:spTgt spid="18">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18">
                                            <p:txEl>
                                              <p:pRg st="7" end="7"/>
                                            </p:txEl>
                                          </p:spTgt>
                                        </p:tgtEl>
                                        <p:attrNameLst>
                                          <p:attrName>style.visibility</p:attrName>
                                        </p:attrNameLst>
                                      </p:cBhvr>
                                      <p:to>
                                        <p:strVal val="visible"/>
                                      </p:to>
                                    </p:set>
                                    <p:animEffect transition="in" filter="wipe(left)">
                                      <p:cBhvr>
                                        <p:cTn id="62" dur="1000"/>
                                        <p:tgtEl>
                                          <p:spTgt spid="18">
                                            <p:txEl>
                                              <p:pRg st="7" end="7"/>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1000"/>
                                        <p:tgtEl>
                                          <p:spTgt spid="2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xit" presetSubtype="0" fill="hold" nodeType="clickEffect">
                                  <p:stCondLst>
                                    <p:cond delay="0"/>
                                  </p:stCondLst>
                                  <p:childTnLst>
                                    <p:animEffect transition="out" filter="fade">
                                      <p:cBhvr>
                                        <p:cTn id="71" dur="1000"/>
                                        <p:tgtEl>
                                          <p:spTgt spid="63490"/>
                                        </p:tgtEl>
                                      </p:cBhvr>
                                    </p:animEffect>
                                    <p:set>
                                      <p:cBhvr>
                                        <p:cTn id="72" dur="1" fill="hold">
                                          <p:stCondLst>
                                            <p:cond delay="999"/>
                                          </p:stCondLst>
                                        </p:cTn>
                                        <p:tgtEl>
                                          <p:spTgt spid="63490"/>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10"/>
                                        </p:tgtEl>
                                      </p:cBhvr>
                                    </p:animEffect>
                                    <p:set>
                                      <p:cBhvr>
                                        <p:cTn id="75" dur="1" fill="hold">
                                          <p:stCondLst>
                                            <p:cond delay="999"/>
                                          </p:stCondLst>
                                        </p:cTn>
                                        <p:tgtEl>
                                          <p:spTgt spid="10"/>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1000"/>
                                        <p:tgtEl>
                                          <p:spTgt spid="7"/>
                                        </p:tgtEl>
                                      </p:cBhvr>
                                    </p:animEffect>
                                    <p:set>
                                      <p:cBhvr>
                                        <p:cTn id="78" dur="1" fill="hold">
                                          <p:stCondLst>
                                            <p:cond delay="999"/>
                                          </p:stCondLst>
                                        </p:cTn>
                                        <p:tgtEl>
                                          <p:spTgt spid="7"/>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1000"/>
                                        <p:tgtEl>
                                          <p:spTgt spid="17"/>
                                        </p:tgtEl>
                                      </p:cBhvr>
                                    </p:animEffect>
                                    <p:set>
                                      <p:cBhvr>
                                        <p:cTn id="81" dur="1" fill="hold">
                                          <p:stCondLst>
                                            <p:cond delay="999"/>
                                          </p:stCondLst>
                                        </p:cTn>
                                        <p:tgtEl>
                                          <p:spTgt spid="17"/>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1000"/>
                                        <p:tgtEl>
                                          <p:spTgt spid="18">
                                            <p:txEl>
                                              <p:pRg st="0" end="0"/>
                                            </p:txEl>
                                          </p:spTgt>
                                        </p:tgtEl>
                                      </p:cBhvr>
                                    </p:animEffect>
                                    <p:set>
                                      <p:cBhvr>
                                        <p:cTn id="84" dur="1" fill="hold">
                                          <p:stCondLst>
                                            <p:cond delay="999"/>
                                          </p:stCondLst>
                                        </p:cTn>
                                        <p:tgtEl>
                                          <p:spTgt spid="18">
                                            <p:txEl>
                                              <p:pRg st="0" end="0"/>
                                            </p:txEl>
                                          </p:spTgt>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1000"/>
                                        <p:tgtEl>
                                          <p:spTgt spid="18">
                                            <p:txEl>
                                              <p:pRg st="1" end="1"/>
                                            </p:txEl>
                                          </p:spTgt>
                                        </p:tgtEl>
                                      </p:cBhvr>
                                    </p:animEffect>
                                    <p:set>
                                      <p:cBhvr>
                                        <p:cTn id="87" dur="1" fill="hold">
                                          <p:stCondLst>
                                            <p:cond delay="999"/>
                                          </p:stCondLst>
                                        </p:cTn>
                                        <p:tgtEl>
                                          <p:spTgt spid="18">
                                            <p:txEl>
                                              <p:pRg st="1" end="1"/>
                                            </p:txEl>
                                          </p:spTgt>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1000"/>
                                        <p:tgtEl>
                                          <p:spTgt spid="18">
                                            <p:txEl>
                                              <p:pRg st="2" end="2"/>
                                            </p:txEl>
                                          </p:spTgt>
                                        </p:tgtEl>
                                      </p:cBhvr>
                                    </p:animEffect>
                                    <p:set>
                                      <p:cBhvr>
                                        <p:cTn id="90" dur="1" fill="hold">
                                          <p:stCondLst>
                                            <p:cond delay="999"/>
                                          </p:stCondLst>
                                        </p:cTn>
                                        <p:tgtEl>
                                          <p:spTgt spid="18">
                                            <p:txEl>
                                              <p:pRg st="2" end="2"/>
                                            </p:txEl>
                                          </p:spTgt>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1000"/>
                                        <p:tgtEl>
                                          <p:spTgt spid="18">
                                            <p:txEl>
                                              <p:pRg st="3" end="3"/>
                                            </p:txEl>
                                          </p:spTgt>
                                        </p:tgtEl>
                                      </p:cBhvr>
                                    </p:animEffect>
                                    <p:set>
                                      <p:cBhvr>
                                        <p:cTn id="93" dur="1" fill="hold">
                                          <p:stCondLst>
                                            <p:cond delay="999"/>
                                          </p:stCondLst>
                                        </p:cTn>
                                        <p:tgtEl>
                                          <p:spTgt spid="18">
                                            <p:txEl>
                                              <p:pRg st="3" end="3"/>
                                            </p:txEl>
                                          </p:spTgt>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1000"/>
                                        <p:tgtEl>
                                          <p:spTgt spid="18">
                                            <p:txEl>
                                              <p:pRg st="4" end="4"/>
                                            </p:txEl>
                                          </p:spTgt>
                                        </p:tgtEl>
                                      </p:cBhvr>
                                    </p:animEffect>
                                    <p:set>
                                      <p:cBhvr>
                                        <p:cTn id="96" dur="1" fill="hold">
                                          <p:stCondLst>
                                            <p:cond delay="999"/>
                                          </p:stCondLst>
                                        </p:cTn>
                                        <p:tgtEl>
                                          <p:spTgt spid="18">
                                            <p:txEl>
                                              <p:pRg st="4" end="4"/>
                                            </p:txEl>
                                          </p:spTgt>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1000"/>
                                        <p:tgtEl>
                                          <p:spTgt spid="18">
                                            <p:txEl>
                                              <p:pRg st="5" end="5"/>
                                            </p:txEl>
                                          </p:spTgt>
                                        </p:tgtEl>
                                      </p:cBhvr>
                                    </p:animEffect>
                                    <p:set>
                                      <p:cBhvr>
                                        <p:cTn id="99" dur="1" fill="hold">
                                          <p:stCondLst>
                                            <p:cond delay="999"/>
                                          </p:stCondLst>
                                        </p:cTn>
                                        <p:tgtEl>
                                          <p:spTgt spid="18">
                                            <p:txEl>
                                              <p:pRg st="5" end="5"/>
                                            </p:txEl>
                                          </p:spTgt>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1000"/>
                                        <p:tgtEl>
                                          <p:spTgt spid="18">
                                            <p:txEl>
                                              <p:pRg st="6" end="6"/>
                                            </p:txEl>
                                          </p:spTgt>
                                        </p:tgtEl>
                                      </p:cBhvr>
                                    </p:animEffect>
                                    <p:set>
                                      <p:cBhvr>
                                        <p:cTn id="102" dur="1" fill="hold">
                                          <p:stCondLst>
                                            <p:cond delay="999"/>
                                          </p:stCondLst>
                                        </p:cTn>
                                        <p:tgtEl>
                                          <p:spTgt spid="18">
                                            <p:txEl>
                                              <p:pRg st="6" end="6"/>
                                            </p:txEl>
                                          </p:spTgt>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1000"/>
                                        <p:tgtEl>
                                          <p:spTgt spid="18">
                                            <p:txEl>
                                              <p:pRg st="7" end="7"/>
                                            </p:txEl>
                                          </p:spTgt>
                                        </p:tgtEl>
                                      </p:cBhvr>
                                    </p:animEffect>
                                    <p:set>
                                      <p:cBhvr>
                                        <p:cTn id="105" dur="1" fill="hold">
                                          <p:stCondLst>
                                            <p:cond delay="999"/>
                                          </p:stCondLst>
                                        </p:cTn>
                                        <p:tgtEl>
                                          <p:spTgt spid="18">
                                            <p:txEl>
                                              <p:pRg st="7" end="7"/>
                                            </p:txEl>
                                          </p:spTgt>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1000"/>
                                        <p:tgtEl>
                                          <p:spTgt spid="21"/>
                                        </p:tgtEl>
                                      </p:cBhvr>
                                    </p:animEffect>
                                    <p:set>
                                      <p:cBhvr>
                                        <p:cTn id="108" dur="1" fill="hold">
                                          <p:stCondLst>
                                            <p:cond delay="999"/>
                                          </p:stCondLst>
                                        </p:cTn>
                                        <p:tgtEl>
                                          <p:spTgt spid="21"/>
                                        </p:tgtEl>
                                        <p:attrNameLst>
                                          <p:attrName>style.visibility</p:attrName>
                                        </p:attrNameLst>
                                      </p:cBhvr>
                                      <p:to>
                                        <p:strVal val="hidden"/>
                                      </p:to>
                                    </p:set>
                                  </p:childTnLst>
                                </p:cTn>
                              </p:par>
                            </p:childTnLst>
                          </p:cTn>
                        </p:par>
                        <p:par>
                          <p:cTn id="109" fill="hold">
                            <p:stCondLst>
                              <p:cond delay="1000"/>
                            </p:stCondLst>
                            <p:childTnLst>
                              <p:par>
                                <p:cTn id="110" presetID="22" presetClass="exit" presetSubtype="2" fill="hold" grpId="1" nodeType="afterEffect">
                                  <p:stCondLst>
                                    <p:cond delay="0"/>
                                  </p:stCondLst>
                                  <p:childTnLst>
                                    <p:animEffect transition="out" filter="wipe(right)">
                                      <p:cBhvr>
                                        <p:cTn id="111" dur="500"/>
                                        <p:tgtEl>
                                          <p:spTgt spid="13"/>
                                        </p:tgtEl>
                                      </p:cBhvr>
                                    </p:animEffect>
                                    <p:set>
                                      <p:cBhvr>
                                        <p:cTn id="112" dur="1" fill="hold">
                                          <p:stCondLst>
                                            <p:cond delay="499"/>
                                          </p:stCondLst>
                                        </p:cTn>
                                        <p:tgtEl>
                                          <p:spTgt spid="13"/>
                                        </p:tgtEl>
                                        <p:attrNameLst>
                                          <p:attrName>style.visibility</p:attrName>
                                        </p:attrNameLst>
                                      </p:cBhvr>
                                      <p:to>
                                        <p:strVal val="hidden"/>
                                      </p:to>
                                    </p:set>
                                  </p:childTnLst>
                                </p:cTn>
                              </p:par>
                              <p:par>
                                <p:cTn id="113" presetID="22" presetClass="exit" presetSubtype="2" fill="hold" grpId="0" nodeType="withEffect">
                                  <p:stCondLst>
                                    <p:cond delay="500"/>
                                  </p:stCondLst>
                                  <p:childTnLst>
                                    <p:animEffect transition="out" filter="wipe(right)">
                                      <p:cBhvr>
                                        <p:cTn id="114" dur="500"/>
                                        <p:tgtEl>
                                          <p:spTgt spid="9"/>
                                        </p:tgtEl>
                                      </p:cBhvr>
                                    </p:animEffect>
                                    <p:set>
                                      <p:cBhvr>
                                        <p:cTn id="115"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allAtOnce"/>
      <p:bldP spid="9" grpId="0" animBg="1"/>
      <p:bldP spid="13" grpId="0" animBg="1"/>
      <p:bldP spid="13" grpId="1" animBg="1"/>
      <p:bldP spid="11" grpId="0"/>
      <p:bldP spid="10" grpId="0" animBg="1"/>
      <p:bldP spid="10" grpId="1" animBg="1"/>
      <p:bldP spid="17" grpId="0" animBg="1"/>
      <p:bldP spid="17" grpId="1" animBg="1"/>
      <p:bldP spid="7" grpId="0" animBg="1"/>
      <p:bldP spid="21" grpId="0"/>
      <p:bldP spid="21" grpId="1"/>
    </p:bld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p:cNvSpPr txBox="1"/>
          <p:nvPr/>
        </p:nvSpPr>
        <p:spPr>
          <a:xfrm>
            <a:off x="0" y="0"/>
            <a:ext cx="9144000" cy="954107"/>
          </a:xfrm>
          <a:prstGeom prst="rect">
            <a:avLst/>
          </a:prstGeom>
          <a:noFill/>
        </p:spPr>
        <p:txBody>
          <a:bodyPr wrap="square" rtlCol="0">
            <a:spAutoFit/>
          </a:bodyPr>
          <a:lstStyle/>
          <a:p>
            <a:endParaRPr lang="en-US" sz="2800" dirty="0" smtClean="0"/>
          </a:p>
          <a:p>
            <a:endParaRPr lang="en-US" sz="2800" dirty="0"/>
          </a:p>
        </p:txBody>
      </p:sp>
      <p:sp>
        <p:nvSpPr>
          <p:cNvPr id="4" name="Rectangle 3"/>
          <p:cNvSpPr/>
          <p:nvPr/>
        </p:nvSpPr>
        <p:spPr>
          <a:xfrm>
            <a:off x="0" y="0"/>
            <a:ext cx="9144000" cy="3139321"/>
          </a:xfrm>
          <a:prstGeom prst="rect">
            <a:avLst/>
          </a:prstGeom>
        </p:spPr>
        <p:txBody>
          <a:bodyPr wrap="square">
            <a:spAutoFit/>
          </a:bodyPr>
          <a:lstStyle/>
          <a:p>
            <a:r>
              <a:rPr lang="en-US" i="1" dirty="0" smtClean="0"/>
              <a:t>Best of Covered Wagon Women</a:t>
            </a:r>
            <a:r>
              <a:rPr lang="en-US" dirty="0" smtClean="0"/>
              <a:t>, edited by Kenneth Holmes </a:t>
            </a:r>
            <a:r>
              <a:rPr lang="en-US" dirty="0" err="1" smtClean="0"/>
              <a:t>Okla</a:t>
            </a:r>
            <a:r>
              <a:rPr lang="en-US" dirty="0" smtClean="0"/>
              <a:t> Press, 2008</a:t>
            </a:r>
          </a:p>
          <a:p>
            <a:r>
              <a:rPr lang="en-US" dirty="0" smtClean="0"/>
              <a:t>	Historian John Unruh, Jr. in his monumental study, </a:t>
            </a:r>
            <a:r>
              <a:rPr lang="en-US" i="1" dirty="0" smtClean="0"/>
              <a:t>The Plains Across </a:t>
            </a:r>
            <a:r>
              <a:rPr lang="en-US" dirty="0" smtClean="0"/>
              <a:t>(1979), closely examined hundreds of diaries, journals, letter collections, and government reports to quantify as accurately as possible the magnitude of the so-called Indian threat.  He noted that for the entire period 1840-1860, only 363 emigrants were killed by Indians along the central route to Oregon, California, and Salt Lake City.  This represents a mere 18 mortalities per year during a two-decade cycle.  By contrast, Unruh concluded that during the same period, 426 Indian were killed by whites. Even if one acknowledges the probability of nonlethal wounds in combat, unreported case of violence, and the life-threatening consequences of losing one’s livestock to raiders, the alleged Indian threat was less an issue than popular wisdom indicated.  Lillian </a:t>
            </a:r>
            <a:r>
              <a:rPr lang="en-US" dirty="0" err="1" smtClean="0"/>
              <a:t>Schlizzel</a:t>
            </a:r>
            <a:r>
              <a:rPr lang="en-US" dirty="0" smtClean="0"/>
              <a:t>, Robert </a:t>
            </a:r>
            <a:r>
              <a:rPr lang="en-US" dirty="0" err="1" smtClean="0"/>
              <a:t>Munkres</a:t>
            </a:r>
            <a:r>
              <a:rPr lang="en-US" dirty="0" smtClean="0"/>
              <a:t>, and other historians have affirmed Unruh’s conclusions.</a:t>
            </a:r>
          </a:p>
        </p:txBody>
      </p:sp>
      <p:sp useBgFill="1">
        <p:nvSpPr>
          <p:cNvPr id="7" name="Rectangle 6"/>
          <p:cNvSpPr/>
          <p:nvPr/>
        </p:nvSpPr>
        <p:spPr>
          <a:xfrm>
            <a:off x="0" y="4038600"/>
            <a:ext cx="9144000" cy="4524315"/>
          </a:xfrm>
          <a:prstGeom prst="rect">
            <a:avLst/>
          </a:prstGeom>
        </p:spPr>
        <p:txBody>
          <a:bodyPr wrap="square">
            <a:spAutoFit/>
          </a:bodyPr>
          <a:lstStyle/>
          <a:p>
            <a:r>
              <a:rPr lang="en-US" dirty="0" smtClean="0">
                <a:hlinkClick r:id="rId2"/>
              </a:rPr>
              <a:t>https://www.legendsofamerica.com/indians-emigrants/</a:t>
            </a:r>
            <a:endParaRPr lang="en-US" dirty="0" smtClean="0"/>
          </a:p>
          <a:p>
            <a:pPr fontAlgn="base"/>
            <a:r>
              <a:rPr lang="en-US" dirty="0" smtClean="0"/>
              <a:t>	Contrary to Hollywood depictions and popular myths that portray the natives in a negative light as savages, mercilessly victimizing pioneers, the historical record presents a different story. In fact, sustained attacks by Indians on wagon trains were rare and encounters between Indians and emigrants were, more often, peaceful and mutually advantageous.</a:t>
            </a:r>
          </a:p>
          <a:p>
            <a:pPr fontAlgn="base"/>
            <a:r>
              <a:rPr lang="en-US" dirty="0" smtClean="0"/>
              <a:t>One of the common scenes in western films shows circled wagon trains under attack by Indians. However, pioneers circled their wagons at night mostly to keep their draft animals from wandering off, not protect against an ambush.</a:t>
            </a:r>
          </a:p>
          <a:p>
            <a:pPr fontAlgn="base"/>
            <a:r>
              <a:rPr lang="en-US" dirty="0" smtClean="0"/>
              <a:t>	A study by historian John Unruh concluded that just over 360 emigrants were killed as a result of Indian attacks along the trail between 1840 and 1860 – most them during the 1850s. In comparison, he estimates that more than 425 Indians were killed by emigrants during the same period.</a:t>
            </a:r>
          </a:p>
          <a:p>
            <a:pPr fontAlgn="base"/>
            <a:r>
              <a:rPr lang="en-US" dirty="0" smtClean="0"/>
              <a:t>	Instead of violent conflict, most Indians were helpful and generally friendly – providing needed supplies for the pioneers, operating ferries across the many rivers along the trail, helping to manage livestock, and acting as guides.</a:t>
            </a:r>
          </a:p>
          <a:p>
            <a:endParaRPr lang="en-US" dirty="0"/>
          </a:p>
        </p:txBody>
      </p:sp>
      <p:sp>
        <p:nvSpPr>
          <p:cNvPr id="8" name="Rectangle 7"/>
          <p:cNvSpPr/>
          <p:nvPr/>
        </p:nvSpPr>
        <p:spPr>
          <a:xfrm>
            <a:off x="0" y="3200400"/>
            <a:ext cx="9144000" cy="646331"/>
          </a:xfrm>
          <a:prstGeom prst="rect">
            <a:avLst/>
          </a:prstGeom>
        </p:spPr>
        <p:txBody>
          <a:bodyPr wrap="square">
            <a:spAutoFit/>
          </a:bodyPr>
          <a:lstStyle/>
          <a:p>
            <a:r>
              <a:rPr lang="en-US" dirty="0" smtClean="0">
                <a:hlinkClick r:id="rId3"/>
              </a:rPr>
              <a:t>http://www.washingtonhistory.org/files/library/01-1_Schlicke.pdf</a:t>
            </a:r>
            <a:endParaRPr lang="en-US" dirty="0" smtClean="0"/>
          </a:p>
          <a:p>
            <a:r>
              <a:rPr lang="en-US" dirty="0" smtClean="0"/>
              <a:t> (see above – interesting article about 1860 massacre of wagon train in Washington state</a:t>
            </a:r>
            <a:endParaRPr lang="en-US" dirty="0"/>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557284"/>
          </a:xfrm>
          <a:prstGeom prst="rect">
            <a:avLst/>
          </a:prstGeom>
        </p:spPr>
        <p:txBody>
          <a:bodyPr wrap="square">
            <a:spAutoFit/>
          </a:bodyPr>
          <a:lstStyle/>
          <a:p>
            <a:r>
              <a:rPr lang="en-US" dirty="0" smtClean="0">
                <a:hlinkClick r:id="rId2"/>
              </a:rPr>
              <a:t>https://www.independent.co.uk/voices/book-review-life-on-the-oregon-trail-go-to-it-snooks-the-plains-across-john-d-unruh-pimlico-pounds-9-1536634.html</a:t>
            </a:r>
            <a:endParaRPr lang="en-US" dirty="0" smtClean="0"/>
          </a:p>
          <a:p>
            <a:r>
              <a:rPr lang="en-US" dirty="0" smtClean="0"/>
              <a:t>PUBLISHED:  Friday 31 July 1992 </a:t>
            </a:r>
          </a:p>
          <a:p>
            <a:pPr fontAlgn="base"/>
            <a:r>
              <a:rPr lang="en-US" dirty="0" smtClean="0"/>
              <a:t>	 THE SUBJECT of John D Unruh's fine and sober book is one of those great historical episodes from which bright, sweet myths have been spun like candy-floss, but about which we know almost nothing. The long and hazardous migration of 300,000 settlers, who for two decades walked half way across America in search of a better life in Oregon and California . . . this is the story that gripped America for real in the middle of the 19th century, only to grip it again, in a thousand celluloid reincarnations, 100 years later.</a:t>
            </a:r>
          </a:p>
          <a:p>
            <a:pPr fontAlgn="base"/>
            <a:r>
              <a:rPr lang="en-US" dirty="0" smtClean="0"/>
              <a:t>	Indeed, history has been forced into hiding by the big guns of cinema. Heaven only knows how many hard-driving, God-fearing migrants were attacked by Indians in Hollywood's re-creation of America's long, pioneering march. Heaven only knows how many thousands of Indians fell, in film after film, to the accurate shooting of nice-looking young guys in sharp neckerchiefs.</a:t>
            </a:r>
          </a:p>
          <a:p>
            <a:pPr fontAlgn="base"/>
            <a:r>
              <a:rPr lang="en-US" dirty="0" smtClean="0"/>
              <a:t>	The figures divulged by Unruh tell a rather different story. In the 1840s, the first decade of the wagon trains, just 67 travelers were killed by Indians. Twice as many Indians were shot by travelers, and anyway, half of the casualties were in 1849 - the year of the Gold Rush, the year that drove trigger-happy fortune- seekers across the plains, the year that marked, for the American Indian, the beginning of the end.</a:t>
            </a:r>
          </a:p>
          <a:p>
            <a:pPr fontAlgn="base"/>
            <a:r>
              <a:rPr lang="en-US" dirty="0" smtClean="0"/>
              <a:t>	Thirty-four people killed over nine years isn't nothing. It is enough to scotch, at any rate, the contrary idea that the Indians were berry-eating peaceniks who wouldn't have hurt a fly. But it is also the death toll, these days, for a busy fortnight in Washington. Moreover, it was the aggressive and suspicious </a:t>
            </a:r>
            <a:r>
              <a:rPr lang="en-US" dirty="0" err="1" smtClean="0"/>
              <a:t>behaviour</a:t>
            </a:r>
            <a:r>
              <a:rPr lang="en-US" dirty="0" smtClean="0"/>
              <a:t> of the migrants themselves that turned mere braves into hostiles. It really is extraordinary that so vibrant and enduring a myth as Cowboys and Indians should have flowered from so slender a root.</a:t>
            </a:r>
          </a:p>
          <a:p>
            <a:pPr fontAlgn="base"/>
            <a:r>
              <a:rPr lang="en-US" dirty="0" smtClean="0"/>
              <a:t>	 From 1840 to 1845, however, while the newspapers warned constantly of the Indian threat, not one white American was killed. Yet several zealous and incorruptible </a:t>
            </a:r>
            <a:r>
              <a:rPr lang="en-US" dirty="0" err="1" smtClean="0"/>
              <a:t>travellers</a:t>
            </a:r>
            <a:r>
              <a:rPr lang="en-US" dirty="0" smtClean="0"/>
              <a:t>, approached by peaceful Indians seeking trade or gifts, started blasting away. And in 1847, Loren Hastings saw Pawnee Indians begging and attempting to steal horses, and wrote: 'The Pawnee Indians are the greatest thieves I ever saw - the best way I think to </a:t>
            </a:r>
            <a:r>
              <a:rPr lang="en-US" dirty="0" err="1" smtClean="0"/>
              <a:t>civilise</a:t>
            </a:r>
            <a:r>
              <a:rPr lang="en-US" dirty="0" smtClean="0"/>
              <a:t> or </a:t>
            </a:r>
            <a:r>
              <a:rPr lang="en-US" dirty="0" err="1" smtClean="0"/>
              <a:t>Christianise</a:t>
            </a:r>
            <a:r>
              <a:rPr lang="en-US" dirty="0" smtClean="0"/>
              <a:t> Indians is with powder and lead, &amp; this is the way we shall do hereafter.‘</a:t>
            </a:r>
          </a:p>
          <a:p>
            <a:pPr fontAlgn="base"/>
            <a:r>
              <a:rPr lang="en-US" dirty="0" smtClean="0"/>
              <a:t>	 Before long, President John Tyler was going on about 'the depredations and assaults of treacherous and piratical savages', and everyone was calling for troops, forts, helicopter gunships, napalm - whatever there was. Unruh shows that the Indians presented only a small danger. Cholera was the biggest killer, followed by drowning, firearm accidents and starvation. Indian 'depredations' were responsible for less than 4 per cent of the people who didn't make it to California or Oregon.</a:t>
            </a:r>
          </a:p>
          <a:p>
            <a:pPr fontAlgn="base"/>
            <a:r>
              <a:rPr lang="en-US" dirty="0" smtClean="0"/>
              <a:t>	Unruh's conclusion is calm: 'That Indian begging and thievery were considerable nuisances cannot be denied, but it is also clear that the extent of the Indian attacks on overland caravans has been greatly exaggerated. In fact, there is considerable evidence that the fatal trail confrontations which did occur were usually prompted by emigrant insults and disdain for Indian rights, as well as by indiscriminate and injudicious chastisement meted out by the US Army.'</a:t>
            </a:r>
          </a:p>
          <a:p>
            <a:pPr fontAlgn="base"/>
            <a:endParaRPr lang="en-US" dirty="0" smtClean="0"/>
          </a:p>
          <a:p>
            <a:endParaRPr lang="en-US" dirty="0"/>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7860" y="76200"/>
            <a:ext cx="9131969" cy="5879783"/>
            <a:chOff x="17860" y="0"/>
            <a:chExt cx="9131969" cy="5879783"/>
          </a:xfrm>
        </p:grpSpPr>
        <p:sp>
          <p:nvSpPr>
            <p:cNvPr id="24" name="TextBox 23"/>
            <p:cNvSpPr txBox="1"/>
            <p:nvPr/>
          </p:nvSpPr>
          <p:spPr>
            <a:xfrm>
              <a:off x="17860" y="0"/>
              <a:ext cx="9131969" cy="923330"/>
            </a:xfrm>
            <a:prstGeom prst="rect">
              <a:avLst/>
            </a:prstGeom>
            <a:solidFill>
              <a:schemeClr val="accent1">
                <a:lumMod val="20000"/>
                <a:lumOff val="80000"/>
              </a:schemeClr>
            </a:solidFill>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25" name="Group 6"/>
            <p:cNvGrpSpPr/>
            <p:nvPr/>
          </p:nvGrpSpPr>
          <p:grpSpPr>
            <a:xfrm>
              <a:off x="1905000" y="1447800"/>
              <a:ext cx="5486400" cy="4431983"/>
              <a:chOff x="1905000" y="1447800"/>
              <a:chExt cx="5486400" cy="4431983"/>
            </a:xfrm>
          </p:grpSpPr>
          <p:sp useBgFill="1">
            <p:nvSpPr>
              <p:cNvPr id="26" name="Rectangle 25"/>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27"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8"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9"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grpSp>
      <p:sp useBgFill="1">
        <p:nvSpPr>
          <p:cNvPr id="22" name="Rectangle 21"/>
          <p:cNvSpPr/>
          <p:nvPr/>
        </p:nvSpPr>
        <p:spPr>
          <a:xfrm>
            <a:off x="228600" y="762000"/>
            <a:ext cx="7315200" cy="5486400"/>
          </a:xfrm>
          <a:prstGeom prst="rect">
            <a:avLst/>
          </a:prstGeom>
          <a:ln>
            <a:noFill/>
          </a:ln>
        </p:spPr>
        <p:txBody>
          <a:bodyPr wrap="square" rtlCol="0" anchor="ctr">
            <a:spAutoFit/>
          </a:bodyPr>
          <a:lstStyle/>
          <a:p>
            <a:pPr algn="ctr"/>
            <a:endParaRPr lang="en-US" sz="2200" b="1" dirty="0" smtClean="0">
              <a:solidFill>
                <a:schemeClr val="bg1"/>
              </a:solidFill>
            </a:endParaRPr>
          </a:p>
        </p:txBody>
      </p:sp>
      <p:grpSp>
        <p:nvGrpSpPr>
          <p:cNvPr id="19" name="Group 18"/>
          <p:cNvGrpSpPr/>
          <p:nvPr/>
        </p:nvGrpSpPr>
        <p:grpSpPr>
          <a:xfrm>
            <a:off x="228600" y="762000"/>
            <a:ext cx="3965228" cy="5410200"/>
            <a:chOff x="228600" y="762000"/>
            <a:chExt cx="3965228" cy="5410200"/>
          </a:xfrm>
        </p:grpSpPr>
        <p:pic>
          <p:nvPicPr>
            <p:cNvPr id="3" name="Picture 2"/>
            <p:cNvPicPr>
              <a:picLocks noChangeAspect="1" noChangeArrowheads="1"/>
            </p:cNvPicPr>
            <p:nvPr/>
          </p:nvPicPr>
          <p:blipFill>
            <a:blip r:embed="rId2"/>
            <a:srcRect/>
            <a:stretch>
              <a:fillRect/>
            </a:stretch>
          </p:blipFill>
          <p:spPr bwMode="auto">
            <a:xfrm>
              <a:off x="228600" y="762000"/>
              <a:ext cx="3965228" cy="5410200"/>
            </a:xfrm>
            <a:prstGeom prst="rect">
              <a:avLst/>
            </a:prstGeom>
            <a:noFill/>
            <a:ln w="9525">
              <a:noFill/>
              <a:miter lim="800000"/>
              <a:headEnd/>
              <a:tailEnd/>
            </a:ln>
            <a:effectLst/>
          </p:spPr>
        </p:pic>
        <p:sp>
          <p:nvSpPr>
            <p:cNvPr id="4" name="TextBox 3"/>
            <p:cNvSpPr txBox="1"/>
            <p:nvPr/>
          </p:nvSpPr>
          <p:spPr>
            <a:xfrm>
              <a:off x="3668844" y="2057400"/>
              <a:ext cx="445956" cy="769441"/>
            </a:xfrm>
            <a:prstGeom prst="rect">
              <a:avLst/>
            </a:prstGeom>
            <a:noFill/>
          </p:spPr>
          <p:txBody>
            <a:bodyPr wrap="none" rtlCol="0">
              <a:spAutoFit/>
            </a:bodyPr>
            <a:lstStyle/>
            <a:p>
              <a:r>
                <a:rPr lang="en-US" sz="4400" b="1" dirty="0" smtClean="0">
                  <a:solidFill>
                    <a:srgbClr val="FF0000"/>
                  </a:solidFill>
                  <a:effectLst>
                    <a:outerShdw dist="50800" dir="7200000" algn="ctr" rotWithShape="0">
                      <a:schemeClr val="tx1"/>
                    </a:outerShdw>
                  </a:effectLst>
                </a:rPr>
                <a:t>?</a:t>
              </a:r>
              <a:endParaRPr lang="en-US" sz="4400" b="1" dirty="0">
                <a:solidFill>
                  <a:srgbClr val="FF0000"/>
                </a:solidFill>
                <a:effectLst>
                  <a:outerShdw dist="50800" dir="7200000" algn="ctr" rotWithShape="0">
                    <a:schemeClr val="tx1"/>
                  </a:outerShdw>
                </a:effectLst>
              </a:endParaRPr>
            </a:p>
          </p:txBody>
        </p:sp>
      </p:gr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19"/>
                                        </p:tgtEl>
                                      </p:cBhvr>
                                    </p:animEffect>
                                    <p:set>
                                      <p:cBhvr>
                                        <p:cTn id="7" dur="1" fill="hold">
                                          <p:stCondLst>
                                            <p:cond delay="999"/>
                                          </p:stCondLst>
                                        </p:cTn>
                                        <p:tgtEl>
                                          <p:spTgt spid="19"/>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1000"/>
                                        <p:tgtEl>
                                          <p:spTgt spid="22"/>
                                        </p:tgtEl>
                                      </p:cBhvr>
                                    </p:animEffect>
                                  </p:childTnLst>
                                </p:cTn>
                              </p:par>
                              <p:par>
                                <p:cTn id="11" presetID="10" presetClass="entr" presetSubtype="0" fill="hold"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childTnLst>
                                </p:cTn>
                              </p:par>
                              <p:par>
                                <p:cTn id="14" presetID="10" presetClass="exit" presetSubtype="0" fill="hold" grpId="1" nodeType="withEffect">
                                  <p:stCondLst>
                                    <p:cond delay="0"/>
                                  </p:stCondLst>
                                  <p:childTnLst>
                                    <p:animEffect transition="out" filter="fade">
                                      <p:cBhvr>
                                        <p:cTn id="15" dur="1000"/>
                                        <p:tgtEl>
                                          <p:spTgt spid="22"/>
                                        </p:tgtEl>
                                      </p:cBhvr>
                                    </p:animEffect>
                                    <p:set>
                                      <p:cBhvr>
                                        <p:cTn id="16" dur="1" fill="hold">
                                          <p:stCondLst>
                                            <p:cond delay="999"/>
                                          </p:stCondLst>
                                        </p:cTn>
                                        <p:tgtEl>
                                          <p:spTgt spid="22"/>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2"/>
                                        </p:tgtEl>
                                      </p:cBhvr>
                                    </p:animEffect>
                                    <p:set>
                                      <p:cBhvr>
                                        <p:cTn id="19" dur="1" fill="hold">
                                          <p:stCondLst>
                                            <p:cond delay="9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29608105"/>
          </a:xfrm>
          <a:prstGeom prst="rect">
            <a:avLst/>
          </a:prstGeom>
        </p:spPr>
        <p:txBody>
          <a:bodyPr wrap="square" rtlCol="0">
            <a:spAutoFit/>
          </a:bodyPr>
          <a:lstStyle/>
          <a:p>
            <a:pPr algn="ctr"/>
            <a:r>
              <a:rPr lang="en-US" sz="2800" b="1" dirty="0" smtClean="0"/>
              <a:t>SAYINGS FOR MUSIC INTRO</a:t>
            </a:r>
          </a:p>
          <a:p>
            <a:endParaRPr lang="en-US" b="1" dirty="0" smtClean="0"/>
          </a:p>
          <a:p>
            <a:pPr algn="ctr"/>
            <a:r>
              <a:rPr lang="en-US" b="1" u="sng" dirty="0" smtClean="0"/>
              <a:t>Blazing a Wagon Trail to Oregon </a:t>
            </a:r>
            <a:r>
              <a:rPr lang="en-US" b="1" dirty="0" smtClean="0"/>
              <a:t>(Kindle)  -- Lloyd Coffman</a:t>
            </a:r>
          </a:p>
          <a:p>
            <a:pPr algn="ctr"/>
            <a:endParaRPr lang="en-US" b="1" dirty="0" smtClean="0"/>
          </a:p>
          <a:p>
            <a:r>
              <a:rPr lang="en-US" dirty="0" smtClean="0"/>
              <a:t>“(this) is the true spirit of pioneering, breaking new trails and doing what adventurers with less determination would not attempt.  Others made it possible for them to get this far…now it was their turn to set an example for those who were sure to follow” Loc 1597</a:t>
            </a:r>
          </a:p>
          <a:p>
            <a:r>
              <a:rPr lang="en-US" dirty="0" err="1" smtClean="0"/>
              <a:t>Narcissa</a:t>
            </a:r>
            <a:r>
              <a:rPr lang="en-US" dirty="0" smtClean="0"/>
              <a:t> Whitman 1836</a:t>
            </a:r>
          </a:p>
          <a:p>
            <a:endParaRPr lang="en-US" dirty="0" smtClean="0"/>
          </a:p>
          <a:p>
            <a:r>
              <a:rPr lang="en-US" dirty="0" smtClean="0"/>
              <a:t>		</a:t>
            </a:r>
            <a:r>
              <a:rPr lang="en-US" b="1" dirty="0" smtClean="0"/>
              <a:t>The Oregon Trail: A New American Journey</a:t>
            </a:r>
            <a:r>
              <a:rPr lang="en-US" dirty="0" smtClean="0"/>
              <a:t>― </a:t>
            </a:r>
            <a:r>
              <a:rPr lang="en-US" b="1" dirty="0" smtClean="0"/>
              <a:t>Rinker Buck</a:t>
            </a:r>
            <a:endParaRPr lang="en-US" dirty="0" smtClean="0"/>
          </a:p>
          <a:p>
            <a:r>
              <a:rPr lang="en-US" dirty="0" smtClean="0"/>
              <a:t>“History almost everywhere is tragic and ironic, but in America the contrasts are more stark because we set such high ideals.” </a:t>
            </a:r>
          </a:p>
          <a:p>
            <a:endParaRPr lang="en-US" dirty="0" smtClean="0"/>
          </a:p>
          <a:p>
            <a:r>
              <a:rPr lang="en-US" dirty="0" smtClean="0"/>
              <a:t>“….passion is the staple of life and persistence its nourishing force. Without them, you could not cross the trail.” </a:t>
            </a:r>
          </a:p>
          <a:p>
            <a:endParaRPr lang="en-US" dirty="0" smtClean="0"/>
          </a:p>
          <a:p>
            <a:r>
              <a:rPr lang="en-US" dirty="0" smtClean="0"/>
              <a:t>“sometimes you're doing quite a lot by not doing anything. You're not quitting. You just keep going. That's the pioneer spirit.” </a:t>
            </a:r>
          </a:p>
          <a:p>
            <a:endParaRPr lang="en-US" dirty="0" smtClean="0"/>
          </a:p>
          <a:p>
            <a:r>
              <a:rPr lang="en-US" dirty="0" smtClean="0"/>
              <a:t>“On issue after issue—disease, religious strife, the fierce competition for water—the trail served as an incubator for conflicts that would continue to reverberate through American culture until our own day.”   Rinker Buck </a:t>
            </a:r>
          </a:p>
          <a:p>
            <a:endParaRPr lang="en-US" dirty="0" smtClean="0"/>
          </a:p>
          <a:p>
            <a:r>
              <a:rPr lang="en-US" dirty="0" smtClean="0"/>
              <a:t>“Missouri, a critical frontier state, prospered for many reasons—good soil, river access, fast-growing hardwood forests—but mostly because of mules.” </a:t>
            </a:r>
          </a:p>
          <a:p>
            <a:endParaRPr lang="en-US" dirty="0" smtClean="0"/>
          </a:p>
          <a:p>
            <a:r>
              <a:rPr lang="en-US" dirty="0" smtClean="0"/>
              <a:t>“The exodus across the plains . . . when more than 400,000 pioneers made the trek between the frontier at the Missouri River and the Pacific coast, is still regarded as the largest single land migration in history.” </a:t>
            </a:r>
          </a:p>
          <a:p>
            <a:endParaRPr lang="en-US" dirty="0" smtClean="0"/>
          </a:p>
          <a:p>
            <a:r>
              <a:rPr lang="en-US" dirty="0" smtClean="0"/>
              <a:t>“My last thought before falling asleep was that we are all a lot more capable of conquering obstacles and fears than we think.” </a:t>
            </a:r>
          </a:p>
          <a:p>
            <a:endParaRPr lang="en-US" dirty="0" smtClean="0"/>
          </a:p>
          <a:p>
            <a:r>
              <a:rPr lang="en-US" dirty="0" smtClean="0"/>
              <a:t>“Before the Oregon Trail, America was a loosely coordinated land of emerging industrial centers in the Northeast, and a plantation South, with a frontier of hotly contested soil mutating west. Post–Oregon Trail—with a big assist from the Civil War—America was a continental dynamo connected by railroads and the telegraph from the Atlantic to the Pacific, with certain precedents for settlement, statehood, and quickly establishing large commercial cities.” </a:t>
            </a:r>
          </a:p>
          <a:p>
            <a:endParaRPr lang="en-US" dirty="0" smtClean="0"/>
          </a:p>
          <a:p>
            <a:r>
              <a:rPr lang="en-US" dirty="0" smtClean="0"/>
              <a:t>“to be an American then (1800s) was to be periodically unmoored, transient, so bereft of options that moving on was the only choice.” </a:t>
            </a:r>
          </a:p>
          <a:p>
            <a:endParaRPr lang="en-US" dirty="0" smtClean="0"/>
          </a:p>
          <a:p>
            <a:r>
              <a:rPr lang="en-US" dirty="0" smtClean="0"/>
              <a:t>“My last thought before falling asleep was that we are all a lot more capable of conquering obstacles and fears than we think.” </a:t>
            </a:r>
          </a:p>
          <a:p>
            <a:endParaRPr lang="en-US" dirty="0" smtClean="0"/>
          </a:p>
          <a:p>
            <a:r>
              <a:rPr lang="en-US" dirty="0" smtClean="0"/>
              <a:t>The wrong outcome, or no outcome at all, is often the only result of a journey.. . .Journey for journey’s sake is enough. For weeks or months of a climb or a trek, we are forced to be in the moment.” </a:t>
            </a:r>
          </a:p>
          <a:p>
            <a:endParaRPr lang="en-US" dirty="0" smtClean="0"/>
          </a:p>
          <a:p>
            <a:r>
              <a:rPr lang="en-US" i="1" dirty="0" smtClean="0"/>
              <a:t>“Do not follow where the path may lead. Go instead where there is no path and leave a trail”</a:t>
            </a:r>
            <a:endParaRPr lang="en-US" dirty="0" smtClean="0"/>
          </a:p>
          <a:p>
            <a:r>
              <a:rPr lang="en-US" i="1" dirty="0" smtClean="0"/>
              <a:t>– Ralph Waldo Emerson</a:t>
            </a:r>
            <a:endParaRPr lang="en-US" dirty="0" smtClean="0"/>
          </a:p>
          <a:p>
            <a:endParaRPr lang="en-US" dirty="0" smtClean="0"/>
          </a:p>
          <a:p>
            <a:r>
              <a:rPr lang="en-US" dirty="0" smtClean="0"/>
              <a:t>A small body of determined spirits fired by an unquenchable faith in their mission can alter the course of history.</a:t>
            </a:r>
            <a:br>
              <a:rPr lang="en-US" dirty="0" smtClean="0"/>
            </a:br>
            <a:r>
              <a:rPr lang="en-US" dirty="0" smtClean="0"/>
              <a:t>—MAHATMA GANDHI, Indian Nationalist Leader, 1869–1948</a:t>
            </a:r>
          </a:p>
          <a:p>
            <a:endParaRPr lang="en-US" b="1" dirty="0" smtClean="0"/>
          </a:p>
          <a:p>
            <a:r>
              <a:rPr lang="en-US" dirty="0" smtClean="0"/>
              <a:t>The future is not someplace we are going to, but a place we are creating. The paths to it are not found, they are made.</a:t>
            </a:r>
            <a:br>
              <a:rPr lang="en-US" dirty="0" smtClean="0"/>
            </a:br>
            <a:r>
              <a:rPr lang="en-US" dirty="0" smtClean="0"/>
              <a:t>—JANE GARVEY, Deputy Administrator, Federal Highway Administration (1993–97)</a:t>
            </a:r>
          </a:p>
          <a:p>
            <a:endParaRPr lang="en-US" b="1" dirty="0" smtClean="0"/>
          </a:p>
          <a:p>
            <a:r>
              <a:rPr lang="en-US" dirty="0" smtClean="0"/>
              <a:t>Great things do not just happen by impulse but as a succession of small things linked together.</a:t>
            </a:r>
            <a:br>
              <a:rPr lang="en-US" dirty="0" smtClean="0"/>
            </a:br>
            <a:r>
              <a:rPr lang="en-US" b="1" dirty="0" smtClean="0"/>
              <a:t>—VINCENT VAN GOGH,</a:t>
            </a:r>
          </a:p>
          <a:p>
            <a:endParaRPr lang="en-US" b="1" dirty="0" smtClean="0"/>
          </a:p>
          <a:p>
            <a:r>
              <a:rPr lang="en-US" dirty="0" smtClean="0"/>
              <a:t>One generation </a:t>
            </a:r>
            <a:r>
              <a:rPr lang="en-US" dirty="0" err="1" smtClean="0"/>
              <a:t>passeth</a:t>
            </a:r>
            <a:r>
              <a:rPr lang="en-US" dirty="0" smtClean="0"/>
              <a:t> away, and another generation cometh; but the earth </a:t>
            </a:r>
            <a:r>
              <a:rPr lang="en-US" dirty="0" err="1" smtClean="0"/>
              <a:t>abideth</a:t>
            </a:r>
            <a:r>
              <a:rPr lang="en-US" dirty="0" smtClean="0"/>
              <a:t> for ever. (King James Version of the Holy Bible)</a:t>
            </a:r>
            <a:br>
              <a:rPr lang="en-US" dirty="0" smtClean="0"/>
            </a:br>
            <a:r>
              <a:rPr lang="en-US" b="1" dirty="0" smtClean="0"/>
              <a:t>—ECCLESIASTES 1:4</a:t>
            </a:r>
          </a:p>
          <a:p>
            <a:endParaRPr lang="en-US" b="1" dirty="0" smtClean="0"/>
          </a:p>
          <a:p>
            <a:r>
              <a:rPr lang="en-US" dirty="0" smtClean="0"/>
              <a:t>For anything worth having one must pay the price; and the price is always work, patience, love, self-sacrifice.</a:t>
            </a:r>
            <a:br>
              <a:rPr lang="en-US" dirty="0" smtClean="0"/>
            </a:br>
            <a:r>
              <a:rPr lang="en-US" b="1" dirty="0" smtClean="0"/>
              <a:t>—JOHN BURROUGHS, US Essayist, Naturalist, 1837–1921</a:t>
            </a:r>
          </a:p>
          <a:p>
            <a:endParaRPr lang="en-US" b="1" dirty="0" smtClean="0"/>
          </a:p>
          <a:p>
            <a:r>
              <a:rPr lang="en-US" dirty="0" smtClean="0"/>
              <a:t>Do not go where the path may lead, go instead where there is no path and leave a trail.</a:t>
            </a:r>
            <a:br>
              <a:rPr lang="en-US" dirty="0" smtClean="0"/>
            </a:br>
            <a:r>
              <a:rPr lang="en-US" dirty="0" smtClean="0"/>
              <a:t>—RALPH WALDO EMERSON, US Essayist, 1803–82</a:t>
            </a:r>
          </a:p>
          <a:p>
            <a:endParaRPr lang="en-US" b="1" dirty="0" smtClean="0"/>
          </a:p>
          <a:p>
            <a:r>
              <a:rPr lang="en-US" dirty="0" smtClean="0"/>
              <a:t>Today is your day! Your mountain is waiting. So…get on your way.</a:t>
            </a:r>
            <a:br>
              <a:rPr lang="en-US" dirty="0" smtClean="0"/>
            </a:br>
            <a:r>
              <a:rPr lang="en-US" dirty="0" smtClean="0"/>
              <a:t>—THEODOR SEUSS GEISEL, (better known as DR SEUSS), 1904–91</a:t>
            </a:r>
          </a:p>
          <a:p>
            <a:endParaRPr lang="en-US" b="1" dirty="0" smtClean="0"/>
          </a:p>
          <a:p>
            <a:r>
              <a:rPr lang="en-US" dirty="0" smtClean="0"/>
              <a:t>Whatever you can do or dream you can, begin it. Boldness has genius, power and magic in it. Begin it now.</a:t>
            </a:r>
            <a:br>
              <a:rPr lang="en-US" dirty="0" smtClean="0"/>
            </a:br>
            <a:r>
              <a:rPr lang="en-US" b="1" dirty="0" smtClean="0"/>
              <a:t>—JOHANN WOLFGANG VON GOETHE, German Philosopher, Writer, 1749–1832</a:t>
            </a:r>
          </a:p>
          <a:p>
            <a:endParaRPr lang="en-US" b="1" dirty="0" smtClean="0"/>
          </a:p>
          <a:p>
            <a:r>
              <a:rPr lang="en-US" dirty="0" smtClean="0"/>
              <a:t>People do not decide to become extraordinary. They decide to accomplish extraordinary things.</a:t>
            </a:r>
            <a:br>
              <a:rPr lang="en-US" dirty="0" smtClean="0"/>
            </a:br>
            <a:r>
              <a:rPr lang="en-US" dirty="0" smtClean="0"/>
              <a:t>—SIR EDMUND HILLARY, first to summit Everest (1953), 1919–2008</a:t>
            </a:r>
          </a:p>
          <a:p>
            <a:endParaRPr lang="en-US" b="1" dirty="0" smtClean="0"/>
          </a:p>
          <a:p>
            <a:r>
              <a:rPr lang="en-US" dirty="0" smtClean="0"/>
              <a:t>It’s always further than it looks. It’s always taller than it looks. And it’s always harder than it looks. —The THREE Rules of Mountaineering</a:t>
            </a:r>
          </a:p>
          <a:p>
            <a:endParaRPr lang="en-US" b="1" dirty="0" smtClean="0"/>
          </a:p>
          <a:p>
            <a:r>
              <a:rPr lang="en-US" dirty="0" smtClean="0"/>
              <a:t>What is my fleeting existence in comparison with that decaying rock, that valley digging its channel ever deeper, that forest that is tottering and those great masses above my head about to fall.</a:t>
            </a:r>
            <a:br>
              <a:rPr lang="en-US" dirty="0" smtClean="0"/>
            </a:br>
            <a:r>
              <a:rPr lang="en-US" b="1" dirty="0" smtClean="0"/>
              <a:t>—DENIS DIDEROT, French Philosopher, Writer, 1713-84</a:t>
            </a:r>
          </a:p>
          <a:p>
            <a:endParaRPr lang="en-US" b="1" dirty="0" smtClean="0"/>
          </a:p>
          <a:p>
            <a:r>
              <a:rPr lang="en-US" dirty="0" smtClean="0"/>
              <a:t>…trail dust is </a:t>
            </a:r>
            <a:r>
              <a:rPr lang="en-US" dirty="0" err="1" smtClean="0"/>
              <a:t>thicker’n</a:t>
            </a:r>
            <a:r>
              <a:rPr lang="en-US" dirty="0" smtClean="0"/>
              <a:t> blood….</a:t>
            </a:r>
            <a:br>
              <a:rPr lang="en-US" dirty="0" smtClean="0"/>
            </a:br>
            <a:r>
              <a:rPr lang="en-US" b="1" dirty="0" smtClean="0"/>
              <a:t>—LOUIS L’AMOUR, </a:t>
            </a:r>
            <a:r>
              <a:rPr lang="en-US" b="1" i="1" dirty="0" smtClean="0"/>
              <a:t>The </a:t>
            </a:r>
            <a:r>
              <a:rPr lang="en-US" b="1" i="1" dirty="0" err="1" smtClean="0"/>
              <a:t>Daybreakers</a:t>
            </a:r>
            <a:r>
              <a:rPr lang="en-US" b="1" dirty="0" smtClean="0"/>
              <a:t>, Western Writer, 1908–88</a:t>
            </a:r>
          </a:p>
          <a:p>
            <a:endParaRPr lang="en-US" b="1" dirty="0" smtClean="0"/>
          </a:p>
          <a:p>
            <a:r>
              <a:rPr lang="en-US" dirty="0" smtClean="0"/>
              <a:t>.…followers of trails and of seasons, breakers of camp in the little dawn wind, seekers of watercourses over the wrinkled rind of the world, o seekers, o finders of reasons to be up and be gone….</a:t>
            </a:r>
            <a:br>
              <a:rPr lang="en-US" dirty="0" smtClean="0"/>
            </a:br>
            <a:r>
              <a:rPr lang="en-US" dirty="0" smtClean="0"/>
              <a:t>SAINT-JOHN PERSE, (pseudonym for ALEXIS SAINT-LÉGER LEGÉR), French Writer, Poet, 1887–1975</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18" name="Group 17"/>
          <p:cNvGrpSpPr/>
          <p:nvPr/>
        </p:nvGrpSpPr>
        <p:grpSpPr>
          <a:xfrm>
            <a:off x="-3203" y="806164"/>
            <a:ext cx="8232803" cy="6051836"/>
            <a:chOff x="-3203" y="806164"/>
            <a:chExt cx="8232803" cy="6051836"/>
          </a:xfrm>
        </p:grpSpPr>
        <p:grpSp>
          <p:nvGrpSpPr>
            <p:cNvPr id="19" name="Group 22"/>
            <p:cNvGrpSpPr/>
            <p:nvPr/>
          </p:nvGrpSpPr>
          <p:grpSpPr>
            <a:xfrm>
              <a:off x="-3203" y="1295403"/>
              <a:ext cx="8232803" cy="5562597"/>
              <a:chOff x="-3203" y="1295403"/>
              <a:chExt cx="8232803" cy="5562597"/>
            </a:xfrm>
          </p:grpSpPr>
          <p:grpSp>
            <p:nvGrpSpPr>
              <p:cNvPr id="21" name="Group 56"/>
              <p:cNvGrpSpPr/>
              <p:nvPr/>
            </p:nvGrpSpPr>
            <p:grpSpPr>
              <a:xfrm>
                <a:off x="-3203" y="3048000"/>
                <a:ext cx="8232803" cy="3810000"/>
                <a:chOff x="-3203" y="3048000"/>
                <a:chExt cx="8232803" cy="3810000"/>
              </a:xfrm>
            </p:grpSpPr>
            <p:sp useBgFill="1">
              <p:nvSpPr>
                <p:cNvPr id="37" name="TextBox 36"/>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38"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22" name="TextBox 21"/>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nvGrpSpPr>
              <p:cNvPr id="23" name="Group 95"/>
              <p:cNvGrpSpPr/>
              <p:nvPr/>
            </p:nvGrpSpPr>
            <p:grpSpPr>
              <a:xfrm>
                <a:off x="457200" y="1295403"/>
                <a:ext cx="2209800" cy="3733797"/>
                <a:chOff x="381000" y="1600206"/>
                <a:chExt cx="2209800" cy="3733797"/>
              </a:xfrm>
            </p:grpSpPr>
            <p:cxnSp>
              <p:nvCxnSpPr>
                <p:cNvPr id="31" name="Straight Connector 30"/>
                <p:cNvCxnSpPr/>
                <p:nvPr/>
              </p:nvCxnSpPr>
              <p:spPr>
                <a:xfrm rot="5400000" flipH="1" flipV="1">
                  <a:off x="686593" y="4266408"/>
                  <a:ext cx="2133603"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nvGrpSpPr>
                <p:cNvPr id="32" name="Group 28"/>
                <p:cNvGrpSpPr/>
                <p:nvPr/>
              </p:nvGrpSpPr>
              <p:grpSpPr>
                <a:xfrm>
                  <a:off x="381000" y="1600206"/>
                  <a:ext cx="2209800" cy="1872814"/>
                  <a:chOff x="18288" y="3845096"/>
                  <a:chExt cx="2442834" cy="2088421"/>
                </a:xfrm>
              </p:grpSpPr>
              <p:grpSp>
                <p:nvGrpSpPr>
                  <p:cNvPr id="33" name="Group 74"/>
                  <p:cNvGrpSpPr/>
                  <p:nvPr/>
                </p:nvGrpSpPr>
                <p:grpSpPr>
                  <a:xfrm>
                    <a:off x="145173" y="3845096"/>
                    <a:ext cx="2232174" cy="1644352"/>
                    <a:chOff x="6470899" y="4299248"/>
                    <a:chExt cx="2232174" cy="1644352"/>
                  </a:xfrm>
                </p:grpSpPr>
                <p:pic>
                  <p:nvPicPr>
                    <p:cNvPr id="35" name="Picture 2" descr="How Marcus Whitman Saved Oregon scan p. 119.png"/>
                    <p:cNvPicPr>
                      <a:picLocks noChangeAspect="1" noChangeArrowheads="1"/>
                    </p:cNvPicPr>
                    <p:nvPr/>
                  </p:nvPicPr>
                  <p:blipFill>
                    <a:blip r:embed="rId3"/>
                    <a:srcRect l="14545" t="12121" r="20000" b="24848"/>
                    <a:stretch>
                      <a:fillRect/>
                    </a:stretch>
                  </p:blipFill>
                  <p:spPr bwMode="auto">
                    <a:xfrm>
                      <a:off x="6470899" y="4301772"/>
                      <a:ext cx="1136650" cy="1641826"/>
                    </a:xfrm>
                    <a:prstGeom prst="rect">
                      <a:avLst/>
                    </a:prstGeom>
                    <a:noFill/>
                    <a:ln w="50800">
                      <a:solidFill>
                        <a:srgbClr val="C94F58"/>
                      </a:solidFill>
                    </a:ln>
                  </p:spPr>
                </p:pic>
                <p:pic>
                  <p:nvPicPr>
                    <p:cNvPr id="36" name="Picture 2" descr="http://www.todayifoundout.com/wp-content/uploads/2015/09/Narcissa_Whitman.png"/>
                    <p:cNvPicPr>
                      <a:picLocks noChangeAspect="1" noChangeArrowheads="1"/>
                    </p:cNvPicPr>
                    <p:nvPr/>
                  </p:nvPicPr>
                  <p:blipFill>
                    <a:blip r:embed="rId4" cstate="print"/>
                    <a:srcRect/>
                    <a:stretch>
                      <a:fillRect/>
                    </a:stretch>
                  </p:blipFill>
                  <p:spPr bwMode="auto">
                    <a:xfrm>
                      <a:off x="7691785" y="4299248"/>
                      <a:ext cx="1011288" cy="1644352"/>
                    </a:xfrm>
                    <a:prstGeom prst="rect">
                      <a:avLst/>
                    </a:prstGeom>
                    <a:noFill/>
                    <a:ln w="50800">
                      <a:solidFill>
                        <a:srgbClr val="C94F58"/>
                      </a:solidFill>
                    </a:ln>
                  </p:spPr>
                </p:pic>
              </p:grpSp>
              <p:sp>
                <p:nvSpPr>
                  <p:cNvPr id="34" name="TextBox 33"/>
                  <p:cNvSpPr txBox="1"/>
                  <p:nvPr/>
                </p:nvSpPr>
                <p:spPr>
                  <a:xfrm flipH="1">
                    <a:off x="18288" y="5544547"/>
                    <a:ext cx="2442834" cy="388970"/>
                  </a:xfrm>
                  <a:prstGeom prst="rect">
                    <a:avLst/>
                  </a:prstGeom>
                  <a:solidFill>
                    <a:srgbClr val="C94F58"/>
                  </a:solidFill>
                </p:spPr>
                <p:txBody>
                  <a:bodyPr wrap="square" rtlCol="0">
                    <a:spAutoFit/>
                  </a:bodyPr>
                  <a:lstStyle/>
                  <a:p>
                    <a:pPr>
                      <a:lnSpc>
                        <a:spcPts val="2000"/>
                      </a:lnSpc>
                    </a:pPr>
                    <a:r>
                      <a:rPr lang="en-US" sz="2000" b="1" dirty="0" smtClean="0">
                        <a:solidFill>
                          <a:schemeClr val="bg1"/>
                        </a:solidFill>
                        <a:effectLst>
                          <a:outerShdw dist="50800" dir="5400000" algn="ctr" rotWithShape="0">
                            <a:schemeClr val="tx1"/>
                          </a:outerShdw>
                        </a:effectLst>
                      </a:rPr>
                      <a:t>  </a:t>
                    </a:r>
                    <a:r>
                      <a:rPr lang="en-US" sz="2000" b="1" dirty="0" err="1" smtClean="0">
                        <a:solidFill>
                          <a:schemeClr val="bg1"/>
                        </a:solidFill>
                        <a:effectLst>
                          <a:outerShdw dist="50800" dir="5400000" algn="ctr" rotWithShape="0">
                            <a:schemeClr val="tx1"/>
                          </a:outerShdw>
                        </a:effectLst>
                      </a:rPr>
                      <a:t>Narcisaa</a:t>
                    </a:r>
                    <a:r>
                      <a:rPr lang="en-US" sz="2000" b="1" dirty="0" smtClean="0">
                        <a:solidFill>
                          <a:schemeClr val="bg1"/>
                        </a:solidFill>
                        <a:effectLst>
                          <a:outerShdw dist="50800" dir="5400000" algn="ctr" rotWithShape="0">
                            <a:schemeClr val="tx1"/>
                          </a:outerShdw>
                        </a:effectLst>
                      </a:rPr>
                      <a:t>       Eliza</a:t>
                    </a:r>
                    <a:endParaRPr lang="en-US" sz="2000" b="1" dirty="0">
                      <a:solidFill>
                        <a:schemeClr val="bg1"/>
                      </a:solidFill>
                      <a:effectLst>
                        <a:outerShdw dist="50800" dir="5400000" algn="ctr" rotWithShape="0">
                          <a:schemeClr val="tx1"/>
                        </a:outerShdw>
                      </a:effectLst>
                    </a:endParaRPr>
                  </a:p>
                </p:txBody>
              </p:sp>
            </p:grpSp>
          </p:grpSp>
          <p:sp>
            <p:nvSpPr>
              <p:cNvPr id="24" name="Freeform 23"/>
              <p:cNvSpPr/>
              <p:nvPr/>
            </p:nvSpPr>
            <p:spPr>
              <a:xfrm>
                <a:off x="1938251" y="47022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 name="Group 94"/>
              <p:cNvGrpSpPr/>
              <p:nvPr/>
            </p:nvGrpSpPr>
            <p:grpSpPr>
              <a:xfrm>
                <a:off x="381000" y="4876800"/>
                <a:ext cx="1598178" cy="1185232"/>
                <a:chOff x="459222" y="4953000"/>
                <a:chExt cx="1598178" cy="1185232"/>
              </a:xfrm>
            </p:grpSpPr>
            <p:sp>
              <p:nvSpPr>
                <p:cNvPr id="26" name="Oval 25"/>
                <p:cNvSpPr/>
                <p:nvPr/>
              </p:nvSpPr>
              <p:spPr>
                <a:xfrm>
                  <a:off x="1752600" y="4953000"/>
                  <a:ext cx="304800" cy="304800"/>
                </a:xfrm>
                <a:prstGeom prst="ellipse">
                  <a:avLst/>
                </a:prstGeom>
                <a:solidFill>
                  <a:srgbClr val="C94F58"/>
                </a:solidFill>
                <a:ln>
                  <a:solidFill>
                    <a:srgbClr val="C94F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92"/>
                <p:cNvGrpSpPr/>
                <p:nvPr/>
              </p:nvGrpSpPr>
              <p:grpSpPr>
                <a:xfrm>
                  <a:off x="459222" y="5562600"/>
                  <a:ext cx="1219200" cy="575632"/>
                  <a:chOff x="459222" y="5562600"/>
                  <a:chExt cx="1219200" cy="575632"/>
                </a:xfrm>
              </p:grpSpPr>
              <p:sp useBgFill="1">
                <p:nvSpPr>
                  <p:cNvPr id="29" name="Rectangle 28"/>
                  <p:cNvSpPr/>
                  <p:nvPr/>
                </p:nvSpPr>
                <p:spPr>
                  <a:xfrm>
                    <a:off x="735835" y="57073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30" name="TextBox 29"/>
                  <p:cNvSpPr txBox="1"/>
                  <p:nvPr/>
                </p:nvSpPr>
                <p:spPr>
                  <a:xfrm>
                    <a:off x="459222" y="5562600"/>
                    <a:ext cx="1018227" cy="489236"/>
                  </a:xfrm>
                  <a:prstGeom prst="rect">
                    <a:avLst/>
                  </a:prstGeom>
                  <a:ln w="50800">
                    <a:solidFill>
                      <a:srgbClr val="C94F58"/>
                    </a:solidFill>
                  </a:ln>
                </p:spPr>
                <p:txBody>
                  <a:bodyPr wrap="none" rtlCol="0">
                    <a:spAutoFit/>
                  </a:bodyPr>
                  <a:lstStyle/>
                  <a:p>
                    <a:pPr>
                      <a:lnSpc>
                        <a:spcPts val="3000"/>
                      </a:lnSpc>
                    </a:pPr>
                    <a:r>
                      <a:rPr lang="en-US" sz="3200" b="1" dirty="0" smtClean="0">
                        <a:solidFill>
                          <a:srgbClr val="C94F58"/>
                        </a:solidFill>
                        <a:effectLst>
                          <a:outerShdw dist="50800" dir="7200000" algn="ctr" rotWithShape="0">
                            <a:schemeClr val="tx1"/>
                          </a:outerShdw>
                        </a:effectLst>
                      </a:rPr>
                      <a:t>1837</a:t>
                    </a:r>
                    <a:endParaRPr lang="en-US" sz="3200" b="1" dirty="0">
                      <a:solidFill>
                        <a:srgbClr val="C94F58"/>
                      </a:solidFill>
                      <a:effectLst>
                        <a:outerShdw dist="50800" dir="7200000" algn="ctr" rotWithShape="0">
                          <a:schemeClr val="tx1"/>
                        </a:outerShdw>
                      </a:effectLst>
                    </a:endParaRPr>
                  </a:p>
                </p:txBody>
              </p:sp>
            </p:grpSp>
            <p:cxnSp>
              <p:nvCxnSpPr>
                <p:cNvPr id="28" name="Straight Connector 27"/>
                <p:cNvCxnSpPr/>
                <p:nvPr/>
              </p:nvCxnSpPr>
              <p:spPr>
                <a:xfrm flipV="1">
                  <a:off x="1145022" y="5105400"/>
                  <a:ext cx="759978" cy="457200"/>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sp useBgFill="1">
          <p:nvSpPr>
            <p:cNvPr id="20" name="TextBox 19"/>
            <p:cNvSpPr txBox="1"/>
            <p:nvPr/>
          </p:nvSpPr>
          <p:spPr>
            <a:xfrm>
              <a:off x="304800" y="806164"/>
              <a:ext cx="2514600" cy="489236"/>
            </a:xfrm>
            <a:prstGeom prst="rect">
              <a:avLst/>
            </a:prstGeom>
            <a:ln w="50800">
              <a:solidFill>
                <a:srgbClr val="C94F58"/>
              </a:solidFill>
            </a:ln>
          </p:spPr>
          <p:txBody>
            <a:bodyPr wrap="square" rtlCol="0">
              <a:spAutoFit/>
            </a:bodyPr>
            <a:lstStyle/>
            <a:p>
              <a:pPr algn="ctr">
                <a:lnSpc>
                  <a:spcPts val="3000"/>
                </a:lnSpc>
              </a:pPr>
              <a:r>
                <a:rPr lang="en-US" sz="3200" b="1" dirty="0" smtClean="0">
                  <a:solidFill>
                    <a:srgbClr val="C94F58"/>
                  </a:solidFill>
                  <a:effectLst>
                    <a:outerShdw dist="50800" dir="7200000" algn="ctr" rotWithShape="0">
                      <a:schemeClr val="tx1"/>
                    </a:outerShdw>
                  </a:effectLst>
                </a:rPr>
                <a:t>1</a:t>
              </a:r>
              <a:r>
                <a:rPr lang="en-US" sz="3200" b="1" baseline="30000" dirty="0" smtClean="0">
                  <a:solidFill>
                    <a:srgbClr val="C94F58"/>
                  </a:solidFill>
                  <a:effectLst>
                    <a:outerShdw dist="50800" dir="7200000" algn="ctr" rotWithShape="0">
                      <a:schemeClr val="tx1"/>
                    </a:outerShdw>
                  </a:effectLst>
                </a:rPr>
                <a:t>st</a:t>
              </a:r>
              <a:r>
                <a:rPr lang="en-US" sz="3200" b="1" dirty="0" smtClean="0">
                  <a:solidFill>
                    <a:srgbClr val="C94F58"/>
                  </a:solidFill>
                  <a:effectLst>
                    <a:outerShdw dist="50800" dir="7200000" algn="ctr" rotWithShape="0">
                      <a:schemeClr val="tx1"/>
                    </a:outerShdw>
                  </a:effectLst>
                </a:rPr>
                <a:t> w/wagons</a:t>
              </a:r>
              <a:endParaRPr lang="en-US" sz="3200" b="1" dirty="0">
                <a:solidFill>
                  <a:srgbClr val="C94F58"/>
                </a:solidFill>
                <a:effectLst>
                  <a:outerShdw dist="50800" dir="7200000" algn="ctr" rotWithShape="0">
                    <a:schemeClr val="tx1"/>
                  </a:outerShdw>
                </a:effectLst>
              </a:endParaRPr>
            </a:p>
          </p:txBody>
        </p:sp>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3" name="TextBox 2"/>
          <p:cNvSpPr txBox="1"/>
          <p:nvPr/>
        </p:nvSpPr>
        <p:spPr>
          <a:xfrm>
            <a:off x="17860" y="7620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8" name="Group 6"/>
          <p:cNvGrpSpPr/>
          <p:nvPr/>
        </p:nvGrpSpPr>
        <p:grpSpPr>
          <a:xfrm>
            <a:off x="19050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5"/>
          <a:srcRect/>
          <a:stretch>
            <a:fillRect/>
          </a:stretch>
        </p:blipFill>
        <p:spPr bwMode="auto">
          <a:xfrm>
            <a:off x="1295400" y="1066800"/>
            <a:ext cx="1188823" cy="1219306"/>
          </a:xfrm>
          <a:prstGeom prst="rect">
            <a:avLst/>
          </a:prstGeom>
          <a:noFill/>
        </p:spPr>
      </p:pic>
      <p:cxnSp>
        <p:nvCxnSpPr>
          <p:cNvPr id="11" name="Straight Connector 10"/>
          <p:cNvCxnSpPr/>
          <p:nvPr/>
        </p:nvCxnSpPr>
        <p:spPr>
          <a:xfrm>
            <a:off x="2514600" y="3124200"/>
            <a:ext cx="3505200" cy="1588"/>
          </a:xfrm>
          <a:prstGeom prst="line">
            <a:avLst/>
          </a:prstGeom>
          <a:ln w="1524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65541" name="Picture 5" descr="C:\Users\Sandra\AppData\Local\Microsoft\Windows\INetCache\IE\XTNHX9F4\covered-wagon-2320902_640[1].png"/>
          <p:cNvPicPr>
            <a:picLocks noChangeAspect="1" noChangeArrowheads="1"/>
          </p:cNvPicPr>
          <p:nvPr/>
        </p:nvPicPr>
        <p:blipFill>
          <a:blip r:embed="rId6"/>
          <a:srcRect/>
          <a:stretch>
            <a:fillRect/>
          </a:stretch>
        </p:blipFill>
        <p:spPr bwMode="auto">
          <a:xfrm>
            <a:off x="-228600" y="4038600"/>
            <a:ext cx="2877857" cy="2819400"/>
          </a:xfrm>
          <a:prstGeom prst="rect">
            <a:avLst/>
          </a:prstGeom>
          <a:noFill/>
        </p:spPr>
      </p:pic>
      <p:sp>
        <p:nvSpPr>
          <p:cNvPr id="15" name="Rectangle 14"/>
          <p:cNvSpPr>
            <a:spLocks noChangeArrowheads="1"/>
          </p:cNvSpPr>
          <p:nvPr/>
        </p:nvSpPr>
        <p:spPr bwMode="auto">
          <a:xfrm>
            <a:off x="3124200" y="3505200"/>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5538"/>
                                        </p:tgtEl>
                                        <p:attrNameLst>
                                          <p:attrName>style.visibility</p:attrName>
                                        </p:attrNameLst>
                                      </p:cBhvr>
                                      <p:to>
                                        <p:strVal val="visible"/>
                                      </p:to>
                                    </p:set>
                                    <p:animEffect transition="in" filter="wipe(left)">
                                      <p:cBhvr>
                                        <p:cTn id="7" dur="1000"/>
                                        <p:tgtEl>
                                          <p:spTgt spid="65538"/>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1000"/>
                                        <p:tgtEl>
                                          <p:spTgt spid="11"/>
                                        </p:tgtEl>
                                      </p:cBhvr>
                                    </p:animEffect>
                                  </p:childTnLst>
                                </p:cTn>
                              </p:par>
                              <p:par>
                                <p:cTn id="12" presetID="29" presetClass="entr" presetSubtype="0" fill="hold" nodeType="withEffect">
                                  <p:stCondLst>
                                    <p:cond delay="0"/>
                                  </p:stCondLst>
                                  <p:iterate type="lt">
                                    <p:tmPct val="0"/>
                                  </p:iterate>
                                  <p:childTnLst>
                                    <p:set>
                                      <p:cBhvr>
                                        <p:cTn id="13" dur="1" fill="hold">
                                          <p:stCondLst>
                                            <p:cond delay="0"/>
                                          </p:stCondLst>
                                        </p:cTn>
                                        <p:tgtEl>
                                          <p:spTgt spid="65541"/>
                                        </p:tgtEl>
                                        <p:attrNameLst>
                                          <p:attrName>style.visibility</p:attrName>
                                        </p:attrNameLst>
                                      </p:cBhvr>
                                      <p:to>
                                        <p:strVal val="visible"/>
                                      </p:to>
                                    </p:set>
                                    <p:anim calcmode="lin" valueType="num">
                                      <p:cBhvr>
                                        <p:cTn id="14" dur="1000" fill="hold"/>
                                        <p:tgtEl>
                                          <p:spTgt spid="65541"/>
                                        </p:tgtEl>
                                        <p:attrNameLst>
                                          <p:attrName>ppt_x</p:attrName>
                                        </p:attrNameLst>
                                      </p:cBhvr>
                                      <p:tavLst>
                                        <p:tav tm="0">
                                          <p:val>
                                            <p:strVal val="#ppt_x-.2"/>
                                          </p:val>
                                        </p:tav>
                                        <p:tav tm="100000">
                                          <p:val>
                                            <p:strVal val="#ppt_x"/>
                                          </p:val>
                                        </p:tav>
                                      </p:tavLst>
                                    </p:anim>
                                    <p:anim calcmode="lin" valueType="num">
                                      <p:cBhvr>
                                        <p:cTn id="15" dur="1000" fill="hold"/>
                                        <p:tgtEl>
                                          <p:spTgt spid="65541"/>
                                        </p:tgtEl>
                                        <p:attrNameLst>
                                          <p:attrName>ppt_y</p:attrName>
                                        </p:attrNameLst>
                                      </p:cBhvr>
                                      <p:tavLst>
                                        <p:tav tm="0">
                                          <p:val>
                                            <p:strVal val="#ppt_y"/>
                                          </p:val>
                                        </p:tav>
                                        <p:tav tm="100000">
                                          <p:val>
                                            <p:strVal val="#ppt_y"/>
                                          </p:val>
                                        </p:tav>
                                      </p:tavLst>
                                    </p:anim>
                                    <p:animEffect transition="in" filter="wipe(right)" prLst="gradientSize: 0.1">
                                      <p:cBhvr>
                                        <p:cTn id="16" dur="1000"/>
                                        <p:tgtEl>
                                          <p:spTgt spid="65541"/>
                                        </p:tgtEl>
                                      </p:cBhvr>
                                    </p:animEffect>
                                  </p:childTnLst>
                                </p:cTn>
                              </p:par>
                            </p:childTnLst>
                          </p:cTn>
                        </p:par>
                      </p:childTnLst>
                    </p:cTn>
                  </p:par>
                  <p:par>
                    <p:cTn id="17" fill="hold">
                      <p:stCondLst>
                        <p:cond delay="indefinite"/>
                      </p:stCondLst>
                      <p:childTnLst>
                        <p:par>
                          <p:cTn id="18" fill="hold">
                            <p:stCondLst>
                              <p:cond delay="0"/>
                            </p:stCondLst>
                            <p:childTnLst>
                              <p:par>
                                <p:cTn id="19" presetID="42" presetClass="path" presetSubtype="0" accel="50000" decel="50000" fill="hold" nodeType="clickEffect">
                                  <p:stCondLst>
                                    <p:cond delay="0"/>
                                  </p:stCondLst>
                                  <p:childTnLst>
                                    <p:animMotion origin="layout" path="M 3.33333E-6 4.44444E-6 L 0.1 0.15555 " pathEditMode="relative" rAng="0" ptsTypes="AA">
                                      <p:cBhvr>
                                        <p:cTn id="20" dur="1000" fill="hold"/>
                                        <p:tgtEl>
                                          <p:spTgt spid="11"/>
                                        </p:tgtEl>
                                        <p:attrNameLst>
                                          <p:attrName>ppt_x</p:attrName>
                                          <p:attrName>ppt_y</p:attrName>
                                        </p:attrNameLst>
                                      </p:cBhvr>
                                      <p:rCtr x="50" y="78"/>
                                    </p:animMotion>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6" presetClass="emph" presetSubtype="0" fill="hold" grpId="1" nodeType="withEffect">
                                  <p:stCondLst>
                                    <p:cond delay="0"/>
                                  </p:stCondLst>
                                  <p:childTnLst>
                                    <p:animScale>
                                      <p:cBhvr>
                                        <p:cTn id="26" dur="2000" fill="hold"/>
                                        <p:tgtEl>
                                          <p:spTgt spid="15"/>
                                        </p:tgtEl>
                                      </p:cBhvr>
                                      <p:by x="120000" y="120000"/>
                                    </p:animScale>
                                  </p:childTnLst>
                                </p:cTn>
                              </p:par>
                              <p:par>
                                <p:cTn id="27" presetID="64" presetClass="path" presetSubtype="0" accel="50000" decel="50000" fill="hold" grpId="2" nodeType="withEffect">
                                  <p:stCondLst>
                                    <p:cond delay="0"/>
                                  </p:stCondLst>
                                  <p:childTnLst>
                                    <p:animMotion origin="layout" path="M 3.33333E-6 4.44444E-6 L -0.05 -0.47778 " pathEditMode="relative" rAng="0" ptsTypes="AA">
                                      <p:cBhvr>
                                        <p:cTn id="28" dur="1000" fill="hold"/>
                                        <p:tgtEl>
                                          <p:spTgt spid="15"/>
                                        </p:tgtEl>
                                        <p:attrNameLst>
                                          <p:attrName>ppt_x</p:attrName>
                                          <p:attrName>ppt_y</p:attrName>
                                        </p:attrNameLst>
                                      </p:cBhvr>
                                      <p:rCtr x="-25" y="-239"/>
                                    </p:animMotion>
                                  </p:childTnLst>
                                </p:cTn>
                              </p:par>
                              <p:par>
                                <p:cTn id="29" presetID="10" presetClass="exit" presetSubtype="0" fill="hold" nodeType="withEffect">
                                  <p:stCondLst>
                                    <p:cond delay="0"/>
                                  </p:stCondLst>
                                  <p:childTnLst>
                                    <p:animEffect transition="out" filter="fade">
                                      <p:cBhvr>
                                        <p:cTn id="30" dur="1000"/>
                                        <p:tgtEl>
                                          <p:spTgt spid="11"/>
                                        </p:tgtEl>
                                      </p:cBhvr>
                                    </p:animEffect>
                                    <p:set>
                                      <p:cBhvr>
                                        <p:cTn id="31" dur="1" fill="hold">
                                          <p:stCondLst>
                                            <p:cond delay="999"/>
                                          </p:stCondLst>
                                        </p:cTn>
                                        <p:tgtEl>
                                          <p:spTgt spid="11"/>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1000"/>
                                        <p:tgtEl>
                                          <p:spTgt spid="65538"/>
                                        </p:tgtEl>
                                      </p:cBhvr>
                                    </p:animEffect>
                                    <p:set>
                                      <p:cBhvr>
                                        <p:cTn id="34" dur="1" fill="hold">
                                          <p:stCondLst>
                                            <p:cond delay="999"/>
                                          </p:stCondLst>
                                        </p:cTn>
                                        <p:tgtEl>
                                          <p:spTgt spid="65538"/>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1000"/>
                                        <p:tgtEl>
                                          <p:spTgt spid="8"/>
                                        </p:tgtEl>
                                      </p:cBhvr>
                                    </p:animEffect>
                                    <p:set>
                                      <p:cBhvr>
                                        <p:cTn id="37" dur="1" fill="hold">
                                          <p:stCondLst>
                                            <p:cond delay="999"/>
                                          </p:stCondLst>
                                        </p:cTn>
                                        <p:tgtEl>
                                          <p:spTgt spid="8"/>
                                        </p:tgtEl>
                                        <p:attrNameLst>
                                          <p:attrName>style.visibility</p:attrName>
                                        </p:attrNameLst>
                                      </p:cBhvr>
                                      <p:to>
                                        <p:strVal val="hidden"/>
                                      </p:to>
                                    </p:set>
                                  </p:childTnLst>
                                </p:cTn>
                              </p:par>
                              <p:par>
                                <p:cTn id="38" presetID="10" presetClass="exit" presetSubtype="0" fill="hold" grpId="0" nodeType="withEffect">
                                  <p:stCondLst>
                                    <p:cond delay="0"/>
                                  </p:stCondLst>
                                  <p:childTnLst>
                                    <p:animEffect transition="out" filter="fade">
                                      <p:cBhvr>
                                        <p:cTn id="39" dur="1000"/>
                                        <p:tgtEl>
                                          <p:spTgt spid="3"/>
                                        </p:tgtEl>
                                      </p:cBhvr>
                                    </p:animEffect>
                                    <p:set>
                                      <p:cBhvr>
                                        <p:cTn id="40" dur="1" fill="hold">
                                          <p:stCondLst>
                                            <p:cond delay="999"/>
                                          </p:stCondLst>
                                        </p:cTn>
                                        <p:tgtEl>
                                          <p:spTgt spid="3"/>
                                        </p:tgtEl>
                                        <p:attrNameLst>
                                          <p:attrName>style.visibility</p:attrName>
                                        </p:attrNameLst>
                                      </p:cBhvr>
                                      <p:to>
                                        <p:strVal val="hidden"/>
                                      </p:to>
                                    </p:set>
                                  </p:childTnLst>
                                </p:cTn>
                              </p:par>
                              <p:par>
                                <p:cTn id="41" presetID="53" presetClass="exit" presetSubtype="0" fill="hold" nodeType="withEffect">
                                  <p:stCondLst>
                                    <p:cond delay="0"/>
                                  </p:stCondLst>
                                  <p:iterate type="lt">
                                    <p:tmPct val="0"/>
                                  </p:iterate>
                                  <p:childTnLst>
                                    <p:anim calcmode="lin" valueType="num">
                                      <p:cBhvr>
                                        <p:cTn id="42" dur="2000"/>
                                        <p:tgtEl>
                                          <p:spTgt spid="65541"/>
                                        </p:tgtEl>
                                        <p:attrNameLst>
                                          <p:attrName>ppt_w</p:attrName>
                                        </p:attrNameLst>
                                      </p:cBhvr>
                                      <p:tavLst>
                                        <p:tav tm="0">
                                          <p:val>
                                            <p:strVal val="ppt_w"/>
                                          </p:val>
                                        </p:tav>
                                        <p:tav tm="100000">
                                          <p:val>
                                            <p:fltVal val="0"/>
                                          </p:val>
                                        </p:tav>
                                      </p:tavLst>
                                    </p:anim>
                                    <p:anim calcmode="lin" valueType="num">
                                      <p:cBhvr>
                                        <p:cTn id="43" dur="2000"/>
                                        <p:tgtEl>
                                          <p:spTgt spid="65541"/>
                                        </p:tgtEl>
                                        <p:attrNameLst>
                                          <p:attrName>ppt_h</p:attrName>
                                        </p:attrNameLst>
                                      </p:cBhvr>
                                      <p:tavLst>
                                        <p:tav tm="0">
                                          <p:val>
                                            <p:strVal val="ppt_h"/>
                                          </p:val>
                                        </p:tav>
                                        <p:tav tm="100000">
                                          <p:val>
                                            <p:fltVal val="0"/>
                                          </p:val>
                                        </p:tav>
                                      </p:tavLst>
                                    </p:anim>
                                    <p:animEffect transition="out" filter="fade">
                                      <p:cBhvr>
                                        <p:cTn id="44" dur="2000"/>
                                        <p:tgtEl>
                                          <p:spTgt spid="65541"/>
                                        </p:tgtEl>
                                      </p:cBhvr>
                                    </p:animEffect>
                                    <p:set>
                                      <p:cBhvr>
                                        <p:cTn id="45" dur="1" fill="hold">
                                          <p:stCondLst>
                                            <p:cond delay="1999"/>
                                          </p:stCondLst>
                                        </p:cTn>
                                        <p:tgtEl>
                                          <p:spTgt spid="65541"/>
                                        </p:tgtEl>
                                        <p:attrNameLst>
                                          <p:attrName>style.visibility</p:attrName>
                                        </p:attrNameLst>
                                      </p:cBhvr>
                                      <p:to>
                                        <p:strVal val="hidden"/>
                                      </p:to>
                                    </p:set>
                                  </p:childTnLst>
                                </p:cTn>
                              </p:par>
                              <p:par>
                                <p:cTn id="46" presetID="0" presetClass="path" presetSubtype="0" accel="50000" decel="50000" fill="hold" nodeType="withEffect">
                                  <p:stCondLst>
                                    <p:cond delay="0"/>
                                  </p:stCondLst>
                                  <p:iterate type="lt">
                                    <p:tmPct val="0"/>
                                  </p:iterate>
                                  <p:childTnLst>
                                    <p:animMotion origin="layout" path="M 1.66667E-6 2.59259E-6 C 0.00955 -0.00972 0.01684 -0.01597 0.02865 -0.01921 C 0.03524 -0.02361 0.04132 -0.02986 0.04826 -0.03333 C 0.06962 -0.04398 0.09549 -0.04398 0.11788 -0.04768 C 0.17795 -0.04583 0.17535 -0.04606 0.21424 -0.04051 C 0.225 -0.03125 0.21476 -0.03912 0.23385 -0.03102 C 0.2651 -0.01805 0.29184 -0.01342 0.325 -0.00949 C 0.3684 -0.01041 0.41198 -0.00972 0.45538 -0.01204 C 0.47101 -0.01273 0.49392 -0.03727 0.51076 -0.04282 C 0.51372 -0.04768 0.5158 -0.0537 0.51962 -0.05717 C 0.53038 -0.06643 0.54878 -0.07384 0.56076 -0.08102 C 0.56701 -0.08472 0.56753 -0.08935 0.57326 -0.09537 C 0.58351 -0.10602 0.57969 -0.0993 0.58924 -0.10717 C 0.60174 -0.11759 0.6125 -0.12708 0.62674 -0.13333 C 0.6316 -0.13981 0.63628 -0.14606 0.64115 -0.15254 C 0.64236 -0.15416 0.64462 -0.15393 0.64635 -0.15486 C 0.65122 -0.15787 0.6559 -0.16111 0.66076 -0.16435 C 0.6658 -0.16759 0.67917 -0.18565 0.68038 -0.18819 C 0.68663 -0.20092 0.68229 -0.19329 0.69462 -0.20949 C 0.69774 -0.21342 0.69931 -0.21898 0.70174 -0.22384 C 0.70781 -0.23611 0.70781 -0.23032 0.71424 -0.23819 C 0.72188 -0.24745 0.72795 -0.26065 0.73576 -0.26921 C 0.73924 -0.27315 0.74271 -0.27731 0.74635 -0.28102 C 0.76042 -0.29444 0.74705 -0.27639 0.76076 -0.29282 C 0.7717 -0.30602 0.77535 -0.31551 0.78924 -0.32153 C 0.79757 -0.33264 0.80851 -0.34004 0.81962 -0.34537 C 0.82951 -0.36504 0.82378 -0.35555 0.8375 -0.37384 C 0.83958 -0.37662 0.84063 -0.38079 0.84288 -0.38333 C 0.84688 -0.38796 0.85226 -0.38889 0.85712 -0.39051 C 0.85885 -0.39282 0.86024 -0.39606 0.8625 -0.39768 C 0.86753 -0.40116 0.87865 -0.40486 0.87865 -0.40486 C 0.89514 -0.41944 0.91719 -0.41551 0.93576 -0.41666 C 0.94167 -0.42014 0.94792 -0.42222 0.95365 -0.42616 C 0.96007 -0.43055 0.96267 -0.4375 0.96962 -0.44051 C 0.97135 -0.44213 0.97292 -0.44444 0.975 -0.44537 C 0.97847 -0.44699 0.98576 -0.44768 0.98576 -0.44768 " pathEditMode="relative" ptsTypes="fffffffffffffffffffffffffffffffffffA">
                                      <p:cBhvr>
                                        <p:cTn id="47" dur="2000" fill="hold"/>
                                        <p:tgtEl>
                                          <p:spTgt spid="65541"/>
                                        </p:tgtEl>
                                        <p:attrNameLst>
                                          <p:attrName>ppt_x</p:attrName>
                                          <p:attrName>ppt_y</p:attrName>
                                        </p:attrNameLst>
                                      </p:cBhvr>
                                    </p:animMotion>
                                  </p:childTnLst>
                                </p:cTn>
                              </p:par>
                              <p:par>
                                <p:cTn id="48" presetID="10" presetClass="entr" presetSubtype="0" fill="hold" grpId="0" nodeType="withEffect">
                                  <p:stCondLst>
                                    <p:cond delay="50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1000"/>
                                        <p:tgtEl>
                                          <p:spTgt spid="16"/>
                                        </p:tgtEl>
                                      </p:cBhvr>
                                    </p:animEffect>
                                  </p:childTnLst>
                                </p:cTn>
                              </p:par>
                              <p:par>
                                <p:cTn id="51" presetID="10" presetClass="exit" presetSubtype="0" fill="hold" grpId="3" nodeType="withEffect">
                                  <p:stCondLst>
                                    <p:cond delay="500"/>
                                  </p:stCondLst>
                                  <p:childTnLst>
                                    <p:animEffect transition="out" filter="fade">
                                      <p:cBhvr>
                                        <p:cTn id="52" dur="1000"/>
                                        <p:tgtEl>
                                          <p:spTgt spid="15"/>
                                        </p:tgtEl>
                                      </p:cBhvr>
                                    </p:animEffect>
                                    <p:set>
                                      <p:cBhvr>
                                        <p:cTn id="53" dur="1" fill="hold">
                                          <p:stCondLst>
                                            <p:cond delay="999"/>
                                          </p:stCondLst>
                                        </p:cTn>
                                        <p:tgtEl>
                                          <p:spTgt spid="15"/>
                                        </p:tgtEl>
                                        <p:attrNameLst>
                                          <p:attrName>style.visibility</p:attrName>
                                        </p:attrNameLst>
                                      </p:cBhvr>
                                      <p:to>
                                        <p:strVal val="hidden"/>
                                      </p:to>
                                    </p:set>
                                  </p:childTnLst>
                                </p:cTn>
                              </p:par>
                            </p:childTnLst>
                          </p:cTn>
                        </p:par>
                        <p:par>
                          <p:cTn id="54" fill="hold">
                            <p:stCondLst>
                              <p:cond delay="2000"/>
                            </p:stCondLst>
                            <p:childTnLst>
                              <p:par>
                                <p:cTn id="55" presetID="10" presetClass="exit" presetSubtype="0" fill="hold" grpId="0" nodeType="afterEffect">
                                  <p:stCondLst>
                                    <p:cond delay="0"/>
                                  </p:stCondLst>
                                  <p:childTnLst>
                                    <p:animEffect transition="out" filter="fade">
                                      <p:cBhvr>
                                        <p:cTn id="56" dur="1000"/>
                                        <p:tgtEl>
                                          <p:spTgt spid="17"/>
                                        </p:tgtEl>
                                      </p:cBhvr>
                                    </p:animEffect>
                                    <p:set>
                                      <p:cBhvr>
                                        <p:cTn id="57"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3" grpId="0" animBg="1"/>
      <p:bldP spid="15" grpId="0"/>
      <p:bldP spid="15" grpId="1"/>
      <p:bldP spid="15" grpId="2"/>
      <p:bldP spid="15" grpId="3"/>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49" name="Rectangle 4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34" name="Group 33"/>
          <p:cNvGrpSpPr/>
          <p:nvPr/>
        </p:nvGrpSpPr>
        <p:grpSpPr>
          <a:xfrm>
            <a:off x="-3203" y="806164"/>
            <a:ext cx="8232803" cy="6051836"/>
            <a:chOff x="-3203" y="806164"/>
            <a:chExt cx="8232803" cy="6051836"/>
          </a:xfrm>
        </p:grpSpPr>
        <p:grpSp>
          <p:nvGrpSpPr>
            <p:cNvPr id="29" name="Group 28"/>
            <p:cNvGrpSpPr/>
            <p:nvPr/>
          </p:nvGrpSpPr>
          <p:grpSpPr>
            <a:xfrm>
              <a:off x="-3203" y="1295401"/>
              <a:ext cx="8232803" cy="5562599"/>
              <a:chOff x="-3203" y="1295401"/>
              <a:chExt cx="8232803" cy="5562599"/>
            </a:xfrm>
          </p:grpSpPr>
          <p:grpSp>
            <p:nvGrpSpPr>
              <p:cNvPr id="3" name="Group 56"/>
              <p:cNvGrpSpPr/>
              <p:nvPr/>
            </p:nvGrpSpPr>
            <p:grpSpPr>
              <a:xfrm>
                <a:off x="-3203" y="3048000"/>
                <a:ext cx="8232803" cy="3810000"/>
                <a:chOff x="-3203" y="3048000"/>
                <a:chExt cx="8232803" cy="3810000"/>
              </a:xfrm>
            </p:grpSpPr>
            <p:sp useBgFill="1">
              <p:nvSpPr>
                <p:cNvPr id="58" name="TextBox 57"/>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61"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16" name="TextBox 15"/>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nvGrpSpPr>
              <p:cNvPr id="8" name="Group 95"/>
              <p:cNvGrpSpPr/>
              <p:nvPr/>
            </p:nvGrpSpPr>
            <p:grpSpPr>
              <a:xfrm>
                <a:off x="457200" y="1295401"/>
                <a:ext cx="2209800" cy="3733799"/>
                <a:chOff x="381000" y="1600204"/>
                <a:chExt cx="2209800" cy="3733799"/>
              </a:xfrm>
            </p:grpSpPr>
            <p:cxnSp>
              <p:nvCxnSpPr>
                <p:cNvPr id="28" name="Straight Connector 27"/>
                <p:cNvCxnSpPr/>
                <p:nvPr/>
              </p:nvCxnSpPr>
              <p:spPr>
                <a:xfrm rot="5400000" flipH="1" flipV="1">
                  <a:off x="686593" y="4266408"/>
                  <a:ext cx="2133603"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nvGrpSpPr>
                <p:cNvPr id="9" name="Group 28"/>
                <p:cNvGrpSpPr/>
                <p:nvPr/>
              </p:nvGrpSpPr>
              <p:grpSpPr>
                <a:xfrm>
                  <a:off x="381000" y="1600204"/>
                  <a:ext cx="2209800" cy="1872813"/>
                  <a:chOff x="18288" y="3845096"/>
                  <a:chExt cx="2442834" cy="2088421"/>
                </a:xfrm>
              </p:grpSpPr>
              <p:grpSp>
                <p:nvGrpSpPr>
                  <p:cNvPr id="10" name="Group 74"/>
                  <p:cNvGrpSpPr/>
                  <p:nvPr/>
                </p:nvGrpSpPr>
                <p:grpSpPr>
                  <a:xfrm>
                    <a:off x="145173" y="3845096"/>
                    <a:ext cx="2232174" cy="1644352"/>
                    <a:chOff x="6470899" y="4299248"/>
                    <a:chExt cx="2232174" cy="1644352"/>
                  </a:xfrm>
                </p:grpSpPr>
                <p:pic>
                  <p:nvPicPr>
                    <p:cNvPr id="37" name="Picture 2" descr="How Marcus Whitman Saved Oregon scan p. 119.png"/>
                    <p:cNvPicPr>
                      <a:picLocks noChangeAspect="1" noChangeArrowheads="1"/>
                    </p:cNvPicPr>
                    <p:nvPr/>
                  </p:nvPicPr>
                  <p:blipFill>
                    <a:blip r:embed="rId3"/>
                    <a:srcRect l="14545" t="12121" r="20000" b="24848"/>
                    <a:stretch>
                      <a:fillRect/>
                    </a:stretch>
                  </p:blipFill>
                  <p:spPr bwMode="auto">
                    <a:xfrm>
                      <a:off x="6470899" y="4301772"/>
                      <a:ext cx="1136650" cy="1641826"/>
                    </a:xfrm>
                    <a:prstGeom prst="rect">
                      <a:avLst/>
                    </a:prstGeom>
                    <a:noFill/>
                    <a:ln w="50800">
                      <a:solidFill>
                        <a:srgbClr val="C94F58"/>
                      </a:solidFill>
                    </a:ln>
                  </p:spPr>
                </p:pic>
                <p:pic>
                  <p:nvPicPr>
                    <p:cNvPr id="40" name="Picture 2" descr="http://www.todayifoundout.com/wp-content/uploads/2015/09/Narcissa_Whitman.png"/>
                    <p:cNvPicPr>
                      <a:picLocks noChangeAspect="1" noChangeArrowheads="1"/>
                    </p:cNvPicPr>
                    <p:nvPr/>
                  </p:nvPicPr>
                  <p:blipFill>
                    <a:blip r:embed="rId4" cstate="print"/>
                    <a:srcRect/>
                    <a:stretch>
                      <a:fillRect/>
                    </a:stretch>
                  </p:blipFill>
                  <p:spPr bwMode="auto">
                    <a:xfrm>
                      <a:off x="7691785" y="4299248"/>
                      <a:ext cx="1011288" cy="1644352"/>
                    </a:xfrm>
                    <a:prstGeom prst="rect">
                      <a:avLst/>
                    </a:prstGeom>
                    <a:noFill/>
                    <a:ln w="50800">
                      <a:solidFill>
                        <a:srgbClr val="C94F58"/>
                      </a:solidFill>
                    </a:ln>
                  </p:spPr>
                </p:pic>
              </p:grpSp>
              <p:sp>
                <p:nvSpPr>
                  <p:cNvPr id="31" name="TextBox 30"/>
                  <p:cNvSpPr txBox="1"/>
                  <p:nvPr/>
                </p:nvSpPr>
                <p:spPr>
                  <a:xfrm flipH="1">
                    <a:off x="18288" y="5544547"/>
                    <a:ext cx="2442834" cy="388970"/>
                  </a:xfrm>
                  <a:prstGeom prst="rect">
                    <a:avLst/>
                  </a:prstGeom>
                  <a:solidFill>
                    <a:srgbClr val="C94F58"/>
                  </a:solidFill>
                </p:spPr>
                <p:txBody>
                  <a:bodyPr wrap="square" rtlCol="0">
                    <a:spAutoFit/>
                  </a:bodyPr>
                  <a:lstStyle/>
                  <a:p>
                    <a:pPr>
                      <a:lnSpc>
                        <a:spcPts val="2000"/>
                      </a:lnSpc>
                    </a:pPr>
                    <a:r>
                      <a:rPr lang="en-US" sz="2000" b="1" dirty="0" smtClean="0">
                        <a:solidFill>
                          <a:schemeClr val="bg1"/>
                        </a:solidFill>
                        <a:effectLst>
                          <a:outerShdw dist="50800" dir="5400000" algn="ctr" rotWithShape="0">
                            <a:schemeClr val="tx1"/>
                          </a:outerShdw>
                        </a:effectLst>
                      </a:rPr>
                      <a:t>  </a:t>
                    </a:r>
                    <a:r>
                      <a:rPr lang="en-US" sz="2000" b="1" dirty="0" err="1" smtClean="0">
                        <a:solidFill>
                          <a:schemeClr val="bg1"/>
                        </a:solidFill>
                        <a:effectLst>
                          <a:outerShdw dist="50800" dir="5400000" algn="ctr" rotWithShape="0">
                            <a:schemeClr val="tx1"/>
                          </a:outerShdw>
                        </a:effectLst>
                      </a:rPr>
                      <a:t>Narcisaa</a:t>
                    </a:r>
                    <a:r>
                      <a:rPr lang="en-US" sz="2000" b="1" dirty="0" smtClean="0">
                        <a:solidFill>
                          <a:schemeClr val="bg1"/>
                        </a:solidFill>
                        <a:effectLst>
                          <a:outerShdw dist="50800" dir="5400000" algn="ctr" rotWithShape="0">
                            <a:schemeClr val="tx1"/>
                          </a:outerShdw>
                        </a:effectLst>
                      </a:rPr>
                      <a:t>       Eliza</a:t>
                    </a:r>
                    <a:endParaRPr lang="en-US" sz="2000" b="1" dirty="0">
                      <a:solidFill>
                        <a:schemeClr val="bg1"/>
                      </a:solidFill>
                      <a:effectLst>
                        <a:outerShdw dist="50800" dir="5400000" algn="ctr" rotWithShape="0">
                          <a:schemeClr val="tx1"/>
                        </a:outerShdw>
                      </a:effectLst>
                    </a:endParaRPr>
                  </a:p>
                </p:txBody>
              </p:sp>
            </p:grpSp>
          </p:grpSp>
          <p:grpSp>
            <p:nvGrpSpPr>
              <p:cNvPr id="11" name="Group 94"/>
              <p:cNvGrpSpPr/>
              <p:nvPr/>
            </p:nvGrpSpPr>
            <p:grpSpPr>
              <a:xfrm>
                <a:off x="381000" y="4876800"/>
                <a:ext cx="1598178" cy="1185232"/>
                <a:chOff x="459222" y="4953000"/>
                <a:chExt cx="1598178" cy="1185232"/>
              </a:xfrm>
            </p:grpSpPr>
            <p:sp>
              <p:nvSpPr>
                <p:cNvPr id="27" name="Oval 26"/>
                <p:cNvSpPr/>
                <p:nvPr/>
              </p:nvSpPr>
              <p:spPr>
                <a:xfrm>
                  <a:off x="1752600" y="4953000"/>
                  <a:ext cx="304800" cy="304800"/>
                </a:xfrm>
                <a:prstGeom prst="ellipse">
                  <a:avLst/>
                </a:prstGeom>
                <a:solidFill>
                  <a:srgbClr val="C94F58"/>
                </a:solidFill>
                <a:ln>
                  <a:solidFill>
                    <a:srgbClr val="C94F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92"/>
                <p:cNvGrpSpPr/>
                <p:nvPr/>
              </p:nvGrpSpPr>
              <p:grpSpPr>
                <a:xfrm>
                  <a:off x="459222" y="5562600"/>
                  <a:ext cx="1219200" cy="575632"/>
                  <a:chOff x="459222" y="5562600"/>
                  <a:chExt cx="1219200" cy="575632"/>
                </a:xfrm>
              </p:grpSpPr>
              <p:sp useBgFill="1">
                <p:nvSpPr>
                  <p:cNvPr id="92" name="Rectangle 91"/>
                  <p:cNvSpPr/>
                  <p:nvPr/>
                </p:nvSpPr>
                <p:spPr>
                  <a:xfrm>
                    <a:off x="735835" y="57073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65" name="TextBox 64"/>
                  <p:cNvSpPr txBox="1"/>
                  <p:nvPr/>
                </p:nvSpPr>
                <p:spPr>
                  <a:xfrm>
                    <a:off x="459222" y="5562600"/>
                    <a:ext cx="1018227" cy="489236"/>
                  </a:xfrm>
                  <a:prstGeom prst="rect">
                    <a:avLst/>
                  </a:prstGeom>
                  <a:ln w="50800">
                    <a:solidFill>
                      <a:srgbClr val="C94F58"/>
                    </a:solidFill>
                  </a:ln>
                </p:spPr>
                <p:txBody>
                  <a:bodyPr wrap="none" rtlCol="0">
                    <a:spAutoFit/>
                  </a:bodyPr>
                  <a:lstStyle/>
                  <a:p>
                    <a:pPr>
                      <a:lnSpc>
                        <a:spcPts val="3000"/>
                      </a:lnSpc>
                    </a:pPr>
                    <a:r>
                      <a:rPr lang="en-US" sz="3200" b="1" dirty="0" smtClean="0">
                        <a:solidFill>
                          <a:srgbClr val="C94F58"/>
                        </a:solidFill>
                        <a:effectLst>
                          <a:outerShdw dist="50800" dir="7200000" algn="ctr" rotWithShape="0">
                            <a:schemeClr val="tx1"/>
                          </a:outerShdw>
                        </a:effectLst>
                      </a:rPr>
                      <a:t>1837</a:t>
                    </a:r>
                    <a:endParaRPr lang="en-US" sz="3200" b="1" dirty="0">
                      <a:solidFill>
                        <a:srgbClr val="C94F58"/>
                      </a:solidFill>
                      <a:effectLst>
                        <a:outerShdw dist="50800" dir="7200000" algn="ctr" rotWithShape="0">
                          <a:schemeClr val="tx1"/>
                        </a:outerShdw>
                      </a:effectLst>
                    </a:endParaRPr>
                  </a:p>
                </p:txBody>
              </p:sp>
            </p:grpSp>
            <p:cxnSp>
              <p:nvCxnSpPr>
                <p:cNvPr id="45" name="Straight Connector 44"/>
                <p:cNvCxnSpPr/>
                <p:nvPr/>
              </p:nvCxnSpPr>
              <p:spPr>
                <a:xfrm flipV="1">
                  <a:off x="1145022" y="5105400"/>
                  <a:ext cx="759978" cy="457200"/>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sp useBgFill="1">
          <p:nvSpPr>
            <p:cNvPr id="46" name="TextBox 45"/>
            <p:cNvSpPr txBox="1"/>
            <p:nvPr/>
          </p:nvSpPr>
          <p:spPr>
            <a:xfrm>
              <a:off x="304800" y="806164"/>
              <a:ext cx="2514600" cy="489236"/>
            </a:xfrm>
            <a:prstGeom prst="rect">
              <a:avLst/>
            </a:prstGeom>
            <a:ln w="50800">
              <a:solidFill>
                <a:srgbClr val="C94F58"/>
              </a:solidFill>
            </a:ln>
          </p:spPr>
          <p:txBody>
            <a:bodyPr wrap="square" rtlCol="0">
              <a:spAutoFit/>
            </a:bodyPr>
            <a:lstStyle/>
            <a:p>
              <a:pPr algn="ctr">
                <a:lnSpc>
                  <a:spcPts val="3000"/>
                </a:lnSpc>
              </a:pPr>
              <a:r>
                <a:rPr lang="en-US" sz="3200" b="1" dirty="0" smtClean="0">
                  <a:solidFill>
                    <a:srgbClr val="C94F58"/>
                  </a:solidFill>
                  <a:effectLst>
                    <a:outerShdw dist="50800" dir="7200000" algn="ctr" rotWithShape="0">
                      <a:schemeClr val="tx1"/>
                    </a:outerShdw>
                  </a:effectLst>
                </a:rPr>
                <a:t>1</a:t>
              </a:r>
              <a:r>
                <a:rPr lang="en-US" sz="3200" b="1" baseline="30000" dirty="0" smtClean="0">
                  <a:solidFill>
                    <a:srgbClr val="C94F58"/>
                  </a:solidFill>
                  <a:effectLst>
                    <a:outerShdw dist="50800" dir="7200000" algn="ctr" rotWithShape="0">
                      <a:schemeClr val="tx1"/>
                    </a:outerShdw>
                  </a:effectLst>
                </a:rPr>
                <a:t>st</a:t>
              </a:r>
              <a:r>
                <a:rPr lang="en-US" sz="3200" b="1" dirty="0" smtClean="0">
                  <a:solidFill>
                    <a:srgbClr val="C94F58"/>
                  </a:solidFill>
                  <a:effectLst>
                    <a:outerShdw dist="50800" dir="7200000" algn="ctr" rotWithShape="0">
                      <a:schemeClr val="tx1"/>
                    </a:outerShdw>
                  </a:effectLst>
                </a:rPr>
                <a:t> w/wagons</a:t>
              </a:r>
              <a:endParaRPr lang="en-US" sz="3200" b="1" dirty="0">
                <a:solidFill>
                  <a:srgbClr val="C94F58"/>
                </a:solidFill>
                <a:effectLst>
                  <a:outerShdw dist="50800" dir="7200000" algn="ctr" rotWithShape="0">
                    <a:schemeClr val="tx1"/>
                  </a:outerShdw>
                </a:effectLst>
              </a:endParaRPr>
            </a:p>
          </p:txBody>
        </p:sp>
      </p:grpSp>
      <p:grpSp>
        <p:nvGrpSpPr>
          <p:cNvPr id="62" name="Group 61"/>
          <p:cNvGrpSpPr/>
          <p:nvPr/>
        </p:nvGrpSpPr>
        <p:grpSpPr>
          <a:xfrm>
            <a:off x="0" y="1600200"/>
            <a:ext cx="9448800" cy="2091690"/>
            <a:chOff x="0" y="1600200"/>
            <a:chExt cx="9448800" cy="2091690"/>
          </a:xfrm>
        </p:grpSpPr>
        <p:graphicFrame>
          <p:nvGraphicFramePr>
            <p:cNvPr id="55" name="Chart 54"/>
            <p:cNvGraphicFramePr/>
            <p:nvPr/>
          </p:nvGraphicFramePr>
          <p:xfrm>
            <a:off x="0" y="1600200"/>
            <a:ext cx="9448800" cy="2091690"/>
          </p:xfrm>
          <a:graphic>
            <a:graphicData uri="http://schemas.openxmlformats.org/drawingml/2006/chart">
              <c:chart xmlns:c="http://schemas.openxmlformats.org/drawingml/2006/chart" xmlns:r="http://schemas.openxmlformats.org/officeDocument/2006/relationships" r:id="rId5"/>
            </a:graphicData>
          </a:graphic>
        </p:graphicFrame>
        <p:sp>
          <p:nvSpPr>
            <p:cNvPr id="60" name="TextBox 59"/>
            <p:cNvSpPr txBox="1"/>
            <p:nvPr/>
          </p:nvSpPr>
          <p:spPr>
            <a:xfrm rot="1480962">
              <a:off x="4533600" y="19966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grpSp>
        <p:nvGrpSpPr>
          <p:cNvPr id="32" name="Group 31"/>
          <p:cNvGrpSpPr/>
          <p:nvPr/>
        </p:nvGrpSpPr>
        <p:grpSpPr>
          <a:xfrm>
            <a:off x="1938251" y="4702233"/>
            <a:ext cx="6132022" cy="1066799"/>
            <a:chOff x="1938251" y="4702233"/>
            <a:chExt cx="6132022" cy="1066799"/>
          </a:xfrm>
        </p:grpSpPr>
        <p:sp>
          <p:nvSpPr>
            <p:cNvPr id="89" name="Freeform 88"/>
            <p:cNvSpPr/>
            <p:nvPr/>
          </p:nvSpPr>
          <p:spPr>
            <a:xfrm>
              <a:off x="1938251" y="47022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Freeform 29"/>
            <p:cNvSpPr/>
            <p:nvPr/>
          </p:nvSpPr>
          <p:spPr>
            <a:xfrm>
              <a:off x="1978429" y="5070763"/>
              <a:ext cx="6091844" cy="698269"/>
            </a:xfrm>
            <a:custGeom>
              <a:avLst/>
              <a:gdLst>
                <a:gd name="connsiteX0" fmla="*/ 0 w 7040880"/>
                <a:gd name="connsiteY0" fmla="*/ 0 h 750916"/>
                <a:gd name="connsiteX1" fmla="*/ 6035040 w 7040880"/>
                <a:gd name="connsiteY1" fmla="*/ 698269 h 750916"/>
                <a:gd name="connsiteX2" fmla="*/ 6035040 w 7040880"/>
                <a:gd name="connsiteY2" fmla="*/ 315883 h 750916"/>
                <a:gd name="connsiteX0" fmla="*/ 0 w 6537960"/>
                <a:gd name="connsiteY0" fmla="*/ 0 h 698269"/>
                <a:gd name="connsiteX1" fmla="*/ 6035040 w 6537960"/>
                <a:gd name="connsiteY1" fmla="*/ 698269 h 698269"/>
                <a:gd name="connsiteX2" fmla="*/ 6035040 w 6537960"/>
                <a:gd name="connsiteY2" fmla="*/ 315883 h 698269"/>
                <a:gd name="connsiteX0" fmla="*/ 0 w 6537960"/>
                <a:gd name="connsiteY0" fmla="*/ 0 h 698269"/>
                <a:gd name="connsiteX1" fmla="*/ 6035040 w 6537960"/>
                <a:gd name="connsiteY1" fmla="*/ 698269 h 698269"/>
                <a:gd name="connsiteX2" fmla="*/ 6035040 w 6537960"/>
                <a:gd name="connsiteY2" fmla="*/ 315883 h 698269"/>
                <a:gd name="connsiteX0" fmla="*/ 0 w 6091844"/>
                <a:gd name="connsiteY0" fmla="*/ 0 h 698269"/>
                <a:gd name="connsiteX1" fmla="*/ 6035040 w 6091844"/>
                <a:gd name="connsiteY1" fmla="*/ 698269 h 698269"/>
                <a:gd name="connsiteX2" fmla="*/ 6035040 w 6091844"/>
                <a:gd name="connsiteY2" fmla="*/ 315883 h 698269"/>
              </a:gdLst>
              <a:ahLst/>
              <a:cxnLst>
                <a:cxn ang="0">
                  <a:pos x="connsiteX0" y="connsiteY0"/>
                </a:cxn>
                <a:cxn ang="0">
                  <a:pos x="connsiteX1" y="connsiteY1"/>
                </a:cxn>
                <a:cxn ang="0">
                  <a:pos x="connsiteX2" y="connsiteY2"/>
                </a:cxn>
              </a:cxnLst>
              <a:rect l="l" t="t" r="r" b="b"/>
              <a:pathLst>
                <a:path w="6091844" h="698269">
                  <a:moveTo>
                    <a:pt x="0" y="0"/>
                  </a:moveTo>
                  <a:cubicBezTo>
                    <a:pt x="2514600" y="322811"/>
                    <a:pt x="5029200" y="645622"/>
                    <a:pt x="6035040" y="698269"/>
                  </a:cubicBezTo>
                  <a:cubicBezTo>
                    <a:pt x="6091844" y="346364"/>
                    <a:pt x="6083531" y="613755"/>
                    <a:pt x="6035040" y="315883"/>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3" name="Freeform 32"/>
          <p:cNvSpPr/>
          <p:nvPr/>
        </p:nvSpPr>
        <p:spPr>
          <a:xfrm>
            <a:off x="1938528" y="4709160"/>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1000"/>
                                        <p:tgtEl>
                                          <p:spTgt spid="32"/>
                                        </p:tgtEl>
                                      </p:cBhvr>
                                    </p:animEffect>
                                  </p:childTnLst>
                                </p:cTn>
                              </p:par>
                              <p:par>
                                <p:cTn id="8" presetID="22" presetClass="exit" presetSubtype="8" fill="hold" grpId="0" nodeType="withEffect">
                                  <p:stCondLst>
                                    <p:cond delay="0"/>
                                  </p:stCondLst>
                                  <p:childTnLst>
                                    <p:animEffect transition="out" filter="wipe(left)">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1000"/>
                                        <p:tgtEl>
                                          <p:spTgt spid="34"/>
                                        </p:tgtEl>
                                      </p:cBhvr>
                                    </p:animEffect>
                                    <p:set>
                                      <p:cBhvr>
                                        <p:cTn id="15" dur="1" fill="hold">
                                          <p:stCondLst>
                                            <p:cond delay="999"/>
                                          </p:stCondLst>
                                        </p:cTn>
                                        <p:tgtEl>
                                          <p:spTgt spid="34"/>
                                        </p:tgtEl>
                                        <p:attrNameLst>
                                          <p:attrName>style.visibility</p:attrName>
                                        </p:attrNameLst>
                                      </p:cBhvr>
                                      <p:to>
                                        <p:strVal val="hidden"/>
                                      </p:to>
                                    </p:set>
                                  </p:childTnLst>
                                </p:cTn>
                              </p:par>
                              <p:par>
                                <p:cTn id="16" presetID="42" presetClass="entr" presetSubtype="0" fill="hold"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fade">
                                      <p:cBhvr>
                                        <p:cTn id="18" dur="1000"/>
                                        <p:tgtEl>
                                          <p:spTgt spid="62"/>
                                        </p:tgtEl>
                                      </p:cBhvr>
                                    </p:animEffect>
                                    <p:anim calcmode="lin" valueType="num">
                                      <p:cBhvr>
                                        <p:cTn id="19" dur="1000" fill="hold"/>
                                        <p:tgtEl>
                                          <p:spTgt spid="62"/>
                                        </p:tgtEl>
                                        <p:attrNameLst>
                                          <p:attrName>ppt_x</p:attrName>
                                        </p:attrNameLst>
                                      </p:cBhvr>
                                      <p:tavLst>
                                        <p:tav tm="0">
                                          <p:val>
                                            <p:strVal val="#ppt_x"/>
                                          </p:val>
                                        </p:tav>
                                        <p:tav tm="100000">
                                          <p:val>
                                            <p:strVal val="#ppt_x"/>
                                          </p:val>
                                        </p:tav>
                                      </p:tavLst>
                                    </p:anim>
                                    <p:anim calcmode="lin" valueType="num">
                                      <p:cBhvr>
                                        <p:cTn id="20" dur="1000" fill="hold"/>
                                        <p:tgtEl>
                                          <p:spTgt spid="62"/>
                                        </p:tgtEl>
                                        <p:attrNameLst>
                                          <p:attrName>ppt_y</p:attrName>
                                        </p:attrNameLst>
                                      </p:cBhvr>
                                      <p:tavLst>
                                        <p:tav tm="0">
                                          <p:val>
                                            <p:strVal val="#ppt_y+.1"/>
                                          </p:val>
                                        </p:tav>
                                        <p:tav tm="100000">
                                          <p:val>
                                            <p:strVal val="#ppt_y"/>
                                          </p:val>
                                        </p:tav>
                                      </p:tavLst>
                                    </p:anim>
                                  </p:childTnLst>
                                </p:cTn>
                              </p:par>
                              <p:par>
                                <p:cTn id="21" presetID="10" presetClass="exit" presetSubtype="0" fill="hold" nodeType="withEffect">
                                  <p:stCondLst>
                                    <p:cond delay="0"/>
                                  </p:stCondLst>
                                  <p:childTnLst>
                                    <p:animEffect transition="out" filter="fade">
                                      <p:cBhvr>
                                        <p:cTn id="22" dur="1000"/>
                                        <p:tgtEl>
                                          <p:spTgt spid="32"/>
                                        </p:tgtEl>
                                      </p:cBhvr>
                                    </p:animEffect>
                                    <p:set>
                                      <p:cBhvr>
                                        <p:cTn id="23" dur="1" fill="hold">
                                          <p:stCondLst>
                                            <p:cond delay="9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8" name="Rectangle 27"/>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aphicFrame>
        <p:nvGraphicFramePr>
          <p:cNvPr id="23" name="Chart 22"/>
          <p:cNvGraphicFramePr/>
          <p:nvPr/>
        </p:nvGraphicFramePr>
        <p:xfrm>
          <a:off x="0" y="1600200"/>
          <a:ext cx="9448800" cy="2091690"/>
        </p:xfrm>
        <a:graphic>
          <a:graphicData uri="http://schemas.openxmlformats.org/drawingml/2006/chart">
            <c:chart xmlns:c="http://schemas.openxmlformats.org/drawingml/2006/chart" xmlns:r="http://schemas.openxmlformats.org/officeDocument/2006/relationships" r:id="rId2"/>
          </a:graphicData>
        </a:graphic>
      </p:graphicFrame>
      <p:grpSp>
        <p:nvGrpSpPr>
          <p:cNvPr id="24" name="Group 23"/>
          <p:cNvGrpSpPr/>
          <p:nvPr/>
        </p:nvGrpSpPr>
        <p:grpSpPr>
          <a:xfrm>
            <a:off x="1" y="76200"/>
            <a:ext cx="1676399" cy="3429000"/>
            <a:chOff x="-83127" y="1011278"/>
            <a:chExt cx="1828800" cy="3957676"/>
          </a:xfrm>
        </p:grpSpPr>
        <p:sp useBgFill="1">
          <p:nvSpPr>
            <p:cNvPr id="25" name="Rectangle 24"/>
            <p:cNvSpPr/>
            <p:nvPr/>
          </p:nvSpPr>
          <p:spPr>
            <a:xfrm>
              <a:off x="0" y="4538067"/>
              <a:ext cx="838201" cy="430887"/>
            </a:xfrm>
            <a:prstGeom prst="rect">
              <a:avLst/>
            </a:prstGeom>
            <a:ln>
              <a:noFill/>
            </a:ln>
          </p:spPr>
          <p:txBody>
            <a:bodyPr wrap="square" rtlCol="0" anchor="ctr">
              <a:spAutoFit/>
            </a:bodyPr>
            <a:lstStyle/>
            <a:p>
              <a:pPr algn="ctr"/>
              <a:endParaRPr lang="en-US" sz="2200" b="1" dirty="0" smtClean="0">
                <a:solidFill>
                  <a:schemeClr val="bg1"/>
                </a:solidFill>
              </a:endParaRPr>
            </a:p>
          </p:txBody>
        </p:sp>
        <p:pic>
          <p:nvPicPr>
            <p:cNvPr id="26" name="Picture 5"/>
            <p:cNvPicPr>
              <a:picLocks noChangeAspect="1" noChangeArrowheads="1"/>
            </p:cNvPicPr>
            <p:nvPr/>
          </p:nvPicPr>
          <p:blipFill>
            <a:blip r:embed="rId3"/>
            <a:srcRect/>
            <a:stretch>
              <a:fillRect/>
            </a:stretch>
          </p:blipFill>
          <p:spPr bwMode="auto">
            <a:xfrm>
              <a:off x="-83127" y="1011278"/>
              <a:ext cx="1828800" cy="3950653"/>
            </a:xfrm>
            <a:prstGeom prst="rect">
              <a:avLst/>
            </a:prstGeom>
            <a:noFill/>
            <a:ln w="9525">
              <a:noFill/>
              <a:miter lim="800000"/>
              <a:headEnd/>
              <a:tailEnd/>
            </a:ln>
            <a:effectLst/>
          </p:spPr>
        </p:pic>
      </p:grpSp>
      <p:sp>
        <p:nvSpPr>
          <p:cNvPr id="29" name="TextBox 28"/>
          <p:cNvSpPr txBox="1"/>
          <p:nvPr/>
        </p:nvSpPr>
        <p:spPr>
          <a:xfrm rot="1480962">
            <a:off x="4533600" y="19966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30" name="Rectangle 29"/>
          <p:cNvSpPr/>
          <p:nvPr/>
        </p:nvSpPr>
        <p:spPr>
          <a:xfrm rot="21320327">
            <a:off x="2689633" y="911430"/>
            <a:ext cx="3706464" cy="707886"/>
          </a:xfrm>
          <a:prstGeom prst="rect">
            <a:avLst/>
          </a:prstGeom>
        </p:spPr>
        <p:txBody>
          <a:bodyPr wrap="none">
            <a:spAutoFit/>
          </a:bodyPr>
          <a:lstStyle/>
          <a:p>
            <a:r>
              <a:rPr lang="en-US" sz="4000" b="1" dirty="0" smtClean="0"/>
              <a:t>human activities</a:t>
            </a:r>
          </a:p>
        </p:txBody>
      </p:sp>
      <p:sp>
        <p:nvSpPr>
          <p:cNvPr id="31" name="Rectangle 30"/>
          <p:cNvSpPr/>
          <p:nvPr/>
        </p:nvSpPr>
        <p:spPr>
          <a:xfrm rot="21031870">
            <a:off x="2209800" y="4191000"/>
            <a:ext cx="4799775" cy="707886"/>
          </a:xfrm>
          <a:prstGeom prst="rect">
            <a:avLst/>
          </a:prstGeom>
        </p:spPr>
        <p:txBody>
          <a:bodyPr wrap="none">
            <a:spAutoFit/>
          </a:bodyPr>
          <a:lstStyle/>
          <a:p>
            <a:r>
              <a:rPr lang="en-US" sz="4000" b="1" dirty="0" smtClean="0"/>
              <a:t>government activities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1000" fill="hold"/>
                                        <p:tgtEl>
                                          <p:spTgt spid="30"/>
                                        </p:tgtEl>
                                        <p:attrNameLst>
                                          <p:attrName>ppt_w</p:attrName>
                                        </p:attrNameLst>
                                      </p:cBhvr>
                                      <p:tavLst>
                                        <p:tav tm="0">
                                          <p:val>
                                            <p:fltVal val="0"/>
                                          </p:val>
                                        </p:tav>
                                        <p:tav tm="100000">
                                          <p:val>
                                            <p:strVal val="#ppt_w"/>
                                          </p:val>
                                        </p:tav>
                                      </p:tavLst>
                                    </p:anim>
                                    <p:anim calcmode="lin" valueType="num">
                                      <p:cBhvr>
                                        <p:cTn id="8" dur="1000" fill="hold"/>
                                        <p:tgtEl>
                                          <p:spTgt spid="30"/>
                                        </p:tgtEl>
                                        <p:attrNameLst>
                                          <p:attrName>ppt_h</p:attrName>
                                        </p:attrNameLst>
                                      </p:cBhvr>
                                      <p:tavLst>
                                        <p:tav tm="0">
                                          <p:val>
                                            <p:fltVal val="0"/>
                                          </p:val>
                                        </p:tav>
                                        <p:tav tm="100000">
                                          <p:val>
                                            <p:strVal val="#ppt_h"/>
                                          </p:val>
                                        </p:tav>
                                      </p:tavLst>
                                    </p:anim>
                                    <p:animEffect transition="in" filter="fade">
                                      <p:cBhvr>
                                        <p:cTn id="9" dur="1000"/>
                                        <p:tgtEl>
                                          <p:spTgt spid="3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1000" fill="hold"/>
                                        <p:tgtEl>
                                          <p:spTgt spid="31"/>
                                        </p:tgtEl>
                                        <p:attrNameLst>
                                          <p:attrName>ppt_w</p:attrName>
                                        </p:attrNameLst>
                                      </p:cBhvr>
                                      <p:tavLst>
                                        <p:tav tm="0">
                                          <p:val>
                                            <p:fltVal val="0"/>
                                          </p:val>
                                        </p:tav>
                                        <p:tav tm="100000">
                                          <p:val>
                                            <p:strVal val="#ppt_w"/>
                                          </p:val>
                                        </p:tav>
                                      </p:tavLst>
                                    </p:anim>
                                    <p:anim calcmode="lin" valueType="num">
                                      <p:cBhvr>
                                        <p:cTn id="15" dur="1000" fill="hold"/>
                                        <p:tgtEl>
                                          <p:spTgt spid="31"/>
                                        </p:tgtEl>
                                        <p:attrNameLst>
                                          <p:attrName>ppt_h</p:attrName>
                                        </p:attrNameLst>
                                      </p:cBhvr>
                                      <p:tavLst>
                                        <p:tav tm="0">
                                          <p:val>
                                            <p:fltVal val="0"/>
                                          </p:val>
                                        </p:tav>
                                        <p:tav tm="100000">
                                          <p:val>
                                            <p:strVal val="#ppt_h"/>
                                          </p:val>
                                        </p:tav>
                                      </p:tavLst>
                                    </p:anim>
                                    <p:animEffect transition="in" filter="fade">
                                      <p:cBhvr>
                                        <p:cTn id="16" dur="1000"/>
                                        <p:tgtEl>
                                          <p:spTgt spid="3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grpId="1" nodeType="clickEffect">
                                  <p:stCondLst>
                                    <p:cond delay="0"/>
                                  </p:stCondLst>
                                  <p:childTnLst>
                                    <p:animEffect transition="out" filter="fade">
                                      <p:cBhvr>
                                        <p:cTn id="20" dur="1000"/>
                                        <p:tgtEl>
                                          <p:spTgt spid="31"/>
                                        </p:tgtEl>
                                      </p:cBhvr>
                                    </p:animEffect>
                                    <p:set>
                                      <p:cBhvr>
                                        <p:cTn id="21" dur="1" fill="hold">
                                          <p:stCondLst>
                                            <p:cond delay="999"/>
                                          </p:stCondLst>
                                        </p:cTn>
                                        <p:tgtEl>
                                          <p:spTgt spid="31"/>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1000"/>
                                        <p:tgtEl>
                                          <p:spTgt spid="30"/>
                                        </p:tgtEl>
                                      </p:cBhvr>
                                    </p:animEffect>
                                    <p:set>
                                      <p:cBhvr>
                                        <p:cTn id="24" dur="1" fill="hold">
                                          <p:stCondLst>
                                            <p:cond delay="999"/>
                                          </p:stCondLst>
                                        </p:cTn>
                                        <p:tgtEl>
                                          <p:spTgt spid="30"/>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2000"/>
                                        <p:tgtEl>
                                          <p:spTgt spid="29"/>
                                        </p:tgtEl>
                                      </p:cBhvr>
                                    </p:animEffect>
                                    <p:set>
                                      <p:cBhvr>
                                        <p:cTn id="27" dur="1" fill="hold">
                                          <p:stCondLst>
                                            <p:cond delay="1999"/>
                                          </p:stCondLst>
                                        </p:cTn>
                                        <p:tgtEl>
                                          <p:spTgt spid="29"/>
                                        </p:tgtEl>
                                        <p:attrNameLst>
                                          <p:attrName>style.visibility</p:attrName>
                                        </p:attrNameLst>
                                      </p:cBhvr>
                                      <p:to>
                                        <p:strVal val="hidden"/>
                                      </p:to>
                                    </p:set>
                                  </p:childTnLst>
                                </p:cTn>
                              </p:par>
                              <p:par>
                                <p:cTn id="28" presetID="22" presetClass="entr" presetSubtype="4"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down)">
                                      <p:cBhvr>
                                        <p:cTn id="30"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0" grpId="1"/>
      <p:bldP spid="31" grpId="0"/>
      <p:bldP spid="31"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p:cNvGrpSpPr/>
          <p:nvPr/>
        </p:nvGrpSpPr>
        <p:grpSpPr>
          <a:xfrm>
            <a:off x="7162800" y="838200"/>
            <a:ext cx="1981199" cy="1630680"/>
            <a:chOff x="7162800" y="838200"/>
            <a:chExt cx="1981199" cy="1630680"/>
          </a:xfrm>
        </p:grpSpPr>
        <p:cxnSp>
          <p:nvCxnSpPr>
            <p:cNvPr id="99" name="Straight Connector 98"/>
            <p:cNvCxnSpPr/>
            <p:nvPr/>
          </p:nvCxnSpPr>
          <p:spPr>
            <a:xfrm rot="5400000">
              <a:off x="8215154" y="1919446"/>
              <a:ext cx="1097280" cy="1588"/>
            </a:xfrm>
            <a:prstGeom prst="line">
              <a:avLst/>
            </a:prstGeom>
            <a:ln w="762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7162800" y="838200"/>
              <a:ext cx="1981199" cy="1478280"/>
              <a:chOff x="2590801" y="833735"/>
              <a:chExt cx="1981199" cy="1478280"/>
            </a:xfrm>
          </p:grpSpPr>
          <p:cxnSp>
            <p:nvCxnSpPr>
              <p:cNvPr id="94" name="Straight Connector 93"/>
              <p:cNvCxnSpPr/>
              <p:nvPr/>
            </p:nvCxnSpPr>
            <p:spPr>
              <a:xfrm rot="5400000">
                <a:off x="2119154" y="1762581"/>
                <a:ext cx="1097280" cy="1588"/>
              </a:xfrm>
              <a:prstGeom prst="line">
                <a:avLst/>
              </a:prstGeom>
              <a:ln w="762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nvGrpSpPr>
              <p:cNvPr id="93" name="Group 14"/>
              <p:cNvGrpSpPr/>
              <p:nvPr/>
            </p:nvGrpSpPr>
            <p:grpSpPr>
              <a:xfrm>
                <a:off x="2590801" y="833735"/>
                <a:ext cx="1981199" cy="830997"/>
                <a:chOff x="2590044" y="833735"/>
                <a:chExt cx="1992126" cy="830997"/>
              </a:xfrm>
            </p:grpSpPr>
            <p:cxnSp>
              <p:nvCxnSpPr>
                <p:cNvPr id="95" name="Straight Connector 94"/>
                <p:cNvCxnSpPr/>
                <p:nvPr/>
              </p:nvCxnSpPr>
              <p:spPr>
                <a:xfrm>
                  <a:off x="2604630" y="1210056"/>
                  <a:ext cx="1671060" cy="4679"/>
                </a:xfrm>
                <a:prstGeom prst="line">
                  <a:avLst/>
                </a:prstGeom>
                <a:ln w="7620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96" name="Rectangle 95"/>
                <p:cNvSpPr/>
                <p:nvPr/>
              </p:nvSpPr>
              <p:spPr>
                <a:xfrm>
                  <a:off x="2590044" y="833735"/>
                  <a:ext cx="1992126" cy="830997"/>
                </a:xfrm>
                <a:prstGeom prst="rect">
                  <a:avLst/>
                </a:prstGeom>
              </p:spPr>
              <p:txBody>
                <a:bodyPr wrap="square">
                  <a:spAutoFit/>
                </a:bodyPr>
                <a:lstStyle/>
                <a:p>
                  <a:r>
                    <a:rPr lang="en-US" sz="2400" b="1" dirty="0" smtClean="0">
                      <a:solidFill>
                        <a:schemeClr val="bg1"/>
                      </a:solidFill>
                    </a:rPr>
                    <a:t>1864-68: E. Indian Wars</a:t>
                  </a:r>
                </a:p>
              </p:txBody>
            </p:sp>
          </p:grpSp>
        </p:grpSp>
      </p:grpSp>
      <p:graphicFrame>
        <p:nvGraphicFramePr>
          <p:cNvPr id="3" name="Chart 2"/>
          <p:cNvGraphicFramePr/>
          <p:nvPr/>
        </p:nvGraphicFramePr>
        <p:xfrm>
          <a:off x="0" y="1600200"/>
          <a:ext cx="9448800" cy="2091690"/>
        </p:xfrm>
        <a:graphic>
          <a:graphicData uri="http://schemas.openxmlformats.org/drawingml/2006/chart">
            <c:chart xmlns:c="http://schemas.openxmlformats.org/drawingml/2006/chart" xmlns:r="http://schemas.openxmlformats.org/officeDocument/2006/relationships" r:id="rId3"/>
          </a:graphicData>
        </a:graphic>
      </p:graphicFrame>
      <p:sp useBgFill="1">
        <p:nvSpPr>
          <p:cNvPr id="4" name="Rectangle 3"/>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25" name="Group 24"/>
          <p:cNvGrpSpPr/>
          <p:nvPr/>
        </p:nvGrpSpPr>
        <p:grpSpPr>
          <a:xfrm>
            <a:off x="1" y="76200"/>
            <a:ext cx="1676399" cy="3429000"/>
            <a:chOff x="-83127" y="1011278"/>
            <a:chExt cx="1828800" cy="3957676"/>
          </a:xfrm>
        </p:grpSpPr>
        <p:sp useBgFill="1">
          <p:nvSpPr>
            <p:cNvPr id="24" name="Rectangle 23"/>
            <p:cNvSpPr/>
            <p:nvPr/>
          </p:nvSpPr>
          <p:spPr>
            <a:xfrm>
              <a:off x="0" y="4538067"/>
              <a:ext cx="838201" cy="430887"/>
            </a:xfrm>
            <a:prstGeom prst="rect">
              <a:avLst/>
            </a:prstGeom>
            <a:ln>
              <a:noFill/>
            </a:ln>
          </p:spPr>
          <p:txBody>
            <a:bodyPr wrap="square" rtlCol="0" anchor="ctr">
              <a:spAutoFit/>
            </a:bodyPr>
            <a:lstStyle/>
            <a:p>
              <a:pPr algn="ctr"/>
              <a:endParaRPr lang="en-US" sz="2200" b="1" dirty="0" smtClean="0">
                <a:solidFill>
                  <a:schemeClr val="bg1"/>
                </a:solidFill>
              </a:endParaRPr>
            </a:p>
          </p:txBody>
        </p:sp>
        <p:pic>
          <p:nvPicPr>
            <p:cNvPr id="1029" name="Picture 5"/>
            <p:cNvPicPr>
              <a:picLocks noChangeAspect="1" noChangeArrowheads="1"/>
            </p:cNvPicPr>
            <p:nvPr/>
          </p:nvPicPr>
          <p:blipFill>
            <a:blip r:embed="rId4"/>
            <a:srcRect/>
            <a:stretch>
              <a:fillRect/>
            </a:stretch>
          </p:blipFill>
          <p:spPr bwMode="auto">
            <a:xfrm>
              <a:off x="-83127" y="1011278"/>
              <a:ext cx="1828800" cy="3950653"/>
            </a:xfrm>
            <a:prstGeom prst="rect">
              <a:avLst/>
            </a:prstGeom>
            <a:noFill/>
            <a:ln w="9525">
              <a:noFill/>
              <a:miter lim="800000"/>
              <a:headEnd/>
              <a:tailEnd/>
            </a:ln>
            <a:effectLst/>
          </p:spPr>
        </p:pic>
      </p:grpSp>
      <p:sp>
        <p:nvSpPr>
          <p:cNvPr id="7" name="Rectangle 6"/>
          <p:cNvSpPr/>
          <p:nvPr/>
        </p:nvSpPr>
        <p:spPr>
          <a:xfrm rot="18294980">
            <a:off x="-972474" y="1407909"/>
            <a:ext cx="9952136" cy="7263527"/>
          </a:xfrm>
          <a:prstGeom prst="rect">
            <a:avLst/>
          </a:prstGeom>
        </p:spPr>
        <p:txBody>
          <a:bodyPr wrap="square">
            <a:spAutoFit/>
          </a:bodyPr>
          <a:lstStyle/>
          <a:p>
            <a:r>
              <a:rPr lang="en-US" sz="2400" b="1" dirty="0" smtClean="0"/>
              <a:t>                                          provisional</a:t>
            </a:r>
          </a:p>
          <a:p>
            <a:r>
              <a:rPr lang="en-US" sz="2400" b="1" dirty="0" smtClean="0"/>
              <a:t>                                    </a:t>
            </a:r>
            <a:r>
              <a:rPr lang="en-US" sz="2400" b="1" dirty="0" err="1" smtClean="0"/>
              <a:t>gov’t</a:t>
            </a:r>
            <a:r>
              <a:rPr lang="en-US" sz="2400" b="1" dirty="0" smtClean="0"/>
              <a:t> OR - 1843</a:t>
            </a:r>
          </a:p>
          <a:p>
            <a:r>
              <a:rPr lang="en-US" sz="2400" b="1" dirty="0" smtClean="0"/>
              <a:t> </a:t>
            </a:r>
          </a:p>
          <a:p>
            <a:r>
              <a:rPr lang="en-US" sz="2400" b="1" dirty="0" smtClean="0"/>
              <a:t>                      Oregon Treaty w/GB- 1846</a:t>
            </a:r>
          </a:p>
          <a:p>
            <a:r>
              <a:rPr lang="en-US" sz="2400" b="1" dirty="0" smtClean="0"/>
              <a:t>   		Whitman Massacre - 1847</a:t>
            </a:r>
            <a:endParaRPr lang="en-US" sz="2000" b="1" dirty="0" smtClean="0"/>
          </a:p>
          <a:p>
            <a:r>
              <a:rPr lang="en-US" sz="2400" b="1" dirty="0" smtClean="0"/>
              <a:t>                                    Oregon Territory - 1848</a:t>
            </a:r>
          </a:p>
          <a:p>
            <a:r>
              <a:rPr lang="en-US" sz="2400" b="1" dirty="0" smtClean="0"/>
              <a:t>                                     </a:t>
            </a:r>
            <a:r>
              <a:rPr lang="en-US" sz="2200" b="1" dirty="0" smtClean="0"/>
              <a:t>Donation Land Act </a:t>
            </a:r>
            <a:r>
              <a:rPr lang="en-US" sz="2400" b="1" dirty="0" smtClean="0"/>
              <a:t>– 1850</a:t>
            </a:r>
          </a:p>
          <a:p>
            <a:r>
              <a:rPr lang="en-US" sz="2400" b="1" dirty="0" smtClean="0"/>
              <a:t>  </a:t>
            </a:r>
          </a:p>
          <a:p>
            <a:r>
              <a:rPr lang="en-US" sz="2400" b="1" dirty="0" smtClean="0"/>
              <a:t>                                       Washington Territory - 1853</a:t>
            </a:r>
          </a:p>
          <a:p>
            <a:r>
              <a:rPr lang="en-US" sz="2400" b="1" dirty="0" smtClean="0"/>
              <a:t>			   </a:t>
            </a:r>
          </a:p>
          <a:p>
            <a:r>
              <a:rPr lang="en-US" sz="2400" b="1" dirty="0" smtClean="0"/>
              <a:t>                                              Removal Treaties – 1853-56</a:t>
            </a:r>
          </a:p>
          <a:p>
            <a:endParaRPr lang="en-US" sz="1600" b="1" dirty="0" smtClean="0"/>
          </a:p>
          <a:p>
            <a:r>
              <a:rPr lang="en-US" sz="2400" b="1" dirty="0" smtClean="0"/>
              <a:t>                                                                 OR statehood – 1859</a:t>
            </a:r>
          </a:p>
          <a:p>
            <a:endParaRPr lang="en-US" b="1" dirty="0" smtClean="0"/>
          </a:p>
          <a:p>
            <a:r>
              <a:rPr lang="en-US" sz="2400" b="1" dirty="0" smtClean="0"/>
              <a:t>                                                                    Homestead Act – 1862</a:t>
            </a:r>
          </a:p>
          <a:p>
            <a:endParaRPr lang="en-US" sz="2400" b="1" dirty="0" smtClean="0"/>
          </a:p>
          <a:p>
            <a:r>
              <a:rPr lang="en-US" sz="2400" b="1" dirty="0" smtClean="0"/>
              <a:t>                                                                        </a:t>
            </a:r>
          </a:p>
          <a:p>
            <a:endParaRPr lang="en-US" sz="2400" b="1" dirty="0" smtClean="0"/>
          </a:p>
          <a:p>
            <a:endParaRPr lang="en-US" sz="2400" b="1" dirty="0" smtClean="0"/>
          </a:p>
          <a:p>
            <a:r>
              <a:rPr lang="en-US" sz="2400" b="1" dirty="0" smtClean="0"/>
              <a:t>                                                                                                RAILROAD - 1869</a:t>
            </a:r>
          </a:p>
        </p:txBody>
      </p:sp>
      <p:grpSp>
        <p:nvGrpSpPr>
          <p:cNvPr id="23" name="Group 22"/>
          <p:cNvGrpSpPr/>
          <p:nvPr/>
        </p:nvGrpSpPr>
        <p:grpSpPr>
          <a:xfrm>
            <a:off x="1600010" y="1225296"/>
            <a:ext cx="1066990" cy="1366298"/>
            <a:chOff x="1600010" y="1225296"/>
            <a:chExt cx="1066990" cy="1366298"/>
          </a:xfrm>
        </p:grpSpPr>
        <p:cxnSp>
          <p:nvCxnSpPr>
            <p:cNvPr id="11" name="Straight Connector 10"/>
            <p:cNvCxnSpPr/>
            <p:nvPr/>
          </p:nvCxnSpPr>
          <p:spPr>
            <a:xfrm rot="21480000">
              <a:off x="1600010" y="1225296"/>
              <a:ext cx="1066990" cy="40903"/>
            </a:xfrm>
            <a:prstGeom prst="line">
              <a:avLst/>
            </a:prstGeom>
            <a:ln w="254000">
              <a:solidFill>
                <a:srgbClr val="C94F58"/>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1981994" y="1981200"/>
              <a:ext cx="1219200"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a:off x="2438400" y="883920"/>
            <a:ext cx="3352800" cy="1554480"/>
            <a:chOff x="2590800" y="909935"/>
            <a:chExt cx="3206899" cy="1482745"/>
          </a:xfrm>
        </p:grpSpPr>
        <p:grpSp>
          <p:nvGrpSpPr>
            <p:cNvPr id="15" name="Group 14"/>
            <p:cNvGrpSpPr/>
            <p:nvPr/>
          </p:nvGrpSpPr>
          <p:grpSpPr>
            <a:xfrm>
              <a:off x="2590800" y="909935"/>
              <a:ext cx="3206899" cy="440360"/>
              <a:chOff x="2590042" y="909935"/>
              <a:chExt cx="3224585" cy="440360"/>
            </a:xfrm>
          </p:grpSpPr>
          <p:cxnSp>
            <p:nvCxnSpPr>
              <p:cNvPr id="12" name="Straight Connector 11"/>
              <p:cNvCxnSpPr>
                <a:endCxn id="14" idx="3"/>
              </p:cNvCxnSpPr>
              <p:nvPr/>
            </p:nvCxnSpPr>
            <p:spPr>
              <a:xfrm flipV="1">
                <a:off x="2757869" y="1130115"/>
                <a:ext cx="3056758" cy="3740"/>
              </a:xfrm>
              <a:prstGeom prst="line">
                <a:avLst/>
              </a:prstGeom>
              <a:ln w="381000">
                <a:solidFill>
                  <a:srgbClr val="FF0000"/>
                </a:solidFill>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2590042" y="909935"/>
                <a:ext cx="3224585" cy="440360"/>
              </a:xfrm>
              <a:prstGeom prst="rect">
                <a:avLst/>
              </a:prstGeom>
            </p:spPr>
            <p:txBody>
              <a:bodyPr wrap="square">
                <a:spAutoFit/>
              </a:bodyPr>
              <a:lstStyle/>
              <a:p>
                <a:pPr algn="r"/>
                <a:r>
                  <a:rPr lang="en-US" sz="2400" b="1" dirty="0" smtClean="0">
                    <a:solidFill>
                      <a:schemeClr val="bg1"/>
                    </a:solidFill>
                  </a:rPr>
                  <a:t>1847-58: W. Indian Wars</a:t>
                </a:r>
              </a:p>
            </p:txBody>
          </p:sp>
        </p:grpSp>
        <p:cxnSp>
          <p:nvCxnSpPr>
            <p:cNvPr id="26" name="Straight Connector 25"/>
            <p:cNvCxnSpPr/>
            <p:nvPr/>
          </p:nvCxnSpPr>
          <p:spPr>
            <a:xfrm rot="5400000">
              <a:off x="5243354" y="1843246"/>
              <a:ext cx="1097280" cy="1588"/>
            </a:xfrm>
            <a:prstGeom prst="line">
              <a:avLst/>
            </a:prstGeom>
            <a:ln w="76200">
              <a:solidFill>
                <a:srgbClr val="FF0000"/>
              </a:solidFill>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3276600" y="1371600"/>
            <a:ext cx="2559547" cy="685800"/>
            <a:chOff x="3424462" y="1328928"/>
            <a:chExt cx="2407147" cy="685800"/>
          </a:xfrm>
        </p:grpSpPr>
        <p:cxnSp>
          <p:nvCxnSpPr>
            <p:cNvPr id="86" name="Straight Connector 85"/>
            <p:cNvCxnSpPr/>
            <p:nvPr/>
          </p:nvCxnSpPr>
          <p:spPr>
            <a:xfrm rot="21420000">
              <a:off x="5072709" y="1406355"/>
              <a:ext cx="756760" cy="44260"/>
            </a:xfrm>
            <a:prstGeom prst="line">
              <a:avLst/>
            </a:prstGeom>
            <a:ln w="279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3424462" y="1328928"/>
              <a:ext cx="2407147" cy="685800"/>
              <a:chOff x="3424462" y="1328928"/>
              <a:chExt cx="2407147" cy="685800"/>
            </a:xfrm>
          </p:grpSpPr>
          <p:cxnSp>
            <p:nvCxnSpPr>
              <p:cNvPr id="34" name="Straight Connector 33"/>
              <p:cNvCxnSpPr/>
              <p:nvPr/>
            </p:nvCxnSpPr>
            <p:spPr>
              <a:xfrm rot="5400000">
                <a:off x="4906180" y="1762159"/>
                <a:ext cx="490763" cy="14375"/>
              </a:xfrm>
              <a:prstGeom prst="line">
                <a:avLst/>
              </a:prstGeom>
              <a:ln w="76200">
                <a:solidFill>
                  <a:schemeClr val="tx1"/>
                </a:solidFill>
              </a:ln>
              <a:effectLst/>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3424462" y="1328928"/>
                <a:ext cx="2407147" cy="346698"/>
              </a:xfrm>
              <a:prstGeom prst="rect">
                <a:avLst/>
              </a:prstGeom>
              <a:noFill/>
              <a:ln w="76200">
                <a:noFill/>
              </a:ln>
              <a:effectLst/>
            </p:spPr>
            <p:txBody>
              <a:bodyPr wrap="square">
                <a:spAutoFit/>
              </a:bodyPr>
              <a:lstStyle/>
              <a:p>
                <a:pPr algn="r">
                  <a:lnSpc>
                    <a:spcPts val="1800"/>
                  </a:lnSpc>
                </a:pPr>
                <a:r>
                  <a:rPr lang="en-US" sz="2400" b="1" dirty="0" smtClean="0"/>
                  <a:t>REMOVAL    </a:t>
                </a:r>
                <a:r>
                  <a:rPr lang="en-US" sz="2400" b="1" dirty="0" smtClean="0">
                    <a:solidFill>
                      <a:schemeClr val="bg1"/>
                    </a:solidFill>
                  </a:rPr>
                  <a:t>56-58</a:t>
                </a:r>
              </a:p>
            </p:txBody>
          </p:sp>
        </p:grpSp>
      </p:grpSp>
      <p:grpSp>
        <p:nvGrpSpPr>
          <p:cNvPr id="56" name="Group 55"/>
          <p:cNvGrpSpPr/>
          <p:nvPr/>
        </p:nvGrpSpPr>
        <p:grpSpPr>
          <a:xfrm>
            <a:off x="533400" y="1447800"/>
            <a:ext cx="3533322" cy="1316318"/>
            <a:chOff x="685800" y="1447800"/>
            <a:chExt cx="3533322" cy="1316318"/>
          </a:xfrm>
        </p:grpSpPr>
        <p:grpSp>
          <p:nvGrpSpPr>
            <p:cNvPr id="49" name="Group 36"/>
            <p:cNvGrpSpPr/>
            <p:nvPr/>
          </p:nvGrpSpPr>
          <p:grpSpPr>
            <a:xfrm>
              <a:off x="1600200" y="1708587"/>
              <a:ext cx="2618922" cy="577379"/>
              <a:chOff x="3200400" y="1403787"/>
              <a:chExt cx="2618922" cy="577379"/>
            </a:xfrm>
          </p:grpSpPr>
          <p:sp useBgFill="1">
            <p:nvSpPr>
              <p:cNvPr id="51" name="Rectangle 50"/>
              <p:cNvSpPr/>
              <p:nvPr/>
            </p:nvSpPr>
            <p:spPr>
              <a:xfrm>
                <a:off x="3200400" y="1403787"/>
                <a:ext cx="2618922" cy="348813"/>
              </a:xfrm>
              <a:prstGeom prst="rect">
                <a:avLst/>
              </a:prstGeom>
              <a:ln w="25400">
                <a:solidFill>
                  <a:schemeClr val="accent2">
                    <a:lumMod val="75000"/>
                  </a:schemeClr>
                </a:solidFill>
              </a:ln>
            </p:spPr>
            <p:txBody>
              <a:bodyPr wrap="none">
                <a:spAutoFit/>
              </a:bodyPr>
              <a:lstStyle/>
              <a:p>
                <a:pPr>
                  <a:lnSpc>
                    <a:spcPts val="2000"/>
                  </a:lnSpc>
                </a:pPr>
                <a:r>
                  <a:rPr lang="en-US" sz="2400" b="1" dirty="0" smtClean="0">
                    <a:solidFill>
                      <a:srgbClr val="C94F58"/>
                    </a:solidFill>
                    <a:effectLst>
                      <a:outerShdw dist="38100" dir="7200000" algn="ctr" rotWithShape="0">
                        <a:schemeClr val="tx1"/>
                      </a:outerShdw>
                    </a:effectLst>
                  </a:rPr>
                  <a:t>Ezra Meeker - 1852</a:t>
                </a:r>
              </a:p>
            </p:txBody>
          </p:sp>
          <p:cxnSp>
            <p:nvCxnSpPr>
              <p:cNvPr id="52" name="Straight Connector 51"/>
              <p:cNvCxnSpPr/>
              <p:nvPr/>
            </p:nvCxnSpPr>
            <p:spPr>
              <a:xfrm rot="16380000" flipH="1">
                <a:off x="5206565" y="1853729"/>
                <a:ext cx="247094" cy="7779"/>
              </a:xfrm>
              <a:prstGeom prst="line">
                <a:avLst/>
              </a:prstGeom>
              <a:ln w="76200">
                <a:solidFill>
                  <a:srgbClr val="C94F58"/>
                </a:solidFill>
              </a:ln>
              <a:effectLst/>
            </p:spPr>
            <p:style>
              <a:lnRef idx="1">
                <a:schemeClr val="accent1"/>
              </a:lnRef>
              <a:fillRef idx="0">
                <a:schemeClr val="accent1"/>
              </a:fillRef>
              <a:effectRef idx="0">
                <a:schemeClr val="accent1"/>
              </a:effectRef>
              <a:fontRef idx="minor">
                <a:schemeClr val="tx1"/>
              </a:fontRef>
            </p:style>
          </p:cxnSp>
        </p:grpSp>
        <p:pic>
          <p:nvPicPr>
            <p:cNvPr id="55" name="Picture 2"/>
            <p:cNvPicPr>
              <a:picLocks noChangeAspect="1" noChangeArrowheads="1"/>
            </p:cNvPicPr>
            <p:nvPr/>
          </p:nvPicPr>
          <p:blipFill>
            <a:blip r:embed="rId5" cstate="print"/>
            <a:srcRect/>
            <a:stretch>
              <a:fillRect/>
            </a:stretch>
          </p:blipFill>
          <p:spPr bwMode="auto">
            <a:xfrm>
              <a:off x="685800" y="1447800"/>
              <a:ext cx="914400" cy="1316318"/>
            </a:xfrm>
            <a:prstGeom prst="rect">
              <a:avLst/>
            </a:prstGeom>
            <a:noFill/>
            <a:ln w="25400">
              <a:solidFill>
                <a:schemeClr val="accent1">
                  <a:lumMod val="75000"/>
                </a:schemeClr>
              </a:solidFill>
              <a:miter lim="800000"/>
              <a:headEnd/>
              <a:tailEnd/>
            </a:ln>
            <a:effectLst/>
          </p:spPr>
        </p:pic>
      </p:grpSp>
      <p:cxnSp>
        <p:nvCxnSpPr>
          <p:cNvPr id="58" name="Straight Connector 57"/>
          <p:cNvCxnSpPr>
            <a:cxnSpLocks/>
          </p:cNvCxnSpPr>
          <p:nvPr/>
        </p:nvCxnSpPr>
        <p:spPr>
          <a:xfrm rot="5400000">
            <a:off x="906383" y="32838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cxnSpLocks/>
          </p:cNvCxnSpPr>
          <p:nvPr/>
        </p:nvCxnSpPr>
        <p:spPr>
          <a:xfrm rot="5400000">
            <a:off x="24315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a:cxnSpLocks/>
          </p:cNvCxnSpPr>
          <p:nvPr/>
        </p:nvCxnSpPr>
        <p:spPr>
          <a:xfrm rot="5400000">
            <a:off x="28887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cxnSpLocks/>
          </p:cNvCxnSpPr>
          <p:nvPr/>
        </p:nvCxnSpPr>
        <p:spPr>
          <a:xfrm rot="5400000">
            <a:off x="37269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a:cxnSpLocks/>
          </p:cNvCxnSpPr>
          <p:nvPr/>
        </p:nvCxnSpPr>
        <p:spPr>
          <a:xfrm rot="5400000">
            <a:off x="5554186"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cxnSpLocks/>
          </p:cNvCxnSpPr>
          <p:nvPr/>
        </p:nvCxnSpPr>
        <p:spPr>
          <a:xfrm rot="5400000">
            <a:off x="6163786"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a:cxnSpLocks/>
          </p:cNvCxnSpPr>
          <p:nvPr/>
        </p:nvCxnSpPr>
        <p:spPr>
          <a:xfrm rot="5400000">
            <a:off x="16695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 name="Group 81"/>
          <p:cNvGrpSpPr/>
          <p:nvPr/>
        </p:nvGrpSpPr>
        <p:grpSpPr>
          <a:xfrm>
            <a:off x="4114755" y="2858294"/>
            <a:ext cx="1011251" cy="777240"/>
            <a:chOff x="4114756" y="2858294"/>
            <a:chExt cx="1011251" cy="777240"/>
          </a:xfrm>
        </p:grpSpPr>
        <p:cxnSp>
          <p:nvCxnSpPr>
            <p:cNvPr id="78" name="Straight Connector 77"/>
            <p:cNvCxnSpPr/>
            <p:nvPr/>
          </p:nvCxnSpPr>
          <p:spPr>
            <a:xfrm flipV="1">
              <a:off x="4114756" y="2971800"/>
              <a:ext cx="1005840" cy="16710"/>
            </a:xfrm>
            <a:prstGeom prst="line">
              <a:avLst/>
            </a:prstGeom>
            <a:ln w="2540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cxnSpLocks/>
            </p:cNvCxnSpPr>
            <p:nvPr/>
          </p:nvCxnSpPr>
          <p:spPr>
            <a:xfrm rot="5400000">
              <a:off x="4736593" y="3246120"/>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2" name="Straight Connector 101"/>
          <p:cNvCxnSpPr>
            <a:cxnSpLocks/>
          </p:cNvCxnSpPr>
          <p:nvPr/>
        </p:nvCxnSpPr>
        <p:spPr>
          <a:xfrm rot="5400000">
            <a:off x="8602186"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4" name="Group 103"/>
          <p:cNvGrpSpPr/>
          <p:nvPr/>
        </p:nvGrpSpPr>
        <p:grpSpPr>
          <a:xfrm>
            <a:off x="5698858" y="6248400"/>
            <a:ext cx="3368942" cy="461665"/>
            <a:chOff x="5851258" y="7467600"/>
            <a:chExt cx="3368942" cy="461665"/>
          </a:xfrm>
        </p:grpSpPr>
        <p:grpSp>
          <p:nvGrpSpPr>
            <p:cNvPr id="67" name="Group 66"/>
            <p:cNvGrpSpPr/>
            <p:nvPr/>
          </p:nvGrpSpPr>
          <p:grpSpPr>
            <a:xfrm>
              <a:off x="7924800" y="7467600"/>
              <a:ext cx="1295400" cy="461665"/>
              <a:chOff x="7924800" y="3581400"/>
              <a:chExt cx="1295400" cy="461665"/>
            </a:xfrm>
          </p:grpSpPr>
          <p:sp>
            <p:nvSpPr>
              <p:cNvPr id="64" name="TextBox 63"/>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1889</a:t>
                </a:r>
                <a:endParaRPr lang="en-US" sz="2400" b="1" dirty="0"/>
              </a:p>
            </p:txBody>
          </p:sp>
          <p:cxnSp>
            <p:nvCxnSpPr>
              <p:cNvPr id="66" name="Straight Arrow Connector 65"/>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3" name="TextBox 102"/>
            <p:cNvSpPr txBox="1"/>
            <p:nvPr/>
          </p:nvSpPr>
          <p:spPr>
            <a:xfrm>
              <a:off x="5851258" y="7467600"/>
              <a:ext cx="1997342" cy="461665"/>
            </a:xfrm>
            <a:prstGeom prst="rect">
              <a:avLst/>
            </a:prstGeom>
            <a:noFill/>
            <a:ln w="38100">
              <a:noFill/>
            </a:ln>
          </p:spPr>
          <p:txBody>
            <a:bodyPr wrap="none" rtlCol="0">
              <a:spAutoFit/>
            </a:bodyPr>
            <a:lstStyle/>
            <a:p>
              <a:r>
                <a:rPr lang="en-US" sz="2400" b="1" dirty="0" smtClean="0"/>
                <a:t>WA statehood</a:t>
              </a:r>
              <a:endParaRPr lang="en-US" sz="2400" b="1" dirty="0"/>
            </a:p>
          </p:txBody>
        </p:sp>
      </p:grpSp>
      <p:sp>
        <p:nvSpPr>
          <p:cNvPr id="50" name="Rounded Rectangle 49"/>
          <p:cNvSpPr/>
          <p:nvPr/>
        </p:nvSpPr>
        <p:spPr>
          <a:xfrm>
            <a:off x="182880" y="76200"/>
            <a:ext cx="731520" cy="1280160"/>
          </a:xfrm>
          <a:prstGeom prst="roundRect">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cxnSp>
        <p:nvCxnSpPr>
          <p:cNvPr id="54" name="Straight Connector 53"/>
          <p:cNvCxnSpPr/>
          <p:nvPr/>
        </p:nvCxnSpPr>
        <p:spPr>
          <a:xfrm flipV="1">
            <a:off x="609600" y="2590800"/>
            <a:ext cx="1981200" cy="3048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V="1">
            <a:off x="2590800" y="2362200"/>
            <a:ext cx="762000" cy="2286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V="1">
            <a:off x="3352800" y="1828800"/>
            <a:ext cx="1371600" cy="5334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800600" y="1828800"/>
            <a:ext cx="1371600" cy="7620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V="1">
            <a:off x="6248400" y="2286000"/>
            <a:ext cx="1295400" cy="3048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7620000" y="2209800"/>
            <a:ext cx="1524000" cy="228600"/>
          </a:xfrm>
          <a:prstGeom prst="line">
            <a:avLst/>
          </a:prstGeom>
          <a:ln w="76200">
            <a:solidFill>
              <a:schemeClr val="tx1"/>
            </a:solidFill>
            <a:prstDash val="sysDot"/>
          </a:ln>
          <a:effectLst>
            <a:outerShdw dist="50800" dir="9600000" algn="ctr" rotWithShape="0">
              <a:schemeClr val="bg1"/>
            </a:outerShdw>
          </a:effectLst>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p:cNvCxnSpPr>
          <p:nvPr/>
        </p:nvCxnSpPr>
        <p:spPr>
          <a:xfrm rot="5400000">
            <a:off x="2126774" y="32834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up)">
                                      <p:cBhvr>
                                        <p:cTn id="7" dur="1000"/>
                                        <p:tgtEl>
                                          <p:spTgt spid="58"/>
                                        </p:tgtEl>
                                      </p:cBhvr>
                                    </p:animEffect>
                                  </p:childTnLst>
                                </p:cTn>
                              </p:par>
                              <p:par>
                                <p:cTn id="8" presetID="10" presetClass="entr" presetSubtype="0" fill="hold" nodeType="withEffect">
                                  <p:stCondLst>
                                    <p:cond delay="100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1000"/>
                                        <p:tgtEl>
                                          <p:spTgt spid="7">
                                            <p:txEl>
                                              <p:pRg st="0" end="0"/>
                                            </p:txEl>
                                          </p:spTgt>
                                        </p:tgtEl>
                                      </p:cBhvr>
                                    </p:animEffect>
                                  </p:childTnLst>
                                </p:cTn>
                              </p:par>
                              <p:par>
                                <p:cTn id="11" presetID="10" presetClass="entr" presetSubtype="0" fill="hold" nodeType="withEffect">
                                  <p:stCondLst>
                                    <p:cond delay="100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fade">
                                      <p:cBhvr>
                                        <p:cTn id="13" dur="1000"/>
                                        <p:tgtEl>
                                          <p:spTgt spid="7">
                                            <p:txEl>
                                              <p:pRg st="1" end="1"/>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7">
                                            <p:txEl>
                                              <p:pRg st="2" end="2"/>
                                            </p:txEl>
                                          </p:spTgt>
                                        </p:tgtEl>
                                        <p:attrNameLst>
                                          <p:attrName>style.visibility</p:attrName>
                                        </p:attrNameLst>
                                      </p:cBhvr>
                                      <p:to>
                                        <p:strVal val="visible"/>
                                      </p:to>
                                    </p:set>
                                    <p:animEffect transition="in" filter="fade">
                                      <p:cBhvr>
                                        <p:cTn id="16" dur="1000"/>
                                        <p:tgtEl>
                                          <p:spTgt spid="7">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wipe(up)">
                                      <p:cBhvr>
                                        <p:cTn id="21" dur="1000"/>
                                        <p:tgtEl>
                                          <p:spTgt spid="68"/>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animEffect transition="in" filter="fade">
                                      <p:cBhvr>
                                        <p:cTn id="25" dur="1000"/>
                                        <p:tgtEl>
                                          <p:spTgt spid="7">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4"/>
                                        </p:tgtEl>
                                        <p:attrNameLst>
                                          <p:attrName>style.visibility</p:attrName>
                                        </p:attrNameLst>
                                      </p:cBhvr>
                                      <p:to>
                                        <p:strVal val="visible"/>
                                      </p:to>
                                    </p:set>
                                    <p:animEffect transition="in" filter="wipe(left)">
                                      <p:cBhvr>
                                        <p:cTn id="30" dur="2000"/>
                                        <p:tgtEl>
                                          <p:spTgt spid="5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1000"/>
                                        <p:tgtEl>
                                          <p:spTgt spid="23"/>
                                        </p:tgtEl>
                                      </p:cBhvr>
                                    </p:animEffect>
                                  </p:childTnLst>
                                </p:cTn>
                              </p:par>
                            </p:childTnLst>
                          </p:cTn>
                        </p:par>
                        <p:par>
                          <p:cTn id="36" fill="hold">
                            <p:stCondLst>
                              <p:cond delay="1000"/>
                            </p:stCondLst>
                            <p:childTnLst>
                              <p:par>
                                <p:cTn id="37" presetID="22" presetClass="entr" presetSubtype="1" fill="hold"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1000"/>
                                        <p:tgtEl>
                                          <p:spTgt spid="57"/>
                                        </p:tgtEl>
                                      </p:cBhvr>
                                    </p:animEffect>
                                  </p:childTnLst>
                                </p:cTn>
                              </p:par>
                              <p:par>
                                <p:cTn id="40" presetID="10" presetClass="entr" presetSubtype="0" fill="hold" nodeType="withEffect">
                                  <p:stCondLst>
                                    <p:cond delay="0"/>
                                  </p:stCondLst>
                                  <p:childTnLst>
                                    <p:set>
                                      <p:cBhvr>
                                        <p:cTn id="41" dur="1" fill="hold">
                                          <p:stCondLst>
                                            <p:cond delay="0"/>
                                          </p:stCondLst>
                                        </p:cTn>
                                        <p:tgtEl>
                                          <p:spTgt spid="7">
                                            <p:txEl>
                                              <p:pRg st="4" end="4"/>
                                            </p:txEl>
                                          </p:spTgt>
                                        </p:tgtEl>
                                        <p:attrNameLst>
                                          <p:attrName>style.visibility</p:attrName>
                                        </p:attrNameLst>
                                      </p:cBhvr>
                                      <p:to>
                                        <p:strVal val="visible"/>
                                      </p:to>
                                    </p:set>
                                    <p:animEffect transition="in" filter="fade">
                                      <p:cBhvr>
                                        <p:cTn id="42" dur="1000"/>
                                        <p:tgtEl>
                                          <p:spTgt spid="7">
                                            <p:txEl>
                                              <p:pRg st="4" end="4"/>
                                            </p:txEl>
                                          </p:spTgt>
                                        </p:tgtEl>
                                      </p:cBhvr>
                                    </p:animEffect>
                                  </p:childTnLst>
                                </p:cTn>
                              </p:par>
                            </p:childTnLst>
                          </p:cTn>
                        </p:par>
                        <p:par>
                          <p:cTn id="43" fill="hold">
                            <p:stCondLst>
                              <p:cond delay="2000"/>
                            </p:stCondLst>
                            <p:childTnLst>
                              <p:par>
                                <p:cTn id="44" presetID="17" presetClass="entr" presetSubtype="10" fill="hold" grpId="0" nodeType="afterEffect">
                                  <p:stCondLst>
                                    <p:cond delay="0"/>
                                  </p:stCondLst>
                                  <p:childTnLst>
                                    <p:set>
                                      <p:cBhvr>
                                        <p:cTn id="45" dur="1" fill="hold">
                                          <p:stCondLst>
                                            <p:cond delay="0"/>
                                          </p:stCondLst>
                                        </p:cTn>
                                        <p:tgtEl>
                                          <p:spTgt spid="50"/>
                                        </p:tgtEl>
                                        <p:attrNameLst>
                                          <p:attrName>style.visibility</p:attrName>
                                        </p:attrNameLst>
                                      </p:cBhvr>
                                      <p:to>
                                        <p:strVal val="visible"/>
                                      </p:to>
                                    </p:set>
                                    <p:anim calcmode="lin" valueType="num">
                                      <p:cBhvr>
                                        <p:cTn id="46" dur="1000" fill="hold"/>
                                        <p:tgtEl>
                                          <p:spTgt spid="50"/>
                                        </p:tgtEl>
                                        <p:attrNameLst>
                                          <p:attrName>ppt_w</p:attrName>
                                        </p:attrNameLst>
                                      </p:cBhvr>
                                      <p:tavLst>
                                        <p:tav tm="0">
                                          <p:val>
                                            <p:fltVal val="0"/>
                                          </p:val>
                                        </p:tav>
                                        <p:tav tm="100000">
                                          <p:val>
                                            <p:strVal val="#ppt_w"/>
                                          </p:val>
                                        </p:tav>
                                      </p:tavLst>
                                    </p:anim>
                                    <p:anim calcmode="lin" valueType="num">
                                      <p:cBhvr>
                                        <p:cTn id="47" dur="1000" fill="hold"/>
                                        <p:tgtEl>
                                          <p:spTgt spid="50"/>
                                        </p:tgtEl>
                                        <p:attrNameLst>
                                          <p:attrName>ppt_h</p:attrName>
                                        </p:attrNameLst>
                                      </p:cBhvr>
                                      <p:tavLst>
                                        <p:tav tm="0">
                                          <p:val>
                                            <p:strVal val="#ppt_h"/>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1000"/>
                                        <p:tgtEl>
                                          <p:spTgt spid="27"/>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70"/>
                                        </p:tgtEl>
                                        <p:attrNameLst>
                                          <p:attrName>style.visibility</p:attrName>
                                        </p:attrNameLst>
                                      </p:cBhvr>
                                      <p:to>
                                        <p:strVal val="visible"/>
                                      </p:to>
                                    </p:set>
                                    <p:animEffect transition="in" filter="wipe(left)">
                                      <p:cBhvr>
                                        <p:cTn id="57" dur="2000"/>
                                        <p:tgtEl>
                                          <p:spTgt spid="70"/>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nodeType="clickEffect">
                                  <p:stCondLst>
                                    <p:cond delay="0"/>
                                  </p:stCondLst>
                                  <p:childTnLst>
                                    <p:set>
                                      <p:cBhvr>
                                        <p:cTn id="61" dur="1" fill="hold">
                                          <p:stCondLst>
                                            <p:cond delay="0"/>
                                          </p:stCondLst>
                                        </p:cTn>
                                        <p:tgtEl>
                                          <p:spTgt spid="59"/>
                                        </p:tgtEl>
                                        <p:attrNameLst>
                                          <p:attrName>style.visibility</p:attrName>
                                        </p:attrNameLst>
                                      </p:cBhvr>
                                      <p:to>
                                        <p:strVal val="visible"/>
                                      </p:to>
                                    </p:set>
                                    <p:animEffect transition="in" filter="wipe(up)">
                                      <p:cBhvr>
                                        <p:cTn id="62" dur="1000"/>
                                        <p:tgtEl>
                                          <p:spTgt spid="59"/>
                                        </p:tgtEl>
                                      </p:cBhvr>
                                    </p:animEffect>
                                  </p:childTnLst>
                                </p:cTn>
                              </p:par>
                            </p:childTnLst>
                          </p:cTn>
                        </p:par>
                        <p:par>
                          <p:cTn id="63" fill="hold">
                            <p:stCondLst>
                              <p:cond delay="1000"/>
                            </p:stCondLst>
                            <p:childTnLst>
                              <p:par>
                                <p:cTn id="64" presetID="10" presetClass="entr" presetSubtype="0" fill="hold" nodeType="afterEffect">
                                  <p:stCondLst>
                                    <p:cond delay="0"/>
                                  </p:stCondLst>
                                  <p:childTnLst>
                                    <p:set>
                                      <p:cBhvr>
                                        <p:cTn id="65" dur="1" fill="hold">
                                          <p:stCondLst>
                                            <p:cond delay="0"/>
                                          </p:stCondLst>
                                        </p:cTn>
                                        <p:tgtEl>
                                          <p:spTgt spid="7">
                                            <p:txEl>
                                              <p:pRg st="5" end="5"/>
                                            </p:txEl>
                                          </p:spTgt>
                                        </p:tgtEl>
                                        <p:attrNameLst>
                                          <p:attrName>style.visibility</p:attrName>
                                        </p:attrNameLst>
                                      </p:cBhvr>
                                      <p:to>
                                        <p:strVal val="visible"/>
                                      </p:to>
                                    </p:set>
                                    <p:animEffect transition="in" filter="fade">
                                      <p:cBhvr>
                                        <p:cTn id="66" dur="1000"/>
                                        <p:tgtEl>
                                          <p:spTgt spid="7">
                                            <p:txEl>
                                              <p:pRg st="5" end="5"/>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nodeType="click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wipe(up)">
                                      <p:cBhvr>
                                        <p:cTn id="71" dur="1000"/>
                                        <p:tgtEl>
                                          <p:spTgt spid="60"/>
                                        </p:tgtEl>
                                      </p:cBhvr>
                                    </p:animEffect>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7">
                                            <p:txEl>
                                              <p:pRg st="6" end="6"/>
                                            </p:txEl>
                                          </p:spTgt>
                                        </p:tgtEl>
                                        <p:attrNameLst>
                                          <p:attrName>style.visibility</p:attrName>
                                        </p:attrNameLst>
                                      </p:cBhvr>
                                      <p:to>
                                        <p:strVal val="visible"/>
                                      </p:to>
                                    </p:set>
                                    <p:animEffect transition="in" filter="fade">
                                      <p:cBhvr>
                                        <p:cTn id="75" dur="1000"/>
                                        <p:tgtEl>
                                          <p:spTgt spid="7">
                                            <p:txEl>
                                              <p:pRg st="6" end="6"/>
                                            </p:txEl>
                                          </p:spTgt>
                                        </p:tgtEl>
                                      </p:cBhvr>
                                    </p:animEffect>
                                  </p:childTnLst>
                                </p:cTn>
                              </p:par>
                              <p:par>
                                <p:cTn id="76" presetID="10" presetClass="entr" presetSubtype="0" fill="hold" nodeType="withEffect">
                                  <p:stCondLst>
                                    <p:cond delay="0"/>
                                  </p:stCondLst>
                                  <p:childTnLst>
                                    <p:set>
                                      <p:cBhvr>
                                        <p:cTn id="77" dur="1" fill="hold">
                                          <p:stCondLst>
                                            <p:cond delay="0"/>
                                          </p:stCondLst>
                                        </p:cTn>
                                        <p:tgtEl>
                                          <p:spTgt spid="7">
                                            <p:txEl>
                                              <p:pRg st="7" end="7"/>
                                            </p:txEl>
                                          </p:spTgt>
                                        </p:tgtEl>
                                        <p:attrNameLst>
                                          <p:attrName>style.visibility</p:attrName>
                                        </p:attrNameLst>
                                      </p:cBhvr>
                                      <p:to>
                                        <p:strVal val="visible"/>
                                      </p:to>
                                    </p:set>
                                    <p:animEffect transition="in" filter="fade">
                                      <p:cBhvr>
                                        <p:cTn id="78" dur="1000"/>
                                        <p:tgtEl>
                                          <p:spTgt spid="7">
                                            <p:txEl>
                                              <p:pRg st="7" end="7"/>
                                            </p:txEl>
                                          </p:spTgt>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72"/>
                                        </p:tgtEl>
                                        <p:attrNameLst>
                                          <p:attrName>style.visibility</p:attrName>
                                        </p:attrNameLst>
                                      </p:cBhvr>
                                      <p:to>
                                        <p:strVal val="visible"/>
                                      </p:to>
                                    </p:set>
                                    <p:animEffect transition="in" filter="wipe(left)">
                                      <p:cBhvr>
                                        <p:cTn id="83" dur="2000"/>
                                        <p:tgtEl>
                                          <p:spTgt spid="72"/>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56"/>
                                        </p:tgtEl>
                                        <p:attrNameLst>
                                          <p:attrName>style.visibility</p:attrName>
                                        </p:attrNameLst>
                                      </p:cBhvr>
                                      <p:to>
                                        <p:strVal val="visible"/>
                                      </p:to>
                                    </p:set>
                                    <p:animEffect transition="in" filter="wipe(left)">
                                      <p:cBhvr>
                                        <p:cTn id="88" dur="1000"/>
                                        <p:tgtEl>
                                          <p:spTgt spid="5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61"/>
                                        </p:tgtEl>
                                        <p:attrNameLst>
                                          <p:attrName>style.visibility</p:attrName>
                                        </p:attrNameLst>
                                      </p:cBhvr>
                                      <p:to>
                                        <p:strVal val="visible"/>
                                      </p:to>
                                    </p:set>
                                    <p:animEffect transition="in" filter="wipe(up)">
                                      <p:cBhvr>
                                        <p:cTn id="93" dur="1000"/>
                                        <p:tgtEl>
                                          <p:spTgt spid="61"/>
                                        </p:tgtEl>
                                      </p:cBhvr>
                                    </p:animEffect>
                                  </p:childTnLst>
                                </p:cTn>
                              </p:par>
                            </p:childTnLst>
                          </p:cTn>
                        </p:par>
                        <p:par>
                          <p:cTn id="94" fill="hold">
                            <p:stCondLst>
                              <p:cond delay="1000"/>
                            </p:stCondLst>
                            <p:childTnLst>
                              <p:par>
                                <p:cTn id="95" presetID="10" presetClass="entr" presetSubtype="0" fill="hold" nodeType="afterEffect">
                                  <p:stCondLst>
                                    <p:cond delay="0"/>
                                  </p:stCondLst>
                                  <p:childTnLst>
                                    <p:set>
                                      <p:cBhvr>
                                        <p:cTn id="96" dur="1" fill="hold">
                                          <p:stCondLst>
                                            <p:cond delay="0"/>
                                          </p:stCondLst>
                                        </p:cTn>
                                        <p:tgtEl>
                                          <p:spTgt spid="7">
                                            <p:txEl>
                                              <p:pRg st="8" end="8"/>
                                            </p:txEl>
                                          </p:spTgt>
                                        </p:tgtEl>
                                        <p:attrNameLst>
                                          <p:attrName>style.visibility</p:attrName>
                                        </p:attrNameLst>
                                      </p:cBhvr>
                                      <p:to>
                                        <p:strVal val="visible"/>
                                      </p:to>
                                    </p:set>
                                    <p:animEffect transition="in" filter="fade">
                                      <p:cBhvr>
                                        <p:cTn id="97" dur="1000"/>
                                        <p:tgtEl>
                                          <p:spTgt spid="7">
                                            <p:txEl>
                                              <p:pRg st="8" end="8"/>
                                            </p:txEl>
                                          </p:spTgt>
                                        </p:tgtEl>
                                      </p:cBhvr>
                                    </p:animEffect>
                                  </p:childTnLst>
                                </p:cTn>
                              </p:par>
                              <p:par>
                                <p:cTn id="98" presetID="10" presetClass="entr" presetSubtype="0" fill="hold" nodeType="withEffect">
                                  <p:stCondLst>
                                    <p:cond delay="0"/>
                                  </p:stCondLst>
                                  <p:childTnLst>
                                    <p:set>
                                      <p:cBhvr>
                                        <p:cTn id="99" dur="1" fill="hold">
                                          <p:stCondLst>
                                            <p:cond delay="0"/>
                                          </p:stCondLst>
                                        </p:cTn>
                                        <p:tgtEl>
                                          <p:spTgt spid="7">
                                            <p:txEl>
                                              <p:pRg st="9" end="9"/>
                                            </p:txEl>
                                          </p:spTgt>
                                        </p:tgtEl>
                                        <p:attrNameLst>
                                          <p:attrName>style.visibility</p:attrName>
                                        </p:attrNameLst>
                                      </p:cBhvr>
                                      <p:to>
                                        <p:strVal val="visible"/>
                                      </p:to>
                                    </p:set>
                                    <p:animEffect transition="in" filter="fade">
                                      <p:cBhvr>
                                        <p:cTn id="100" dur="1000"/>
                                        <p:tgtEl>
                                          <p:spTgt spid="7">
                                            <p:txEl>
                                              <p:pRg st="9" end="9"/>
                                            </p:txEl>
                                          </p:spTgt>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nodeType="clickEffect">
                                  <p:stCondLst>
                                    <p:cond delay="0"/>
                                  </p:stCondLst>
                                  <p:childTnLst>
                                    <p:set>
                                      <p:cBhvr>
                                        <p:cTn id="104" dur="1" fill="hold">
                                          <p:stCondLst>
                                            <p:cond delay="0"/>
                                          </p:stCondLst>
                                        </p:cTn>
                                        <p:tgtEl>
                                          <p:spTgt spid="82"/>
                                        </p:tgtEl>
                                        <p:attrNameLst>
                                          <p:attrName>style.visibility</p:attrName>
                                        </p:attrNameLst>
                                      </p:cBhvr>
                                      <p:to>
                                        <p:strVal val="visible"/>
                                      </p:to>
                                    </p:set>
                                    <p:animEffect transition="in" filter="wipe(left)">
                                      <p:cBhvr>
                                        <p:cTn id="105" dur="1000"/>
                                        <p:tgtEl>
                                          <p:spTgt spid="82"/>
                                        </p:tgtEl>
                                      </p:cBhvr>
                                    </p:animEffect>
                                  </p:childTnLst>
                                </p:cTn>
                              </p:par>
                            </p:childTnLst>
                          </p:cTn>
                        </p:par>
                        <p:par>
                          <p:cTn id="106" fill="hold">
                            <p:stCondLst>
                              <p:cond delay="1000"/>
                            </p:stCondLst>
                            <p:childTnLst>
                              <p:par>
                                <p:cTn id="107" presetID="10" presetClass="entr" presetSubtype="0" fill="hold" nodeType="afterEffect">
                                  <p:stCondLst>
                                    <p:cond delay="0"/>
                                  </p:stCondLst>
                                  <p:childTnLst>
                                    <p:set>
                                      <p:cBhvr>
                                        <p:cTn id="108" dur="1" fill="hold">
                                          <p:stCondLst>
                                            <p:cond delay="0"/>
                                          </p:stCondLst>
                                        </p:cTn>
                                        <p:tgtEl>
                                          <p:spTgt spid="7">
                                            <p:txEl>
                                              <p:pRg st="10" end="10"/>
                                            </p:txEl>
                                          </p:spTgt>
                                        </p:tgtEl>
                                        <p:attrNameLst>
                                          <p:attrName>style.visibility</p:attrName>
                                        </p:attrNameLst>
                                      </p:cBhvr>
                                      <p:to>
                                        <p:strVal val="visible"/>
                                      </p:to>
                                    </p:set>
                                    <p:animEffect transition="in" filter="fade">
                                      <p:cBhvr>
                                        <p:cTn id="109" dur="1000"/>
                                        <p:tgtEl>
                                          <p:spTgt spid="7">
                                            <p:txEl>
                                              <p:pRg st="10" end="10"/>
                                            </p:txEl>
                                          </p:spTgt>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nodeType="clickEffect">
                                  <p:stCondLst>
                                    <p:cond delay="0"/>
                                  </p:stCondLst>
                                  <p:childTnLst>
                                    <p:set>
                                      <p:cBhvr>
                                        <p:cTn id="113" dur="1" fill="hold">
                                          <p:stCondLst>
                                            <p:cond delay="0"/>
                                          </p:stCondLst>
                                        </p:cTn>
                                        <p:tgtEl>
                                          <p:spTgt spid="88"/>
                                        </p:tgtEl>
                                        <p:attrNameLst>
                                          <p:attrName>style.visibility</p:attrName>
                                        </p:attrNameLst>
                                      </p:cBhvr>
                                      <p:to>
                                        <p:strVal val="visible"/>
                                      </p:to>
                                    </p:set>
                                    <p:animEffect transition="in" filter="wipe(left)">
                                      <p:cBhvr>
                                        <p:cTn id="114" dur="1000"/>
                                        <p:tgtEl>
                                          <p:spTgt spid="88"/>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1" fill="hold" nodeType="clickEffect">
                                  <p:stCondLst>
                                    <p:cond delay="0"/>
                                  </p:stCondLst>
                                  <p:childTnLst>
                                    <p:set>
                                      <p:cBhvr>
                                        <p:cTn id="118" dur="1" fill="hold">
                                          <p:stCondLst>
                                            <p:cond delay="0"/>
                                          </p:stCondLst>
                                        </p:cTn>
                                        <p:tgtEl>
                                          <p:spTgt spid="62"/>
                                        </p:tgtEl>
                                        <p:attrNameLst>
                                          <p:attrName>style.visibility</p:attrName>
                                        </p:attrNameLst>
                                      </p:cBhvr>
                                      <p:to>
                                        <p:strVal val="visible"/>
                                      </p:to>
                                    </p:set>
                                    <p:animEffect transition="in" filter="wipe(up)">
                                      <p:cBhvr>
                                        <p:cTn id="119" dur="1000"/>
                                        <p:tgtEl>
                                          <p:spTgt spid="62"/>
                                        </p:tgtEl>
                                      </p:cBhvr>
                                    </p:animEffect>
                                  </p:childTnLst>
                                </p:cTn>
                              </p:par>
                            </p:childTnLst>
                          </p:cTn>
                        </p:par>
                        <p:par>
                          <p:cTn id="120" fill="hold">
                            <p:stCondLst>
                              <p:cond delay="1000"/>
                            </p:stCondLst>
                            <p:childTnLst>
                              <p:par>
                                <p:cTn id="121" presetID="10" presetClass="entr" presetSubtype="0" fill="hold" nodeType="afterEffect">
                                  <p:stCondLst>
                                    <p:cond delay="0"/>
                                  </p:stCondLst>
                                  <p:childTnLst>
                                    <p:set>
                                      <p:cBhvr>
                                        <p:cTn id="122" dur="1" fill="hold">
                                          <p:stCondLst>
                                            <p:cond delay="0"/>
                                          </p:stCondLst>
                                        </p:cTn>
                                        <p:tgtEl>
                                          <p:spTgt spid="7">
                                            <p:txEl>
                                              <p:pRg st="12" end="12"/>
                                            </p:txEl>
                                          </p:spTgt>
                                        </p:tgtEl>
                                        <p:attrNameLst>
                                          <p:attrName>style.visibility</p:attrName>
                                        </p:attrNameLst>
                                      </p:cBhvr>
                                      <p:to>
                                        <p:strVal val="visible"/>
                                      </p:to>
                                    </p:set>
                                    <p:animEffect transition="in" filter="fade">
                                      <p:cBhvr>
                                        <p:cTn id="123" dur="1000"/>
                                        <p:tgtEl>
                                          <p:spTgt spid="7">
                                            <p:txEl>
                                              <p:pRg st="12" end="12"/>
                                            </p:txEl>
                                          </p:spTgt>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nodeType="clickEffect">
                                  <p:stCondLst>
                                    <p:cond delay="0"/>
                                  </p:stCondLst>
                                  <p:childTnLst>
                                    <p:set>
                                      <p:cBhvr>
                                        <p:cTn id="127" dur="1" fill="hold">
                                          <p:stCondLst>
                                            <p:cond delay="0"/>
                                          </p:stCondLst>
                                        </p:cTn>
                                        <p:tgtEl>
                                          <p:spTgt spid="75"/>
                                        </p:tgtEl>
                                        <p:attrNameLst>
                                          <p:attrName>style.visibility</p:attrName>
                                        </p:attrNameLst>
                                      </p:cBhvr>
                                      <p:to>
                                        <p:strVal val="visible"/>
                                      </p:to>
                                    </p:set>
                                    <p:animEffect transition="in" filter="wipe(left)">
                                      <p:cBhvr>
                                        <p:cTn id="128" dur="2000"/>
                                        <p:tgtEl>
                                          <p:spTgt spid="75"/>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nodeType="clickEffect">
                                  <p:stCondLst>
                                    <p:cond delay="0"/>
                                  </p:stCondLst>
                                  <p:childTnLst>
                                    <p:set>
                                      <p:cBhvr>
                                        <p:cTn id="132" dur="1" fill="hold">
                                          <p:stCondLst>
                                            <p:cond delay="0"/>
                                          </p:stCondLst>
                                        </p:cTn>
                                        <p:tgtEl>
                                          <p:spTgt spid="63"/>
                                        </p:tgtEl>
                                        <p:attrNameLst>
                                          <p:attrName>style.visibility</p:attrName>
                                        </p:attrNameLst>
                                      </p:cBhvr>
                                      <p:to>
                                        <p:strVal val="visible"/>
                                      </p:to>
                                    </p:set>
                                    <p:animEffect transition="in" filter="wipe(up)">
                                      <p:cBhvr>
                                        <p:cTn id="133" dur="1000"/>
                                        <p:tgtEl>
                                          <p:spTgt spid="63"/>
                                        </p:tgtEl>
                                      </p:cBhvr>
                                    </p:animEffect>
                                  </p:childTnLst>
                                </p:cTn>
                              </p:par>
                            </p:childTnLst>
                          </p:cTn>
                        </p:par>
                        <p:par>
                          <p:cTn id="134" fill="hold">
                            <p:stCondLst>
                              <p:cond delay="1000"/>
                            </p:stCondLst>
                            <p:childTnLst>
                              <p:par>
                                <p:cTn id="135" presetID="10" presetClass="entr" presetSubtype="0" fill="hold" nodeType="afterEffect">
                                  <p:stCondLst>
                                    <p:cond delay="0"/>
                                  </p:stCondLst>
                                  <p:childTnLst>
                                    <p:set>
                                      <p:cBhvr>
                                        <p:cTn id="136" dur="1" fill="hold">
                                          <p:stCondLst>
                                            <p:cond delay="0"/>
                                          </p:stCondLst>
                                        </p:cTn>
                                        <p:tgtEl>
                                          <p:spTgt spid="7">
                                            <p:txEl>
                                              <p:pRg st="14" end="14"/>
                                            </p:txEl>
                                          </p:spTgt>
                                        </p:tgtEl>
                                        <p:attrNameLst>
                                          <p:attrName>style.visibility</p:attrName>
                                        </p:attrNameLst>
                                      </p:cBhvr>
                                      <p:to>
                                        <p:strVal val="visible"/>
                                      </p:to>
                                    </p:set>
                                    <p:animEffect transition="in" filter="fade">
                                      <p:cBhvr>
                                        <p:cTn id="137" dur="1000"/>
                                        <p:tgtEl>
                                          <p:spTgt spid="7">
                                            <p:txEl>
                                              <p:pRg st="14" end="14"/>
                                            </p:txEl>
                                          </p:spTgt>
                                        </p:tgtEl>
                                      </p:cBhvr>
                                    </p:animEffect>
                                  </p:childTnLst>
                                </p:cTn>
                              </p:par>
                              <p:par>
                                <p:cTn id="138" presetID="10" presetClass="entr" presetSubtype="0" fill="hold" nodeType="withEffect">
                                  <p:stCondLst>
                                    <p:cond delay="0"/>
                                  </p:stCondLst>
                                  <p:childTnLst>
                                    <p:set>
                                      <p:cBhvr>
                                        <p:cTn id="139" dur="1" fill="hold">
                                          <p:stCondLst>
                                            <p:cond delay="0"/>
                                          </p:stCondLst>
                                        </p:cTn>
                                        <p:tgtEl>
                                          <p:spTgt spid="7">
                                            <p:txEl>
                                              <p:pRg st="16" end="16"/>
                                            </p:txEl>
                                          </p:spTgt>
                                        </p:tgtEl>
                                        <p:attrNameLst>
                                          <p:attrName>style.visibility</p:attrName>
                                        </p:attrNameLst>
                                      </p:cBhvr>
                                      <p:to>
                                        <p:strVal val="visible"/>
                                      </p:to>
                                    </p:set>
                                    <p:animEffect transition="in" filter="fade">
                                      <p:cBhvr>
                                        <p:cTn id="140" dur="1000"/>
                                        <p:tgtEl>
                                          <p:spTgt spid="7">
                                            <p:txEl>
                                              <p:pRg st="16" end="16"/>
                                            </p:txEl>
                                          </p:spTgt>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8" fill="hold" nodeType="clickEffect">
                                  <p:stCondLst>
                                    <p:cond delay="0"/>
                                  </p:stCondLst>
                                  <p:childTnLst>
                                    <p:set>
                                      <p:cBhvr>
                                        <p:cTn id="144" dur="1" fill="hold">
                                          <p:stCondLst>
                                            <p:cond delay="0"/>
                                          </p:stCondLst>
                                        </p:cTn>
                                        <p:tgtEl>
                                          <p:spTgt spid="77"/>
                                        </p:tgtEl>
                                        <p:attrNameLst>
                                          <p:attrName>style.visibility</p:attrName>
                                        </p:attrNameLst>
                                      </p:cBhvr>
                                      <p:to>
                                        <p:strVal val="visible"/>
                                      </p:to>
                                    </p:set>
                                    <p:animEffect transition="in" filter="wipe(left)">
                                      <p:cBhvr>
                                        <p:cTn id="145" dur="1000"/>
                                        <p:tgtEl>
                                          <p:spTgt spid="77"/>
                                        </p:tgtEl>
                                      </p:cBhvr>
                                    </p:animEffect>
                                  </p:childTnLst>
                                </p:cTn>
                              </p:par>
                            </p:childTnLst>
                          </p:cTn>
                        </p:par>
                      </p:childTnLst>
                    </p:cTn>
                  </p:par>
                  <p:par>
                    <p:cTn id="146" fill="hold">
                      <p:stCondLst>
                        <p:cond delay="indefinite"/>
                      </p:stCondLst>
                      <p:childTnLst>
                        <p:par>
                          <p:cTn id="147" fill="hold">
                            <p:stCondLst>
                              <p:cond delay="0"/>
                            </p:stCondLst>
                            <p:childTnLst>
                              <p:par>
                                <p:cTn id="148" presetID="22" presetClass="entr" presetSubtype="8" fill="hold" nodeType="clickEffect">
                                  <p:stCondLst>
                                    <p:cond delay="0"/>
                                  </p:stCondLst>
                                  <p:childTnLst>
                                    <p:set>
                                      <p:cBhvr>
                                        <p:cTn id="149" dur="1" fill="hold">
                                          <p:stCondLst>
                                            <p:cond delay="0"/>
                                          </p:stCondLst>
                                        </p:cTn>
                                        <p:tgtEl>
                                          <p:spTgt spid="100"/>
                                        </p:tgtEl>
                                        <p:attrNameLst>
                                          <p:attrName>style.visibility</p:attrName>
                                        </p:attrNameLst>
                                      </p:cBhvr>
                                      <p:to>
                                        <p:strVal val="visible"/>
                                      </p:to>
                                    </p:set>
                                    <p:animEffect transition="in" filter="wipe(left)">
                                      <p:cBhvr>
                                        <p:cTn id="150" dur="1000"/>
                                        <p:tgtEl>
                                          <p:spTgt spid="100"/>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8" fill="hold" nodeType="clickEffect">
                                  <p:stCondLst>
                                    <p:cond delay="0"/>
                                  </p:stCondLst>
                                  <p:childTnLst>
                                    <p:set>
                                      <p:cBhvr>
                                        <p:cTn id="154" dur="1" fill="hold">
                                          <p:stCondLst>
                                            <p:cond delay="0"/>
                                          </p:stCondLst>
                                        </p:cTn>
                                        <p:tgtEl>
                                          <p:spTgt spid="83"/>
                                        </p:tgtEl>
                                        <p:attrNameLst>
                                          <p:attrName>style.visibility</p:attrName>
                                        </p:attrNameLst>
                                      </p:cBhvr>
                                      <p:to>
                                        <p:strVal val="visible"/>
                                      </p:to>
                                    </p:set>
                                    <p:animEffect transition="in" filter="wipe(left)">
                                      <p:cBhvr>
                                        <p:cTn id="155" dur="1000"/>
                                        <p:tgtEl>
                                          <p:spTgt spid="83"/>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1" fill="hold" nodeType="clickEffect">
                                  <p:stCondLst>
                                    <p:cond delay="0"/>
                                  </p:stCondLst>
                                  <p:childTnLst>
                                    <p:set>
                                      <p:cBhvr>
                                        <p:cTn id="159" dur="1" fill="hold">
                                          <p:stCondLst>
                                            <p:cond delay="0"/>
                                          </p:stCondLst>
                                        </p:cTn>
                                        <p:tgtEl>
                                          <p:spTgt spid="102"/>
                                        </p:tgtEl>
                                        <p:attrNameLst>
                                          <p:attrName>style.visibility</p:attrName>
                                        </p:attrNameLst>
                                      </p:cBhvr>
                                      <p:to>
                                        <p:strVal val="visible"/>
                                      </p:to>
                                    </p:set>
                                    <p:animEffect transition="in" filter="wipe(up)">
                                      <p:cBhvr>
                                        <p:cTn id="160" dur="1000"/>
                                        <p:tgtEl>
                                          <p:spTgt spid="102"/>
                                        </p:tgtEl>
                                      </p:cBhvr>
                                    </p:animEffect>
                                  </p:childTnLst>
                                </p:cTn>
                              </p:par>
                            </p:childTnLst>
                          </p:cTn>
                        </p:par>
                        <p:par>
                          <p:cTn id="161" fill="hold">
                            <p:stCondLst>
                              <p:cond delay="1000"/>
                            </p:stCondLst>
                            <p:childTnLst>
                              <p:par>
                                <p:cTn id="162" presetID="10" presetClass="entr" presetSubtype="0" fill="hold" nodeType="afterEffect">
                                  <p:stCondLst>
                                    <p:cond delay="0"/>
                                  </p:stCondLst>
                                  <p:childTnLst>
                                    <p:set>
                                      <p:cBhvr>
                                        <p:cTn id="163" dur="1" fill="hold">
                                          <p:stCondLst>
                                            <p:cond delay="0"/>
                                          </p:stCondLst>
                                        </p:cTn>
                                        <p:tgtEl>
                                          <p:spTgt spid="7">
                                            <p:txEl>
                                              <p:pRg st="19" end="19"/>
                                            </p:txEl>
                                          </p:spTgt>
                                        </p:tgtEl>
                                        <p:attrNameLst>
                                          <p:attrName>style.visibility</p:attrName>
                                        </p:attrNameLst>
                                      </p:cBhvr>
                                      <p:to>
                                        <p:strVal val="visible"/>
                                      </p:to>
                                    </p:set>
                                    <p:animEffect transition="in" filter="fade">
                                      <p:cBhvr>
                                        <p:cTn id="164" dur="1000"/>
                                        <p:tgtEl>
                                          <p:spTgt spid="7">
                                            <p:txEl>
                                              <p:pRg st="19" end="19"/>
                                            </p:txEl>
                                          </p:spTgt>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104"/>
                                        </p:tgtEl>
                                        <p:attrNameLst>
                                          <p:attrName>style.visibility</p:attrName>
                                        </p:attrNameLst>
                                      </p:cBhvr>
                                      <p:to>
                                        <p:strVal val="visible"/>
                                      </p:to>
                                    </p:set>
                                    <p:animEffect transition="in" filter="wipe(left)">
                                      <p:cBhvr>
                                        <p:cTn id="169" dur="10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TextBox 1"/>
          <p:cNvSpPr txBox="1"/>
          <p:nvPr/>
        </p:nvSpPr>
        <p:spPr>
          <a:xfrm>
            <a:off x="0" y="0"/>
            <a:ext cx="9144000" cy="10864513"/>
          </a:xfrm>
          <a:prstGeom prst="rect">
            <a:avLst/>
          </a:prstGeom>
        </p:spPr>
        <p:txBody>
          <a:bodyPr wrap="square" rtlCol="0">
            <a:spAutoFit/>
          </a:bodyPr>
          <a:lstStyle/>
          <a:p>
            <a:pPr algn="ctr"/>
            <a:r>
              <a:rPr lang="en-US" sz="2800" b="1" u="sng" dirty="0" smtClean="0"/>
              <a:t>Oregon Territory Timeline</a:t>
            </a:r>
          </a:p>
          <a:p>
            <a:endParaRPr lang="en-US" sz="2800" dirty="0" smtClean="0"/>
          </a:p>
          <a:p>
            <a:r>
              <a:rPr lang="en-US" sz="2800" dirty="0" smtClean="0"/>
              <a:t>1837: </a:t>
            </a:r>
            <a:r>
              <a:rPr lang="en-US" sz="2800" dirty="0" err="1" smtClean="0"/>
              <a:t>Whitmans</a:t>
            </a:r>
            <a:r>
              <a:rPr lang="en-US" sz="2800" dirty="0" smtClean="0"/>
              <a:t>/</a:t>
            </a:r>
            <a:r>
              <a:rPr lang="en-US" sz="2800" dirty="0" err="1" smtClean="0"/>
              <a:t>Spaldings</a:t>
            </a:r>
            <a:r>
              <a:rPr lang="en-US" sz="2800" dirty="0" smtClean="0"/>
              <a:t> arrive </a:t>
            </a:r>
          </a:p>
          <a:p>
            <a:r>
              <a:rPr lang="en-US" sz="2800" dirty="0" smtClean="0"/>
              <a:t>1843: provisional </a:t>
            </a:r>
            <a:r>
              <a:rPr lang="en-US" sz="2800" dirty="0" err="1" smtClean="0"/>
              <a:t>gov’t</a:t>
            </a:r>
            <a:r>
              <a:rPr lang="en-US" sz="2800" dirty="0" smtClean="0"/>
              <a:t> of Oregon </a:t>
            </a:r>
          </a:p>
          <a:p>
            <a:r>
              <a:rPr lang="en-US" sz="2800" dirty="0" smtClean="0"/>
              <a:t>1846: Oregon Treaty w/Britain divides at 49</a:t>
            </a:r>
            <a:r>
              <a:rPr lang="en-US" sz="2800" baseline="30000" dirty="0" smtClean="0"/>
              <a:t>th</a:t>
            </a:r>
            <a:r>
              <a:rPr lang="en-US" sz="2800" dirty="0" smtClean="0"/>
              <a:t> Parallel</a:t>
            </a:r>
          </a:p>
          <a:p>
            <a:r>
              <a:rPr lang="en-US" sz="2800" dirty="0" smtClean="0"/>
              <a:t>1847: Whitman massacre</a:t>
            </a:r>
          </a:p>
          <a:p>
            <a:r>
              <a:rPr lang="en-US" sz="2800" dirty="0" smtClean="0"/>
              <a:t>1847-1855: Cayuse Wars</a:t>
            </a:r>
          </a:p>
          <a:p>
            <a:r>
              <a:rPr lang="en-US" sz="2800" dirty="0" smtClean="0"/>
              <a:t>1848: Oregon Territory established</a:t>
            </a:r>
          </a:p>
          <a:p>
            <a:r>
              <a:rPr lang="en-US" sz="2800" dirty="0" smtClean="0"/>
              <a:t>1850: Donation Land Claim Act</a:t>
            </a:r>
          </a:p>
          <a:p>
            <a:r>
              <a:rPr lang="en-US" sz="2800" dirty="0" smtClean="0"/>
              <a:t>1852: Ezra Meeker/family move to Oregon Territory (WA)</a:t>
            </a:r>
          </a:p>
          <a:p>
            <a:r>
              <a:rPr lang="en-US" sz="2800" dirty="0" smtClean="0"/>
              <a:t>1853: Washington Territory established</a:t>
            </a:r>
          </a:p>
          <a:p>
            <a:r>
              <a:rPr lang="en-US" sz="2800" dirty="0" smtClean="0"/>
              <a:t>1853-56: Treaties with western tribes for land/removal</a:t>
            </a:r>
          </a:p>
          <a:p>
            <a:r>
              <a:rPr lang="en-US" sz="2800" dirty="0" smtClean="0"/>
              <a:t>1855-1856: Rouge River Wars</a:t>
            </a:r>
          </a:p>
          <a:p>
            <a:r>
              <a:rPr lang="en-US" sz="2800" dirty="0" smtClean="0"/>
              <a:t>1855-1858: Yakama Wars</a:t>
            </a:r>
          </a:p>
          <a:p>
            <a:r>
              <a:rPr lang="en-US" sz="2800" dirty="0" smtClean="0"/>
              <a:t>1856: western Oregon tribes to reservation in Grand </a:t>
            </a:r>
            <a:r>
              <a:rPr lang="en-US" sz="2800" dirty="0" err="1" smtClean="0"/>
              <a:t>Ronde</a:t>
            </a:r>
            <a:endParaRPr lang="en-US" sz="2800" dirty="0" smtClean="0"/>
          </a:p>
          <a:p>
            <a:r>
              <a:rPr lang="en-US" sz="2800" dirty="0" smtClean="0"/>
              <a:t>1858: Coeur d'Alene War </a:t>
            </a:r>
          </a:p>
          <a:p>
            <a:r>
              <a:rPr lang="en-US" sz="2800" dirty="0" smtClean="0"/>
              <a:t>1859: Oregon becomes state</a:t>
            </a:r>
          </a:p>
          <a:p>
            <a:r>
              <a:rPr lang="en-US" sz="2800" dirty="0" smtClean="0"/>
              <a:t>1862: Homestead Act</a:t>
            </a:r>
          </a:p>
          <a:p>
            <a:r>
              <a:rPr lang="en-US" sz="2800" dirty="0" smtClean="0"/>
              <a:t>1866: Snake (Paiute) War (eastern Oregon)</a:t>
            </a:r>
          </a:p>
          <a:p>
            <a:r>
              <a:rPr lang="en-US" sz="2800" dirty="0" smtClean="0"/>
              <a:t>1872: 1</a:t>
            </a:r>
            <a:r>
              <a:rPr lang="en-US" sz="2800" baseline="30000" dirty="0" smtClean="0"/>
              <a:t>st</a:t>
            </a:r>
            <a:r>
              <a:rPr lang="en-US" sz="2800" dirty="0" smtClean="0"/>
              <a:t> reservations for eastern tribes</a:t>
            </a:r>
          </a:p>
          <a:p>
            <a:r>
              <a:rPr lang="en-US" sz="2800" dirty="0" smtClean="0"/>
              <a:t>1889: Washington becomes state</a:t>
            </a:r>
          </a:p>
          <a:p>
            <a:r>
              <a:rPr lang="en-US" sz="2800" dirty="0" smtClean="0"/>
              <a:t>1924: Indian Citizenship Act</a:t>
            </a:r>
          </a:p>
          <a:p>
            <a:r>
              <a:rPr lang="en-US" sz="2800" dirty="0" smtClean="0"/>
              <a:t>1954: Western Oregon Indian Termination Act</a:t>
            </a:r>
          </a:p>
          <a:p>
            <a:endParaRPr lang="en-US" sz="2800" dirty="0" smtClean="0"/>
          </a:p>
          <a:p>
            <a:endParaRPr lang="en-US" sz="2800" dirty="0"/>
          </a:p>
        </p:txBody>
      </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8" name="Rectangle 17"/>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0" name="TextBox 19"/>
          <p:cNvSpPr txBox="1"/>
          <p:nvPr/>
        </p:nvSpPr>
        <p:spPr>
          <a:xfrm>
            <a:off x="7467600" y="0"/>
            <a:ext cx="1435008" cy="830997"/>
          </a:xfrm>
          <a:prstGeom prst="rect">
            <a:avLst/>
          </a:prstGeom>
          <a:noFill/>
        </p:spPr>
        <p:txBody>
          <a:bodyPr wrap="none" rtlCol="0">
            <a:spAutoFit/>
          </a:bodyPr>
          <a:lstStyle/>
          <a:p>
            <a:r>
              <a:rPr lang="en-US" sz="4800" b="1" dirty="0" smtClean="0">
                <a:solidFill>
                  <a:srgbClr val="FF0000"/>
                </a:solidFill>
                <a:effectLst>
                  <a:outerShdw dist="50800" dir="5400000" algn="ctr" rotWithShape="0">
                    <a:schemeClr val="tx1"/>
                  </a:outerShdw>
                </a:effectLst>
              </a:rPr>
              <a:t>1837</a:t>
            </a:r>
            <a:endParaRPr lang="en-US" sz="4800" b="1" dirty="0">
              <a:solidFill>
                <a:srgbClr val="FF0000"/>
              </a:solidFill>
              <a:effectLst>
                <a:outerShdw dist="50800" dir="5400000" algn="ctr" rotWithShape="0">
                  <a:schemeClr val="tx1"/>
                </a:outerShdw>
              </a:effectLst>
            </a:endParaRPr>
          </a:p>
        </p:txBody>
      </p:sp>
      <p:pic>
        <p:nvPicPr>
          <p:cNvPr id="10" name="Picture 2" descr="File:United States 1837-03-1838.png"/>
          <p:cNvPicPr>
            <a:picLocks noChangeAspect="1" noChangeArrowheads="1"/>
          </p:cNvPicPr>
          <p:nvPr/>
        </p:nvPicPr>
        <p:blipFill>
          <a:blip r:embed="rId3"/>
          <a:srcRect l="11259" t="19316" r="78135" b="73458"/>
          <a:stretch>
            <a:fillRect/>
          </a:stretch>
        </p:blipFill>
        <p:spPr bwMode="auto">
          <a:xfrm>
            <a:off x="11887200" y="762000"/>
            <a:ext cx="990600" cy="457200"/>
          </a:xfrm>
          <a:prstGeom prst="rect">
            <a:avLst/>
          </a:prstGeom>
          <a:noFill/>
        </p:spPr>
      </p:pic>
      <p:pic>
        <p:nvPicPr>
          <p:cNvPr id="14" name="Picture 2" descr="File:United States 1837-03-1838.png"/>
          <p:cNvPicPr>
            <a:picLocks noChangeAspect="1" noChangeArrowheads="1"/>
          </p:cNvPicPr>
          <p:nvPr/>
        </p:nvPicPr>
        <p:blipFill>
          <a:blip r:embed="rId3"/>
          <a:srcRect l="34103" t="51830" r="57738" b="39740"/>
          <a:stretch>
            <a:fillRect/>
          </a:stretch>
        </p:blipFill>
        <p:spPr bwMode="auto">
          <a:xfrm>
            <a:off x="12039600" y="2286000"/>
            <a:ext cx="762000" cy="533400"/>
          </a:xfrm>
          <a:prstGeom prst="rect">
            <a:avLst/>
          </a:prstGeom>
          <a:noFill/>
        </p:spPr>
      </p:pic>
      <p:grpSp>
        <p:nvGrpSpPr>
          <p:cNvPr id="23" name="Group 22"/>
          <p:cNvGrpSpPr/>
          <p:nvPr/>
        </p:nvGrpSpPr>
        <p:grpSpPr>
          <a:xfrm>
            <a:off x="-137160" y="758952"/>
            <a:ext cx="9870097" cy="6327648"/>
            <a:chOff x="-137160" y="758952"/>
            <a:chExt cx="9870097" cy="6327648"/>
          </a:xfrm>
        </p:grpSpPr>
        <p:grpSp>
          <p:nvGrpSpPr>
            <p:cNvPr id="21" name="Group 20"/>
            <p:cNvGrpSpPr/>
            <p:nvPr/>
          </p:nvGrpSpPr>
          <p:grpSpPr>
            <a:xfrm>
              <a:off x="-137160" y="758952"/>
              <a:ext cx="9870097" cy="6327648"/>
              <a:chOff x="-137160" y="758952"/>
              <a:chExt cx="9870097" cy="6327648"/>
            </a:xfrm>
          </p:grpSpPr>
          <p:pic>
            <p:nvPicPr>
              <p:cNvPr id="5122"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1" name="Picture 2"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12"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13"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15"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sp>
        <p:nvSpPr>
          <p:cNvPr id="19" name="Freeform 18"/>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4" name="Picture 5"/>
          <p:cNvPicPr>
            <a:picLocks noChangeAspect="1" noChangeArrowheads="1"/>
          </p:cNvPicPr>
          <p:nvPr/>
        </p:nvPicPr>
        <p:blipFill>
          <a:blip r:embed="rId4"/>
          <a:srcRect l="9091" b="62155"/>
          <a:stretch>
            <a:fillRect/>
          </a:stretch>
        </p:blipFill>
        <p:spPr bwMode="auto">
          <a:xfrm>
            <a:off x="4953000" y="2819400"/>
            <a:ext cx="1524000" cy="1295400"/>
          </a:xfrm>
          <a:prstGeom prst="rect">
            <a:avLst/>
          </a:prstGeom>
          <a:noFill/>
          <a:ln w="9525">
            <a:noFill/>
            <a:miter lim="800000"/>
            <a:headEnd/>
            <a:tailEnd/>
          </a:ln>
          <a:effectLst/>
        </p:spPr>
      </p:pic>
      <p:pic>
        <p:nvPicPr>
          <p:cNvPr id="26" name="Picture 5"/>
          <p:cNvPicPr>
            <a:picLocks noChangeAspect="1" noChangeArrowheads="1"/>
          </p:cNvPicPr>
          <p:nvPr/>
        </p:nvPicPr>
        <p:blipFill>
          <a:blip r:embed="rId4"/>
          <a:srcRect l="54545" b="62155"/>
          <a:stretch>
            <a:fillRect/>
          </a:stretch>
        </p:blipFill>
        <p:spPr bwMode="auto">
          <a:xfrm>
            <a:off x="1219200" y="152400"/>
            <a:ext cx="762000" cy="1295400"/>
          </a:xfrm>
          <a:prstGeom prst="rect">
            <a:avLst/>
          </a:prstGeom>
          <a:noFill/>
          <a:ln w="9525">
            <a:noFill/>
            <a:miter lim="800000"/>
            <a:headEnd/>
            <a:tailEnd/>
          </a:ln>
          <a:effectLst/>
        </p:spPr>
      </p:pic>
      <p:sp>
        <p:nvSpPr>
          <p:cNvPr id="28" name="5-Point Star 27"/>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25" name="Picture 5"/>
          <p:cNvPicPr>
            <a:picLocks noChangeAspect="1" noChangeArrowheads="1"/>
          </p:cNvPicPr>
          <p:nvPr/>
        </p:nvPicPr>
        <p:blipFill>
          <a:blip r:embed="rId4"/>
          <a:srcRect l="9091" r="40909" b="62155"/>
          <a:stretch>
            <a:fillRect/>
          </a:stretch>
        </p:blipFill>
        <p:spPr bwMode="auto">
          <a:xfrm>
            <a:off x="457200" y="152400"/>
            <a:ext cx="838200" cy="1295400"/>
          </a:xfrm>
          <a:prstGeom prst="rect">
            <a:avLst/>
          </a:prstGeom>
          <a:noFill/>
          <a:ln w="9525">
            <a:noFill/>
            <a:miter lim="800000"/>
            <a:headEnd/>
            <a:tailEnd/>
          </a:ln>
          <a:effectLst/>
        </p:spPr>
      </p:pic>
      <p:sp>
        <p:nvSpPr>
          <p:cNvPr id="31" name="Oval 30"/>
          <p:cNvSpPr/>
          <p:nvPr/>
        </p:nvSpPr>
        <p:spPr>
          <a:xfrm>
            <a:off x="381000" y="1371600"/>
            <a:ext cx="1905000"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grpSp>
        <p:nvGrpSpPr>
          <p:cNvPr id="36" name="Group 35"/>
          <p:cNvGrpSpPr/>
          <p:nvPr/>
        </p:nvGrpSpPr>
        <p:grpSpPr>
          <a:xfrm>
            <a:off x="1294606" y="915194"/>
            <a:ext cx="1588" cy="1524000"/>
            <a:chOff x="1294606" y="915194"/>
            <a:chExt cx="1588" cy="1524000"/>
          </a:xfrm>
        </p:grpSpPr>
        <p:cxnSp>
          <p:nvCxnSpPr>
            <p:cNvPr id="33" name="Straight Arrow Connector 32"/>
            <p:cNvCxnSpPr/>
            <p:nvPr/>
          </p:nvCxnSpPr>
          <p:spPr>
            <a:xfrm rot="5400000" flipH="1" flipV="1">
              <a:off x="1104900" y="1104900"/>
              <a:ext cx="381000" cy="1588"/>
            </a:xfrm>
            <a:prstGeom prst="straightConnector1">
              <a:avLst/>
            </a:prstGeom>
            <a:ln w="76200">
              <a:solidFill>
                <a:srgbClr val="FF0000"/>
              </a:solidFill>
              <a:tailEnd type="triangle"/>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rot="5400000">
              <a:off x="1104900" y="2247900"/>
              <a:ext cx="381000" cy="1588"/>
            </a:xfrm>
            <a:prstGeom prst="straightConnector1">
              <a:avLst/>
            </a:prstGeom>
            <a:ln w="76200">
              <a:solidFill>
                <a:srgbClr val="FF0000"/>
              </a:solidFill>
              <a:tailEnd type="triangle"/>
            </a:ln>
            <a:effectLst>
              <a:outerShdw dist="50800" dir="8400000" algn="ctr" rotWithShape="0">
                <a:schemeClr val="tx1"/>
              </a:outerShdw>
            </a:effectLst>
          </p:spPr>
          <p:style>
            <a:lnRef idx="1">
              <a:schemeClr val="accent1"/>
            </a:lnRef>
            <a:fillRef idx="0">
              <a:schemeClr val="accent1"/>
            </a:fillRef>
            <a:effectRef idx="0">
              <a:schemeClr val="accent1"/>
            </a:effectRef>
            <a:fontRef idx="minor">
              <a:schemeClr val="tx1"/>
            </a:fontRef>
          </p:style>
        </p:cxnSp>
      </p:grpSp>
      <p:sp>
        <p:nvSpPr>
          <p:cNvPr id="27" name="5-Point Star 26"/>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childTnLst>
                          </p:cTn>
                        </p:par>
                        <p:par>
                          <p:cTn id="8" fill="hold">
                            <p:stCondLst>
                              <p:cond delay="1000"/>
                            </p:stCondLst>
                            <p:childTnLst>
                              <p:par>
                                <p:cTn id="9" presetID="49" presetClass="entr" presetSubtype="0" decel="10000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 calcmode="lin" valueType="num">
                                      <p:cBhvr>
                                        <p:cTn id="13" dur="1000" fill="hold"/>
                                        <p:tgtEl>
                                          <p:spTgt spid="20"/>
                                        </p:tgtEl>
                                        <p:attrNameLst>
                                          <p:attrName>style.rotation</p:attrName>
                                        </p:attrNameLst>
                                      </p:cBhvr>
                                      <p:tavLst>
                                        <p:tav tm="0">
                                          <p:val>
                                            <p:fltVal val="360"/>
                                          </p:val>
                                        </p:tav>
                                        <p:tav tm="100000">
                                          <p:val>
                                            <p:fltVal val="0"/>
                                          </p:val>
                                        </p:tav>
                                      </p:tavLst>
                                    </p:anim>
                                    <p:animEffect transition="in" filter="fade">
                                      <p:cBhvr>
                                        <p:cTn id="14" dur="1000"/>
                                        <p:tgtEl>
                                          <p:spTgt spid="20"/>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1000"/>
                                        <p:tgtEl>
                                          <p:spTgt spid="31"/>
                                        </p:tgtEl>
                                      </p:cBhvr>
                                    </p:animEffect>
                                  </p:childTnLst>
                                </p:cTn>
                              </p:par>
                            </p:childTnLst>
                          </p:cTn>
                        </p:par>
                        <p:par>
                          <p:cTn id="20" fill="hold">
                            <p:stCondLst>
                              <p:cond delay="1000"/>
                            </p:stCondLst>
                            <p:childTnLst>
                              <p:par>
                                <p:cTn id="21" presetID="16" presetClass="entr" presetSubtype="42" fill="hold" nodeType="after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barn(outHorizontal)">
                                      <p:cBhvr>
                                        <p:cTn id="23" dur="1000"/>
                                        <p:tgtEl>
                                          <p:spTgt spid="3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1000"/>
                                        <p:tgtEl>
                                          <p:spTgt spid="31"/>
                                        </p:tgtEl>
                                      </p:cBhvr>
                                    </p:animEffect>
                                    <p:set>
                                      <p:cBhvr>
                                        <p:cTn id="28" dur="1" fill="hold">
                                          <p:stCondLst>
                                            <p:cond delay="999"/>
                                          </p:stCondLst>
                                        </p:cTn>
                                        <p:tgtEl>
                                          <p:spTgt spid="31"/>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36"/>
                                        </p:tgtEl>
                                      </p:cBhvr>
                                    </p:animEffect>
                                    <p:set>
                                      <p:cBhvr>
                                        <p:cTn id="31" dur="1" fill="hold">
                                          <p:stCondLst>
                                            <p:cond delay="999"/>
                                          </p:stCondLst>
                                        </p:cTn>
                                        <p:tgtEl>
                                          <p:spTgt spid="36"/>
                                        </p:tgtEl>
                                        <p:attrNameLst>
                                          <p:attrName>style.visibility</p:attrName>
                                        </p:attrNameLst>
                                      </p:cBhvr>
                                      <p:to>
                                        <p:strVal val="hidden"/>
                                      </p:to>
                                    </p:set>
                                  </p:childTnLst>
                                </p:cTn>
                              </p:par>
                            </p:childTnLst>
                          </p:cTn>
                        </p:par>
                        <p:par>
                          <p:cTn id="32" fill="hold">
                            <p:stCondLst>
                              <p:cond delay="1000"/>
                            </p:stCondLst>
                            <p:childTnLst>
                              <p:par>
                                <p:cTn id="33" presetID="30"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800" decel="100000"/>
                                        <p:tgtEl>
                                          <p:spTgt spid="24"/>
                                        </p:tgtEl>
                                      </p:cBhvr>
                                    </p:animEffect>
                                    <p:anim calcmode="lin" valueType="num">
                                      <p:cBhvr>
                                        <p:cTn id="36" dur="800" decel="100000" fill="hold"/>
                                        <p:tgtEl>
                                          <p:spTgt spid="24"/>
                                        </p:tgtEl>
                                        <p:attrNameLst>
                                          <p:attrName>style.rotation</p:attrName>
                                        </p:attrNameLst>
                                      </p:cBhvr>
                                      <p:tavLst>
                                        <p:tav tm="0">
                                          <p:val>
                                            <p:fltVal val="-90"/>
                                          </p:val>
                                        </p:tav>
                                        <p:tav tm="100000">
                                          <p:val>
                                            <p:fltVal val="0"/>
                                          </p:val>
                                        </p:tav>
                                      </p:tavLst>
                                    </p:anim>
                                    <p:anim calcmode="lin" valueType="num">
                                      <p:cBhvr>
                                        <p:cTn id="37" dur="800" decel="100000" fill="hold"/>
                                        <p:tgtEl>
                                          <p:spTgt spid="24"/>
                                        </p:tgtEl>
                                        <p:attrNameLst>
                                          <p:attrName>ppt_x</p:attrName>
                                        </p:attrNameLst>
                                      </p:cBhvr>
                                      <p:tavLst>
                                        <p:tav tm="0">
                                          <p:val>
                                            <p:strVal val="#ppt_x+0.4"/>
                                          </p:val>
                                        </p:tav>
                                        <p:tav tm="100000">
                                          <p:val>
                                            <p:strVal val="#ppt_x-0.05"/>
                                          </p:val>
                                        </p:tav>
                                      </p:tavLst>
                                    </p:anim>
                                    <p:anim calcmode="lin" valueType="num">
                                      <p:cBhvr>
                                        <p:cTn id="38" dur="800" decel="100000" fill="hold"/>
                                        <p:tgtEl>
                                          <p:spTgt spid="24"/>
                                        </p:tgtEl>
                                        <p:attrNameLst>
                                          <p:attrName>ppt_y</p:attrName>
                                        </p:attrNameLst>
                                      </p:cBhvr>
                                      <p:tavLst>
                                        <p:tav tm="0">
                                          <p:val>
                                            <p:strVal val="#ppt_y-0.4"/>
                                          </p:val>
                                        </p:tav>
                                        <p:tav tm="100000">
                                          <p:val>
                                            <p:strVal val="#ppt_y+0.1"/>
                                          </p:val>
                                        </p:tav>
                                      </p:tavLst>
                                    </p:anim>
                                    <p:anim calcmode="lin" valueType="num">
                                      <p:cBhvr>
                                        <p:cTn id="39" dur="200" accel="100000" fill="hold">
                                          <p:stCondLst>
                                            <p:cond delay="800"/>
                                          </p:stCondLst>
                                        </p:cTn>
                                        <p:tgtEl>
                                          <p:spTgt spid="24"/>
                                        </p:tgtEl>
                                        <p:attrNameLst>
                                          <p:attrName>ppt_x</p:attrName>
                                        </p:attrNameLst>
                                      </p:cBhvr>
                                      <p:tavLst>
                                        <p:tav tm="0">
                                          <p:val>
                                            <p:strVal val="#ppt_x-0.05"/>
                                          </p:val>
                                        </p:tav>
                                        <p:tav tm="100000">
                                          <p:val>
                                            <p:strVal val="#ppt_x"/>
                                          </p:val>
                                        </p:tav>
                                      </p:tavLst>
                                    </p:anim>
                                    <p:anim calcmode="lin" valueType="num">
                                      <p:cBhvr>
                                        <p:cTn id="40" dur="200" accel="100000" fill="hold">
                                          <p:stCondLst>
                                            <p:cond delay="800"/>
                                          </p:stCondLst>
                                        </p:cTn>
                                        <p:tgtEl>
                                          <p:spTgt spid="24"/>
                                        </p:tgtEl>
                                        <p:attrNameLst>
                                          <p:attrName>ppt_y</p:attrName>
                                        </p:attrNameLst>
                                      </p:cBhvr>
                                      <p:tavLst>
                                        <p:tav tm="0">
                                          <p:val>
                                            <p:strVal val="#ppt_y+0.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right)">
                                      <p:cBhvr>
                                        <p:cTn id="45" dur="3000"/>
                                        <p:tgtEl>
                                          <p:spTgt spid="19"/>
                                        </p:tgtEl>
                                      </p:cBhvr>
                                    </p:animEffect>
                                  </p:childTnLst>
                                </p:cTn>
                              </p:par>
                              <p:par>
                                <p:cTn id="46" presetID="0" presetClass="path" presetSubtype="0" accel="50000" decel="50000" fill="hold" nodeType="withEffect">
                                  <p:stCondLst>
                                    <p:cond delay="0"/>
                                  </p:stCondLst>
                                  <p:childTnLst>
                                    <p:animMotion origin="layout" path="M 1.11022E-16 -3.54928E-6 C -0.00538 -0.00601 -0.00955 -0.01365 -0.0151 -0.01874 C -0.02413 -0.02753 -0.03455 -0.03355 -0.04462 -0.03979 C -0.04687 -0.04118 -0.04965 -0.0428 -0.05191 -0.04488 C -0.05399 -0.0472 -0.05503 -0.05159 -0.05729 -0.05275 C -0.06215 -0.05529 -0.06719 -0.0546 -0.0724 -0.05553 C -0.0776 -0.0583 -0.08385 -0.05691 -0.08906 -0.06062 C -0.09097 -0.06224 -0.09115 -0.0664 -0.09271 -0.06871 C -0.09601 -0.07357 -0.10017 -0.07704 -0.10365 -0.0819 C -0.1059 -0.0944 -0.10833 -0.10157 -0.11476 -0.11082 C -0.1191 -0.12262 -0.12569 -0.13697 -0.13316 -0.14507 C -0.13576 -0.14715 -0.13837 -0.14784 -0.14062 -0.15016 C -0.15278 -0.16242 -0.13976 -0.15479 -0.15156 -0.1608 C -0.1625 -0.17607 -0.15122 -0.16288 -0.16476 -0.17121 C -0.16684 -0.17237 -0.16806 -0.17515 -0.17031 -0.17654 C -0.17187 -0.17769 -0.17396 -0.17815 -0.17587 -0.17908 C -0.19253 -0.19551 -0.21892 -0.20083 -0.23872 -0.208 C -0.2467 -0.21078 -0.26267 -0.21587 -0.26267 -0.21564 C -0.26736 -0.22212 -0.26667 -0.22235 -0.27378 -0.22628 C -0.27917 -0.22929 -0.29028 -0.23415 -0.29028 -0.23392 C -0.30017 -0.24826 -0.31597 -0.25266 -0.32917 -0.25775 C -0.34774 -0.26492 -0.36389 -0.27927 -0.38281 -0.28412 C -0.38628 -0.28713 -0.38872 -0.29245 -0.39201 -0.29477 C -0.39618 -0.29778 -0.40087 -0.29754 -0.40503 -0.30009 C -0.41267 -0.30472 -0.41736 -0.31027 -0.42535 -0.31305 C -0.4349 -0.32207 -0.44514 -0.31906 -0.45486 -0.32623 C -0.4599 -0.33688 -0.46753 -0.33989 -0.47517 -0.34729 C -0.47708 -0.34891 -0.4809 -0.35238 -0.4809 -0.35215 C -0.48681 -0.36557 -0.49167 -0.37876 -0.49167 -0.39426 " pathEditMode="relative" rAng="0" ptsTypes="ffffffffffffffffffffffffffffA">
                                      <p:cBhvr>
                                        <p:cTn id="47" dur="3000" fill="hold"/>
                                        <p:tgtEl>
                                          <p:spTgt spid="24"/>
                                        </p:tgtEl>
                                        <p:attrNameLst>
                                          <p:attrName>ppt_x</p:attrName>
                                          <p:attrName>ppt_y</p:attrName>
                                        </p:attrNameLst>
                                      </p:cBhvr>
                                      <p:rCtr x="-246" y="-197"/>
                                    </p:animMotion>
                                  </p:childTnLst>
                                </p:cTn>
                              </p:par>
                            </p:childTnLst>
                          </p:cTn>
                        </p:par>
                        <p:par>
                          <p:cTn id="48" fill="hold">
                            <p:stCondLst>
                              <p:cond delay="3000"/>
                            </p:stCondLst>
                            <p:childTnLst>
                              <p:par>
                                <p:cTn id="49" presetID="10" presetClass="exit" presetSubtype="0" fill="hold" nodeType="afterEffect">
                                  <p:stCondLst>
                                    <p:cond delay="0"/>
                                  </p:stCondLst>
                                  <p:childTnLst>
                                    <p:animEffect transition="out" filter="fade">
                                      <p:cBhvr>
                                        <p:cTn id="50" dur="1000"/>
                                        <p:tgtEl>
                                          <p:spTgt spid="24"/>
                                        </p:tgtEl>
                                      </p:cBhvr>
                                    </p:animEffect>
                                    <p:set>
                                      <p:cBhvr>
                                        <p:cTn id="51" dur="1" fill="hold">
                                          <p:stCondLst>
                                            <p:cond delay="999"/>
                                          </p:stCondLst>
                                        </p:cTn>
                                        <p:tgtEl>
                                          <p:spTgt spid="24"/>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25"/>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2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49" presetClass="entr" presetSubtype="0" decel="100000" fill="hold" grpId="0" nodeType="click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p:cTn id="60" dur="1000" fill="hold"/>
                                        <p:tgtEl>
                                          <p:spTgt spid="27"/>
                                        </p:tgtEl>
                                        <p:attrNameLst>
                                          <p:attrName>ppt_w</p:attrName>
                                        </p:attrNameLst>
                                      </p:cBhvr>
                                      <p:tavLst>
                                        <p:tav tm="0">
                                          <p:val>
                                            <p:fltVal val="0"/>
                                          </p:val>
                                        </p:tav>
                                        <p:tav tm="100000">
                                          <p:val>
                                            <p:strVal val="#ppt_w"/>
                                          </p:val>
                                        </p:tav>
                                      </p:tavLst>
                                    </p:anim>
                                    <p:anim calcmode="lin" valueType="num">
                                      <p:cBhvr>
                                        <p:cTn id="61" dur="1000" fill="hold"/>
                                        <p:tgtEl>
                                          <p:spTgt spid="27"/>
                                        </p:tgtEl>
                                        <p:attrNameLst>
                                          <p:attrName>ppt_h</p:attrName>
                                        </p:attrNameLst>
                                      </p:cBhvr>
                                      <p:tavLst>
                                        <p:tav tm="0">
                                          <p:val>
                                            <p:fltVal val="0"/>
                                          </p:val>
                                        </p:tav>
                                        <p:tav tm="100000">
                                          <p:val>
                                            <p:strVal val="#ppt_h"/>
                                          </p:val>
                                        </p:tav>
                                      </p:tavLst>
                                    </p:anim>
                                    <p:anim calcmode="lin" valueType="num">
                                      <p:cBhvr>
                                        <p:cTn id="62" dur="1000" fill="hold"/>
                                        <p:tgtEl>
                                          <p:spTgt spid="27"/>
                                        </p:tgtEl>
                                        <p:attrNameLst>
                                          <p:attrName>style.rotation</p:attrName>
                                        </p:attrNameLst>
                                      </p:cBhvr>
                                      <p:tavLst>
                                        <p:tav tm="0">
                                          <p:val>
                                            <p:fltVal val="360"/>
                                          </p:val>
                                        </p:tav>
                                        <p:tav tm="100000">
                                          <p:val>
                                            <p:fltVal val="0"/>
                                          </p:val>
                                        </p:tav>
                                      </p:tavLst>
                                    </p:anim>
                                    <p:animEffect transition="in" filter="fade">
                                      <p:cBhvr>
                                        <p:cTn id="63" dur="1000"/>
                                        <p:tgtEl>
                                          <p:spTgt spid="27"/>
                                        </p:tgtEl>
                                      </p:cBhvr>
                                    </p:animEffect>
                                  </p:childTnLst>
                                </p:cTn>
                              </p:par>
                              <p:par>
                                <p:cTn id="64" presetID="42" presetClass="path" presetSubtype="0" accel="50000" decel="50000" fill="hold" nodeType="withEffect">
                                  <p:stCondLst>
                                    <p:cond delay="0"/>
                                  </p:stCondLst>
                                  <p:childTnLst>
                                    <p:animMotion origin="layout" path="M 3.33333E-6 -1.11111E-6 L 0.00416 0.26134 " pathEditMode="relative" rAng="0" ptsTypes="AA">
                                      <p:cBhvr>
                                        <p:cTn id="65" dur="1000" fill="hold"/>
                                        <p:tgtEl>
                                          <p:spTgt spid="25"/>
                                        </p:tgtEl>
                                        <p:attrNameLst>
                                          <p:attrName>ppt_x</p:attrName>
                                          <p:attrName>ppt_y</p:attrName>
                                        </p:attrNameLst>
                                      </p:cBhvr>
                                      <p:rCtr x="2" y="131"/>
                                    </p:animMotion>
                                  </p:childTnLst>
                                </p:cTn>
                              </p:par>
                            </p:childTnLst>
                          </p:cTn>
                        </p:par>
                      </p:childTnLst>
                    </p:cTn>
                  </p:par>
                  <p:par>
                    <p:cTn id="66" fill="hold">
                      <p:stCondLst>
                        <p:cond delay="indefinite"/>
                      </p:stCondLst>
                      <p:childTnLst>
                        <p:par>
                          <p:cTn id="67" fill="hold">
                            <p:stCondLst>
                              <p:cond delay="0"/>
                            </p:stCondLst>
                            <p:childTnLst>
                              <p:par>
                                <p:cTn id="68" presetID="49" presetClass="entr" presetSubtype="0" decel="100000" fill="hold" grpId="0" nodeType="clickEffect">
                                  <p:stCondLst>
                                    <p:cond delay="0"/>
                                  </p:stCondLst>
                                  <p:childTnLst>
                                    <p:set>
                                      <p:cBhvr>
                                        <p:cTn id="69" dur="1" fill="hold">
                                          <p:stCondLst>
                                            <p:cond delay="0"/>
                                          </p:stCondLst>
                                        </p:cTn>
                                        <p:tgtEl>
                                          <p:spTgt spid="28"/>
                                        </p:tgtEl>
                                        <p:attrNameLst>
                                          <p:attrName>style.visibility</p:attrName>
                                        </p:attrNameLst>
                                      </p:cBhvr>
                                      <p:to>
                                        <p:strVal val="visible"/>
                                      </p:to>
                                    </p:set>
                                    <p:anim calcmode="lin" valueType="num">
                                      <p:cBhvr>
                                        <p:cTn id="70" dur="1000" fill="hold"/>
                                        <p:tgtEl>
                                          <p:spTgt spid="28"/>
                                        </p:tgtEl>
                                        <p:attrNameLst>
                                          <p:attrName>ppt_w</p:attrName>
                                        </p:attrNameLst>
                                      </p:cBhvr>
                                      <p:tavLst>
                                        <p:tav tm="0">
                                          <p:val>
                                            <p:fltVal val="0"/>
                                          </p:val>
                                        </p:tav>
                                        <p:tav tm="100000">
                                          <p:val>
                                            <p:strVal val="#ppt_w"/>
                                          </p:val>
                                        </p:tav>
                                      </p:tavLst>
                                    </p:anim>
                                    <p:anim calcmode="lin" valueType="num">
                                      <p:cBhvr>
                                        <p:cTn id="71" dur="1000" fill="hold"/>
                                        <p:tgtEl>
                                          <p:spTgt spid="28"/>
                                        </p:tgtEl>
                                        <p:attrNameLst>
                                          <p:attrName>ppt_h</p:attrName>
                                        </p:attrNameLst>
                                      </p:cBhvr>
                                      <p:tavLst>
                                        <p:tav tm="0">
                                          <p:val>
                                            <p:fltVal val="0"/>
                                          </p:val>
                                        </p:tav>
                                        <p:tav tm="100000">
                                          <p:val>
                                            <p:strVal val="#ppt_h"/>
                                          </p:val>
                                        </p:tav>
                                      </p:tavLst>
                                    </p:anim>
                                    <p:anim calcmode="lin" valueType="num">
                                      <p:cBhvr>
                                        <p:cTn id="72" dur="1000" fill="hold"/>
                                        <p:tgtEl>
                                          <p:spTgt spid="28"/>
                                        </p:tgtEl>
                                        <p:attrNameLst>
                                          <p:attrName>style.rotation</p:attrName>
                                        </p:attrNameLst>
                                      </p:cBhvr>
                                      <p:tavLst>
                                        <p:tav tm="0">
                                          <p:val>
                                            <p:fltVal val="360"/>
                                          </p:val>
                                        </p:tav>
                                        <p:tav tm="100000">
                                          <p:val>
                                            <p:fltVal val="0"/>
                                          </p:val>
                                        </p:tav>
                                      </p:tavLst>
                                    </p:anim>
                                    <p:animEffect transition="in" filter="fade">
                                      <p:cBhvr>
                                        <p:cTn id="73" dur="1000"/>
                                        <p:tgtEl>
                                          <p:spTgt spid="28"/>
                                        </p:tgtEl>
                                      </p:cBhvr>
                                    </p:animEffect>
                                  </p:childTnLst>
                                </p:cTn>
                              </p:par>
                              <p:par>
                                <p:cTn id="74" presetID="42" presetClass="path" presetSubtype="0" accel="50000" decel="50000" fill="hold" nodeType="withEffect">
                                  <p:stCondLst>
                                    <p:cond delay="0"/>
                                  </p:stCondLst>
                                  <p:childTnLst>
                                    <p:animMotion origin="layout" path="M 0 -0.00533 L 0.09167 0.10023 " pathEditMode="relative" rAng="0" ptsTypes="AA">
                                      <p:cBhvr>
                                        <p:cTn id="75" dur="1000" fill="hold"/>
                                        <p:tgtEl>
                                          <p:spTgt spid="26"/>
                                        </p:tgtEl>
                                        <p:attrNameLst>
                                          <p:attrName>ppt_x</p:attrName>
                                          <p:attrName>ppt_y</p:attrName>
                                        </p:attrNameLst>
                                      </p:cBhvr>
                                      <p:rCtr x="46" y="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19" grpId="0" animBg="1"/>
      <p:bldP spid="28" grpId="0" animBg="1"/>
      <p:bldP spid="31" grpId="0" animBg="1"/>
      <p:bldP spid="31" grpId="1" animBg="1"/>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bg>
      <p:bgPr>
        <a:noFill/>
        <a:effectLst/>
      </p:bgPr>
    </p:bg>
    <p:spTree>
      <p:nvGrpSpPr>
        <p:cNvPr id="1" name=""/>
        <p:cNvGrpSpPr/>
        <p:nvPr/>
      </p:nvGrpSpPr>
      <p:grpSpPr>
        <a:xfrm>
          <a:off x="0" y="0"/>
          <a:ext cx="0" cy="0"/>
          <a:chOff x="0" y="0"/>
          <a:chExt cx="0" cy="0"/>
        </a:xfrm>
      </p:grpSpPr>
      <p:pic>
        <p:nvPicPr>
          <p:cNvPr id="1027" name="Picture 3" descr="Wpdms nasa topo oregon trail.jpg">
            <a:hlinkClick r:id="rId3"/>
          </p:cNvPr>
          <p:cNvPicPr>
            <a:picLocks noChangeAspect="1" noChangeArrowheads="1"/>
          </p:cNvPicPr>
          <p:nvPr/>
        </p:nvPicPr>
        <p:blipFill>
          <a:blip r:embed="rId4"/>
          <a:srcRect/>
          <a:stretch>
            <a:fillRect/>
          </a:stretch>
        </p:blipFill>
        <p:spPr bwMode="auto">
          <a:xfrm>
            <a:off x="533400" y="2209800"/>
            <a:ext cx="5656115" cy="3505200"/>
          </a:xfrm>
          <a:prstGeom prst="rect">
            <a:avLst/>
          </a:prstGeom>
          <a:noFill/>
        </p:spPr>
      </p:pic>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8" name="Rectangle 17"/>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0" name="TextBox 19"/>
          <p:cNvSpPr txBox="1"/>
          <p:nvPr/>
        </p:nvSpPr>
        <p:spPr>
          <a:xfrm>
            <a:off x="7467600" y="0"/>
            <a:ext cx="1435008" cy="830997"/>
          </a:xfrm>
          <a:prstGeom prst="rect">
            <a:avLst/>
          </a:prstGeom>
          <a:noFill/>
        </p:spPr>
        <p:txBody>
          <a:bodyPr wrap="none" rtlCol="0">
            <a:spAutoFit/>
          </a:bodyPr>
          <a:lstStyle/>
          <a:p>
            <a:r>
              <a:rPr lang="en-US" sz="4800" b="1" dirty="0" smtClean="0">
                <a:solidFill>
                  <a:srgbClr val="FF0000"/>
                </a:solidFill>
                <a:effectLst>
                  <a:outerShdw dist="50800" dir="5400000" algn="ctr" rotWithShape="0">
                    <a:schemeClr val="tx1"/>
                  </a:outerShdw>
                </a:effectLst>
              </a:rPr>
              <a:t>1837</a:t>
            </a:r>
            <a:endParaRPr lang="en-US" sz="4800" b="1" dirty="0">
              <a:solidFill>
                <a:srgbClr val="FF0000"/>
              </a:solidFill>
              <a:effectLst>
                <a:outerShdw dist="50800" dir="5400000" algn="ctr" rotWithShape="0">
                  <a:schemeClr val="tx1"/>
                </a:outerShdw>
              </a:effectLst>
            </a:endParaRPr>
          </a:p>
        </p:txBody>
      </p:sp>
      <p:sp useBgFill="1">
        <p:nvSpPr>
          <p:cNvPr id="32" name="TextBox 31"/>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pic>
        <p:nvPicPr>
          <p:cNvPr id="10" name="Picture 2" descr="File:United States 1837-03-1838.png"/>
          <p:cNvPicPr>
            <a:picLocks noChangeAspect="1" noChangeArrowheads="1"/>
          </p:cNvPicPr>
          <p:nvPr/>
        </p:nvPicPr>
        <p:blipFill>
          <a:blip r:embed="rId3"/>
          <a:srcRect l="11259" t="19316" r="78135" b="73458"/>
          <a:stretch>
            <a:fillRect/>
          </a:stretch>
        </p:blipFill>
        <p:spPr bwMode="auto">
          <a:xfrm>
            <a:off x="11887200" y="762000"/>
            <a:ext cx="990600" cy="457200"/>
          </a:xfrm>
          <a:prstGeom prst="rect">
            <a:avLst/>
          </a:prstGeom>
          <a:noFill/>
        </p:spPr>
      </p:pic>
      <p:pic>
        <p:nvPicPr>
          <p:cNvPr id="14" name="Picture 2" descr="File:United States 1837-03-1838.png"/>
          <p:cNvPicPr>
            <a:picLocks noChangeAspect="1" noChangeArrowheads="1"/>
          </p:cNvPicPr>
          <p:nvPr/>
        </p:nvPicPr>
        <p:blipFill>
          <a:blip r:embed="rId3"/>
          <a:srcRect l="34103" t="51830" r="57738" b="39740"/>
          <a:stretch>
            <a:fillRect/>
          </a:stretch>
        </p:blipFill>
        <p:spPr bwMode="auto">
          <a:xfrm>
            <a:off x="12039600" y="2286000"/>
            <a:ext cx="762000" cy="533400"/>
          </a:xfrm>
          <a:prstGeom prst="rect">
            <a:avLst/>
          </a:prstGeom>
          <a:noFill/>
        </p:spPr>
      </p:pic>
      <p:grpSp>
        <p:nvGrpSpPr>
          <p:cNvPr id="2" name="Group 22"/>
          <p:cNvGrpSpPr>
            <a:grpSpLocks noChangeAspect="1"/>
          </p:cNvGrpSpPr>
          <p:nvPr/>
        </p:nvGrpSpPr>
        <p:grpSpPr>
          <a:xfrm>
            <a:off x="-137160" y="758952"/>
            <a:ext cx="9870097" cy="6327648"/>
            <a:chOff x="-137160" y="758952"/>
            <a:chExt cx="9870097" cy="6327648"/>
          </a:xfrm>
        </p:grpSpPr>
        <p:grpSp>
          <p:nvGrpSpPr>
            <p:cNvPr id="3" name="Group 20"/>
            <p:cNvGrpSpPr/>
            <p:nvPr/>
          </p:nvGrpSpPr>
          <p:grpSpPr>
            <a:xfrm>
              <a:off x="-137160" y="758952"/>
              <a:ext cx="9870097" cy="6327648"/>
              <a:chOff x="-137160" y="758952"/>
              <a:chExt cx="9870097" cy="6327648"/>
            </a:xfrm>
          </p:grpSpPr>
          <p:pic>
            <p:nvPicPr>
              <p:cNvPr id="5122"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5" name="Group 2"/>
              <p:cNvGrpSpPr/>
              <p:nvPr/>
            </p:nvGrpSpPr>
            <p:grpSpPr>
              <a:xfrm>
                <a:off x="21351"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1" name="Picture 2"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12"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13"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15"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sp>
        <p:nvSpPr>
          <p:cNvPr id="19" name="Freeform 18"/>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25" name="Picture 5"/>
          <p:cNvPicPr>
            <a:picLocks noChangeAspect="1" noChangeArrowheads="1"/>
          </p:cNvPicPr>
          <p:nvPr/>
        </p:nvPicPr>
        <p:blipFill>
          <a:blip r:embed="rId4"/>
          <a:srcRect l="9091" r="40909" b="62155"/>
          <a:stretch>
            <a:fillRect/>
          </a:stretch>
        </p:blipFill>
        <p:spPr bwMode="auto">
          <a:xfrm>
            <a:off x="493776" y="1938528"/>
            <a:ext cx="838200" cy="1295400"/>
          </a:xfrm>
          <a:prstGeom prst="rect">
            <a:avLst/>
          </a:prstGeom>
          <a:noFill/>
          <a:ln w="9525">
            <a:noFill/>
            <a:miter lim="800000"/>
            <a:headEnd/>
            <a:tailEnd/>
          </a:ln>
          <a:effectLst/>
        </p:spPr>
      </p:pic>
      <p:pic>
        <p:nvPicPr>
          <p:cNvPr id="26" name="Picture 5"/>
          <p:cNvPicPr>
            <a:picLocks noChangeAspect="1" noChangeArrowheads="1"/>
          </p:cNvPicPr>
          <p:nvPr/>
        </p:nvPicPr>
        <p:blipFill>
          <a:blip r:embed="rId4"/>
          <a:srcRect l="54545" b="62155"/>
          <a:stretch>
            <a:fillRect/>
          </a:stretch>
        </p:blipFill>
        <p:spPr bwMode="auto">
          <a:xfrm>
            <a:off x="2057400" y="832104"/>
            <a:ext cx="762000" cy="1295400"/>
          </a:xfrm>
          <a:prstGeom prst="rect">
            <a:avLst/>
          </a:prstGeom>
          <a:noFill/>
          <a:ln w="9525">
            <a:noFill/>
            <a:miter lim="800000"/>
            <a:headEnd/>
            <a:tailEnd/>
          </a:ln>
          <a:effectLst/>
        </p:spPr>
      </p:pic>
      <p:sp>
        <p:nvSpPr>
          <p:cNvPr id="33" name="Oval 32"/>
          <p:cNvSpPr>
            <a:spLocks noChangeAspect="1"/>
          </p:cNvSpPr>
          <p:nvPr/>
        </p:nvSpPr>
        <p:spPr>
          <a:xfrm>
            <a:off x="4038600" y="2971800"/>
            <a:ext cx="1463040" cy="1463040"/>
          </a:xfrm>
          <a:prstGeom prst="ellipse">
            <a:avLst/>
          </a:prstGeom>
          <a:solidFill>
            <a:schemeClr val="tx1">
              <a:alpha val="76000"/>
            </a:scheme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35" name="5-Point Star 34"/>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6" name="5-Point Star 35"/>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useBgFill="1">
        <p:nvSpPr>
          <p:cNvPr id="28" name="Rectangle 27"/>
          <p:cNvSpPr/>
          <p:nvPr/>
        </p:nvSpPr>
        <p:spPr>
          <a:xfrm>
            <a:off x="0" y="3876879"/>
            <a:ext cx="9144000" cy="3413755"/>
          </a:xfrm>
          <a:prstGeom prst="rect">
            <a:avLst/>
          </a:prstGeom>
        </p:spPr>
        <p:txBody>
          <a:bodyPr wrap="square">
            <a:spAutoFit/>
          </a:bodyPr>
          <a:lstStyle/>
          <a:p>
            <a:pPr marL="233363" indent="-233363">
              <a:lnSpc>
                <a:spcPts val="3700"/>
              </a:lnSpc>
            </a:pPr>
            <a:r>
              <a:rPr lang="en-US" sz="3000" b="1" dirty="0" smtClean="0"/>
              <a:t>REMINDER:</a:t>
            </a:r>
          </a:p>
          <a:p>
            <a:pPr marL="233363" indent="-233363">
              <a:lnSpc>
                <a:spcPts val="3700"/>
              </a:lnSpc>
              <a:buFont typeface="Arial" pitchFamily="34" charset="0"/>
              <a:buChar char="•"/>
            </a:pPr>
            <a:r>
              <a:rPr lang="en-US" sz="3000" b="1" dirty="0" smtClean="0"/>
              <a:t>1839: </a:t>
            </a:r>
            <a:r>
              <a:rPr lang="en-US" sz="3000" b="1" dirty="0" err="1" smtClean="0"/>
              <a:t>Narcissa</a:t>
            </a:r>
            <a:r>
              <a:rPr lang="en-US" sz="3000" b="1" dirty="0" smtClean="0"/>
              <a:t> Whitman’s 2-year old daughter drowns in Walla Walla River</a:t>
            </a:r>
          </a:p>
          <a:p>
            <a:pPr marL="233363" indent="-233363">
              <a:lnSpc>
                <a:spcPts val="3700"/>
              </a:lnSpc>
              <a:buFont typeface="Arial" pitchFamily="34" charset="0"/>
              <a:buChar char="•"/>
            </a:pPr>
            <a:r>
              <a:rPr lang="en-US" sz="3000" b="1" dirty="0" smtClean="0"/>
              <a:t>During next several years, the </a:t>
            </a:r>
            <a:r>
              <a:rPr lang="en-US" sz="3000" b="1" dirty="0" err="1" smtClean="0"/>
              <a:t>Whitmans</a:t>
            </a:r>
            <a:r>
              <a:rPr lang="en-US" sz="3000" b="1" dirty="0" smtClean="0"/>
              <a:t> adopt 11 emigrant orphan children</a:t>
            </a:r>
          </a:p>
          <a:p>
            <a:pPr marL="233363" indent="-233363">
              <a:lnSpc>
                <a:spcPts val="3700"/>
              </a:lnSpc>
              <a:buFont typeface="Arial" pitchFamily="34" charset="0"/>
              <a:buChar char="•"/>
            </a:pPr>
            <a:endParaRPr lang="en-US" sz="3000" b="1" dirty="0" smtClean="0"/>
          </a:p>
          <a:p>
            <a:pPr marL="233363" indent="-233363">
              <a:lnSpc>
                <a:spcPts val="3700"/>
              </a:lnSpc>
              <a:buFont typeface="Arial" pitchFamily="34" charset="0"/>
              <a:buChar char="•"/>
            </a:pPr>
            <a:endParaRPr lang="en-US" sz="3000" b="1" dirty="0" smtClean="0"/>
          </a:p>
        </p:txBody>
      </p:sp>
      <p:sp>
        <p:nvSpPr>
          <p:cNvPr id="30" name="Rectangle 29"/>
          <p:cNvSpPr/>
          <p:nvPr/>
        </p:nvSpPr>
        <p:spPr>
          <a:xfrm>
            <a:off x="0" y="6324600"/>
            <a:ext cx="9144000" cy="584775"/>
          </a:xfrm>
          <a:prstGeom prst="rect">
            <a:avLst/>
          </a:prstGeom>
          <a:solidFill>
            <a:schemeClr val="bg1"/>
          </a:solidFill>
        </p:spPr>
        <p:txBody>
          <a:bodyPr wrap="square">
            <a:spAutoFit/>
          </a:bodyPr>
          <a:lstStyle/>
          <a:p>
            <a:r>
              <a:rPr lang="en-US" sz="3200" b="1" dirty="0" smtClean="0"/>
              <a:t>1846: Oregon Treaty w/Britain at 49</a:t>
            </a:r>
            <a:r>
              <a:rPr lang="en-US" sz="3200" b="1" baseline="30000" dirty="0" smtClean="0"/>
              <a:t>th</a:t>
            </a:r>
            <a:r>
              <a:rPr lang="en-US" sz="3200" b="1" dirty="0" smtClean="0"/>
              <a:t> Parallel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20"/>
                                        </p:tgtEl>
                                      </p:cBhvr>
                                    </p:animEffect>
                                    <p:set>
                                      <p:cBhvr>
                                        <p:cTn id="7" dur="1" fill="hold">
                                          <p:stCondLst>
                                            <p:cond delay="999"/>
                                          </p:stCondLst>
                                        </p:cTn>
                                        <p:tgtEl>
                                          <p:spTgt spid="20"/>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28">
                                            <p:bg/>
                                          </p:spTgt>
                                        </p:tgtEl>
                                        <p:attrNameLst>
                                          <p:attrName>style.visibility</p:attrName>
                                        </p:attrNameLst>
                                      </p:cBhvr>
                                      <p:to>
                                        <p:strVal val="visible"/>
                                      </p:to>
                                    </p:set>
                                    <p:animEffect transition="in" filter="fade">
                                      <p:cBhvr>
                                        <p:cTn id="10" dur="1000"/>
                                        <p:tgtEl>
                                          <p:spTgt spid="28">
                                            <p:bg/>
                                          </p:spTgt>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left)">
                                      <p:cBhvr>
                                        <p:cTn id="13" dur="1000"/>
                                        <p:tgtEl>
                                          <p:spTgt spid="28">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8">
                                            <p:txEl>
                                              <p:pRg st="1" end="1"/>
                                            </p:txEl>
                                          </p:spTgt>
                                        </p:tgtEl>
                                        <p:attrNameLst>
                                          <p:attrName>style.visibility</p:attrName>
                                        </p:attrNameLst>
                                      </p:cBhvr>
                                      <p:to>
                                        <p:strVal val="visible"/>
                                      </p:to>
                                    </p:set>
                                    <p:animEffect transition="in" filter="fade">
                                      <p:cBhvr>
                                        <p:cTn id="18" dur="1000"/>
                                        <p:tgtEl>
                                          <p:spTgt spid="28">
                                            <p:txEl>
                                              <p:pRg st="1" end="1"/>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8">
                                            <p:txEl>
                                              <p:pRg st="2" end="2"/>
                                            </p:txEl>
                                          </p:spTgt>
                                        </p:tgtEl>
                                        <p:attrNameLst>
                                          <p:attrName>style.visibility</p:attrName>
                                        </p:attrNameLst>
                                      </p:cBhvr>
                                      <p:to>
                                        <p:strVal val="visible"/>
                                      </p:to>
                                    </p:set>
                                    <p:animEffect transition="in" filter="fade">
                                      <p:cBhvr>
                                        <p:cTn id="23" dur="1000"/>
                                        <p:tgtEl>
                                          <p:spTgt spid="28">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1000"/>
                                        <p:tgtEl>
                                          <p:spTgt spid="28">
                                            <p:txEl>
                                              <p:pRg st="0" end="0"/>
                                            </p:txEl>
                                          </p:spTgt>
                                        </p:tgtEl>
                                      </p:cBhvr>
                                    </p:animEffect>
                                    <p:set>
                                      <p:cBhvr>
                                        <p:cTn id="28" dur="1" fill="hold">
                                          <p:stCondLst>
                                            <p:cond delay="999"/>
                                          </p:stCondLst>
                                        </p:cTn>
                                        <p:tgtEl>
                                          <p:spTgt spid="28">
                                            <p:txEl>
                                              <p:pRg st="0" end="0"/>
                                            </p:txEl>
                                          </p:spTgt>
                                        </p:tgtEl>
                                        <p:attrNameLst>
                                          <p:attrName>style.visibility</p:attrName>
                                        </p:attrNameLst>
                                      </p:cBhvr>
                                      <p:to>
                                        <p:strVal val="hidden"/>
                                      </p:to>
                                    </p:set>
                                  </p:childTnLst>
                                </p:cTn>
                              </p:par>
                              <p:par>
                                <p:cTn id="29" presetID="10" presetClass="exit" presetSubtype="0" fill="hold" grpId="1" nodeType="withEffect">
                                  <p:stCondLst>
                                    <p:cond delay="0"/>
                                  </p:stCondLst>
                                  <p:childTnLst>
                                    <p:animEffect transition="out" filter="fade">
                                      <p:cBhvr>
                                        <p:cTn id="30" dur="1000"/>
                                        <p:tgtEl>
                                          <p:spTgt spid="28">
                                            <p:txEl>
                                              <p:pRg st="1" end="1"/>
                                            </p:txEl>
                                          </p:spTgt>
                                        </p:tgtEl>
                                      </p:cBhvr>
                                    </p:animEffect>
                                    <p:set>
                                      <p:cBhvr>
                                        <p:cTn id="31" dur="1" fill="hold">
                                          <p:stCondLst>
                                            <p:cond delay="999"/>
                                          </p:stCondLst>
                                        </p:cTn>
                                        <p:tgtEl>
                                          <p:spTgt spid="28">
                                            <p:txEl>
                                              <p:pRg st="1" end="1"/>
                                            </p:txEl>
                                          </p:spTgt>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1000"/>
                                        <p:tgtEl>
                                          <p:spTgt spid="28">
                                            <p:txEl>
                                              <p:pRg st="2" end="2"/>
                                            </p:txEl>
                                          </p:spTgt>
                                        </p:tgtEl>
                                      </p:cBhvr>
                                    </p:animEffect>
                                    <p:set>
                                      <p:cBhvr>
                                        <p:cTn id="34" dur="1" fill="hold">
                                          <p:stCondLst>
                                            <p:cond delay="999"/>
                                          </p:stCondLst>
                                        </p:cTn>
                                        <p:tgtEl>
                                          <p:spTgt spid="28">
                                            <p:txEl>
                                              <p:pRg st="2" end="2"/>
                                            </p:txEl>
                                          </p:spTgt>
                                        </p:tgtEl>
                                        <p:attrNameLst>
                                          <p:attrName>style.visibility</p:attrName>
                                        </p:attrNameLst>
                                      </p:cBhvr>
                                      <p:to>
                                        <p:strVal val="hidden"/>
                                      </p:to>
                                    </p:set>
                                  </p:childTnLst>
                                </p:cTn>
                              </p:par>
                              <p:par>
                                <p:cTn id="35" presetID="10" presetClass="exit" presetSubtype="0" fill="hold" grpId="1" nodeType="withEffect">
                                  <p:stCondLst>
                                    <p:cond delay="0"/>
                                  </p:stCondLst>
                                  <p:childTnLst>
                                    <p:animEffect transition="out" filter="fade">
                                      <p:cBhvr>
                                        <p:cTn id="36" dur="1000"/>
                                        <p:tgtEl>
                                          <p:spTgt spid="28">
                                            <p:bg/>
                                          </p:spTgt>
                                        </p:tgtEl>
                                      </p:cBhvr>
                                    </p:animEffect>
                                    <p:set>
                                      <p:cBhvr>
                                        <p:cTn id="37" dur="1" fill="hold">
                                          <p:stCondLst>
                                            <p:cond delay="999"/>
                                          </p:stCondLst>
                                        </p:cTn>
                                        <p:tgtEl>
                                          <p:spTgt spid="28">
                                            <p:bg/>
                                          </p:spTgt>
                                        </p:tgtEl>
                                        <p:attrNameLst>
                                          <p:attrName>style.visibility</p:attrName>
                                        </p:attrNameLst>
                                      </p:cBhvr>
                                      <p:to>
                                        <p:strVal val="hidden"/>
                                      </p:to>
                                    </p:set>
                                  </p:childTnLst>
                                </p:cTn>
                              </p:par>
                              <p:par>
                                <p:cTn id="38" presetID="10" presetClass="exit" presetSubtype="0" fill="hold" grpId="2" nodeType="withEffect">
                                  <p:stCondLst>
                                    <p:cond delay="0"/>
                                  </p:stCondLst>
                                  <p:childTnLst>
                                    <p:animEffect transition="out" filter="fade">
                                      <p:cBhvr>
                                        <p:cTn id="39" dur="1000"/>
                                        <p:tgtEl>
                                          <p:spTgt spid="28">
                                            <p:bg/>
                                          </p:spTgt>
                                        </p:tgtEl>
                                      </p:cBhvr>
                                    </p:animEffect>
                                    <p:set>
                                      <p:cBhvr>
                                        <p:cTn id="40" dur="1" fill="hold">
                                          <p:stCondLst>
                                            <p:cond delay="999"/>
                                          </p:stCondLst>
                                        </p:cTn>
                                        <p:tgtEl>
                                          <p:spTgt spid="28">
                                            <p:bg/>
                                          </p:spTgt>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1000"/>
                                        <p:tgtEl>
                                          <p:spTgt spid="33"/>
                                        </p:tgtEl>
                                      </p:cBhvr>
                                    </p:animEffect>
                                  </p:childTnLst>
                                </p:cTn>
                              </p:par>
                              <p:par>
                                <p:cTn id="46" presetID="0" presetClass="path" presetSubtype="0" accel="50000" decel="50000" fill="hold" grpId="1" nodeType="withEffect">
                                  <p:stCondLst>
                                    <p:cond delay="0"/>
                                  </p:stCondLst>
                                  <p:childTnLst>
                                    <p:animMotion origin="layout" path="M 0 0 C -0.00711 -0.00232 -0.0085 -0.00162 -0.01475 -0.00741 C -0.01614 -0.0088 -0.01701 -0.01135 -0.01857 -0.01227 C -0.02204 -0.01459 -0.02604 -0.01551 -0.02968 -0.01713 C -0.03159 -0.01806 -0.03524 -0.01968 -0.03524 -0.01968 C -0.04305 -0.0301 -0.0526 -0.03473 -0.06302 -0.03936 C -0.0684 -0.04699 -0.06788 -0.05093 -0.07586 -0.05417 C -0.08611 -0.06783 -0.08489 -0.06343 -0.09635 -0.0838 C -0.1026 -0.09468 -0.10416 -0.10556 -0.11302 -0.11343 C -0.11354 -0.11598 -0.11354 -0.11875 -0.11475 -0.12084 C -0.11736 -0.12547 -0.12413 -0.13334 -0.12413 -0.13334 C -0.12638 -0.14306 -0.12812 -0.14491 -0.13524 -0.14815 C -0.13802 -0.15371 -0.13906 -0.16065 -0.14253 -0.16528 C -0.1434 -0.16644 -0.15538 -0.17037 -0.15555 -0.17037 C -0.15937 -0.17176 -0.16336 -0.17246 -0.16666 -0.17523 C -0.16857 -0.17686 -0.17013 -0.17917 -0.17222 -0.1801 C -0.1875 -0.18681 -0.20989 -0.18658 -0.22413 -0.1875 C -0.24826 -0.19861 -0.22256 -0.1875 -0.28697 -0.1926 C -0.30069 -0.19375 -0.31336 -0.20903 -0.32777 -0.21227 C -0.34045 -0.22917 -0.33454 -0.22315 -0.34444 -0.23195 C -0.34809 -0.24213 -0.35243 -0.24769 -0.35746 -0.25672 C -0.36059 -0.26968 -0.37048 -0.28148 -0.37777 -0.29121 C -0.38072 -0.30301 -0.38298 -0.30209 -0.39079 -0.30857 C -0.40451 -0.31991 -0.40347 -0.31852 -0.42031 -0.31852 " pathEditMode="relative" ptsTypes="fffffffffffffffffffffffA">
                                      <p:cBhvr>
                                        <p:cTn id="47" dur="3000" fill="hold"/>
                                        <p:tgtEl>
                                          <p:spTgt spid="33"/>
                                        </p:tgtEl>
                                        <p:attrNameLst>
                                          <p:attrName>ppt_x</p:attrName>
                                          <p:attrName>ppt_y</p:attrName>
                                        </p:attrNameLst>
                                      </p:cBhvr>
                                    </p:animMotion>
                                  </p:childTnLst>
                                </p:cTn>
                              </p:par>
                              <p:par>
                                <p:cTn id="48" presetID="10" presetClass="exit" presetSubtype="0" fill="hold" grpId="2" nodeType="withEffect">
                                  <p:stCondLst>
                                    <p:cond delay="2500"/>
                                  </p:stCondLst>
                                  <p:childTnLst>
                                    <p:animEffect transition="out" filter="fade">
                                      <p:cBhvr>
                                        <p:cTn id="49" dur="1000"/>
                                        <p:tgtEl>
                                          <p:spTgt spid="33"/>
                                        </p:tgtEl>
                                      </p:cBhvr>
                                    </p:animEffect>
                                    <p:set>
                                      <p:cBhvr>
                                        <p:cTn id="50" dur="1" fill="hold">
                                          <p:stCondLst>
                                            <p:cond delay="999"/>
                                          </p:stCondLst>
                                        </p:cTn>
                                        <p:tgtEl>
                                          <p:spTgt spid="33"/>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49" presetClass="entr" presetSubtype="0" decel="100000" fill="hold" grpId="0" nodeType="click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p:cTn id="55" dur="1000" fill="hold"/>
                                        <p:tgtEl>
                                          <p:spTgt spid="32"/>
                                        </p:tgtEl>
                                        <p:attrNameLst>
                                          <p:attrName>ppt_w</p:attrName>
                                        </p:attrNameLst>
                                      </p:cBhvr>
                                      <p:tavLst>
                                        <p:tav tm="0">
                                          <p:val>
                                            <p:fltVal val="0"/>
                                          </p:val>
                                        </p:tav>
                                        <p:tav tm="100000">
                                          <p:val>
                                            <p:strVal val="#ppt_w"/>
                                          </p:val>
                                        </p:tav>
                                      </p:tavLst>
                                    </p:anim>
                                    <p:anim calcmode="lin" valueType="num">
                                      <p:cBhvr>
                                        <p:cTn id="56" dur="1000" fill="hold"/>
                                        <p:tgtEl>
                                          <p:spTgt spid="32"/>
                                        </p:tgtEl>
                                        <p:attrNameLst>
                                          <p:attrName>ppt_h</p:attrName>
                                        </p:attrNameLst>
                                      </p:cBhvr>
                                      <p:tavLst>
                                        <p:tav tm="0">
                                          <p:val>
                                            <p:fltVal val="0"/>
                                          </p:val>
                                        </p:tav>
                                        <p:tav tm="100000">
                                          <p:val>
                                            <p:strVal val="#ppt_h"/>
                                          </p:val>
                                        </p:tav>
                                      </p:tavLst>
                                    </p:anim>
                                    <p:anim calcmode="lin" valueType="num">
                                      <p:cBhvr>
                                        <p:cTn id="57" dur="1000" fill="hold"/>
                                        <p:tgtEl>
                                          <p:spTgt spid="32"/>
                                        </p:tgtEl>
                                        <p:attrNameLst>
                                          <p:attrName>style.rotation</p:attrName>
                                        </p:attrNameLst>
                                      </p:cBhvr>
                                      <p:tavLst>
                                        <p:tav tm="0">
                                          <p:val>
                                            <p:fltVal val="360"/>
                                          </p:val>
                                        </p:tav>
                                        <p:tav tm="100000">
                                          <p:val>
                                            <p:fltVal val="0"/>
                                          </p:val>
                                        </p:tav>
                                      </p:tavLst>
                                    </p:anim>
                                    <p:animEffect transition="in" filter="fade">
                                      <p:cBhvr>
                                        <p:cTn id="58" dur="1000"/>
                                        <p:tgtEl>
                                          <p:spTgt spid="32"/>
                                        </p:tgtEl>
                                      </p:cBhvr>
                                    </p:animEffect>
                                  </p:childTnLst>
                                </p:cTn>
                              </p:par>
                            </p:childTnLst>
                          </p:cTn>
                        </p:par>
                        <p:par>
                          <p:cTn id="59" fill="hold">
                            <p:stCondLst>
                              <p:cond delay="1000"/>
                            </p:stCondLst>
                            <p:childTnLst>
                              <p:par>
                                <p:cTn id="60" presetID="22" presetClass="entr" presetSubtype="8"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wipe(left)">
                                      <p:cBhvr>
                                        <p:cTn id="62"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animBg="1"/>
      <p:bldP spid="33" grpId="0" animBg="1"/>
      <p:bldP spid="33" grpId="1" animBg="1"/>
      <p:bldP spid="33" grpId="2" animBg="1"/>
      <p:bldP spid="28" grpId="0" uiExpand="1" build="allAtOnce" animBg="1"/>
      <p:bldP spid="28" grpId="1" uiExpand="1" build="allAtOnce" animBg="1"/>
      <p:bldP spid="28" grpId="2" build="allAtOnce" animBg="1"/>
      <p:bldP spid="30"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Rectangle 2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6" name="TextBox 25"/>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grpSp>
        <p:nvGrpSpPr>
          <p:cNvPr id="11" name="Group 22"/>
          <p:cNvGrpSpPr/>
          <p:nvPr/>
        </p:nvGrpSpPr>
        <p:grpSpPr>
          <a:xfrm>
            <a:off x="-137160" y="758952"/>
            <a:ext cx="9870097" cy="6327648"/>
            <a:chOff x="-137160" y="758952"/>
            <a:chExt cx="9870097" cy="6327648"/>
          </a:xfrm>
        </p:grpSpPr>
        <p:grpSp>
          <p:nvGrpSpPr>
            <p:cNvPr id="12" name="Group 20"/>
            <p:cNvGrpSpPr/>
            <p:nvPr/>
          </p:nvGrpSpPr>
          <p:grpSpPr>
            <a:xfrm>
              <a:off x="-137160" y="758952"/>
              <a:ext cx="9870097" cy="6327648"/>
              <a:chOff x="-137160" y="758952"/>
              <a:chExt cx="9870097" cy="6327648"/>
            </a:xfrm>
          </p:grpSpPr>
          <p:pic>
            <p:nvPicPr>
              <p:cNvPr id="17" name="Picture 2" descr="File:United States 1837-03-1838.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18" name="Group 2"/>
              <p:cNvGrpSpPr/>
              <p:nvPr/>
            </p:nvGrpSpPr>
            <p:grpSpPr>
              <a:xfrm>
                <a:off x="21351" y="928596"/>
                <a:ext cx="9711586" cy="6158004"/>
                <a:chOff x="21351" y="928596"/>
                <a:chExt cx="9711586" cy="6158004"/>
              </a:xfrm>
              <a:solidFill>
                <a:schemeClr val="bg1"/>
              </a:solidFill>
            </p:grpSpPr>
            <p:sp>
              <p:nvSpPr>
                <p:cNvPr id="19" name="Freeform 18"/>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 name="Group 11"/>
                <p:cNvGrpSpPr/>
                <p:nvPr/>
              </p:nvGrpSpPr>
              <p:grpSpPr>
                <a:xfrm>
                  <a:off x="21351" y="5294193"/>
                  <a:ext cx="3435447" cy="1792407"/>
                  <a:chOff x="-152400" y="5257800"/>
                  <a:chExt cx="3505200" cy="1828800"/>
                </a:xfrm>
                <a:grpFill/>
              </p:grpSpPr>
              <p:sp>
                <p:nvSpPr>
                  <p:cNvPr id="23" name="Rectangle 2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13" name="Picture 2" descr="File:United States 1837-03-1838.png"/>
            <p:cNvPicPr>
              <a:picLocks noChangeAspect="1" noChangeArrowheads="1"/>
            </p:cNvPicPr>
            <p:nvPr/>
          </p:nvPicPr>
          <p:blipFill>
            <a:blip r:embed="rId3"/>
            <a:srcRect l="11259" t="19316" r="78135" b="73458"/>
            <a:stretch>
              <a:fillRect/>
            </a:stretch>
          </p:blipFill>
          <p:spPr bwMode="auto">
            <a:xfrm>
              <a:off x="4114800" y="4296507"/>
              <a:ext cx="762000" cy="351693"/>
            </a:xfrm>
            <a:prstGeom prst="rect">
              <a:avLst/>
            </a:prstGeom>
            <a:noFill/>
          </p:spPr>
        </p:pic>
        <p:pic>
          <p:nvPicPr>
            <p:cNvPr id="14" name="Picture 2" descr="File:United States 1837-03-1838.png"/>
            <p:cNvPicPr>
              <a:picLocks noChangeAspect="1" noChangeArrowheads="1"/>
            </p:cNvPicPr>
            <p:nvPr/>
          </p:nvPicPr>
          <p:blipFill>
            <a:blip r:embed="rId3"/>
            <a:srcRect l="11259" t="19316" r="78135" b="73458"/>
            <a:stretch>
              <a:fillRect/>
            </a:stretch>
          </p:blipFill>
          <p:spPr bwMode="auto">
            <a:xfrm>
              <a:off x="685800" y="1752600"/>
              <a:ext cx="1524000" cy="152400"/>
            </a:xfrm>
            <a:prstGeom prst="rect">
              <a:avLst/>
            </a:prstGeom>
            <a:noFill/>
          </p:spPr>
        </p:pic>
        <p:pic>
          <p:nvPicPr>
            <p:cNvPr id="15" name="Picture 2" descr="File:United States 1837-03-1838.png"/>
            <p:cNvPicPr>
              <a:picLocks noChangeAspect="1" noChangeArrowheads="1"/>
            </p:cNvPicPr>
            <p:nvPr/>
          </p:nvPicPr>
          <p:blipFill>
            <a:blip r:embed="rId3"/>
            <a:srcRect l="11259" t="19316" r="78135" b="73458"/>
            <a:stretch>
              <a:fillRect/>
            </a:stretch>
          </p:blipFill>
          <p:spPr bwMode="auto">
            <a:xfrm>
              <a:off x="838200" y="1905000"/>
              <a:ext cx="990600" cy="99060"/>
            </a:xfrm>
            <a:prstGeom prst="rect">
              <a:avLst/>
            </a:prstGeom>
            <a:noFill/>
          </p:spPr>
        </p:pic>
        <p:pic>
          <p:nvPicPr>
            <p:cNvPr id="16" name="Picture 2" descr="File:United States 1837-03-1838.png"/>
            <p:cNvPicPr>
              <a:picLocks noChangeAspect="1" noChangeArrowheads="1"/>
            </p:cNvPicPr>
            <p:nvPr/>
          </p:nvPicPr>
          <p:blipFill>
            <a:blip r:embed="rId3"/>
            <a:srcRect l="34103" t="51830" r="57738" b="39740"/>
            <a:stretch>
              <a:fillRect/>
            </a:stretch>
          </p:blipFill>
          <p:spPr bwMode="auto">
            <a:xfrm>
              <a:off x="2819400" y="4419600"/>
              <a:ext cx="1066800" cy="533400"/>
            </a:xfrm>
            <a:prstGeom prst="rect">
              <a:avLst/>
            </a:prstGeom>
            <a:noFill/>
          </p:spPr>
        </p:pic>
      </p:grpSp>
      <p:pic>
        <p:nvPicPr>
          <p:cNvPr id="4100" name="Picture 4" descr="File:United States 1846-12-1848-02.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2"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Freeform 26"/>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Rectangle 34"/>
          <p:cNvSpPr/>
          <p:nvPr/>
        </p:nvSpPr>
        <p:spPr>
          <a:xfrm>
            <a:off x="0" y="6324600"/>
            <a:ext cx="9144000" cy="584775"/>
          </a:xfrm>
          <a:prstGeom prst="rect">
            <a:avLst/>
          </a:prstGeom>
          <a:solidFill>
            <a:schemeClr val="bg1"/>
          </a:solidFill>
        </p:spPr>
        <p:txBody>
          <a:bodyPr wrap="square">
            <a:spAutoFit/>
          </a:bodyPr>
          <a:lstStyle/>
          <a:p>
            <a:r>
              <a:rPr lang="en-US" sz="3200" b="1" dirty="0" smtClean="0"/>
              <a:t>1846: Oregon Treaty w/Britain at 49</a:t>
            </a:r>
            <a:r>
              <a:rPr lang="en-US" sz="3200" b="1" baseline="30000" dirty="0" smtClean="0"/>
              <a:t>th</a:t>
            </a:r>
            <a:r>
              <a:rPr lang="en-US" sz="3200" b="1" dirty="0" smtClean="0"/>
              <a:t> Parallel</a:t>
            </a:r>
          </a:p>
        </p:txBody>
      </p:sp>
      <p:sp>
        <p:nvSpPr>
          <p:cNvPr id="36" name="Oval 35"/>
          <p:cNvSpPr/>
          <p:nvPr/>
        </p:nvSpPr>
        <p:spPr>
          <a:xfrm rot="188633">
            <a:off x="263608" y="903228"/>
            <a:ext cx="1788974"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37" name="Picture 5"/>
          <p:cNvPicPr>
            <a:picLocks noChangeAspect="1" noChangeArrowheads="1"/>
          </p:cNvPicPr>
          <p:nvPr/>
        </p:nvPicPr>
        <p:blipFill>
          <a:blip r:embed="rId5"/>
          <a:srcRect l="9091" r="40909" b="62155"/>
          <a:stretch>
            <a:fillRect/>
          </a:stretch>
        </p:blipFill>
        <p:spPr bwMode="auto">
          <a:xfrm>
            <a:off x="493776" y="1938528"/>
            <a:ext cx="838200" cy="1295400"/>
          </a:xfrm>
          <a:prstGeom prst="rect">
            <a:avLst/>
          </a:prstGeom>
          <a:noFill/>
          <a:ln w="9525">
            <a:noFill/>
            <a:miter lim="800000"/>
            <a:headEnd/>
            <a:tailEnd/>
          </a:ln>
          <a:effectLst/>
        </p:spPr>
      </p:pic>
      <p:pic>
        <p:nvPicPr>
          <p:cNvPr id="38" name="Picture 5"/>
          <p:cNvPicPr>
            <a:picLocks noChangeAspect="1" noChangeArrowheads="1"/>
          </p:cNvPicPr>
          <p:nvPr/>
        </p:nvPicPr>
        <p:blipFill>
          <a:blip r:embed="rId5"/>
          <a:srcRect l="54545" b="62155"/>
          <a:stretch>
            <a:fillRect/>
          </a:stretch>
        </p:blipFill>
        <p:spPr bwMode="auto">
          <a:xfrm>
            <a:off x="2057400" y="832104"/>
            <a:ext cx="762000" cy="1295400"/>
          </a:xfrm>
          <a:prstGeom prst="rect">
            <a:avLst/>
          </a:prstGeom>
          <a:noFill/>
          <a:ln w="9525">
            <a:noFill/>
            <a:miter lim="800000"/>
            <a:headEnd/>
            <a:tailEnd/>
          </a:ln>
          <a:effectLst/>
        </p:spPr>
      </p:pic>
      <p:sp>
        <p:nvSpPr>
          <p:cNvPr id="39" name="5-Point Star 38"/>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40" name="5-Point Star 39"/>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1000"/>
                                        <p:tgtEl>
                                          <p:spTgt spid="3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00"/>
                                        </p:tgtEl>
                                        <p:attrNameLst>
                                          <p:attrName>style.visibility</p:attrName>
                                        </p:attrNameLst>
                                      </p:cBhvr>
                                      <p:to>
                                        <p:strVal val="visible"/>
                                      </p:to>
                                    </p:set>
                                    <p:animEffect transition="in" filter="dissolve">
                                      <p:cBhvr>
                                        <p:cTn id="12" dur="2000"/>
                                        <p:tgtEl>
                                          <p:spTgt spid="4100"/>
                                        </p:tgtEl>
                                      </p:cBhvr>
                                    </p:animEffect>
                                  </p:childTnLst>
                                </p:cTn>
                              </p:par>
                            </p:childTnLst>
                          </p:cTn>
                        </p:par>
                        <p:par>
                          <p:cTn id="13" fill="hold">
                            <p:stCondLst>
                              <p:cond delay="2000"/>
                            </p:stCondLst>
                            <p:childTnLst>
                              <p:par>
                                <p:cTn id="14" presetID="10" presetClass="exit" presetSubtype="0" fill="hold" grpId="0" nodeType="afterEffect">
                                  <p:stCondLst>
                                    <p:cond delay="0"/>
                                  </p:stCondLst>
                                  <p:childTnLst>
                                    <p:animEffect transition="out" filter="fade">
                                      <p:cBhvr>
                                        <p:cTn id="15" dur="1000"/>
                                        <p:tgtEl>
                                          <p:spTgt spid="35"/>
                                        </p:tgtEl>
                                      </p:cBhvr>
                                    </p:animEffect>
                                    <p:set>
                                      <p:cBhvr>
                                        <p:cTn id="16" dur="1" fill="hold">
                                          <p:stCondLst>
                                            <p:cond delay="999"/>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Rectangle 2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6" name="TextBox 25"/>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1846</a:t>
            </a:r>
            <a:endParaRPr lang="en-US" sz="4800" b="1" dirty="0">
              <a:solidFill>
                <a:srgbClr val="FF0000"/>
              </a:solidFill>
              <a:effectLst>
                <a:outerShdw dist="50800" dir="5400000" algn="ctr" rotWithShape="0">
                  <a:schemeClr val="tx1"/>
                </a:outerShdw>
              </a:effectLst>
            </a:endParaRPr>
          </a:p>
        </p:txBody>
      </p:sp>
      <p:sp useBgFill="1">
        <p:nvSpPr>
          <p:cNvPr id="37" name="TextBox 36"/>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pic>
        <p:nvPicPr>
          <p:cNvPr id="4100" name="Picture 4" descr="File:United States 1846-12-1848-02.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2" name="Group 22"/>
          <p:cNvGrpSpPr/>
          <p:nvPr/>
        </p:nvGrpSpPr>
        <p:grpSpPr>
          <a:xfrm>
            <a:off x="21351" y="928596"/>
            <a:ext cx="9711586" cy="6158004"/>
            <a:chOff x="21351" y="928596"/>
            <a:chExt cx="9711586" cy="6158004"/>
          </a:xfrm>
        </p:grpSpPr>
        <p:grpSp>
          <p:nvGrpSpPr>
            <p:cNvPr id="4" name="Group 2"/>
            <p:cNvGrpSpPr/>
            <p:nvPr/>
          </p:nvGrpSpPr>
          <p:grpSpPr>
            <a:xfrm>
              <a:off x="21351" y="928596"/>
              <a:ext cx="9711586" cy="6158004"/>
              <a:chOff x="21351" y="928596"/>
              <a:chExt cx="9711586" cy="6158004"/>
            </a:xfrm>
            <a:solidFill>
              <a:schemeClr val="bg1"/>
            </a:solidFill>
          </p:grpSpPr>
          <p:sp>
            <p:nvSpPr>
              <p:cNvPr id="19" name="Freeform 18"/>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3884491 w 6364777"/>
                  <a:gd name="connsiteY14" fmla="*/ 3394202 h 5104015"/>
                  <a:gd name="connsiteX15" fmla="*/ 4156364 w 6364777"/>
                  <a:gd name="connsiteY15" fmla="*/ 3836647 h 5104015"/>
                  <a:gd name="connsiteX16" fmla="*/ 4305992 w 6364777"/>
                  <a:gd name="connsiteY16" fmla="*/ 4136968 h 5104015"/>
                  <a:gd name="connsiteX17" fmla="*/ 4305992 w 6364777"/>
                  <a:gd name="connsiteY17" fmla="*/ 4269971 h 5104015"/>
                  <a:gd name="connsiteX18" fmla="*/ 4239491 w 6364777"/>
                  <a:gd name="connsiteY18" fmla="*/ 4512426 h 5104015"/>
                  <a:gd name="connsiteX19" fmla="*/ 3994265 w 6364777"/>
                  <a:gd name="connsiteY19" fmla="*/ 445146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4007712" y="3155169"/>
                      <a:pt x="3956858" y="3239193"/>
                    </a:cubicBezTo>
                    <a:cubicBezTo>
                      <a:pt x="3906004" y="3323217"/>
                      <a:pt x="3851240" y="3294626"/>
                      <a:pt x="3884491" y="3394202"/>
                    </a:cubicBezTo>
                    <a:cubicBezTo>
                      <a:pt x="3917742" y="3493778"/>
                      <a:pt x="4086114" y="3712853"/>
                      <a:pt x="4156364" y="3836647"/>
                    </a:cubicBezTo>
                    <a:cubicBezTo>
                      <a:pt x="4226614" y="3960441"/>
                      <a:pt x="4281054" y="4064747"/>
                      <a:pt x="4305992" y="4136968"/>
                    </a:cubicBezTo>
                    <a:cubicBezTo>
                      <a:pt x="4330930" y="4209189"/>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1351" y="5294193"/>
                <a:ext cx="3435447" cy="1792407"/>
                <a:chOff x="-152400" y="5257800"/>
                <a:chExt cx="3505200" cy="1828800"/>
              </a:xfrm>
              <a:grpFill/>
            </p:grpSpPr>
            <p:sp>
              <p:nvSpPr>
                <p:cNvPr id="23" name="Rectangle 2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3" name="Picture 2" descr="File:United States 1837-03-1838.png"/>
            <p:cNvPicPr>
              <a:picLocks noChangeAspect="1" noChangeArrowheads="1"/>
            </p:cNvPicPr>
            <p:nvPr/>
          </p:nvPicPr>
          <p:blipFill>
            <a:blip r:embed="rId4"/>
            <a:srcRect l="11259" t="19316" r="78135" b="73458"/>
            <a:stretch>
              <a:fillRect/>
            </a:stretch>
          </p:blipFill>
          <p:spPr bwMode="auto">
            <a:xfrm>
              <a:off x="4114800" y="4296507"/>
              <a:ext cx="762000" cy="351693"/>
            </a:xfrm>
            <a:prstGeom prst="rect">
              <a:avLst/>
            </a:prstGeom>
            <a:noFill/>
          </p:spPr>
        </p:pic>
        <p:pic>
          <p:nvPicPr>
            <p:cNvPr id="14" name="Picture 2" descr="File:United States 1837-03-1838.png"/>
            <p:cNvPicPr>
              <a:picLocks noChangeAspect="1" noChangeArrowheads="1"/>
            </p:cNvPicPr>
            <p:nvPr/>
          </p:nvPicPr>
          <p:blipFill>
            <a:blip r:embed="rId4"/>
            <a:srcRect l="11259" t="19316" r="78135" b="73458"/>
            <a:stretch>
              <a:fillRect/>
            </a:stretch>
          </p:blipFill>
          <p:spPr bwMode="auto">
            <a:xfrm>
              <a:off x="685800" y="1752600"/>
              <a:ext cx="1524000" cy="152400"/>
            </a:xfrm>
            <a:prstGeom prst="rect">
              <a:avLst/>
            </a:prstGeom>
            <a:noFill/>
          </p:spPr>
        </p:pic>
        <p:pic>
          <p:nvPicPr>
            <p:cNvPr id="15" name="Picture 2" descr="File:United States 1837-03-1838.png"/>
            <p:cNvPicPr>
              <a:picLocks noChangeAspect="1" noChangeArrowheads="1"/>
            </p:cNvPicPr>
            <p:nvPr/>
          </p:nvPicPr>
          <p:blipFill>
            <a:blip r:embed="rId4"/>
            <a:srcRect l="11259" t="19316" r="78135" b="73458"/>
            <a:stretch>
              <a:fillRect/>
            </a:stretch>
          </p:blipFill>
          <p:spPr bwMode="auto">
            <a:xfrm>
              <a:off x="838200" y="1905000"/>
              <a:ext cx="990600" cy="99060"/>
            </a:xfrm>
            <a:prstGeom prst="rect">
              <a:avLst/>
            </a:prstGeom>
            <a:noFill/>
          </p:spPr>
        </p:pic>
      </p:grpSp>
      <p:grpSp>
        <p:nvGrpSpPr>
          <p:cNvPr id="11" name="Group 3"/>
          <p:cNvGrpSpPr/>
          <p:nvPr/>
        </p:nvGrpSpPr>
        <p:grpSpPr>
          <a:xfrm>
            <a:off x="21351" y="928596"/>
            <a:ext cx="9711586" cy="6158004"/>
            <a:chOff x="21351" y="928596"/>
            <a:chExt cx="9711586" cy="6158004"/>
          </a:xfrm>
          <a:solidFill>
            <a:schemeClr val="bg1"/>
          </a:solidFill>
        </p:grpSpPr>
        <p:sp>
          <p:nvSpPr>
            <p:cNvPr id="5" name="Freeform 4"/>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21351" y="5294193"/>
              <a:ext cx="3435447" cy="1792407"/>
              <a:chOff x="-152400" y="5257800"/>
              <a:chExt cx="3505200" cy="1828800"/>
            </a:xfrm>
            <a:grpFill/>
          </p:grpSpPr>
          <p:sp>
            <p:nvSpPr>
              <p:cNvPr id="9" name="Rectangle 8"/>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 name="Freeform 6"/>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8" name="Freeform 7"/>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Freeform 26"/>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Rectangle 33"/>
          <p:cNvSpPr/>
          <p:nvPr/>
        </p:nvSpPr>
        <p:spPr>
          <a:xfrm rot="19979120">
            <a:off x="270185" y="5375363"/>
            <a:ext cx="3581400" cy="707886"/>
          </a:xfrm>
          <a:prstGeom prst="rect">
            <a:avLst/>
          </a:prstGeom>
          <a:solidFill>
            <a:schemeClr val="bg1"/>
          </a:solidFill>
        </p:spPr>
        <p:txBody>
          <a:bodyPr wrap="square">
            <a:spAutoFit/>
          </a:bodyPr>
          <a:lstStyle/>
          <a:p>
            <a:pPr algn="ctr"/>
            <a:r>
              <a:rPr lang="en-US" sz="4000" b="1" dirty="0" smtClean="0">
                <a:latin typeface="Tempus Sans ITC" pitchFamily="82" charset="0"/>
              </a:rPr>
              <a:t>What happens?</a:t>
            </a:r>
          </a:p>
        </p:txBody>
      </p:sp>
      <p:pic>
        <p:nvPicPr>
          <p:cNvPr id="41" name="Picture 5"/>
          <p:cNvPicPr>
            <a:picLocks noChangeAspect="1" noChangeArrowheads="1"/>
          </p:cNvPicPr>
          <p:nvPr/>
        </p:nvPicPr>
        <p:blipFill>
          <a:blip r:embed="rId5"/>
          <a:srcRect l="9091" r="40909" b="62155"/>
          <a:stretch>
            <a:fillRect/>
          </a:stretch>
        </p:blipFill>
        <p:spPr bwMode="auto">
          <a:xfrm>
            <a:off x="493776" y="1938528"/>
            <a:ext cx="838200" cy="1295400"/>
          </a:xfrm>
          <a:prstGeom prst="rect">
            <a:avLst/>
          </a:prstGeom>
          <a:noFill/>
          <a:ln w="9525">
            <a:noFill/>
            <a:miter lim="800000"/>
            <a:headEnd/>
            <a:tailEnd/>
          </a:ln>
          <a:effectLst/>
        </p:spPr>
      </p:pic>
      <p:sp>
        <p:nvSpPr>
          <p:cNvPr id="43" name="5-Point Star 42"/>
          <p:cNvSpPr/>
          <p:nvPr/>
        </p:nvSpPr>
        <p:spPr>
          <a:xfrm>
            <a:off x="1219200" y="15240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44" name="5-Point Star 43"/>
          <p:cNvSpPr/>
          <p:nvPr/>
        </p:nvSpPr>
        <p:spPr>
          <a:xfrm>
            <a:off x="1600200" y="1447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42" name="Picture 5"/>
          <p:cNvPicPr>
            <a:picLocks noChangeAspect="1" noChangeArrowheads="1"/>
          </p:cNvPicPr>
          <p:nvPr/>
        </p:nvPicPr>
        <p:blipFill>
          <a:blip r:embed="rId5"/>
          <a:srcRect l="54545" b="62155"/>
          <a:stretch>
            <a:fillRect/>
          </a:stretch>
        </p:blipFill>
        <p:spPr bwMode="auto">
          <a:xfrm>
            <a:off x="2057400" y="832104"/>
            <a:ext cx="762000" cy="1295400"/>
          </a:xfrm>
          <a:prstGeom prst="rect">
            <a:avLst/>
          </a:prstGeom>
          <a:noFill/>
          <a:ln w="9525">
            <a:noFill/>
            <a:miter lim="800000"/>
            <a:headEnd/>
            <a:tailEnd/>
          </a:ln>
          <a:effectLst/>
        </p:spPr>
      </p:pic>
      <p:sp>
        <p:nvSpPr>
          <p:cNvPr id="47" name="Oval 46"/>
          <p:cNvSpPr/>
          <p:nvPr/>
        </p:nvSpPr>
        <p:spPr>
          <a:xfrm rot="188633">
            <a:off x="263608" y="903228"/>
            <a:ext cx="1788974" cy="605909"/>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36" name="Rounded Rectangle 35"/>
          <p:cNvSpPr/>
          <p:nvPr/>
        </p:nvSpPr>
        <p:spPr>
          <a:xfrm rot="432579">
            <a:off x="208421" y="1002963"/>
            <a:ext cx="2743200" cy="1865376"/>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useBgFill="1">
        <p:nvSpPr>
          <p:cNvPr id="32" name="Rectangle 31"/>
          <p:cNvSpPr/>
          <p:nvPr/>
        </p:nvSpPr>
        <p:spPr>
          <a:xfrm>
            <a:off x="3352800" y="762000"/>
            <a:ext cx="5791200" cy="4401205"/>
          </a:xfrm>
          <a:prstGeom prst="rect">
            <a:avLst/>
          </a:prstGeom>
        </p:spPr>
        <p:txBody>
          <a:bodyPr wrap="square">
            <a:spAutoFit/>
          </a:bodyPr>
          <a:lstStyle/>
          <a:p>
            <a:pPr marL="233363" indent="-233363">
              <a:lnSpc>
                <a:spcPts val="3700"/>
              </a:lnSpc>
              <a:spcBef>
                <a:spcPts val="1000"/>
              </a:spcBef>
            </a:pPr>
            <a:r>
              <a:rPr lang="en-US" sz="3000" b="1" dirty="0" smtClean="0"/>
              <a:t>REMINDER:</a:t>
            </a:r>
          </a:p>
          <a:p>
            <a:pPr marL="233363" indent="-233363">
              <a:lnSpc>
                <a:spcPts val="3700"/>
              </a:lnSpc>
              <a:spcBef>
                <a:spcPts val="1000"/>
              </a:spcBef>
              <a:buFont typeface="Arial" pitchFamily="34" charset="0"/>
              <a:buChar char="•"/>
            </a:pPr>
            <a:r>
              <a:rPr lang="en-US" sz="3000" b="1" dirty="0" smtClean="0"/>
              <a:t>1847: measles outbreak; Marcus Whitman treats local natives &amp; emigrants </a:t>
            </a:r>
          </a:p>
          <a:p>
            <a:pPr marL="233363" indent="-233363">
              <a:lnSpc>
                <a:spcPts val="3700"/>
              </a:lnSpc>
              <a:spcBef>
                <a:spcPts val="1000"/>
              </a:spcBef>
              <a:buFont typeface="Arial" pitchFamily="34" charset="0"/>
              <a:buChar char="•"/>
            </a:pPr>
            <a:r>
              <a:rPr lang="en-US" sz="3000" b="1" dirty="0" smtClean="0"/>
              <a:t>Most emigrants survive but many Cayuse Indians die</a:t>
            </a:r>
          </a:p>
          <a:p>
            <a:pPr marL="233363" indent="-233363">
              <a:lnSpc>
                <a:spcPts val="3700"/>
              </a:lnSpc>
              <a:spcBef>
                <a:spcPts val="1000"/>
              </a:spcBef>
              <a:buFont typeface="Arial" pitchFamily="34" charset="0"/>
              <a:buChar char="•"/>
            </a:pPr>
            <a:r>
              <a:rPr lang="en-US" sz="3000" b="1" dirty="0" smtClean="0"/>
              <a:t>Cayuse blame Marcus for deaths</a:t>
            </a:r>
          </a:p>
          <a:p>
            <a:pPr marL="233363" indent="-233363" algn="ctr">
              <a:lnSpc>
                <a:spcPts val="3700"/>
              </a:lnSpc>
              <a:spcBef>
                <a:spcPts val="1000"/>
              </a:spcBef>
            </a:pPr>
            <a:r>
              <a:rPr lang="en-US" sz="3000" b="1" dirty="0" smtClean="0">
                <a:solidFill>
                  <a:srgbClr val="FF0000"/>
                </a:solidFill>
                <a:effectLst>
                  <a:outerShdw dist="50800" dir="5400000" algn="ctr" rotWithShape="0">
                    <a:schemeClr val="tx1"/>
                  </a:outerShdw>
                </a:effectLst>
              </a:rPr>
              <a:t> DISASTER RESULTS!</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47"/>
                                        </p:tgtEl>
                                      </p:cBhvr>
                                    </p:animEffect>
                                    <p:set>
                                      <p:cBhvr>
                                        <p:cTn id="7" dur="1" fill="hold">
                                          <p:stCondLst>
                                            <p:cond delay="999"/>
                                          </p:stCondLst>
                                        </p:cTn>
                                        <p:tgtEl>
                                          <p:spTgt spid="47"/>
                                        </p:tgtEl>
                                        <p:attrNameLst>
                                          <p:attrName>style.visibility</p:attrName>
                                        </p:attrNameLst>
                                      </p:cBhvr>
                                      <p:to>
                                        <p:strVal val="hidden"/>
                                      </p:to>
                                    </p:set>
                                  </p:childTnLst>
                                </p:cTn>
                              </p:par>
                            </p:childTnLst>
                          </p:cTn>
                        </p:par>
                        <p:par>
                          <p:cTn id="8" fill="hold">
                            <p:stCondLst>
                              <p:cond delay="1000"/>
                            </p:stCondLst>
                            <p:childTnLst>
                              <p:par>
                                <p:cTn id="9" presetID="49" presetClass="exit" presetSubtype="0" accel="100000" fill="hold" grpId="0" nodeType="afterEffect">
                                  <p:stCondLst>
                                    <p:cond delay="0"/>
                                  </p:stCondLst>
                                  <p:childTnLst>
                                    <p:anim calcmode="lin" valueType="num">
                                      <p:cBhvr>
                                        <p:cTn id="10" dur="1000"/>
                                        <p:tgtEl>
                                          <p:spTgt spid="26"/>
                                        </p:tgtEl>
                                        <p:attrNameLst>
                                          <p:attrName>ppt_w</p:attrName>
                                        </p:attrNameLst>
                                      </p:cBhvr>
                                      <p:tavLst>
                                        <p:tav tm="0">
                                          <p:val>
                                            <p:strVal val="ppt_w"/>
                                          </p:val>
                                        </p:tav>
                                        <p:tav tm="100000">
                                          <p:val>
                                            <p:fltVal val="0"/>
                                          </p:val>
                                        </p:tav>
                                      </p:tavLst>
                                    </p:anim>
                                    <p:anim calcmode="lin" valueType="num">
                                      <p:cBhvr>
                                        <p:cTn id="11" dur="1000"/>
                                        <p:tgtEl>
                                          <p:spTgt spid="26"/>
                                        </p:tgtEl>
                                        <p:attrNameLst>
                                          <p:attrName>ppt_h</p:attrName>
                                        </p:attrNameLst>
                                      </p:cBhvr>
                                      <p:tavLst>
                                        <p:tav tm="0">
                                          <p:val>
                                            <p:strVal val="ppt_h"/>
                                          </p:val>
                                        </p:tav>
                                        <p:tav tm="100000">
                                          <p:val>
                                            <p:fltVal val="0"/>
                                          </p:val>
                                        </p:tav>
                                      </p:tavLst>
                                    </p:anim>
                                    <p:anim calcmode="lin" valueType="num">
                                      <p:cBhvr>
                                        <p:cTn id="12" dur="1000"/>
                                        <p:tgtEl>
                                          <p:spTgt spid="26"/>
                                        </p:tgtEl>
                                        <p:attrNameLst>
                                          <p:attrName>style.rotation</p:attrName>
                                        </p:attrNameLst>
                                      </p:cBhvr>
                                      <p:tavLst>
                                        <p:tav tm="0">
                                          <p:val>
                                            <p:fltVal val="0"/>
                                          </p:val>
                                        </p:tav>
                                        <p:tav tm="100000">
                                          <p:val>
                                            <p:fltVal val="360"/>
                                          </p:val>
                                        </p:tav>
                                      </p:tavLst>
                                    </p:anim>
                                    <p:animEffect transition="out" filter="fade">
                                      <p:cBhvr>
                                        <p:cTn id="13" dur="1000"/>
                                        <p:tgtEl>
                                          <p:spTgt spid="26"/>
                                        </p:tgtEl>
                                      </p:cBhvr>
                                    </p:animEffect>
                                    <p:set>
                                      <p:cBhvr>
                                        <p:cTn id="14" dur="1" fill="hold">
                                          <p:stCondLst>
                                            <p:cond delay="999"/>
                                          </p:stCondLst>
                                        </p:cTn>
                                        <p:tgtEl>
                                          <p:spTgt spid="26"/>
                                        </p:tgtEl>
                                        <p:attrNameLst>
                                          <p:attrName>style.visibility</p:attrName>
                                        </p:attrNameLst>
                                      </p:cBhvr>
                                      <p:to>
                                        <p:strVal val="hidden"/>
                                      </p:to>
                                    </p:set>
                                  </p:childTnLst>
                                </p:cTn>
                              </p:par>
                              <p:par>
                                <p:cTn id="15" presetID="49" presetClass="entr" presetSubtype="0" decel="10000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360"/>
                                          </p:val>
                                        </p:tav>
                                        <p:tav tm="100000">
                                          <p:val>
                                            <p:fltVal val="0"/>
                                          </p:val>
                                        </p:tav>
                                      </p:tavLst>
                                    </p:anim>
                                    <p:animEffect transition="in" filter="fade">
                                      <p:cBhvr>
                                        <p:cTn id="20" dur="1000"/>
                                        <p:tgtEl>
                                          <p:spTgt spid="3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2">
                                            <p:bg/>
                                          </p:spTgt>
                                        </p:tgtEl>
                                        <p:attrNameLst>
                                          <p:attrName>style.visibility</p:attrName>
                                        </p:attrNameLst>
                                      </p:cBhvr>
                                      <p:to>
                                        <p:strVal val="visible"/>
                                      </p:to>
                                    </p:set>
                                    <p:animEffect transition="in" filter="fade">
                                      <p:cBhvr>
                                        <p:cTn id="25" dur="1000"/>
                                        <p:tgtEl>
                                          <p:spTgt spid="32">
                                            <p:bg/>
                                          </p:spTgt>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2">
                                            <p:txEl>
                                              <p:pRg st="0" end="0"/>
                                            </p:txEl>
                                          </p:spTgt>
                                        </p:tgtEl>
                                        <p:attrNameLst>
                                          <p:attrName>style.visibility</p:attrName>
                                        </p:attrNameLst>
                                      </p:cBhvr>
                                      <p:to>
                                        <p:strVal val="visible"/>
                                      </p:to>
                                    </p:set>
                                    <p:animEffect transition="in" filter="wipe(left)">
                                      <p:cBhvr>
                                        <p:cTn id="28" dur="1000"/>
                                        <p:tgtEl>
                                          <p:spTgt spid="32">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2">
                                            <p:txEl>
                                              <p:pRg st="1" end="1"/>
                                            </p:txEl>
                                          </p:spTgt>
                                        </p:tgtEl>
                                        <p:attrNameLst>
                                          <p:attrName>style.visibility</p:attrName>
                                        </p:attrNameLst>
                                      </p:cBhvr>
                                      <p:to>
                                        <p:strVal val="visible"/>
                                      </p:to>
                                    </p:set>
                                    <p:animEffect transition="in" filter="fade">
                                      <p:cBhvr>
                                        <p:cTn id="33" dur="1000"/>
                                        <p:tgtEl>
                                          <p:spTgt spid="32">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2">
                                            <p:txEl>
                                              <p:pRg st="2" end="2"/>
                                            </p:txEl>
                                          </p:spTgt>
                                        </p:tgtEl>
                                        <p:attrNameLst>
                                          <p:attrName>style.visibility</p:attrName>
                                        </p:attrNameLst>
                                      </p:cBhvr>
                                      <p:to>
                                        <p:strVal val="visible"/>
                                      </p:to>
                                    </p:set>
                                    <p:animEffect transition="in" filter="fade">
                                      <p:cBhvr>
                                        <p:cTn id="38" dur="1000"/>
                                        <p:tgtEl>
                                          <p:spTgt spid="32">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2">
                                            <p:txEl>
                                              <p:pRg st="3" end="3"/>
                                            </p:txEl>
                                          </p:spTgt>
                                        </p:tgtEl>
                                        <p:attrNameLst>
                                          <p:attrName>style.visibility</p:attrName>
                                        </p:attrNameLst>
                                      </p:cBhvr>
                                      <p:to>
                                        <p:strVal val="visible"/>
                                      </p:to>
                                    </p:set>
                                    <p:animEffect transition="in" filter="fade">
                                      <p:cBhvr>
                                        <p:cTn id="43" dur="1000"/>
                                        <p:tgtEl>
                                          <p:spTgt spid="32">
                                            <p:txEl>
                                              <p:pRg st="3" end="3"/>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0" fill="hold" nodeType="clickEffect">
                                  <p:stCondLst>
                                    <p:cond delay="0"/>
                                  </p:stCondLst>
                                  <p:childTnLst>
                                    <p:set>
                                      <p:cBhvr>
                                        <p:cTn id="47" dur="1" fill="hold">
                                          <p:stCondLst>
                                            <p:cond delay="0"/>
                                          </p:stCondLst>
                                        </p:cTn>
                                        <p:tgtEl>
                                          <p:spTgt spid="32">
                                            <p:txEl>
                                              <p:pRg st="4" end="4"/>
                                            </p:txEl>
                                          </p:spTgt>
                                        </p:tgtEl>
                                        <p:attrNameLst>
                                          <p:attrName>style.visibility</p:attrName>
                                        </p:attrNameLst>
                                      </p:cBhvr>
                                      <p:to>
                                        <p:strVal val="visible"/>
                                      </p:to>
                                    </p:set>
                                    <p:anim calcmode="lin" valueType="num">
                                      <p:cBhvr>
                                        <p:cTn id="48" dur="1000" fill="hold"/>
                                        <p:tgtEl>
                                          <p:spTgt spid="32">
                                            <p:txEl>
                                              <p:pRg st="4" end="4"/>
                                            </p:txEl>
                                          </p:spTgt>
                                        </p:tgtEl>
                                        <p:attrNameLst>
                                          <p:attrName>ppt_w</p:attrName>
                                        </p:attrNameLst>
                                      </p:cBhvr>
                                      <p:tavLst>
                                        <p:tav tm="0">
                                          <p:val>
                                            <p:fltVal val="0"/>
                                          </p:val>
                                        </p:tav>
                                        <p:tav tm="100000">
                                          <p:val>
                                            <p:strVal val="#ppt_w"/>
                                          </p:val>
                                        </p:tav>
                                      </p:tavLst>
                                    </p:anim>
                                    <p:anim calcmode="lin" valueType="num">
                                      <p:cBhvr>
                                        <p:cTn id="49" dur="1000" fill="hold"/>
                                        <p:tgtEl>
                                          <p:spTgt spid="32">
                                            <p:txEl>
                                              <p:pRg st="4" end="4"/>
                                            </p:txEl>
                                          </p:spTgt>
                                        </p:tgtEl>
                                        <p:attrNameLst>
                                          <p:attrName>ppt_h</p:attrName>
                                        </p:attrNameLst>
                                      </p:cBhvr>
                                      <p:tavLst>
                                        <p:tav tm="0">
                                          <p:val>
                                            <p:fltVal val="0"/>
                                          </p:val>
                                        </p:tav>
                                        <p:tav tm="100000">
                                          <p:val>
                                            <p:strVal val="#ppt_h"/>
                                          </p:val>
                                        </p:tav>
                                      </p:tavLst>
                                    </p:anim>
                                    <p:animEffect transition="in" filter="fade">
                                      <p:cBhvr>
                                        <p:cTn id="50" dur="1000"/>
                                        <p:tgtEl>
                                          <p:spTgt spid="32">
                                            <p:txEl>
                                              <p:pRg st="4" end="4"/>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xit" presetSubtype="0" fill="hold" grpId="1" nodeType="clickEffect">
                                  <p:stCondLst>
                                    <p:cond delay="0"/>
                                  </p:stCondLst>
                                  <p:childTnLst>
                                    <p:animEffect transition="out" filter="fade">
                                      <p:cBhvr>
                                        <p:cTn id="54" dur="1000"/>
                                        <p:tgtEl>
                                          <p:spTgt spid="32">
                                            <p:txEl>
                                              <p:pRg st="0" end="0"/>
                                            </p:txEl>
                                          </p:spTgt>
                                        </p:tgtEl>
                                      </p:cBhvr>
                                    </p:animEffect>
                                    <p:set>
                                      <p:cBhvr>
                                        <p:cTn id="55" dur="1" fill="hold">
                                          <p:stCondLst>
                                            <p:cond delay="999"/>
                                          </p:stCondLst>
                                        </p:cTn>
                                        <p:tgtEl>
                                          <p:spTgt spid="32">
                                            <p:txEl>
                                              <p:pRg st="0" end="0"/>
                                            </p:txEl>
                                          </p:spTgt>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32">
                                            <p:txEl>
                                              <p:pRg st="1" end="1"/>
                                            </p:txEl>
                                          </p:spTgt>
                                        </p:tgtEl>
                                      </p:cBhvr>
                                    </p:animEffect>
                                    <p:set>
                                      <p:cBhvr>
                                        <p:cTn id="58" dur="1" fill="hold">
                                          <p:stCondLst>
                                            <p:cond delay="999"/>
                                          </p:stCondLst>
                                        </p:cTn>
                                        <p:tgtEl>
                                          <p:spTgt spid="32">
                                            <p:txEl>
                                              <p:pRg st="1" end="1"/>
                                            </p:txEl>
                                          </p:spTgt>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32">
                                            <p:txEl>
                                              <p:pRg st="2" end="2"/>
                                            </p:txEl>
                                          </p:spTgt>
                                        </p:tgtEl>
                                      </p:cBhvr>
                                    </p:animEffect>
                                    <p:set>
                                      <p:cBhvr>
                                        <p:cTn id="61" dur="1" fill="hold">
                                          <p:stCondLst>
                                            <p:cond delay="999"/>
                                          </p:stCondLst>
                                        </p:cTn>
                                        <p:tgtEl>
                                          <p:spTgt spid="32">
                                            <p:txEl>
                                              <p:pRg st="2" end="2"/>
                                            </p:txEl>
                                          </p:spTgt>
                                        </p:tgtEl>
                                        <p:attrNameLst>
                                          <p:attrName>style.visibility</p:attrName>
                                        </p:attrNameLst>
                                      </p:cBhvr>
                                      <p:to>
                                        <p:strVal val="hidden"/>
                                      </p:to>
                                    </p:set>
                                  </p:childTnLst>
                                </p:cTn>
                              </p:par>
                              <p:par>
                                <p:cTn id="62" presetID="10" presetClass="exit" presetSubtype="0" fill="hold" grpId="1" nodeType="withEffect">
                                  <p:stCondLst>
                                    <p:cond delay="0"/>
                                  </p:stCondLst>
                                  <p:childTnLst>
                                    <p:animEffect transition="out" filter="fade">
                                      <p:cBhvr>
                                        <p:cTn id="63" dur="1000"/>
                                        <p:tgtEl>
                                          <p:spTgt spid="32">
                                            <p:txEl>
                                              <p:pRg st="3" end="3"/>
                                            </p:txEl>
                                          </p:spTgt>
                                        </p:tgtEl>
                                      </p:cBhvr>
                                    </p:animEffect>
                                    <p:set>
                                      <p:cBhvr>
                                        <p:cTn id="64" dur="1" fill="hold">
                                          <p:stCondLst>
                                            <p:cond delay="999"/>
                                          </p:stCondLst>
                                        </p:cTn>
                                        <p:tgtEl>
                                          <p:spTgt spid="32">
                                            <p:txEl>
                                              <p:pRg st="3" end="3"/>
                                            </p:txEl>
                                          </p:spTgt>
                                        </p:tgtEl>
                                        <p:attrNameLst>
                                          <p:attrName>style.visibility</p:attrName>
                                        </p:attrNameLst>
                                      </p:cBhvr>
                                      <p:to>
                                        <p:strVal val="hidden"/>
                                      </p:to>
                                    </p:set>
                                  </p:childTnLst>
                                </p:cTn>
                              </p:par>
                              <p:par>
                                <p:cTn id="65" presetID="10" presetClass="exit" presetSubtype="0" fill="hold" grpId="2" nodeType="withEffect">
                                  <p:stCondLst>
                                    <p:cond delay="0"/>
                                  </p:stCondLst>
                                  <p:childTnLst>
                                    <p:animEffect transition="out" filter="fade">
                                      <p:cBhvr>
                                        <p:cTn id="66" dur="1000"/>
                                        <p:tgtEl>
                                          <p:spTgt spid="32">
                                            <p:bg/>
                                          </p:spTgt>
                                        </p:tgtEl>
                                      </p:cBhvr>
                                    </p:animEffect>
                                    <p:set>
                                      <p:cBhvr>
                                        <p:cTn id="67" dur="1" fill="hold">
                                          <p:stCondLst>
                                            <p:cond delay="999"/>
                                          </p:stCondLst>
                                        </p:cTn>
                                        <p:tgtEl>
                                          <p:spTgt spid="32">
                                            <p:bg/>
                                          </p:spTgt>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1000"/>
                                        <p:tgtEl>
                                          <p:spTgt spid="32">
                                            <p:txEl>
                                              <p:pRg st="4" end="4"/>
                                            </p:txEl>
                                          </p:spTgt>
                                        </p:tgtEl>
                                      </p:cBhvr>
                                    </p:animEffect>
                                    <p:set>
                                      <p:cBhvr>
                                        <p:cTn id="70" dur="1" fill="hold">
                                          <p:stCondLst>
                                            <p:cond delay="999"/>
                                          </p:stCondLst>
                                        </p:cTn>
                                        <p:tgtEl>
                                          <p:spTgt spid="32">
                                            <p:txEl>
                                              <p:pRg st="4" end="4"/>
                                            </p:txEl>
                                          </p:spTgt>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53" presetClass="entr" presetSubtype="0" fill="hold" grpId="0" nodeType="clickEffect">
                                  <p:stCondLst>
                                    <p:cond delay="0"/>
                                  </p:stCondLst>
                                  <p:childTnLst>
                                    <p:set>
                                      <p:cBhvr>
                                        <p:cTn id="74" dur="1" fill="hold">
                                          <p:stCondLst>
                                            <p:cond delay="0"/>
                                          </p:stCondLst>
                                        </p:cTn>
                                        <p:tgtEl>
                                          <p:spTgt spid="34"/>
                                        </p:tgtEl>
                                        <p:attrNameLst>
                                          <p:attrName>style.visibility</p:attrName>
                                        </p:attrNameLst>
                                      </p:cBhvr>
                                      <p:to>
                                        <p:strVal val="visible"/>
                                      </p:to>
                                    </p:set>
                                    <p:anim calcmode="lin" valueType="num">
                                      <p:cBhvr>
                                        <p:cTn id="75" dur="1000" fill="hold"/>
                                        <p:tgtEl>
                                          <p:spTgt spid="34"/>
                                        </p:tgtEl>
                                        <p:attrNameLst>
                                          <p:attrName>ppt_w</p:attrName>
                                        </p:attrNameLst>
                                      </p:cBhvr>
                                      <p:tavLst>
                                        <p:tav tm="0">
                                          <p:val>
                                            <p:fltVal val="0"/>
                                          </p:val>
                                        </p:tav>
                                        <p:tav tm="100000">
                                          <p:val>
                                            <p:strVal val="#ppt_w"/>
                                          </p:val>
                                        </p:tav>
                                      </p:tavLst>
                                    </p:anim>
                                    <p:anim calcmode="lin" valueType="num">
                                      <p:cBhvr>
                                        <p:cTn id="76" dur="1000" fill="hold"/>
                                        <p:tgtEl>
                                          <p:spTgt spid="34"/>
                                        </p:tgtEl>
                                        <p:attrNameLst>
                                          <p:attrName>ppt_h</p:attrName>
                                        </p:attrNameLst>
                                      </p:cBhvr>
                                      <p:tavLst>
                                        <p:tav tm="0">
                                          <p:val>
                                            <p:fltVal val="0"/>
                                          </p:val>
                                        </p:tav>
                                        <p:tav tm="100000">
                                          <p:val>
                                            <p:strVal val="#ppt_h"/>
                                          </p:val>
                                        </p:tav>
                                      </p:tavLst>
                                    </p:anim>
                                    <p:animEffect transition="in" filter="fade">
                                      <p:cBhvr>
                                        <p:cTn id="77" dur="1000"/>
                                        <p:tgtEl>
                                          <p:spTgt spid="34"/>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xit" presetSubtype="0" fill="hold" nodeType="clickEffect">
                                  <p:stCondLst>
                                    <p:cond delay="0"/>
                                  </p:stCondLst>
                                  <p:childTnLst>
                                    <p:animEffect transition="out" filter="fade">
                                      <p:cBhvr>
                                        <p:cTn id="81" dur="1000"/>
                                        <p:tgtEl>
                                          <p:spTgt spid="42"/>
                                        </p:tgtEl>
                                      </p:cBhvr>
                                    </p:animEffect>
                                    <p:set>
                                      <p:cBhvr>
                                        <p:cTn id="82" dur="1" fill="hold">
                                          <p:stCondLst>
                                            <p:cond delay="999"/>
                                          </p:stCondLst>
                                        </p:cTn>
                                        <p:tgtEl>
                                          <p:spTgt spid="42"/>
                                        </p:tgtEl>
                                        <p:attrNameLst>
                                          <p:attrName>style.visibility</p:attrName>
                                        </p:attrNameLst>
                                      </p:cBhvr>
                                      <p:to>
                                        <p:strVal val="hidden"/>
                                      </p:to>
                                    </p:set>
                                  </p:childTnLst>
                                </p:cTn>
                              </p:par>
                              <p:par>
                                <p:cTn id="83" presetID="10" presetClass="exit" presetSubtype="0" fill="hold" grpId="0" nodeType="withEffect">
                                  <p:stCondLst>
                                    <p:cond delay="0"/>
                                  </p:stCondLst>
                                  <p:childTnLst>
                                    <p:animEffect transition="out" filter="fade">
                                      <p:cBhvr>
                                        <p:cTn id="84" dur="1000"/>
                                        <p:tgtEl>
                                          <p:spTgt spid="44"/>
                                        </p:tgtEl>
                                      </p:cBhvr>
                                    </p:animEffect>
                                    <p:set>
                                      <p:cBhvr>
                                        <p:cTn id="85" dur="1" fill="hold">
                                          <p:stCondLst>
                                            <p:cond delay="999"/>
                                          </p:stCondLst>
                                        </p:cTn>
                                        <p:tgtEl>
                                          <p:spTgt spid="44"/>
                                        </p:tgtEl>
                                        <p:attrNameLst>
                                          <p:attrName>style.visibility</p:attrName>
                                        </p:attrNameLst>
                                      </p:cBhvr>
                                      <p:to>
                                        <p:strVal val="hidden"/>
                                      </p:to>
                                    </p:set>
                                  </p:childTnLst>
                                </p:cTn>
                              </p:par>
                              <p:par>
                                <p:cTn id="86" presetID="10" presetClass="exit" presetSubtype="0" fill="hold" grpId="0" nodeType="withEffect">
                                  <p:stCondLst>
                                    <p:cond delay="0"/>
                                  </p:stCondLst>
                                  <p:childTnLst>
                                    <p:animEffect transition="out" filter="fade">
                                      <p:cBhvr>
                                        <p:cTn id="87" dur="1000"/>
                                        <p:tgtEl>
                                          <p:spTgt spid="43"/>
                                        </p:tgtEl>
                                      </p:cBhvr>
                                    </p:animEffect>
                                    <p:set>
                                      <p:cBhvr>
                                        <p:cTn id="88" dur="1" fill="hold">
                                          <p:stCondLst>
                                            <p:cond delay="999"/>
                                          </p:stCondLst>
                                        </p:cTn>
                                        <p:tgtEl>
                                          <p:spTgt spid="43"/>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1000"/>
                                        <p:tgtEl>
                                          <p:spTgt spid="41"/>
                                        </p:tgtEl>
                                      </p:cBhvr>
                                    </p:animEffect>
                                    <p:set>
                                      <p:cBhvr>
                                        <p:cTn id="91" dur="1" fill="hold">
                                          <p:stCondLst>
                                            <p:cond delay="999"/>
                                          </p:stCondLst>
                                        </p:cTn>
                                        <p:tgtEl>
                                          <p:spTgt spid="41"/>
                                        </p:tgtEl>
                                        <p:attrNameLst>
                                          <p:attrName>style.visibility</p:attrName>
                                        </p:attrNameLst>
                                      </p:cBhvr>
                                      <p:to>
                                        <p:strVal val="hidden"/>
                                      </p:to>
                                    </p:set>
                                  </p:childTnLst>
                                </p:cTn>
                              </p:par>
                            </p:childTnLst>
                          </p:cTn>
                        </p:par>
                        <p:par>
                          <p:cTn id="92" fill="hold">
                            <p:stCondLst>
                              <p:cond delay="1000"/>
                            </p:stCondLst>
                            <p:childTnLst>
                              <p:par>
                                <p:cTn id="93" presetID="22" presetClass="entr" presetSubtype="8" fill="hold" grpId="0" nodeType="afterEffect">
                                  <p:stCondLst>
                                    <p:cond delay="0"/>
                                  </p:stCondLst>
                                  <p:childTnLst>
                                    <p:set>
                                      <p:cBhvr>
                                        <p:cTn id="94" dur="1" fill="hold">
                                          <p:stCondLst>
                                            <p:cond delay="0"/>
                                          </p:stCondLst>
                                        </p:cTn>
                                        <p:tgtEl>
                                          <p:spTgt spid="36"/>
                                        </p:tgtEl>
                                        <p:attrNameLst>
                                          <p:attrName>style.visibility</p:attrName>
                                        </p:attrNameLst>
                                      </p:cBhvr>
                                      <p:to>
                                        <p:strVal val="visible"/>
                                      </p:to>
                                    </p:set>
                                    <p:animEffect transition="in" filter="wipe(left)">
                                      <p:cBhvr>
                                        <p:cTn id="95"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7" grpId="0" animBg="1"/>
      <p:bldP spid="34" grpId="0" animBg="1"/>
      <p:bldP spid="43" grpId="0" animBg="1"/>
      <p:bldP spid="44" grpId="0" animBg="1"/>
      <p:bldP spid="47" grpId="1" animBg="1"/>
      <p:bldP spid="36" grpId="0" animBg="1"/>
      <p:bldP spid="32" grpId="0" uiExpand="1" build="allAtOnce" animBg="1"/>
      <p:bldP spid="32" grpId="1" uiExpand="1" build="allAtOnce"/>
      <p:bldP spid="32" grpId="2" build="allAtOnce" animBg="1"/>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1025" name="Rectangle 1"/>
          <p:cNvSpPr>
            <a:spLocks noChangeArrowheads="1"/>
          </p:cNvSpPr>
          <p:nvPr/>
        </p:nvSpPr>
        <p:spPr bwMode="auto">
          <a:xfrm>
            <a:off x="762000" y="0"/>
            <a:ext cx="7772400" cy="11787842"/>
          </a:xfrm>
          <a:prstGeom prst="rect">
            <a:avLst/>
          </a:prstGeom>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r>
              <a:rPr kumimoji="0" lang="en-US" sz="2000" b="1" i="0"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r>
              <a:rPr kumimoji="0" lang="en-US" sz="2000" b="1" i="0" u="sng" strike="noStrike" cap="none" normalizeH="0" baseline="0" dirty="0" smtClean="0">
                <a:ln>
                  <a:noFill/>
                </a:ln>
                <a:solidFill>
                  <a:schemeClr val="tx1"/>
                </a:solidFill>
                <a:effectLst/>
                <a:latin typeface="Calibri" pitchFamily="34" charset="0"/>
                <a:ea typeface="Calibri" pitchFamily="34" charset="0"/>
                <a:cs typeface="Times New Roman" pitchFamily="18" charset="0"/>
              </a:rPr>
              <a:t>DETAILED OUTLINE</a:t>
            </a:r>
          </a:p>
          <a:p>
            <a:pPr marL="0" marR="0" lvl="0" indent="0" algn="l" defTabSz="914400" rtl="0" eaLnBrk="1" fontAlgn="base" latinLnBrk="0" hangingPunct="1">
              <a:lnSpc>
                <a:spcPct val="100000"/>
              </a:lnSpc>
              <a:spcBef>
                <a:spcPct val="0"/>
              </a:spcBef>
              <a:spcAft>
                <a:spcPct val="0"/>
              </a:spcAft>
              <a:buClrTx/>
              <a:buSzTx/>
              <a:buFontTx/>
              <a:buNone/>
              <a:tabLst/>
            </a:pPr>
            <a:endParaRPr lang="en-US" sz="2000" dirty="0" smtClean="0">
              <a:latin typeface="Calibri" pitchFamily="34" charset="0"/>
              <a:ea typeface="Calibri" pitchFamily="34" charset="0"/>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Week 6 - After the Trails  </a:t>
            </a:r>
            <a:r>
              <a:rPr kumimoji="0" lang="en-US" sz="2000" b="1"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(SANDI)</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eaLnBrk="0" fontAlgn="base" hangingPunct="0">
              <a:spcBef>
                <a:spcPct val="0"/>
              </a:spcBef>
              <a:spcAft>
                <a:spcPct val="0"/>
              </a:spcAft>
            </a:pPr>
            <a:r>
              <a:rPr lang="en-US" sz="2000" i="1" dirty="0" smtClean="0">
                <a:latin typeface="Calibri" pitchFamily="34" charset="0"/>
                <a:ea typeface="Calibri" pitchFamily="34" charset="0"/>
                <a:cs typeface="Times New Roman" pitchFamily="18" charset="0"/>
              </a:rPr>
              <a:t>     MUSIC: Oh, Susanna </a:t>
            </a:r>
            <a:r>
              <a:rPr lang="en-US" sz="2000" dirty="0" smtClean="0">
                <a:latin typeface="Calibri" pitchFamily="34" charset="0"/>
                <a:ea typeface="Calibri" pitchFamily="34" charset="0"/>
                <a:cs typeface="Times New Roman" pitchFamily="18" charset="0"/>
              </a:rPr>
              <a:t>Heartstrings</a:t>
            </a:r>
            <a:endParaRPr lang="en-US" sz="2000" dirty="0" smtClean="0">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Statistics of the Trails</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total travelers by destination</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death estimates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comparisons to today</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OREGON: Political/Economic</a:t>
            </a:r>
            <a:r>
              <a:rPr kumimoji="0" lang="en-US" sz="2000" b="0" i="0" u="none" strike="noStrike" cap="none" normalizeH="0" dirty="0" smtClean="0">
                <a:ln>
                  <a:noFill/>
                </a:ln>
                <a:solidFill>
                  <a:schemeClr val="tx1"/>
                </a:solidFill>
                <a:effectLst/>
                <a:latin typeface="Calibri" pitchFamily="34" charset="0"/>
                <a:ea typeface="Calibri" pitchFamily="34" charset="0"/>
                <a:cs typeface="Times New Roman" pitchFamily="18" charset="0"/>
              </a:rPr>
              <a:t> Development</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cs typeface="Times New Roman" pitchFamily="18" charset="0"/>
              </a:rPr>
              <a:t>	      - </a:t>
            </a:r>
            <a:r>
              <a:rPr lang="en-US" sz="2000" dirty="0" smtClean="0">
                <a:latin typeface="Calibri" pitchFamily="34" charset="0"/>
                <a:cs typeface="Times New Roman" pitchFamily="18" charset="0"/>
              </a:rPr>
              <a:t>Western Indian Wars (Cayuse, Rouge River, </a:t>
            </a:r>
            <a:r>
              <a:rPr lang="en-US" sz="2000" dirty="0" err="1" smtClean="0">
                <a:latin typeface="Calibri" pitchFamily="34" charset="0"/>
                <a:cs typeface="Times New Roman" pitchFamily="18" charset="0"/>
              </a:rPr>
              <a:t>Yakama,etc</a:t>
            </a:r>
            <a:r>
              <a:rPr lang="en-US" sz="2000" dirty="0" smtClean="0">
                <a:latin typeface="Calibri" pitchFamily="34" charset="0"/>
                <a:cs typeface="Times New Roman" pitchFamily="18" charset="0"/>
              </a:rPr>
              <a:t>)</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lang="en-US" sz="2000" dirty="0" smtClean="0">
                <a:latin typeface="Calibri" pitchFamily="34" charset="0"/>
                <a:cs typeface="Times New Roman" pitchFamily="18" charset="0"/>
              </a:rPr>
              <a:t>      - Boundary agreement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lang="en-US" sz="2000" dirty="0" smtClean="0">
                <a:latin typeface="Calibri" pitchFamily="34" charset="0"/>
                <a:cs typeface="Times New Roman" pitchFamily="18" charset="0"/>
              </a:rPr>
              <a:t>      - Land give-away (Donation Land Act, Homestead Act)</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 Eastern Indian</a:t>
            </a:r>
            <a:r>
              <a:rPr kumimoji="0" lang="en-US" sz="2000" b="0" i="0" u="none" strike="noStrike" cap="none" normalizeH="0" dirty="0" smtClean="0">
                <a:ln>
                  <a:noFill/>
                </a:ln>
                <a:solidFill>
                  <a:schemeClr val="tx1"/>
                </a:solidFill>
                <a:effectLst/>
                <a:latin typeface="Calibri" pitchFamily="34" charset="0"/>
                <a:cs typeface="Times New Roman" pitchFamily="18" charset="0"/>
              </a:rPr>
              <a:t> Wars </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Fate of guides</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a:t>
            </a:r>
            <a:r>
              <a:rPr kumimoji="0" lang="en-US" sz="2000" b="0" i="0" u="none" strike="noStrike" cap="none" normalizeH="0" baseline="0" dirty="0" err="1" smtClean="0">
                <a:ln>
                  <a:noFill/>
                </a:ln>
                <a:solidFill>
                  <a:schemeClr val="tx1"/>
                </a:solidFill>
                <a:effectLst/>
                <a:latin typeface="Calibri" pitchFamily="34" charset="0"/>
                <a:ea typeface="Calibri" pitchFamily="34" charset="0"/>
                <a:cs typeface="Times New Roman" pitchFamily="18" charset="0"/>
              </a:rPr>
              <a:t>Whitmans</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a:t>
            </a:r>
            <a:r>
              <a:rPr kumimoji="0" lang="en-US" sz="2000" b="0" i="0" u="none" strike="noStrike" cap="none" normalizeH="0" baseline="0" dirty="0" err="1" smtClean="0">
                <a:ln>
                  <a:noFill/>
                </a:ln>
                <a:solidFill>
                  <a:schemeClr val="tx1"/>
                </a:solidFill>
                <a:effectLst/>
                <a:latin typeface="Calibri" pitchFamily="34" charset="0"/>
                <a:ea typeface="Calibri" pitchFamily="34" charset="0"/>
                <a:cs typeface="Times New Roman" pitchFamily="18" charset="0"/>
              </a:rPr>
              <a:t>Spaldings</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1</a:t>
            </a:r>
            <a:r>
              <a:rPr kumimoji="0" lang="en-US" sz="2000" b="0" i="0" u="none" strike="noStrike" cap="none" normalizeH="0" baseline="30000" dirty="0" smtClean="0">
                <a:ln>
                  <a:noFill/>
                </a:ln>
                <a:solidFill>
                  <a:schemeClr val="tx1"/>
                </a:solidFill>
                <a:effectLst/>
                <a:latin typeface="Calibri" pitchFamily="34" charset="0"/>
                <a:ea typeface="Calibri" pitchFamily="34" charset="0"/>
                <a:cs typeface="Times New Roman" pitchFamily="18" charset="0"/>
              </a:rPr>
              <a:t>st</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women across Rockies</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Ezra Meeker: Monuments</a:t>
            </a:r>
            <a:endParaRPr lang="en-US" sz="2000" dirty="0" smtClean="0">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 UTAH:</a:t>
            </a:r>
            <a:r>
              <a:rPr kumimoji="0" lang="en-US" sz="2000" b="0" i="0" u="none" strike="noStrike" cap="none" normalizeH="0" dirty="0" smtClean="0">
                <a:ln>
                  <a:noFill/>
                </a:ln>
                <a:solidFill>
                  <a:schemeClr val="tx1"/>
                </a:solidFill>
                <a:effectLst/>
                <a:latin typeface="Calibri" pitchFamily="34" charset="0"/>
                <a:ea typeface="Calibri" pitchFamily="34" charset="0"/>
                <a:cs typeface="Times New Roman" pitchFamily="18" charset="0"/>
              </a:rPr>
              <a:t>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political/economic development</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Settlement development</a:t>
            </a:r>
            <a:endPar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Utah War</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Black Hawk War</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Fate of guides</a:t>
            </a:r>
            <a:endPar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endParaRP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Brigham Young</a:t>
            </a: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Alice </a:t>
            </a:r>
            <a:r>
              <a:rPr lang="en-US" sz="2000" dirty="0" err="1" smtClean="0">
                <a:latin typeface="Calibri" pitchFamily="34" charset="0"/>
                <a:ea typeface="Calibri" pitchFamily="34" charset="0"/>
                <a:cs typeface="Times New Roman" pitchFamily="18" charset="0"/>
              </a:rPr>
              <a:t>Oatman</a:t>
            </a:r>
            <a:r>
              <a:rPr lang="en-US" sz="2000" dirty="0" smtClean="0">
                <a:latin typeface="Calibri" pitchFamily="34" charset="0"/>
                <a:ea typeface="Calibri" pitchFamily="34" charset="0"/>
                <a:cs typeface="Times New Roman" pitchFamily="18" charset="0"/>
              </a:rPr>
              <a:t>: tattoo girl </a:t>
            </a:r>
          </a:p>
          <a:p>
            <a:pPr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Rebecca Winters: grave on trail</a:t>
            </a:r>
            <a:endParaRPr lang="en-US" sz="2000" dirty="0" smtClean="0">
              <a:latin typeface="Arial" pitchFamily="34" charset="0"/>
              <a:cs typeface="Arial" pitchFamily="34" charset="0"/>
            </a:endParaRPr>
          </a:p>
          <a:p>
            <a:pPr lvl="0" eaLnBrk="0" fontAlgn="base" hangingPunct="0">
              <a:spcBef>
                <a:spcPct val="0"/>
              </a:spcBef>
              <a:spcAft>
                <a:spcPct val="0"/>
              </a:spcAft>
            </a:pPr>
            <a:r>
              <a:rPr lang="en-US" sz="2000" dirty="0" smtClean="0">
                <a:latin typeface="Calibri" pitchFamily="34" charset="0"/>
                <a:ea typeface="Calibri" pitchFamily="34" charset="0"/>
                <a:cs typeface="Times New Roman" pitchFamily="18" charset="0"/>
              </a:rPr>
              <a:t>		-  Mary Johnson Parsons: amputated leg</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ea typeface="Calibri" pitchFamily="34" charset="0"/>
                <a:cs typeface="Times New Roman" pitchFamily="18" charset="0"/>
              </a:rPr>
              <a:t>	- </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CALIFORNIA:</a:t>
            </a:r>
            <a:r>
              <a:rPr kumimoji="0" lang="en-US" sz="2000" b="0" i="0" u="none" strike="noStrike" cap="none" normalizeH="0" dirty="0" smtClean="0">
                <a:ln>
                  <a:noFill/>
                </a:ln>
                <a:solidFill>
                  <a:schemeClr val="tx1"/>
                </a:solidFill>
                <a:effectLst/>
                <a:latin typeface="Calibri" pitchFamily="34" charset="0"/>
                <a:ea typeface="Calibri" pitchFamily="34" charset="0"/>
                <a:cs typeface="Times New Roman" pitchFamily="18" charset="0"/>
              </a:rPr>
              <a:t> political/economic development</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ea typeface="Calibri" pitchFamily="34" charset="0"/>
                <a:cs typeface="Times New Roman" pitchFamily="18" charset="0"/>
              </a:rPr>
              <a:t>	    </a:t>
            </a:r>
            <a:r>
              <a:rPr lang="en-US" sz="2000" dirty="0" smtClean="0">
                <a:latin typeface="Calibri" pitchFamily="34" charset="0"/>
                <a:ea typeface="Calibri" pitchFamily="34" charset="0"/>
                <a:cs typeface="Times New Roman" pitchFamily="18" charset="0"/>
              </a:rPr>
              <a:t> - Native Americans - consequences</a:t>
            </a: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cs typeface="Times New Roman" pitchFamily="18" charset="0"/>
              </a:rPr>
              <a:t>	     - Fate of guides</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kumimoji="0" lang="en-US" sz="2000" b="0" i="0" u="none" strike="noStrike" cap="none" normalizeH="0" dirty="0" smtClean="0">
                <a:ln>
                  <a:noFill/>
                </a:ln>
                <a:solidFill>
                  <a:schemeClr val="tx1"/>
                </a:solidFill>
                <a:effectLst/>
                <a:latin typeface="Calibri" pitchFamily="34" charset="0"/>
                <a:cs typeface="Times New Roman" pitchFamily="18" charset="0"/>
              </a:rPr>
              <a:t> John </a:t>
            </a:r>
            <a:r>
              <a:rPr lang="en-US" sz="2000" dirty="0" smtClean="0">
                <a:latin typeface="Calibri" pitchFamily="34" charset="0"/>
                <a:cs typeface="Times New Roman" pitchFamily="18" charset="0"/>
              </a:rPr>
              <a:t>Sutter</a:t>
            </a:r>
            <a:endParaRPr kumimoji="0" lang="en-US" sz="2000" b="0" i="0" u="none" strike="noStrike" cap="none" normalizeH="0" dirty="0" smtClean="0">
              <a:ln>
                <a:noFill/>
              </a:ln>
              <a:solidFill>
                <a:schemeClr val="tx1"/>
              </a:solidFill>
              <a:effectLst/>
              <a:latin typeface="Calibri" pitchFamily="34" charset="0"/>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cs typeface="Times New Roman" pitchFamily="18" charset="0"/>
              </a:rPr>
              <a:t>		-</a:t>
            </a:r>
            <a:r>
              <a:rPr lang="en-US" sz="2000" dirty="0" smtClean="0">
                <a:latin typeface="Calibri" pitchFamily="34" charset="0"/>
                <a:cs typeface="Times New Roman" pitchFamily="18" charset="0"/>
              </a:rPr>
              <a:t> John Marshall</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kumimoji="0" lang="en-US" sz="2000" b="0" i="0" u="none" strike="noStrike" cap="none" normalizeH="0" dirty="0" smtClean="0">
                <a:ln>
                  <a:noFill/>
                </a:ln>
                <a:solidFill>
                  <a:schemeClr val="tx1"/>
                </a:solidFill>
                <a:effectLst/>
                <a:latin typeface="Calibri" pitchFamily="34" charset="0"/>
                <a:cs typeface="Times New Roman" pitchFamily="18" charset="0"/>
              </a:rPr>
              <a:t> </a:t>
            </a:r>
            <a:r>
              <a:rPr lang="en-US" sz="2000" dirty="0" smtClean="0">
                <a:latin typeface="Calibri" pitchFamily="34" charset="0"/>
                <a:cs typeface="Times New Roman" pitchFamily="18" charset="0"/>
              </a:rPr>
              <a:t>Virginia Reed</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 The States Today</a:t>
            </a:r>
          </a:p>
          <a:p>
            <a:pPr marL="0" marR="0" lvl="0" indent="0" algn="l" defTabSz="914400" rtl="0" eaLnBrk="0" fontAlgn="base" latinLnBrk="0" hangingPunct="0">
              <a:lnSpc>
                <a:spcPct val="100000"/>
              </a:lnSpc>
              <a:spcBef>
                <a:spcPct val="0"/>
              </a:spcBef>
              <a:spcAft>
                <a:spcPct val="0"/>
              </a:spcAft>
              <a:buClrTx/>
              <a:buSzTx/>
              <a:buFontTx/>
              <a:buNone/>
              <a:tabLst/>
            </a:pPr>
            <a:r>
              <a:rPr lang="en-US" sz="2000" dirty="0" smtClean="0">
                <a:latin typeface="Calibri" pitchFamily="34" charset="0"/>
                <a:cs typeface="Times New Roman" pitchFamily="18" charset="0"/>
              </a:rPr>
              <a:t>	     - Oregon – farming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cs typeface="Times New Roman" pitchFamily="18" charset="0"/>
              </a:rPr>
              <a:t>	    </a:t>
            </a:r>
            <a:r>
              <a:rPr kumimoji="0" lang="en-US" sz="2000" b="0" i="0" u="none" strike="noStrike" cap="none" normalizeH="0" dirty="0" smtClean="0">
                <a:ln>
                  <a:noFill/>
                </a:ln>
                <a:solidFill>
                  <a:schemeClr val="tx1"/>
                </a:solidFill>
                <a:effectLst/>
                <a:latin typeface="Calibri" pitchFamily="34" charset="0"/>
                <a:cs typeface="Times New Roman" pitchFamily="18" charset="0"/>
              </a:rPr>
              <a:t> - Utah – Mormon presence</a:t>
            </a:r>
          </a:p>
          <a:p>
            <a:pPr marL="0" marR="0" lvl="0" indent="0" algn="l" defTabSz="914400" rtl="0" eaLnBrk="0" fontAlgn="base" latinLnBrk="0" hangingPunct="0">
              <a:lnSpc>
                <a:spcPct val="100000"/>
              </a:lnSpc>
              <a:spcBef>
                <a:spcPct val="0"/>
              </a:spcBef>
              <a:spcAft>
                <a:spcPct val="0"/>
              </a:spcAft>
              <a:buClrTx/>
              <a:buSzTx/>
              <a:buFontTx/>
              <a:buNone/>
              <a:tabLst/>
            </a:pPr>
            <a:r>
              <a:rPr lang="en-US" sz="2000" baseline="0" dirty="0" smtClean="0">
                <a:latin typeface="Calibri" pitchFamily="34" charset="0"/>
                <a:cs typeface="Times New Roman" pitchFamily="18" charset="0"/>
              </a:rPr>
              <a:t>	</a:t>
            </a:r>
            <a:r>
              <a:rPr lang="en-US" sz="2000" dirty="0" smtClean="0">
                <a:latin typeface="Calibri" pitchFamily="34" charset="0"/>
                <a:cs typeface="Times New Roman" pitchFamily="18" charset="0"/>
              </a:rPr>
              <a:t>     - California – gold mining/production</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lang="en-US" sz="2000" i="1" dirty="0" smtClean="0">
                <a:latin typeface="Calibri" pitchFamily="34" charset="0"/>
                <a:ea typeface="Calibri" pitchFamily="34" charset="0"/>
                <a:cs typeface="Times New Roman" pitchFamily="18" charset="0"/>
              </a:rPr>
              <a:t>     </a:t>
            </a:r>
            <a:r>
              <a:rPr kumimoji="0" lang="en-US" sz="2000" b="0" i="1"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MUSIC: Oh,</a:t>
            </a:r>
            <a:r>
              <a:rPr kumimoji="0" lang="en-US" sz="2000" b="0" i="1" u="none" strike="noStrike" cap="none" normalizeH="0" dirty="0" smtClean="0">
                <a:ln>
                  <a:noFill/>
                </a:ln>
                <a:solidFill>
                  <a:schemeClr val="tx1"/>
                </a:solidFill>
                <a:effectLst/>
                <a:latin typeface="Calibri" pitchFamily="34" charset="0"/>
                <a:ea typeface="Calibri" pitchFamily="34" charset="0"/>
                <a:cs typeface="Times New Roman" pitchFamily="18" charset="0"/>
              </a:rPr>
              <a:t> Susanna  </a:t>
            </a:r>
            <a:r>
              <a:rPr kumimoji="0" lang="en-US" sz="2000" b="0" u="none" strike="noStrike" cap="none" normalizeH="0" dirty="0" err="1" smtClean="0">
                <a:ln>
                  <a:noFill/>
                </a:ln>
                <a:solidFill>
                  <a:schemeClr val="tx1"/>
                </a:solidFill>
                <a:effectLst/>
                <a:latin typeface="Calibri" pitchFamily="34" charset="0"/>
                <a:ea typeface="Calibri" pitchFamily="34" charset="0"/>
                <a:cs typeface="Times New Roman" pitchFamily="18" charset="0"/>
              </a:rPr>
              <a:t>Heartstings</a:t>
            </a:r>
            <a:endParaRPr kumimoji="0" lang="en-US" sz="2000" b="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	</a:t>
            </a:r>
            <a:endParaRPr kumimoji="0" lang="en-US" sz="20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1219200"/>
            <a:ext cx="9144000" cy="4524315"/>
          </a:xfrm>
          <a:prstGeom prst="rect">
            <a:avLst/>
          </a:prstGeom>
        </p:spPr>
        <p:txBody>
          <a:bodyPr wrap="square">
            <a:spAutoFit/>
          </a:bodyPr>
          <a:lstStyle/>
          <a:p>
            <a:r>
              <a:rPr lang="en-US" dirty="0" smtClean="0">
                <a:hlinkClick r:id="rId2"/>
              </a:rPr>
              <a:t>https://en.wikipedia.org/wiki/Narcissa_Whitman</a:t>
            </a:r>
            <a:endParaRPr lang="en-US" dirty="0" smtClean="0"/>
          </a:p>
          <a:p>
            <a:r>
              <a:rPr lang="en-US" dirty="0" smtClean="0"/>
              <a:t>	Throughout their time in Oregon Country, the </a:t>
            </a:r>
            <a:r>
              <a:rPr lang="en-US" dirty="0" err="1" smtClean="0"/>
              <a:t>Whitmans</a:t>
            </a:r>
            <a:r>
              <a:rPr lang="en-US" dirty="0" smtClean="0"/>
              <a:t> encountered trouble with the native tribes.</a:t>
            </a:r>
            <a:r>
              <a:rPr lang="en-US" baseline="30000" dirty="0" smtClean="0"/>
              <a:t> </a:t>
            </a:r>
            <a:r>
              <a:rPr lang="en-US" dirty="0" smtClean="0"/>
              <a:t>The Cayuse and the Nez Perce tribes were suspicious of the activities and the encroachment of the Americans.</a:t>
            </a:r>
            <a:r>
              <a:rPr lang="en-US" baseline="30000" dirty="0" smtClean="0"/>
              <a:t> </a:t>
            </a:r>
            <a:r>
              <a:rPr lang="en-US" dirty="0" smtClean="0"/>
              <a:t>As early as 1841, </a:t>
            </a:r>
            <a:r>
              <a:rPr lang="en-US" dirty="0" err="1" smtClean="0"/>
              <a:t>Tiloukaikt</a:t>
            </a:r>
            <a:r>
              <a:rPr lang="en-US" dirty="0" smtClean="0"/>
              <a:t> had tried to force them to leave </a:t>
            </a:r>
            <a:r>
              <a:rPr lang="en-US" dirty="0" err="1" smtClean="0"/>
              <a:t>Waiilatpu</a:t>
            </a:r>
            <a:r>
              <a:rPr lang="en-US" dirty="0" smtClean="0"/>
              <a:t> and the ancestral homeland.</a:t>
            </a:r>
          </a:p>
          <a:p>
            <a:r>
              <a:rPr lang="en-US" dirty="0" smtClean="0"/>
              <a:t>	In 1847, a measles epidemic broke out among the native population. Spread to the natives by contact with whites (often indirectly, preceding actual contact), the native population lacked immunity to the disease and it spread quickly. The American populations had some limited immunity to measles which meant a lower mortality rate than the natives.</a:t>
            </a:r>
            <a:r>
              <a:rPr lang="en-US" baseline="30000" dirty="0" smtClean="0"/>
              <a:t> </a:t>
            </a:r>
            <a:r>
              <a:rPr lang="en-US" dirty="0" smtClean="0"/>
              <a:t> This discrepancy stirred discontent among the natives who felt Marcus was only curing the white people while letting Indian children die.</a:t>
            </a:r>
            <a:r>
              <a:rPr lang="en-US" baseline="30000" dirty="0" smtClean="0"/>
              <a:t> </a:t>
            </a:r>
            <a:r>
              <a:rPr lang="en-US" dirty="0" smtClean="0"/>
              <a:t> The resentment concerning all the different issues boiled over on November 29, 1847, when </a:t>
            </a:r>
            <a:r>
              <a:rPr lang="en-US" dirty="0" err="1" smtClean="0"/>
              <a:t>Tiloukaikt</a:t>
            </a:r>
            <a:r>
              <a:rPr lang="en-US" dirty="0" smtClean="0"/>
              <a:t> and others attacked the mission killing both the </a:t>
            </a:r>
            <a:r>
              <a:rPr lang="en-US" dirty="0" err="1" smtClean="0"/>
              <a:t>Whitmans</a:t>
            </a:r>
            <a:r>
              <a:rPr lang="en-US" dirty="0" smtClean="0"/>
              <a:t>. This event would be remembered as the Whitman massacre, in which eleven others were killed, including young brothers John and Francis Sager, and many more taken hostage.</a:t>
            </a:r>
          </a:p>
          <a:p>
            <a:endParaRPr lang="en-US" dirty="0"/>
          </a:p>
        </p:txBody>
      </p:sp>
      <p:sp>
        <p:nvSpPr>
          <p:cNvPr id="3" name="Rectangle 2"/>
          <p:cNvSpPr/>
          <p:nvPr/>
        </p:nvSpPr>
        <p:spPr>
          <a:xfrm>
            <a:off x="0" y="0"/>
            <a:ext cx="9144000" cy="1200329"/>
          </a:xfrm>
          <a:prstGeom prst="rect">
            <a:avLst/>
          </a:prstGeom>
        </p:spPr>
        <p:txBody>
          <a:bodyPr wrap="square">
            <a:spAutoFit/>
          </a:bodyPr>
          <a:lstStyle/>
          <a:p>
            <a:r>
              <a:rPr lang="en-US" dirty="0" smtClean="0">
                <a:hlinkClick r:id="rId3"/>
              </a:rPr>
              <a:t>http://www.womenhistoryblog.com/2012/08/narcissa-whitman.html</a:t>
            </a:r>
            <a:endParaRPr lang="en-US" dirty="0" smtClean="0"/>
          </a:p>
          <a:p>
            <a:r>
              <a:rPr lang="en-US" dirty="0" smtClean="0"/>
              <a:t>	Spalding chose a site at </a:t>
            </a:r>
            <a:r>
              <a:rPr lang="en-US" dirty="0" err="1" smtClean="0"/>
              <a:t>Lapwai</a:t>
            </a:r>
            <a:r>
              <a:rPr lang="en-US" dirty="0" smtClean="0"/>
              <a:t> in Nez Perce territory on the Clearwater River in present-day Idaho.  The </a:t>
            </a:r>
            <a:r>
              <a:rPr lang="en-US" dirty="0" err="1" smtClean="0"/>
              <a:t>Whitmans</a:t>
            </a:r>
            <a:r>
              <a:rPr lang="en-US" dirty="0" smtClean="0"/>
              <a:t> settled on a place about 150 miles away, amid the Cayuse Indians at </a:t>
            </a:r>
            <a:r>
              <a:rPr lang="en-US" dirty="0" err="1" smtClean="0"/>
              <a:t>Waiilatpu</a:t>
            </a:r>
            <a:r>
              <a:rPr lang="en-US" dirty="0" smtClean="0"/>
              <a:t>, It was a pleasant site in the Walla Walla Valley,</a:t>
            </a:r>
            <a:endParaRPr lang="en-US" dirty="0"/>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4724400"/>
            <a:ext cx="9144000" cy="369332"/>
          </a:xfrm>
          <a:prstGeom prst="rect">
            <a:avLst/>
          </a:prstGeom>
        </p:spPr>
        <p:txBody>
          <a:bodyPr wrap="square">
            <a:spAutoFit/>
          </a:bodyPr>
          <a:lstStyle/>
          <a:p>
            <a:endParaRPr lang="en-US" dirty="0"/>
          </a:p>
        </p:txBody>
      </p:sp>
      <p:sp useBgFill="1">
        <p:nvSpPr>
          <p:cNvPr id="4" name="Rectangle 3"/>
          <p:cNvSpPr/>
          <p:nvPr/>
        </p:nvSpPr>
        <p:spPr>
          <a:xfrm>
            <a:off x="0" y="0"/>
            <a:ext cx="9144000" cy="15327273"/>
          </a:xfrm>
          <a:prstGeom prst="rect">
            <a:avLst/>
          </a:prstGeom>
        </p:spPr>
        <p:txBody>
          <a:bodyPr wrap="square">
            <a:spAutoFit/>
          </a:bodyPr>
          <a:lstStyle/>
          <a:p>
            <a:r>
              <a:rPr lang="en-US" dirty="0" smtClean="0">
                <a:hlinkClick r:id="rId2"/>
              </a:rPr>
              <a:t>https://en.wikipedia.org/wiki/Henry_H._Spalding</a:t>
            </a:r>
            <a:endParaRPr lang="en-US" dirty="0" smtClean="0"/>
          </a:p>
          <a:p>
            <a:r>
              <a:rPr lang="en-US" dirty="0" smtClean="0"/>
              <a:t>	On November 29, 1847, Marcus and </a:t>
            </a:r>
            <a:r>
              <a:rPr lang="en-US" dirty="0" err="1" smtClean="0"/>
              <a:t>Narcissa</a:t>
            </a:r>
            <a:r>
              <a:rPr lang="en-US" dirty="0" smtClean="0"/>
              <a:t> Whitman and twelve male emigrants (ten adult men and two boys of 15 and 18) of their mission at </a:t>
            </a:r>
            <a:r>
              <a:rPr lang="en-US" dirty="0" err="1" smtClean="0"/>
              <a:t>Waiilatpu</a:t>
            </a:r>
            <a:r>
              <a:rPr lang="en-US" dirty="0" smtClean="0"/>
              <a:t>, Washington were murdered at the hands of several Cayuse. The natives blamed them for introducing deadly diseases, including the measles, as the tribe had experienced a recent epidemic and a number of children had died. The </a:t>
            </a:r>
            <a:r>
              <a:rPr lang="en-US" dirty="0" err="1" smtClean="0"/>
              <a:t>Spaldings</a:t>
            </a:r>
            <a:r>
              <a:rPr lang="en-US" dirty="0" smtClean="0"/>
              <a:t>' daughter Eliza, who was staying at the Whitman's mission school, escaped injury along with 45 other women and children. Little Eliza served as a translator, as she was the only survivor knowing Nez Perce. Henry Spalding learned of the murders two days later en route to the Whitman's, and narrowly escaped being killed himself during his five-day trip home. After a tense month negotiating the release of the massacre survivors, protected by some friendly Nez Perce, the Spalding family evacuated down the Columbia to Oregon City, Oregon. The </a:t>
            </a:r>
            <a:r>
              <a:rPr lang="en-US" dirty="0" err="1" smtClean="0"/>
              <a:t>Spaldings</a:t>
            </a:r>
            <a:r>
              <a:rPr lang="en-US" dirty="0" smtClean="0"/>
              <a:t> were brought into the home of Alvin T. Smith in what is now Forest Grove, Oregon. They stayed with the Smiths for a few months while the ABCFM was notified (via ship). Concerned over continuing violence between Native Americans and settlers in the area, and against Spalding's wishes, the ABCFM decided to make the abandonment of the mission permanent.</a:t>
            </a:r>
          </a:p>
          <a:p>
            <a:r>
              <a:rPr lang="en-US" dirty="0" smtClean="0"/>
              <a:t>	The </a:t>
            </a:r>
            <a:r>
              <a:rPr lang="en-US" dirty="0" err="1" smtClean="0"/>
              <a:t>Spaldings</a:t>
            </a:r>
            <a:r>
              <a:rPr lang="en-US" dirty="0" smtClean="0"/>
              <a:t> built a small home in the area, while Eliza became the first teacher at Tualatin Academy, which eventually grew into Pacific University. Henry served as an academy trustee for many years. In May 1849 they relocated to Brownsville, Oregon in the south end of the Willamette Valley and established a homestead in modern North Brownsville. Spaulding served as pastor of the Congregational Church. He was also postmaster and acted as commissioner of common schools for Oregon between 1850 and 1855. Eliza died on January 7, 1851. </a:t>
            </a:r>
            <a:endParaRPr lang="en-US" dirty="0" smtClean="0">
              <a:hlinkClick r:id="rId3"/>
            </a:endParaRPr>
          </a:p>
          <a:p>
            <a:endParaRPr lang="en-US" dirty="0" smtClean="0">
              <a:hlinkClick r:id="rId3"/>
            </a:endParaRPr>
          </a:p>
          <a:p>
            <a:r>
              <a:rPr lang="en-US" dirty="0" smtClean="0">
                <a:hlinkClick r:id="rId3"/>
              </a:rPr>
              <a:t>https://www.nps.gov/nepe/learn/historyculture/the-spaldings-mission.htm</a:t>
            </a:r>
            <a:endParaRPr lang="en-US" dirty="0" smtClean="0"/>
          </a:p>
          <a:p>
            <a:r>
              <a:rPr lang="en-US" dirty="0" smtClean="0"/>
              <a:t>	 In the summer of 1838, Henry Spalding and his wife moved their mission complex and home from five miles up the </a:t>
            </a:r>
            <a:r>
              <a:rPr lang="en-US" dirty="0" err="1" smtClean="0"/>
              <a:t>Lapwai</a:t>
            </a:r>
            <a:r>
              <a:rPr lang="en-US" dirty="0" smtClean="0"/>
              <a:t> Valley to its present location, where it would remain until 1847 when they fled Nez Perce country in the aftermath of the killing of Marcus and </a:t>
            </a:r>
            <a:r>
              <a:rPr lang="en-US" dirty="0" err="1" smtClean="0"/>
              <a:t>Narcissa</a:t>
            </a:r>
            <a:r>
              <a:rPr lang="en-US" dirty="0" smtClean="0"/>
              <a:t> Whitman in Walla Walla.</a:t>
            </a:r>
          </a:p>
          <a:p>
            <a:r>
              <a:rPr lang="en-US" dirty="0" smtClean="0"/>
              <a:t>	The site near </a:t>
            </a:r>
            <a:r>
              <a:rPr lang="en-US" dirty="0" err="1" smtClean="0"/>
              <a:t>Lapwai</a:t>
            </a:r>
            <a:r>
              <a:rPr lang="en-US" dirty="0" smtClean="0"/>
              <a:t> Creek was cooler during the summer. With help from the Nez Perce, he collected logs and built a home that measured thirty-two feet by twenty-two feet. Over the next ten years, the small modest structure that was built in 1838 gradually expanded to encompass a host of activities that occurred at the mission. Additions were made in 1838, 1841, and 1844 to incorporate a school, printing house, and living space for Nez Perce who worked at the mission and school.</a:t>
            </a:r>
          </a:p>
          <a:p>
            <a:r>
              <a:rPr lang="en-US" dirty="0" smtClean="0"/>
              <a:t>	After leaving Nez Perce country, the building was used by the Indian agent but they did not preserve the structure. A portion of the building was still standing when Spalding's oldest daughter visited the site in 1884. When she visited again in 1909, the house was gone. In 1923, the Daughters of the American Revolution placed a tablet commemorating the Spalding Mission and in 1935 they erected an iron fence around the foundations of the Spalding home site.</a:t>
            </a:r>
          </a:p>
          <a:p>
            <a:endParaRPr lang="en-US" dirty="0" smtClean="0"/>
          </a:p>
          <a:p>
            <a:r>
              <a:rPr lang="en-US" dirty="0" smtClean="0">
                <a:hlinkClick r:id="rId4"/>
              </a:rPr>
              <a:t>https://womeninidahohistory.wordpress.com/2011/05/02/eliza-hart-spalding/</a:t>
            </a:r>
            <a:endParaRPr lang="en-US" dirty="0" smtClean="0"/>
          </a:p>
          <a:p>
            <a:r>
              <a:rPr lang="en-US" dirty="0" smtClean="0"/>
              <a:t> 	Eliza Spalding is not remembered today by the Nez Perce or the people  of Idaho for the work she did.  She is the “wife of missionary Henry Spalding” or the “mother of Eliza Spalding Warren”, the first white child born in Idaho.  She should, however, be remembered as the trailblazer she was.  She was the first white woman to cross the Continental Divide.  She helped found the first mission in Idaho, equally with her husband, if not more.  She taught at the first school in Idaho, wrote the first books in the Nez Perce language, helped built the first Christian church, and opened the first loom west of the Rockies.  Her work opened up the west for the immigration of white families.  Eliza Spalding is truly one of the founding mothers of the state of Idaho.</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 44"/>
          <p:cNvGrpSpPr/>
          <p:nvPr/>
        </p:nvGrpSpPr>
        <p:grpSpPr>
          <a:xfrm>
            <a:off x="-195943" y="176892"/>
            <a:ext cx="9339943" cy="7342415"/>
            <a:chOff x="-195943" y="176892"/>
            <a:chExt cx="9339943" cy="7342415"/>
          </a:xfrm>
        </p:grpSpPr>
        <p:pic>
          <p:nvPicPr>
            <p:cNvPr id="41" name="Picture 3"/>
            <p:cNvPicPr>
              <a:picLocks noChangeAspect="1" noChangeArrowheads="1"/>
            </p:cNvPicPr>
            <p:nvPr/>
          </p:nvPicPr>
          <p:blipFill>
            <a:blip r:embed="rId3"/>
            <a:srcRect/>
            <a:stretch>
              <a:fillRect/>
            </a:stretch>
          </p:blipFill>
          <p:spPr bwMode="auto">
            <a:xfrm>
              <a:off x="-1" y="228600"/>
              <a:ext cx="9144001" cy="6683245"/>
            </a:xfrm>
            <a:prstGeom prst="rect">
              <a:avLst/>
            </a:prstGeom>
            <a:noFill/>
            <a:ln w="9525">
              <a:noFill/>
              <a:miter lim="800000"/>
              <a:headEnd/>
              <a:tailEnd/>
            </a:ln>
            <a:effectLst/>
          </p:spPr>
        </p:pic>
        <p:sp>
          <p:nvSpPr>
            <p:cNvPr id="22" name="Freeform 21"/>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sp>
        <p:nvSpPr>
          <p:cNvPr id="23" name="TextBox 22"/>
          <p:cNvSpPr txBox="1"/>
          <p:nvPr/>
        </p:nvSpPr>
        <p:spPr>
          <a:xfrm>
            <a:off x="6316957" y="997803"/>
            <a:ext cx="2674643" cy="830997"/>
          </a:xfrm>
          <a:prstGeom prst="rect">
            <a:avLst/>
          </a:prstGeom>
          <a:noFill/>
          <a:ln w="50800">
            <a:solidFill>
              <a:schemeClr val="tx1"/>
            </a:solidFill>
          </a:ln>
        </p:spPr>
        <p:txBody>
          <a:bodyPr wrap="none" rtlCol="0">
            <a:spAutoFit/>
          </a:bodyPr>
          <a:lstStyle/>
          <a:p>
            <a:pPr algn="ctr"/>
            <a:r>
              <a:rPr lang="en-US" sz="2400" b="1" dirty="0" smtClean="0"/>
              <a:t>Native Homelands</a:t>
            </a:r>
          </a:p>
          <a:p>
            <a:pPr algn="ctr"/>
            <a:r>
              <a:rPr lang="en-US" sz="2400" b="1" dirty="0" smtClean="0"/>
              <a:t> in Oregon Territory</a:t>
            </a:r>
            <a:endParaRPr lang="en-US" sz="2400" b="1" dirty="0"/>
          </a:p>
        </p:txBody>
      </p:sp>
      <p:grpSp>
        <p:nvGrpSpPr>
          <p:cNvPr id="44" name="Group 43"/>
          <p:cNvGrpSpPr/>
          <p:nvPr/>
        </p:nvGrpSpPr>
        <p:grpSpPr>
          <a:xfrm>
            <a:off x="-137160" y="0"/>
            <a:ext cx="9924946" cy="7086600"/>
            <a:chOff x="-137160" y="0"/>
            <a:chExt cx="9924946" cy="7086600"/>
          </a:xfrm>
        </p:grpSpPr>
        <p:grpSp>
          <p:nvGrpSpPr>
            <p:cNvPr id="38" name="Group 37"/>
            <p:cNvGrpSpPr/>
            <p:nvPr/>
          </p:nvGrpSpPr>
          <p:grpSpPr>
            <a:xfrm>
              <a:off x="-137160" y="0"/>
              <a:ext cx="9924946" cy="7086600"/>
              <a:chOff x="-137160" y="0"/>
              <a:chExt cx="9924946" cy="7086600"/>
            </a:xfrm>
          </p:grpSpPr>
          <p:pic>
            <p:nvPicPr>
              <p:cNvPr id="37" name="Picture 4" descr="File:United States 1846-12-1848-02.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48" name="Group 47"/>
              <p:cNvGrpSpPr/>
              <p:nvPr/>
            </p:nvGrpSpPr>
            <p:grpSpPr>
              <a:xfrm>
                <a:off x="76200" y="0"/>
                <a:ext cx="9711586" cy="7072404"/>
                <a:chOff x="76200" y="0"/>
                <a:chExt cx="9711586" cy="7072404"/>
              </a:xfrm>
            </p:grpSpPr>
            <p:sp useBgFill="1">
              <p:nvSpPr>
                <p:cNvPr id="33" name="TextBox 3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grpSp>
              <p:nvGrpSpPr>
                <p:cNvPr id="11" name="Group 3"/>
                <p:cNvGrpSpPr/>
                <p:nvPr/>
              </p:nvGrpSpPr>
              <p:grpSpPr>
                <a:xfrm>
                  <a:off x="76200" y="914400"/>
                  <a:ext cx="9711586" cy="6158004"/>
                  <a:chOff x="21351" y="928596"/>
                  <a:chExt cx="9711586" cy="6158004"/>
                </a:xfrm>
                <a:solidFill>
                  <a:schemeClr val="bg1"/>
                </a:solidFill>
              </p:grpSpPr>
              <p:sp>
                <p:nvSpPr>
                  <p:cNvPr id="26" name="Freeform 25"/>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21351" y="5294193"/>
                    <a:ext cx="3435447" cy="1792407"/>
                    <a:chOff x="-152400" y="5257800"/>
                    <a:chExt cx="3505200" cy="1828800"/>
                  </a:xfrm>
                  <a:grpFill/>
                </p:grpSpPr>
                <p:sp>
                  <p:nvSpPr>
                    <p:cNvPr id="30" name="Rectangle 29"/>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26419" y="57248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42" name="Freeform 41"/>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24" name="Rectangle 23"/>
          <p:cNvSpPr/>
          <p:nvPr/>
        </p:nvSpPr>
        <p:spPr>
          <a:xfrm rot="19979120">
            <a:off x="270185" y="5375363"/>
            <a:ext cx="3581400" cy="707886"/>
          </a:xfrm>
          <a:prstGeom prst="rect">
            <a:avLst/>
          </a:prstGeom>
          <a:solidFill>
            <a:schemeClr val="bg1"/>
          </a:solidFill>
        </p:spPr>
        <p:txBody>
          <a:bodyPr wrap="square">
            <a:spAutoFit/>
          </a:bodyPr>
          <a:lstStyle/>
          <a:p>
            <a:pPr algn="ctr"/>
            <a:r>
              <a:rPr lang="en-US" sz="4000" b="1" dirty="0" smtClean="0">
                <a:latin typeface="Tempus Sans ITC" pitchFamily="82" charset="0"/>
              </a:rPr>
              <a:t>What happens?</a:t>
            </a:r>
          </a:p>
        </p:txBody>
      </p:sp>
      <p:sp>
        <p:nvSpPr>
          <p:cNvPr id="40" name="Rounded Rectangle 39"/>
          <p:cNvSpPr/>
          <p:nvPr/>
        </p:nvSpPr>
        <p:spPr>
          <a:xfrm rot="432579">
            <a:off x="208421" y="1002963"/>
            <a:ext cx="2743200" cy="1865376"/>
          </a:xfrm>
          <a:prstGeom prst="roundRect">
            <a:avLst/>
          </a:prstGeom>
          <a:noFill/>
          <a:ln w="76200">
            <a:solidFill>
              <a:srgbClr val="FF0000"/>
            </a:solidFill>
          </a:ln>
          <a:effectLst>
            <a:outerShdw dist="50800" dir="72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0" nodeType="withEffect">
                                  <p:stCondLst>
                                    <p:cond delay="0"/>
                                  </p:stCondLst>
                                  <p:childTnLst>
                                    <p:animRot by="-420000">
                                      <p:cBhvr>
                                        <p:cTn id="6" dur="1000" fill="hold"/>
                                        <p:tgtEl>
                                          <p:spTgt spid="40"/>
                                        </p:tgtEl>
                                        <p:attrNameLst>
                                          <p:attrName>r</p:attrName>
                                        </p:attrNameLst>
                                      </p:cBhvr>
                                    </p:animRot>
                                  </p:childTnLst>
                                </p:cTn>
                              </p:par>
                              <p:par>
                                <p:cTn id="7" presetID="63" presetClass="path" presetSubtype="0" accel="50000" decel="50000" fill="hold" grpId="1" nodeType="withEffect">
                                  <p:stCondLst>
                                    <p:cond delay="0"/>
                                  </p:stCondLst>
                                  <p:childTnLst>
                                    <p:animMotion origin="layout" path="M -3.05556E-6 4.07407E-6 L 0.31893 0.34004 " pathEditMode="relative" rAng="0" ptsTypes="AA">
                                      <p:cBhvr>
                                        <p:cTn id="8" dur="1000" fill="hold"/>
                                        <p:tgtEl>
                                          <p:spTgt spid="40"/>
                                        </p:tgtEl>
                                        <p:attrNameLst>
                                          <p:attrName>ppt_x</p:attrName>
                                          <p:attrName>ppt_y</p:attrName>
                                        </p:attrNameLst>
                                      </p:cBhvr>
                                      <p:rCtr x="159" y="170"/>
                                    </p:animMotion>
                                  </p:childTnLst>
                                </p:cTn>
                              </p:par>
                              <p:par>
                                <p:cTn id="9" presetID="6" presetClass="emph" presetSubtype="0" fill="hold" grpId="2" nodeType="withEffect">
                                  <p:stCondLst>
                                    <p:cond delay="0"/>
                                  </p:stCondLst>
                                  <p:childTnLst>
                                    <p:animScale>
                                      <p:cBhvr>
                                        <p:cTn id="10" dur="1000" fill="hold"/>
                                        <p:tgtEl>
                                          <p:spTgt spid="40"/>
                                        </p:tgtEl>
                                      </p:cBhvr>
                                      <p:by x="330000" y="330000"/>
                                    </p:animScale>
                                  </p:childTnLst>
                                </p:cTn>
                              </p:par>
                              <p:par>
                                <p:cTn id="11" presetID="10" presetClass="exit" presetSubtype="0" fill="hold" nodeType="withEffect">
                                  <p:stCondLst>
                                    <p:cond delay="500"/>
                                  </p:stCondLst>
                                  <p:childTnLst>
                                    <p:animEffect transition="out" filter="fade">
                                      <p:cBhvr>
                                        <p:cTn id="12" dur="1000"/>
                                        <p:tgtEl>
                                          <p:spTgt spid="44"/>
                                        </p:tgtEl>
                                      </p:cBhvr>
                                    </p:animEffect>
                                    <p:set>
                                      <p:cBhvr>
                                        <p:cTn id="13" dur="1" fill="hold">
                                          <p:stCondLst>
                                            <p:cond delay="999"/>
                                          </p:stCondLst>
                                        </p:cTn>
                                        <p:tgtEl>
                                          <p:spTgt spid="44"/>
                                        </p:tgtEl>
                                        <p:attrNameLst>
                                          <p:attrName>style.visibility</p:attrName>
                                        </p:attrNameLst>
                                      </p:cBhvr>
                                      <p:to>
                                        <p:strVal val="hidden"/>
                                      </p:to>
                                    </p:set>
                                  </p:childTnLst>
                                </p:cTn>
                              </p:par>
                              <p:par>
                                <p:cTn id="14" presetID="10" presetClass="exit" presetSubtype="0" fill="hold" grpId="0" nodeType="withEffect">
                                  <p:stCondLst>
                                    <p:cond delay="500"/>
                                  </p:stCondLst>
                                  <p:childTnLst>
                                    <p:animEffect transition="out" filter="fade">
                                      <p:cBhvr>
                                        <p:cTn id="15" dur="1000"/>
                                        <p:tgtEl>
                                          <p:spTgt spid="24"/>
                                        </p:tgtEl>
                                      </p:cBhvr>
                                    </p:animEffect>
                                    <p:set>
                                      <p:cBhvr>
                                        <p:cTn id="16" dur="1" fill="hold">
                                          <p:stCondLst>
                                            <p:cond delay="999"/>
                                          </p:stCondLst>
                                        </p:cTn>
                                        <p:tgtEl>
                                          <p:spTgt spid="24"/>
                                        </p:tgtEl>
                                        <p:attrNameLst>
                                          <p:attrName>style.visibility</p:attrName>
                                        </p:attrNameLst>
                                      </p:cBhvr>
                                      <p:to>
                                        <p:strVal val="hidden"/>
                                      </p:to>
                                    </p:set>
                                  </p:childTnLst>
                                </p:cTn>
                              </p:par>
                              <p:par>
                                <p:cTn id="17" presetID="10" presetClass="entr" presetSubtype="0" fill="hold" grpId="0" nodeType="withEffect">
                                  <p:stCondLst>
                                    <p:cond delay="5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1000"/>
                                        <p:tgtEl>
                                          <p:spTgt spid="23"/>
                                        </p:tgtEl>
                                      </p:cBhvr>
                                    </p:animEffect>
                                  </p:childTnLst>
                                </p:cTn>
                              </p:par>
                              <p:par>
                                <p:cTn id="20" presetID="10" presetClass="exit" presetSubtype="0" fill="hold" grpId="3" nodeType="withEffect">
                                  <p:stCondLst>
                                    <p:cond delay="500"/>
                                  </p:stCondLst>
                                  <p:childTnLst>
                                    <p:animEffect transition="out" filter="fade">
                                      <p:cBhvr>
                                        <p:cTn id="21" dur="1000"/>
                                        <p:tgtEl>
                                          <p:spTgt spid="40"/>
                                        </p:tgtEl>
                                      </p:cBhvr>
                                    </p:animEffect>
                                    <p:set>
                                      <p:cBhvr>
                                        <p:cTn id="22" dur="1" fill="hold">
                                          <p:stCondLst>
                                            <p:cond delay="9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40" grpId="0" animBg="1"/>
      <p:bldP spid="40" grpId="1" animBg="1"/>
      <p:bldP spid="40" grpId="2" animBg="1"/>
      <p:bldP spid="40" grpId="3"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9" name="Picture 3"/>
          <p:cNvPicPr>
            <a:picLocks noChangeAspect="1" noChangeArrowheads="1"/>
          </p:cNvPicPr>
          <p:nvPr/>
        </p:nvPicPr>
        <p:blipFill>
          <a:blip r:embed="rId3"/>
          <a:srcRect/>
          <a:stretch>
            <a:fillRect/>
          </a:stretch>
        </p:blipFill>
        <p:spPr bwMode="auto">
          <a:xfrm>
            <a:off x="-1" y="228600"/>
            <a:ext cx="9144001" cy="6683245"/>
          </a:xfrm>
          <a:prstGeom prst="rect">
            <a:avLst/>
          </a:prstGeom>
          <a:noFill/>
          <a:ln w="9525">
            <a:noFill/>
            <a:miter lim="800000"/>
            <a:headEnd/>
            <a:tailEnd/>
          </a:ln>
          <a:effectLst/>
        </p:spPr>
      </p:pic>
      <p:sp>
        <p:nvSpPr>
          <p:cNvPr id="45" name="Freeform 4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nvGrpSpPr>
          <p:cNvPr id="57" name="Group 56"/>
          <p:cNvGrpSpPr/>
          <p:nvPr/>
        </p:nvGrpSpPr>
        <p:grpSpPr>
          <a:xfrm>
            <a:off x="3774622" y="2838450"/>
            <a:ext cx="1692728" cy="1924050"/>
            <a:chOff x="3774622" y="2838450"/>
            <a:chExt cx="1692728" cy="1924050"/>
          </a:xfrm>
        </p:grpSpPr>
        <p:sp>
          <p:nvSpPr>
            <p:cNvPr id="53" name="Freeform 52"/>
            <p:cNvSpPr/>
            <p:nvPr/>
          </p:nvSpPr>
          <p:spPr>
            <a:xfrm>
              <a:off x="3774622" y="2838450"/>
              <a:ext cx="1692728" cy="1924050"/>
            </a:xfrm>
            <a:custGeom>
              <a:avLst/>
              <a:gdLst>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4599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363435 w 1692728"/>
                <a:gd name="connsiteY5" fmla="*/ 6123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2728" h="1924050">
                  <a:moveTo>
                    <a:pt x="46264" y="476250"/>
                  </a:moveTo>
                  <a:cubicBezTo>
                    <a:pt x="92528" y="413657"/>
                    <a:pt x="312964" y="449036"/>
                    <a:pt x="421821" y="378279"/>
                  </a:cubicBezTo>
                  <a:cubicBezTo>
                    <a:pt x="530678" y="307522"/>
                    <a:pt x="615043" y="103414"/>
                    <a:pt x="699407" y="51707"/>
                  </a:cubicBezTo>
                  <a:cubicBezTo>
                    <a:pt x="783771" y="0"/>
                    <a:pt x="857250" y="38100"/>
                    <a:pt x="928007" y="68036"/>
                  </a:cubicBezTo>
                  <a:cubicBezTo>
                    <a:pt x="998764" y="97972"/>
                    <a:pt x="1051378" y="140607"/>
                    <a:pt x="1123949" y="231321"/>
                  </a:cubicBezTo>
                  <a:cubicBezTo>
                    <a:pt x="1196520" y="322035"/>
                    <a:pt x="1338942" y="498021"/>
                    <a:pt x="1363435" y="612321"/>
                  </a:cubicBezTo>
                  <a:cubicBezTo>
                    <a:pt x="1387928" y="726621"/>
                    <a:pt x="1264557" y="836385"/>
                    <a:pt x="1270907" y="917121"/>
                  </a:cubicBezTo>
                  <a:cubicBezTo>
                    <a:pt x="1277257" y="997857"/>
                    <a:pt x="1349828" y="1034143"/>
                    <a:pt x="1401535" y="1096736"/>
                  </a:cubicBezTo>
                  <a:cubicBezTo>
                    <a:pt x="1453242" y="1159329"/>
                    <a:pt x="1534885" y="1230086"/>
                    <a:pt x="1581149" y="1292679"/>
                  </a:cubicBezTo>
                  <a:cubicBezTo>
                    <a:pt x="1627413" y="1355272"/>
                    <a:pt x="1692728" y="1398815"/>
                    <a:pt x="1679121" y="1472293"/>
                  </a:cubicBezTo>
                  <a:cubicBezTo>
                    <a:pt x="1665514" y="1545771"/>
                    <a:pt x="1551214" y="1676400"/>
                    <a:pt x="1499507" y="1733550"/>
                  </a:cubicBezTo>
                  <a:cubicBezTo>
                    <a:pt x="1447800" y="1790700"/>
                    <a:pt x="1415142" y="1785257"/>
                    <a:pt x="1368878" y="1815193"/>
                  </a:cubicBezTo>
                  <a:cubicBezTo>
                    <a:pt x="1322614" y="1845129"/>
                    <a:pt x="1300842" y="1907721"/>
                    <a:pt x="1221921" y="1913164"/>
                  </a:cubicBezTo>
                  <a:cubicBezTo>
                    <a:pt x="1143000" y="1918607"/>
                    <a:pt x="955221" y="1924050"/>
                    <a:pt x="895349" y="1847850"/>
                  </a:cubicBezTo>
                  <a:cubicBezTo>
                    <a:pt x="835477" y="1771650"/>
                    <a:pt x="928006" y="1572985"/>
                    <a:pt x="862692" y="1455964"/>
                  </a:cubicBezTo>
                  <a:cubicBezTo>
                    <a:pt x="797378" y="1338943"/>
                    <a:pt x="595993" y="1219200"/>
                    <a:pt x="503464" y="1145721"/>
                  </a:cubicBezTo>
                  <a:cubicBezTo>
                    <a:pt x="410936" y="1072243"/>
                    <a:pt x="367392" y="1080407"/>
                    <a:pt x="307521" y="1015093"/>
                  </a:cubicBezTo>
                  <a:cubicBezTo>
                    <a:pt x="247650" y="949779"/>
                    <a:pt x="185056" y="838200"/>
                    <a:pt x="144235" y="753836"/>
                  </a:cubicBezTo>
                  <a:cubicBezTo>
                    <a:pt x="103414" y="669472"/>
                    <a:pt x="0" y="538843"/>
                    <a:pt x="46264" y="476250"/>
                  </a:cubicBezTo>
                  <a:close/>
                </a:path>
              </a:pathLst>
            </a:custGeom>
            <a:solidFill>
              <a:srgbClr val="FF0000">
                <a:alpha val="50000"/>
              </a:srgbClr>
            </a:solidFill>
            <a:ln>
              <a:solidFill>
                <a:schemeClr val="tx1"/>
              </a:solidFill>
              <a:prstDash val="sysDot"/>
            </a:ln>
          </p:spPr>
          <p:txBody>
            <a:bodyPr wrap="square" rtlCol="0" anchor="ctr">
              <a:spAutoFit/>
            </a:bodyPr>
            <a:lstStyle/>
            <a:p>
              <a:pPr algn="ctr"/>
              <a:endParaRPr lang="en-US" sz="2200" b="1" dirty="0" smtClean="0">
                <a:solidFill>
                  <a:schemeClr val="bg1"/>
                </a:solidFill>
              </a:endParaRPr>
            </a:p>
          </p:txBody>
        </p:sp>
        <p:sp>
          <p:nvSpPr>
            <p:cNvPr id="54" name="TextBox 53"/>
            <p:cNvSpPr txBox="1"/>
            <p:nvPr/>
          </p:nvSpPr>
          <p:spPr>
            <a:xfrm rot="165442">
              <a:off x="4010750" y="3532809"/>
              <a:ext cx="1159676" cy="492443"/>
            </a:xfrm>
            <a:prstGeom prst="rect">
              <a:avLst/>
            </a:prstGeom>
            <a:noFill/>
          </p:spPr>
          <p:txBody>
            <a:bodyPr wrap="none" rtlCol="0">
              <a:spAutoFit/>
            </a:bodyPr>
            <a:lstStyle/>
            <a:p>
              <a:r>
                <a:rPr lang="en-US" sz="2600" b="1" dirty="0" smtClean="0">
                  <a:solidFill>
                    <a:schemeClr val="bg1"/>
                  </a:solidFill>
                  <a:effectLst>
                    <a:outerShdw dist="50800" dir="7200000" algn="ctr" rotWithShape="0">
                      <a:schemeClr val="tx1"/>
                    </a:outerShdw>
                  </a:effectLst>
                </a:rPr>
                <a:t>Cayuse</a:t>
              </a:r>
              <a:endParaRPr lang="en-US" sz="2600" b="1" dirty="0">
                <a:solidFill>
                  <a:schemeClr val="bg1"/>
                </a:solidFill>
                <a:effectLst>
                  <a:outerShdw dist="50800" dir="7200000" algn="ctr" rotWithShape="0">
                    <a:schemeClr val="tx1"/>
                  </a:outerShdw>
                </a:effectLst>
              </a:endParaRPr>
            </a:p>
          </p:txBody>
        </p:sp>
      </p:grpSp>
      <p:sp>
        <p:nvSpPr>
          <p:cNvPr id="6" name="Freeform 5"/>
          <p:cNvSpPr/>
          <p:nvPr/>
        </p:nvSpPr>
        <p:spPr>
          <a:xfrm>
            <a:off x="3472604" y="890839"/>
            <a:ext cx="1381507" cy="2524931"/>
          </a:xfrm>
          <a:custGeom>
            <a:avLst/>
            <a:gdLst>
              <a:gd name="connsiteX0" fmla="*/ 661307 w 1232807"/>
              <a:gd name="connsiteY0" fmla="*/ 2465614 h 2471056"/>
              <a:gd name="connsiteX1" fmla="*/ 710293 w 1232807"/>
              <a:gd name="connsiteY1" fmla="*/ 2449285 h 2471056"/>
              <a:gd name="connsiteX2" fmla="*/ 742950 w 1232807"/>
              <a:gd name="connsiteY2" fmla="*/ 2334985 h 2471056"/>
              <a:gd name="connsiteX3" fmla="*/ 563336 w 1232807"/>
              <a:gd name="connsiteY3" fmla="*/ 2220685 h 2471056"/>
              <a:gd name="connsiteX4" fmla="*/ 530678 w 1232807"/>
              <a:gd name="connsiteY4" fmla="*/ 2024742 h 2471056"/>
              <a:gd name="connsiteX5" fmla="*/ 416378 w 1232807"/>
              <a:gd name="connsiteY5" fmla="*/ 1845128 h 2471056"/>
              <a:gd name="connsiteX6" fmla="*/ 236764 w 1232807"/>
              <a:gd name="connsiteY6" fmla="*/ 1959428 h 2471056"/>
              <a:gd name="connsiteX7" fmla="*/ 138793 w 1232807"/>
              <a:gd name="connsiteY7" fmla="*/ 1730828 h 2471056"/>
              <a:gd name="connsiteX8" fmla="*/ 122464 w 1232807"/>
              <a:gd name="connsiteY8" fmla="*/ 1453242 h 2471056"/>
              <a:gd name="connsiteX9" fmla="*/ 8164 w 1232807"/>
              <a:gd name="connsiteY9" fmla="*/ 1371600 h 2471056"/>
              <a:gd name="connsiteX10" fmla="*/ 73478 w 1232807"/>
              <a:gd name="connsiteY10" fmla="*/ 1159328 h 2471056"/>
              <a:gd name="connsiteX11" fmla="*/ 204107 w 1232807"/>
              <a:gd name="connsiteY11" fmla="*/ 996042 h 2471056"/>
              <a:gd name="connsiteX12" fmla="*/ 318407 w 1232807"/>
              <a:gd name="connsiteY12" fmla="*/ 800100 h 2471056"/>
              <a:gd name="connsiteX13" fmla="*/ 449036 w 1232807"/>
              <a:gd name="connsiteY13" fmla="*/ 800100 h 2471056"/>
              <a:gd name="connsiteX14" fmla="*/ 612321 w 1232807"/>
              <a:gd name="connsiteY14" fmla="*/ 800100 h 2471056"/>
              <a:gd name="connsiteX15" fmla="*/ 742950 w 1232807"/>
              <a:gd name="connsiteY15" fmla="*/ 963385 h 2471056"/>
              <a:gd name="connsiteX16" fmla="*/ 955221 w 1232807"/>
              <a:gd name="connsiteY16" fmla="*/ 1012371 h 2471056"/>
              <a:gd name="connsiteX17" fmla="*/ 971550 w 1232807"/>
              <a:gd name="connsiteY17" fmla="*/ 930728 h 2471056"/>
              <a:gd name="connsiteX18" fmla="*/ 1020536 w 1232807"/>
              <a:gd name="connsiteY18" fmla="*/ 783771 h 2471056"/>
              <a:gd name="connsiteX19" fmla="*/ 1020536 w 1232807"/>
              <a:gd name="connsiteY19" fmla="*/ 604157 h 2471056"/>
              <a:gd name="connsiteX20" fmla="*/ 1118507 w 1232807"/>
              <a:gd name="connsiteY20" fmla="*/ 391885 h 2471056"/>
              <a:gd name="connsiteX21" fmla="*/ 1200150 w 1232807"/>
              <a:gd name="connsiteY21" fmla="*/ 277585 h 2471056"/>
              <a:gd name="connsiteX22" fmla="*/ 1200150 w 1232807"/>
              <a:gd name="connsiteY22" fmla="*/ 48985 h 2471056"/>
              <a:gd name="connsiteX23" fmla="*/ 1232807 w 1232807"/>
              <a:gd name="connsiteY23" fmla="*/ 0 h 2471056"/>
              <a:gd name="connsiteX0" fmla="*/ 508907 w 1232807"/>
              <a:gd name="connsiteY0" fmla="*/ 2465614 h 2471057"/>
              <a:gd name="connsiteX1" fmla="*/ 710293 w 1232807"/>
              <a:gd name="connsiteY1" fmla="*/ 2449285 h 2471057"/>
              <a:gd name="connsiteX2" fmla="*/ 742950 w 1232807"/>
              <a:gd name="connsiteY2" fmla="*/ 2334985 h 2471057"/>
              <a:gd name="connsiteX3" fmla="*/ 563336 w 1232807"/>
              <a:gd name="connsiteY3" fmla="*/ 2220685 h 2471057"/>
              <a:gd name="connsiteX4" fmla="*/ 530678 w 1232807"/>
              <a:gd name="connsiteY4" fmla="*/ 2024742 h 2471057"/>
              <a:gd name="connsiteX5" fmla="*/ 416378 w 1232807"/>
              <a:gd name="connsiteY5" fmla="*/ 1845128 h 2471057"/>
              <a:gd name="connsiteX6" fmla="*/ 236764 w 1232807"/>
              <a:gd name="connsiteY6" fmla="*/ 1959428 h 2471057"/>
              <a:gd name="connsiteX7" fmla="*/ 138793 w 1232807"/>
              <a:gd name="connsiteY7" fmla="*/ 1730828 h 2471057"/>
              <a:gd name="connsiteX8" fmla="*/ 122464 w 1232807"/>
              <a:gd name="connsiteY8" fmla="*/ 1453242 h 2471057"/>
              <a:gd name="connsiteX9" fmla="*/ 8164 w 1232807"/>
              <a:gd name="connsiteY9" fmla="*/ 1371600 h 2471057"/>
              <a:gd name="connsiteX10" fmla="*/ 73478 w 1232807"/>
              <a:gd name="connsiteY10" fmla="*/ 1159328 h 2471057"/>
              <a:gd name="connsiteX11" fmla="*/ 204107 w 1232807"/>
              <a:gd name="connsiteY11" fmla="*/ 996042 h 2471057"/>
              <a:gd name="connsiteX12" fmla="*/ 318407 w 1232807"/>
              <a:gd name="connsiteY12" fmla="*/ 800100 h 2471057"/>
              <a:gd name="connsiteX13" fmla="*/ 449036 w 1232807"/>
              <a:gd name="connsiteY13" fmla="*/ 800100 h 2471057"/>
              <a:gd name="connsiteX14" fmla="*/ 612321 w 1232807"/>
              <a:gd name="connsiteY14" fmla="*/ 800100 h 2471057"/>
              <a:gd name="connsiteX15" fmla="*/ 742950 w 1232807"/>
              <a:gd name="connsiteY15" fmla="*/ 963385 h 2471057"/>
              <a:gd name="connsiteX16" fmla="*/ 955221 w 1232807"/>
              <a:gd name="connsiteY16" fmla="*/ 1012371 h 2471057"/>
              <a:gd name="connsiteX17" fmla="*/ 971550 w 1232807"/>
              <a:gd name="connsiteY17" fmla="*/ 930728 h 2471057"/>
              <a:gd name="connsiteX18" fmla="*/ 1020536 w 1232807"/>
              <a:gd name="connsiteY18" fmla="*/ 783771 h 2471057"/>
              <a:gd name="connsiteX19" fmla="*/ 1020536 w 1232807"/>
              <a:gd name="connsiteY19" fmla="*/ 604157 h 2471057"/>
              <a:gd name="connsiteX20" fmla="*/ 1118507 w 1232807"/>
              <a:gd name="connsiteY20" fmla="*/ 391885 h 2471057"/>
              <a:gd name="connsiteX21" fmla="*/ 1200150 w 1232807"/>
              <a:gd name="connsiteY21" fmla="*/ 277585 h 2471057"/>
              <a:gd name="connsiteX22" fmla="*/ 1200150 w 1232807"/>
              <a:gd name="connsiteY22" fmla="*/ 48985 h 2471057"/>
              <a:gd name="connsiteX23" fmla="*/ 1232807 w 1232807"/>
              <a:gd name="connsiteY23" fmla="*/ 0 h 2471057"/>
              <a:gd name="connsiteX0" fmla="*/ 508907 w 1213757"/>
              <a:gd name="connsiteY0" fmla="*/ 2416629 h 2422072"/>
              <a:gd name="connsiteX1" fmla="*/ 710293 w 1213757"/>
              <a:gd name="connsiteY1" fmla="*/ 2400300 h 2422072"/>
              <a:gd name="connsiteX2" fmla="*/ 742950 w 1213757"/>
              <a:gd name="connsiteY2" fmla="*/ 2286000 h 2422072"/>
              <a:gd name="connsiteX3" fmla="*/ 563336 w 1213757"/>
              <a:gd name="connsiteY3" fmla="*/ 2171700 h 2422072"/>
              <a:gd name="connsiteX4" fmla="*/ 530678 w 1213757"/>
              <a:gd name="connsiteY4" fmla="*/ 1975757 h 2422072"/>
              <a:gd name="connsiteX5" fmla="*/ 416378 w 1213757"/>
              <a:gd name="connsiteY5" fmla="*/ 1796143 h 2422072"/>
              <a:gd name="connsiteX6" fmla="*/ 236764 w 1213757"/>
              <a:gd name="connsiteY6" fmla="*/ 1910443 h 2422072"/>
              <a:gd name="connsiteX7" fmla="*/ 138793 w 1213757"/>
              <a:gd name="connsiteY7" fmla="*/ 1681843 h 2422072"/>
              <a:gd name="connsiteX8" fmla="*/ 122464 w 1213757"/>
              <a:gd name="connsiteY8" fmla="*/ 1404257 h 2422072"/>
              <a:gd name="connsiteX9" fmla="*/ 8164 w 1213757"/>
              <a:gd name="connsiteY9" fmla="*/ 1322615 h 2422072"/>
              <a:gd name="connsiteX10" fmla="*/ 73478 w 1213757"/>
              <a:gd name="connsiteY10" fmla="*/ 1110343 h 2422072"/>
              <a:gd name="connsiteX11" fmla="*/ 204107 w 1213757"/>
              <a:gd name="connsiteY11" fmla="*/ 947057 h 2422072"/>
              <a:gd name="connsiteX12" fmla="*/ 318407 w 1213757"/>
              <a:gd name="connsiteY12" fmla="*/ 751115 h 2422072"/>
              <a:gd name="connsiteX13" fmla="*/ 449036 w 1213757"/>
              <a:gd name="connsiteY13" fmla="*/ 751115 h 2422072"/>
              <a:gd name="connsiteX14" fmla="*/ 612321 w 1213757"/>
              <a:gd name="connsiteY14" fmla="*/ 751115 h 2422072"/>
              <a:gd name="connsiteX15" fmla="*/ 742950 w 1213757"/>
              <a:gd name="connsiteY15" fmla="*/ 914400 h 2422072"/>
              <a:gd name="connsiteX16" fmla="*/ 955221 w 1213757"/>
              <a:gd name="connsiteY16" fmla="*/ 963386 h 2422072"/>
              <a:gd name="connsiteX17" fmla="*/ 971550 w 1213757"/>
              <a:gd name="connsiteY17" fmla="*/ 881743 h 2422072"/>
              <a:gd name="connsiteX18" fmla="*/ 1020536 w 1213757"/>
              <a:gd name="connsiteY18" fmla="*/ 734786 h 2422072"/>
              <a:gd name="connsiteX19" fmla="*/ 1020536 w 1213757"/>
              <a:gd name="connsiteY19" fmla="*/ 555172 h 2422072"/>
              <a:gd name="connsiteX20" fmla="*/ 1118507 w 1213757"/>
              <a:gd name="connsiteY20" fmla="*/ 342900 h 2422072"/>
              <a:gd name="connsiteX21" fmla="*/ 1200150 w 1213757"/>
              <a:gd name="connsiteY21" fmla="*/ 228600 h 2422072"/>
              <a:gd name="connsiteX22" fmla="*/ 1200150 w 1213757"/>
              <a:gd name="connsiteY22" fmla="*/ 0 h 2422072"/>
              <a:gd name="connsiteX0" fmla="*/ 508907 w 1200150"/>
              <a:gd name="connsiteY0" fmla="*/ 2188029 h 2193472"/>
              <a:gd name="connsiteX1" fmla="*/ 710293 w 1200150"/>
              <a:gd name="connsiteY1" fmla="*/ 2171700 h 2193472"/>
              <a:gd name="connsiteX2" fmla="*/ 742950 w 1200150"/>
              <a:gd name="connsiteY2" fmla="*/ 2057400 h 2193472"/>
              <a:gd name="connsiteX3" fmla="*/ 563336 w 1200150"/>
              <a:gd name="connsiteY3" fmla="*/ 1943100 h 2193472"/>
              <a:gd name="connsiteX4" fmla="*/ 530678 w 1200150"/>
              <a:gd name="connsiteY4" fmla="*/ 1747157 h 2193472"/>
              <a:gd name="connsiteX5" fmla="*/ 416378 w 1200150"/>
              <a:gd name="connsiteY5" fmla="*/ 1567543 h 2193472"/>
              <a:gd name="connsiteX6" fmla="*/ 236764 w 1200150"/>
              <a:gd name="connsiteY6" fmla="*/ 1681843 h 2193472"/>
              <a:gd name="connsiteX7" fmla="*/ 138793 w 1200150"/>
              <a:gd name="connsiteY7" fmla="*/ 1453243 h 2193472"/>
              <a:gd name="connsiteX8" fmla="*/ 122464 w 1200150"/>
              <a:gd name="connsiteY8" fmla="*/ 1175657 h 2193472"/>
              <a:gd name="connsiteX9" fmla="*/ 8164 w 1200150"/>
              <a:gd name="connsiteY9" fmla="*/ 1094015 h 2193472"/>
              <a:gd name="connsiteX10" fmla="*/ 73478 w 1200150"/>
              <a:gd name="connsiteY10" fmla="*/ 881743 h 2193472"/>
              <a:gd name="connsiteX11" fmla="*/ 204107 w 1200150"/>
              <a:gd name="connsiteY11" fmla="*/ 718457 h 2193472"/>
              <a:gd name="connsiteX12" fmla="*/ 318407 w 1200150"/>
              <a:gd name="connsiteY12" fmla="*/ 522515 h 2193472"/>
              <a:gd name="connsiteX13" fmla="*/ 449036 w 1200150"/>
              <a:gd name="connsiteY13" fmla="*/ 522515 h 2193472"/>
              <a:gd name="connsiteX14" fmla="*/ 612321 w 1200150"/>
              <a:gd name="connsiteY14" fmla="*/ 522515 h 2193472"/>
              <a:gd name="connsiteX15" fmla="*/ 742950 w 1200150"/>
              <a:gd name="connsiteY15" fmla="*/ 685800 h 2193472"/>
              <a:gd name="connsiteX16" fmla="*/ 955221 w 1200150"/>
              <a:gd name="connsiteY16" fmla="*/ 734786 h 2193472"/>
              <a:gd name="connsiteX17" fmla="*/ 971550 w 1200150"/>
              <a:gd name="connsiteY17" fmla="*/ 653143 h 2193472"/>
              <a:gd name="connsiteX18" fmla="*/ 1020536 w 1200150"/>
              <a:gd name="connsiteY18" fmla="*/ 506186 h 2193472"/>
              <a:gd name="connsiteX19" fmla="*/ 1020536 w 1200150"/>
              <a:gd name="connsiteY19" fmla="*/ 326572 h 2193472"/>
              <a:gd name="connsiteX20" fmla="*/ 1118507 w 1200150"/>
              <a:gd name="connsiteY20" fmla="*/ 114300 h 2193472"/>
              <a:gd name="connsiteX21" fmla="*/ 1200150 w 1200150"/>
              <a:gd name="connsiteY21" fmla="*/ 0 h 219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0150" h="2193472">
                <a:moveTo>
                  <a:pt x="508907" y="2188029"/>
                </a:moveTo>
                <a:cubicBezTo>
                  <a:pt x="526596" y="2190750"/>
                  <a:pt x="671286" y="2193472"/>
                  <a:pt x="710293" y="2171700"/>
                </a:cubicBezTo>
                <a:cubicBezTo>
                  <a:pt x="749300" y="2149928"/>
                  <a:pt x="767443" y="2095500"/>
                  <a:pt x="742950" y="2057400"/>
                </a:cubicBezTo>
                <a:cubicBezTo>
                  <a:pt x="718457" y="2019300"/>
                  <a:pt x="598715" y="1994807"/>
                  <a:pt x="563336" y="1943100"/>
                </a:cubicBezTo>
                <a:cubicBezTo>
                  <a:pt x="527957" y="1891393"/>
                  <a:pt x="555171" y="1809750"/>
                  <a:pt x="530678" y="1747157"/>
                </a:cubicBezTo>
                <a:cubicBezTo>
                  <a:pt x="506185" y="1684564"/>
                  <a:pt x="465364" y="1578429"/>
                  <a:pt x="416378" y="1567543"/>
                </a:cubicBezTo>
                <a:cubicBezTo>
                  <a:pt x="367392" y="1556657"/>
                  <a:pt x="283028" y="1700893"/>
                  <a:pt x="236764" y="1681843"/>
                </a:cubicBezTo>
                <a:cubicBezTo>
                  <a:pt x="190500" y="1662793"/>
                  <a:pt x="157843" y="1537607"/>
                  <a:pt x="138793" y="1453243"/>
                </a:cubicBezTo>
                <a:cubicBezTo>
                  <a:pt x="119743" y="1368879"/>
                  <a:pt x="144236" y="1235528"/>
                  <a:pt x="122464" y="1175657"/>
                </a:cubicBezTo>
                <a:cubicBezTo>
                  <a:pt x="100693" y="1115786"/>
                  <a:pt x="16328" y="1143001"/>
                  <a:pt x="8164" y="1094015"/>
                </a:cubicBezTo>
                <a:cubicBezTo>
                  <a:pt x="0" y="1045029"/>
                  <a:pt x="40821" y="944336"/>
                  <a:pt x="73478" y="881743"/>
                </a:cubicBezTo>
                <a:cubicBezTo>
                  <a:pt x="106135" y="819150"/>
                  <a:pt x="163286" y="778328"/>
                  <a:pt x="204107" y="718457"/>
                </a:cubicBezTo>
                <a:cubicBezTo>
                  <a:pt x="244929" y="658586"/>
                  <a:pt x="277586" y="555172"/>
                  <a:pt x="318407" y="522515"/>
                </a:cubicBezTo>
                <a:cubicBezTo>
                  <a:pt x="359229" y="489858"/>
                  <a:pt x="449036" y="522515"/>
                  <a:pt x="449036" y="522515"/>
                </a:cubicBezTo>
                <a:cubicBezTo>
                  <a:pt x="498022" y="522515"/>
                  <a:pt x="563335" y="495301"/>
                  <a:pt x="612321" y="522515"/>
                </a:cubicBezTo>
                <a:cubicBezTo>
                  <a:pt x="661307" y="549729"/>
                  <a:pt x="685800" y="650422"/>
                  <a:pt x="742950" y="685800"/>
                </a:cubicBezTo>
                <a:cubicBezTo>
                  <a:pt x="800100" y="721179"/>
                  <a:pt x="917121" y="740229"/>
                  <a:pt x="955221" y="734786"/>
                </a:cubicBezTo>
                <a:cubicBezTo>
                  <a:pt x="993321" y="729343"/>
                  <a:pt x="960664" y="691243"/>
                  <a:pt x="971550" y="653143"/>
                </a:cubicBezTo>
                <a:cubicBezTo>
                  <a:pt x="982436" y="615043"/>
                  <a:pt x="1012372" y="560614"/>
                  <a:pt x="1020536" y="506186"/>
                </a:cubicBezTo>
                <a:cubicBezTo>
                  <a:pt x="1028700" y="451758"/>
                  <a:pt x="1004208" y="391886"/>
                  <a:pt x="1020536" y="326572"/>
                </a:cubicBezTo>
                <a:cubicBezTo>
                  <a:pt x="1036864" y="261258"/>
                  <a:pt x="1088571" y="168729"/>
                  <a:pt x="1118507" y="114300"/>
                </a:cubicBezTo>
                <a:cubicBezTo>
                  <a:pt x="1148443" y="59871"/>
                  <a:pt x="1186543" y="57150"/>
                  <a:pt x="1200150" y="0"/>
                </a:cubicBezTo>
              </a:path>
            </a:pathLst>
          </a:custGeom>
          <a:ln w="76200" cap="sq">
            <a:solidFill>
              <a:srgbClr val="0070C0"/>
            </a:solidFill>
            <a:prstDash val="solid"/>
          </a:ln>
          <a:effectLst>
            <a:outerShdw dist="508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TextBox 36"/>
          <p:cNvSpPr txBox="1"/>
          <p:nvPr/>
        </p:nvSpPr>
        <p:spPr>
          <a:xfrm>
            <a:off x="6316957" y="997803"/>
            <a:ext cx="2674643" cy="830997"/>
          </a:xfrm>
          <a:prstGeom prst="rect">
            <a:avLst/>
          </a:prstGeom>
          <a:noFill/>
          <a:ln w="50800">
            <a:solidFill>
              <a:schemeClr val="tx1"/>
            </a:solidFill>
          </a:ln>
        </p:spPr>
        <p:txBody>
          <a:bodyPr wrap="none" rtlCol="0">
            <a:spAutoFit/>
          </a:bodyPr>
          <a:lstStyle/>
          <a:p>
            <a:pPr algn="ctr"/>
            <a:r>
              <a:rPr lang="en-US" sz="2400" b="1" dirty="0" smtClean="0"/>
              <a:t>Native Homelands</a:t>
            </a:r>
          </a:p>
          <a:p>
            <a:pPr algn="ctr"/>
            <a:r>
              <a:rPr lang="en-US" sz="2400" b="1" dirty="0" smtClean="0"/>
              <a:t> in Oregon Territory</a:t>
            </a:r>
            <a:endParaRPr lang="en-US" sz="2400" b="1" dirty="0"/>
          </a:p>
        </p:txBody>
      </p:sp>
      <p:sp>
        <p:nvSpPr>
          <p:cNvPr id="49" name="Oval 48"/>
          <p:cNvSpPr/>
          <p:nvPr/>
        </p:nvSpPr>
        <p:spPr>
          <a:xfrm>
            <a:off x="6248400" y="857500"/>
            <a:ext cx="2743200" cy="666500"/>
          </a:xfrm>
          <a:prstGeom prst="ellipse">
            <a:avLst/>
          </a:prstGeom>
          <a:noFill/>
          <a:ln w="76200">
            <a:solidFill>
              <a:schemeClr val="tx1"/>
            </a:solidFill>
          </a:ln>
          <a:effectLst/>
        </p:spPr>
        <p:txBody>
          <a:bodyPr wrap="square" rtlCol="0" anchor="ctr">
            <a:spAutoFit/>
          </a:bodyPr>
          <a:lstStyle/>
          <a:p>
            <a:pPr algn="ctr"/>
            <a:endParaRPr lang="en-US" sz="2200" b="1" dirty="0" smtClean="0">
              <a:solidFill>
                <a:schemeClr val="bg1"/>
              </a:solidFill>
            </a:endParaRPr>
          </a:p>
        </p:txBody>
      </p:sp>
      <p:sp useBgFill="1">
        <p:nvSpPr>
          <p:cNvPr id="50" name="Rectangle 49"/>
          <p:cNvSpPr/>
          <p:nvPr/>
        </p:nvSpPr>
        <p:spPr>
          <a:xfrm>
            <a:off x="4800600" y="786825"/>
            <a:ext cx="4343400" cy="584775"/>
          </a:xfrm>
          <a:prstGeom prst="rect">
            <a:avLst/>
          </a:prstGeom>
        </p:spPr>
        <p:txBody>
          <a:bodyPr wrap="square">
            <a:spAutoFit/>
          </a:bodyPr>
          <a:lstStyle/>
          <a:p>
            <a:r>
              <a:rPr lang="en-US" sz="3200" b="1" dirty="0" smtClean="0"/>
              <a:t>What happens to Eliza?</a:t>
            </a:r>
          </a:p>
        </p:txBody>
      </p:sp>
      <p:grpSp>
        <p:nvGrpSpPr>
          <p:cNvPr id="58" name="Group 57"/>
          <p:cNvGrpSpPr/>
          <p:nvPr/>
        </p:nvGrpSpPr>
        <p:grpSpPr>
          <a:xfrm>
            <a:off x="4931229" y="2579914"/>
            <a:ext cx="2030185" cy="2413908"/>
            <a:chOff x="4931229" y="2579914"/>
            <a:chExt cx="2030185" cy="2413908"/>
          </a:xfrm>
        </p:grpSpPr>
        <p:sp>
          <p:nvSpPr>
            <p:cNvPr id="56" name="Freeform 55"/>
            <p:cNvSpPr/>
            <p:nvPr/>
          </p:nvSpPr>
          <p:spPr>
            <a:xfrm>
              <a:off x="4931229" y="2579914"/>
              <a:ext cx="2030185" cy="2413908"/>
            </a:xfrm>
            <a:custGeom>
              <a:avLst/>
              <a:gdLst>
                <a:gd name="connsiteX0" fmla="*/ 1583871 w 2030185"/>
                <a:gd name="connsiteY0" fmla="*/ 0 h 2413908"/>
                <a:gd name="connsiteX1" fmla="*/ 1828800 w 2030185"/>
                <a:gd name="connsiteY1" fmla="*/ 130629 h 2413908"/>
                <a:gd name="connsiteX2" fmla="*/ 1926771 w 2030185"/>
                <a:gd name="connsiteY2" fmla="*/ 179615 h 2413908"/>
                <a:gd name="connsiteX3" fmla="*/ 1861457 w 2030185"/>
                <a:gd name="connsiteY3" fmla="*/ 538843 h 2413908"/>
                <a:gd name="connsiteX4" fmla="*/ 2024742 w 2030185"/>
                <a:gd name="connsiteY4" fmla="*/ 800100 h 2413908"/>
                <a:gd name="connsiteX5" fmla="*/ 1894114 w 2030185"/>
                <a:gd name="connsiteY5" fmla="*/ 849086 h 2413908"/>
                <a:gd name="connsiteX6" fmla="*/ 1861457 w 2030185"/>
                <a:gd name="connsiteY6" fmla="*/ 947057 h 2413908"/>
                <a:gd name="connsiteX7" fmla="*/ 1943100 w 2030185"/>
                <a:gd name="connsiteY7" fmla="*/ 1077686 h 2413908"/>
                <a:gd name="connsiteX8" fmla="*/ 1943100 w 2030185"/>
                <a:gd name="connsiteY8" fmla="*/ 1289957 h 2413908"/>
                <a:gd name="connsiteX9" fmla="*/ 1910442 w 2030185"/>
                <a:gd name="connsiteY9" fmla="*/ 1812472 h 2413908"/>
                <a:gd name="connsiteX10" fmla="*/ 1779814 w 2030185"/>
                <a:gd name="connsiteY10" fmla="*/ 2122715 h 2413908"/>
                <a:gd name="connsiteX11" fmla="*/ 1518557 w 2030185"/>
                <a:gd name="connsiteY11" fmla="*/ 2383972 h 2413908"/>
                <a:gd name="connsiteX12" fmla="*/ 1306285 w 2030185"/>
                <a:gd name="connsiteY12" fmla="*/ 2302329 h 2413908"/>
                <a:gd name="connsiteX13" fmla="*/ 685800 w 2030185"/>
                <a:gd name="connsiteY13" fmla="*/ 2237015 h 2413908"/>
                <a:gd name="connsiteX14" fmla="*/ 408214 w 2030185"/>
                <a:gd name="connsiteY14" fmla="*/ 2171700 h 2413908"/>
                <a:gd name="connsiteX15" fmla="*/ 244928 w 2030185"/>
                <a:gd name="connsiteY15" fmla="*/ 2073729 h 2413908"/>
                <a:gd name="connsiteX16" fmla="*/ 424542 w 2030185"/>
                <a:gd name="connsiteY16" fmla="*/ 1943100 h 2413908"/>
                <a:gd name="connsiteX17" fmla="*/ 506185 w 2030185"/>
                <a:gd name="connsiteY17" fmla="*/ 1649186 h 2413908"/>
                <a:gd name="connsiteX18" fmla="*/ 375557 w 2030185"/>
                <a:gd name="connsiteY18" fmla="*/ 1469572 h 2413908"/>
                <a:gd name="connsiteX19" fmla="*/ 146957 w 2030185"/>
                <a:gd name="connsiteY19" fmla="*/ 1257300 h 2413908"/>
                <a:gd name="connsiteX20" fmla="*/ 228600 w 2030185"/>
                <a:gd name="connsiteY20" fmla="*/ 800100 h 2413908"/>
                <a:gd name="connsiteX21" fmla="*/ 146957 w 2030185"/>
                <a:gd name="connsiteY21" fmla="*/ 653143 h 2413908"/>
                <a:gd name="connsiteX22" fmla="*/ 0 w 2030185"/>
                <a:gd name="connsiteY22" fmla="*/ 457200 h 2413908"/>
                <a:gd name="connsiteX23" fmla="*/ 146957 w 2030185"/>
                <a:gd name="connsiteY23" fmla="*/ 457200 h 2413908"/>
                <a:gd name="connsiteX24" fmla="*/ 636814 w 2030185"/>
                <a:gd name="connsiteY24" fmla="*/ 293915 h 2413908"/>
                <a:gd name="connsiteX25" fmla="*/ 832757 w 2030185"/>
                <a:gd name="connsiteY25" fmla="*/ 146957 h 2413908"/>
                <a:gd name="connsiteX26" fmla="*/ 1306285 w 2030185"/>
                <a:gd name="connsiteY26" fmla="*/ 65315 h 2413908"/>
                <a:gd name="connsiteX27" fmla="*/ 1583871 w 2030185"/>
                <a:gd name="connsiteY27" fmla="*/ 0 h 24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30185" h="2413908">
                  <a:moveTo>
                    <a:pt x="1583871" y="0"/>
                  </a:moveTo>
                  <a:lnTo>
                    <a:pt x="1828800" y="130629"/>
                  </a:lnTo>
                  <a:cubicBezTo>
                    <a:pt x="1885950" y="160565"/>
                    <a:pt x="1921328" y="111579"/>
                    <a:pt x="1926771" y="179615"/>
                  </a:cubicBezTo>
                  <a:cubicBezTo>
                    <a:pt x="1932214" y="247651"/>
                    <a:pt x="1845129" y="435429"/>
                    <a:pt x="1861457" y="538843"/>
                  </a:cubicBezTo>
                  <a:cubicBezTo>
                    <a:pt x="1877786" y="642257"/>
                    <a:pt x="2019299" y="748393"/>
                    <a:pt x="2024742" y="800100"/>
                  </a:cubicBezTo>
                  <a:cubicBezTo>
                    <a:pt x="2030185" y="851807"/>
                    <a:pt x="1921328" y="824593"/>
                    <a:pt x="1894114" y="849086"/>
                  </a:cubicBezTo>
                  <a:cubicBezTo>
                    <a:pt x="1866900" y="873579"/>
                    <a:pt x="1853293" y="908957"/>
                    <a:pt x="1861457" y="947057"/>
                  </a:cubicBezTo>
                  <a:cubicBezTo>
                    <a:pt x="1869621" y="985157"/>
                    <a:pt x="1929493" y="1020536"/>
                    <a:pt x="1943100" y="1077686"/>
                  </a:cubicBezTo>
                  <a:cubicBezTo>
                    <a:pt x="1956707" y="1134836"/>
                    <a:pt x="1948543" y="1167493"/>
                    <a:pt x="1943100" y="1289957"/>
                  </a:cubicBezTo>
                  <a:cubicBezTo>
                    <a:pt x="1937657" y="1412421"/>
                    <a:pt x="1937656" y="1673679"/>
                    <a:pt x="1910442" y="1812472"/>
                  </a:cubicBezTo>
                  <a:cubicBezTo>
                    <a:pt x="1883228" y="1951265"/>
                    <a:pt x="1845128" y="2027465"/>
                    <a:pt x="1779814" y="2122715"/>
                  </a:cubicBezTo>
                  <a:cubicBezTo>
                    <a:pt x="1714500" y="2217965"/>
                    <a:pt x="1597479" y="2354036"/>
                    <a:pt x="1518557" y="2383972"/>
                  </a:cubicBezTo>
                  <a:cubicBezTo>
                    <a:pt x="1439636" y="2413908"/>
                    <a:pt x="1445078" y="2326822"/>
                    <a:pt x="1306285" y="2302329"/>
                  </a:cubicBezTo>
                  <a:cubicBezTo>
                    <a:pt x="1167492" y="2277836"/>
                    <a:pt x="835478" y="2258786"/>
                    <a:pt x="685800" y="2237015"/>
                  </a:cubicBezTo>
                  <a:cubicBezTo>
                    <a:pt x="536122" y="2215244"/>
                    <a:pt x="481693" y="2198914"/>
                    <a:pt x="408214" y="2171700"/>
                  </a:cubicBezTo>
                  <a:cubicBezTo>
                    <a:pt x="334735" y="2144486"/>
                    <a:pt x="242207" y="2111829"/>
                    <a:pt x="244928" y="2073729"/>
                  </a:cubicBezTo>
                  <a:cubicBezTo>
                    <a:pt x="247649" y="2035629"/>
                    <a:pt x="380999" y="2013857"/>
                    <a:pt x="424542" y="1943100"/>
                  </a:cubicBezTo>
                  <a:cubicBezTo>
                    <a:pt x="468085" y="1872343"/>
                    <a:pt x="514349" y="1728107"/>
                    <a:pt x="506185" y="1649186"/>
                  </a:cubicBezTo>
                  <a:cubicBezTo>
                    <a:pt x="498021" y="1570265"/>
                    <a:pt x="435428" y="1534886"/>
                    <a:pt x="375557" y="1469572"/>
                  </a:cubicBezTo>
                  <a:cubicBezTo>
                    <a:pt x="315686" y="1404258"/>
                    <a:pt x="171450" y="1368879"/>
                    <a:pt x="146957" y="1257300"/>
                  </a:cubicBezTo>
                  <a:cubicBezTo>
                    <a:pt x="122464" y="1145721"/>
                    <a:pt x="228600" y="900793"/>
                    <a:pt x="228600" y="800100"/>
                  </a:cubicBezTo>
                  <a:cubicBezTo>
                    <a:pt x="228600" y="699407"/>
                    <a:pt x="185057" y="710293"/>
                    <a:pt x="146957" y="653143"/>
                  </a:cubicBezTo>
                  <a:cubicBezTo>
                    <a:pt x="108857" y="595993"/>
                    <a:pt x="0" y="489857"/>
                    <a:pt x="0" y="457200"/>
                  </a:cubicBezTo>
                  <a:cubicBezTo>
                    <a:pt x="0" y="424543"/>
                    <a:pt x="40821" y="484414"/>
                    <a:pt x="146957" y="457200"/>
                  </a:cubicBezTo>
                  <a:cubicBezTo>
                    <a:pt x="253093" y="429986"/>
                    <a:pt x="522514" y="345622"/>
                    <a:pt x="636814" y="293915"/>
                  </a:cubicBezTo>
                  <a:cubicBezTo>
                    <a:pt x="751114" y="242208"/>
                    <a:pt x="721179" y="185057"/>
                    <a:pt x="832757" y="146957"/>
                  </a:cubicBezTo>
                  <a:cubicBezTo>
                    <a:pt x="944335" y="108857"/>
                    <a:pt x="1306285" y="65315"/>
                    <a:pt x="1306285" y="65315"/>
                  </a:cubicBezTo>
                  <a:lnTo>
                    <a:pt x="1583871" y="0"/>
                  </a:lnTo>
                  <a:close/>
                </a:path>
              </a:pathLst>
            </a:custGeom>
            <a:solidFill>
              <a:srgbClr val="00B050">
                <a:alpha val="50000"/>
              </a:srgbClr>
            </a:solidFill>
            <a:ln>
              <a:solidFill>
                <a:schemeClr val="tx1"/>
              </a:solidFill>
              <a:prstDash val="sysDot"/>
            </a:ln>
          </p:spPr>
          <p:txBody>
            <a:bodyPr wrap="square" rtlCol="0" anchor="ctr">
              <a:spAutoFit/>
            </a:bodyPr>
            <a:lstStyle/>
            <a:p>
              <a:pPr algn="ctr"/>
              <a:endParaRPr lang="en-US" sz="2200" b="1" dirty="0" smtClean="0">
                <a:solidFill>
                  <a:schemeClr val="bg1"/>
                </a:solidFill>
              </a:endParaRPr>
            </a:p>
          </p:txBody>
        </p:sp>
        <p:sp>
          <p:nvSpPr>
            <p:cNvPr id="55" name="TextBox 54"/>
            <p:cNvSpPr txBox="1"/>
            <p:nvPr/>
          </p:nvSpPr>
          <p:spPr>
            <a:xfrm>
              <a:off x="5583520" y="3070267"/>
              <a:ext cx="947182" cy="892552"/>
            </a:xfrm>
            <a:prstGeom prst="rect">
              <a:avLst/>
            </a:prstGeom>
            <a:noFill/>
          </p:spPr>
          <p:txBody>
            <a:bodyPr wrap="none" rtlCol="0">
              <a:spAutoFit/>
            </a:bodyPr>
            <a:lstStyle/>
            <a:p>
              <a:pPr algn="ctr"/>
              <a:r>
                <a:rPr lang="en-US" sz="2600" b="1" dirty="0" smtClean="0">
                  <a:solidFill>
                    <a:schemeClr val="bg1"/>
                  </a:solidFill>
                  <a:effectLst>
                    <a:outerShdw dist="50800" dir="7200000" algn="ctr" rotWithShape="0">
                      <a:schemeClr val="tx1"/>
                    </a:outerShdw>
                  </a:effectLst>
                </a:rPr>
                <a:t>Nez</a:t>
              </a:r>
            </a:p>
            <a:p>
              <a:pPr algn="ctr"/>
              <a:r>
                <a:rPr lang="en-US" sz="2600" b="1" dirty="0" smtClean="0">
                  <a:solidFill>
                    <a:schemeClr val="bg1"/>
                  </a:solidFill>
                  <a:effectLst>
                    <a:outerShdw dist="50800" dir="7200000" algn="ctr" rotWithShape="0">
                      <a:schemeClr val="tx1"/>
                    </a:outerShdw>
                  </a:effectLst>
                </a:rPr>
                <a:t>Perce</a:t>
              </a:r>
              <a:endParaRPr lang="en-US" sz="2600" b="1" dirty="0">
                <a:solidFill>
                  <a:schemeClr val="bg1"/>
                </a:solidFill>
                <a:effectLst>
                  <a:outerShdw dist="50800" dir="7200000" algn="ctr" rotWithShape="0">
                    <a:schemeClr val="tx1"/>
                  </a:outerShdw>
                </a:effectLst>
              </a:endParaRPr>
            </a:p>
          </p:txBody>
        </p:sp>
      </p:grpSp>
      <p:sp>
        <p:nvSpPr>
          <p:cNvPr id="14" name="5-Point Star 13"/>
          <p:cNvSpPr/>
          <p:nvPr/>
        </p:nvSpPr>
        <p:spPr>
          <a:xfrm>
            <a:off x="5257800" y="2743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13" name="5-Point Star 12"/>
          <p:cNvSpPr/>
          <p:nvPr/>
        </p:nvSpPr>
        <p:spPr>
          <a:xfrm>
            <a:off x="4648200" y="28956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24" name="Group 23"/>
          <p:cNvGrpSpPr/>
          <p:nvPr/>
        </p:nvGrpSpPr>
        <p:grpSpPr>
          <a:xfrm>
            <a:off x="-76200" y="2895600"/>
            <a:ext cx="4137537" cy="814639"/>
            <a:chOff x="-76200" y="2895600"/>
            <a:chExt cx="4137537" cy="814639"/>
          </a:xfrm>
        </p:grpSpPr>
        <p:sp>
          <p:nvSpPr>
            <p:cNvPr id="23" name="TextBox 22"/>
            <p:cNvSpPr txBox="1"/>
            <p:nvPr/>
          </p:nvSpPr>
          <p:spPr>
            <a:xfrm>
              <a:off x="-76200" y="2895600"/>
              <a:ext cx="1396536" cy="400110"/>
            </a:xfrm>
            <a:prstGeom prst="rect">
              <a:avLst/>
            </a:prstGeom>
            <a:solidFill>
              <a:schemeClr val="bg1"/>
            </a:solidFill>
          </p:spPr>
          <p:txBody>
            <a:bodyPr wrap="none" rtlCol="0">
              <a:spAutoFit/>
            </a:bodyPr>
            <a:lstStyle/>
            <a:p>
              <a:r>
                <a:rPr lang="en-US" sz="2000" b="1" dirty="0" smtClean="0">
                  <a:solidFill>
                    <a:srgbClr val="004F8A"/>
                  </a:solidFill>
                </a:rPr>
                <a:t>Columbia R</a:t>
              </a:r>
              <a:endParaRPr lang="en-US" sz="2000" b="1" dirty="0">
                <a:solidFill>
                  <a:srgbClr val="004F8A"/>
                </a:solidFill>
              </a:endParaRPr>
            </a:p>
          </p:txBody>
        </p:sp>
        <p:sp>
          <p:nvSpPr>
            <p:cNvPr id="5" name="Freeform 4"/>
            <p:cNvSpPr/>
            <p:nvPr/>
          </p:nvSpPr>
          <p:spPr>
            <a:xfrm>
              <a:off x="1295400" y="3096236"/>
              <a:ext cx="2765937" cy="614003"/>
            </a:xfrm>
            <a:custGeom>
              <a:avLst/>
              <a:gdLst>
                <a:gd name="connsiteX0" fmla="*/ 0 w 2540000"/>
                <a:gd name="connsiteY0" fmla="*/ 28787 h 533400"/>
                <a:gd name="connsiteX1" fmla="*/ 81280 w 2540000"/>
                <a:gd name="connsiteY1" fmla="*/ 18627 h 533400"/>
                <a:gd name="connsiteX2" fmla="*/ 193040 w 2540000"/>
                <a:gd name="connsiteY2" fmla="*/ 18627 h 533400"/>
                <a:gd name="connsiteX3" fmla="*/ 294640 w 2540000"/>
                <a:gd name="connsiteY3" fmla="*/ 8467 h 533400"/>
                <a:gd name="connsiteX4" fmla="*/ 325120 w 2540000"/>
                <a:gd name="connsiteY4" fmla="*/ 69427 h 533400"/>
                <a:gd name="connsiteX5" fmla="*/ 447040 w 2540000"/>
                <a:gd name="connsiteY5" fmla="*/ 110067 h 533400"/>
                <a:gd name="connsiteX6" fmla="*/ 487680 w 2540000"/>
                <a:gd name="connsiteY6" fmla="*/ 120227 h 533400"/>
                <a:gd name="connsiteX7" fmla="*/ 579120 w 2540000"/>
                <a:gd name="connsiteY7" fmla="*/ 231987 h 533400"/>
                <a:gd name="connsiteX8" fmla="*/ 599440 w 2540000"/>
                <a:gd name="connsiteY8" fmla="*/ 333587 h 533400"/>
                <a:gd name="connsiteX9" fmla="*/ 731520 w 2540000"/>
                <a:gd name="connsiteY9" fmla="*/ 465667 h 533400"/>
                <a:gd name="connsiteX10" fmla="*/ 843280 w 2540000"/>
                <a:gd name="connsiteY10" fmla="*/ 526627 h 533400"/>
                <a:gd name="connsiteX11" fmla="*/ 1016000 w 2540000"/>
                <a:gd name="connsiteY11" fmla="*/ 506307 h 533400"/>
                <a:gd name="connsiteX12" fmla="*/ 1087120 w 2540000"/>
                <a:gd name="connsiteY12" fmla="*/ 455507 h 533400"/>
                <a:gd name="connsiteX13" fmla="*/ 1270000 w 2540000"/>
                <a:gd name="connsiteY13" fmla="*/ 455507 h 533400"/>
                <a:gd name="connsiteX14" fmla="*/ 1391920 w 2540000"/>
                <a:gd name="connsiteY14" fmla="*/ 485987 h 533400"/>
                <a:gd name="connsiteX15" fmla="*/ 1483360 w 2540000"/>
                <a:gd name="connsiteY15" fmla="*/ 496147 h 533400"/>
                <a:gd name="connsiteX16" fmla="*/ 1554480 w 2540000"/>
                <a:gd name="connsiteY16" fmla="*/ 485987 h 533400"/>
                <a:gd name="connsiteX17" fmla="*/ 1706880 w 2540000"/>
                <a:gd name="connsiteY17" fmla="*/ 404707 h 533400"/>
                <a:gd name="connsiteX18" fmla="*/ 1798320 w 2540000"/>
                <a:gd name="connsiteY18" fmla="*/ 455507 h 533400"/>
                <a:gd name="connsiteX19" fmla="*/ 2011680 w 2540000"/>
                <a:gd name="connsiteY19" fmla="*/ 384387 h 533400"/>
                <a:gd name="connsiteX20" fmla="*/ 2143760 w 2540000"/>
                <a:gd name="connsiteY20" fmla="*/ 353907 h 533400"/>
                <a:gd name="connsiteX21" fmla="*/ 2296160 w 2540000"/>
                <a:gd name="connsiteY21" fmla="*/ 292947 h 533400"/>
                <a:gd name="connsiteX22" fmla="*/ 2468880 w 2540000"/>
                <a:gd name="connsiteY22" fmla="*/ 272627 h 533400"/>
                <a:gd name="connsiteX23" fmla="*/ 2540000 w 2540000"/>
                <a:gd name="connsiteY23" fmla="*/ 21166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621280"/>
                <a:gd name="connsiteY0" fmla="*/ 28787 h 533400"/>
                <a:gd name="connsiteX1" fmla="*/ 81280 w 2621280"/>
                <a:gd name="connsiteY1" fmla="*/ 18627 h 533400"/>
                <a:gd name="connsiteX2" fmla="*/ 193040 w 2621280"/>
                <a:gd name="connsiteY2" fmla="*/ 18627 h 533400"/>
                <a:gd name="connsiteX3" fmla="*/ 294640 w 2621280"/>
                <a:gd name="connsiteY3" fmla="*/ 8467 h 533400"/>
                <a:gd name="connsiteX4" fmla="*/ 325120 w 2621280"/>
                <a:gd name="connsiteY4" fmla="*/ 69427 h 533400"/>
                <a:gd name="connsiteX5" fmla="*/ 447040 w 2621280"/>
                <a:gd name="connsiteY5" fmla="*/ 110067 h 533400"/>
                <a:gd name="connsiteX6" fmla="*/ 487680 w 2621280"/>
                <a:gd name="connsiteY6" fmla="*/ 120227 h 533400"/>
                <a:gd name="connsiteX7" fmla="*/ 579120 w 2621280"/>
                <a:gd name="connsiteY7" fmla="*/ 231987 h 533400"/>
                <a:gd name="connsiteX8" fmla="*/ 599440 w 2621280"/>
                <a:gd name="connsiteY8" fmla="*/ 333587 h 533400"/>
                <a:gd name="connsiteX9" fmla="*/ 731520 w 2621280"/>
                <a:gd name="connsiteY9" fmla="*/ 465667 h 533400"/>
                <a:gd name="connsiteX10" fmla="*/ 843280 w 2621280"/>
                <a:gd name="connsiteY10" fmla="*/ 526627 h 533400"/>
                <a:gd name="connsiteX11" fmla="*/ 1016000 w 2621280"/>
                <a:gd name="connsiteY11" fmla="*/ 506307 h 533400"/>
                <a:gd name="connsiteX12" fmla="*/ 1087120 w 2621280"/>
                <a:gd name="connsiteY12" fmla="*/ 455507 h 533400"/>
                <a:gd name="connsiteX13" fmla="*/ 1270000 w 2621280"/>
                <a:gd name="connsiteY13" fmla="*/ 455507 h 533400"/>
                <a:gd name="connsiteX14" fmla="*/ 1391920 w 2621280"/>
                <a:gd name="connsiteY14" fmla="*/ 485987 h 533400"/>
                <a:gd name="connsiteX15" fmla="*/ 1483360 w 2621280"/>
                <a:gd name="connsiteY15" fmla="*/ 496147 h 533400"/>
                <a:gd name="connsiteX16" fmla="*/ 1554480 w 2621280"/>
                <a:gd name="connsiteY16" fmla="*/ 485987 h 533400"/>
                <a:gd name="connsiteX17" fmla="*/ 1706880 w 2621280"/>
                <a:gd name="connsiteY17" fmla="*/ 404707 h 533400"/>
                <a:gd name="connsiteX18" fmla="*/ 1798320 w 2621280"/>
                <a:gd name="connsiteY18" fmla="*/ 455507 h 533400"/>
                <a:gd name="connsiteX19" fmla="*/ 2011680 w 2621280"/>
                <a:gd name="connsiteY19" fmla="*/ 384387 h 533400"/>
                <a:gd name="connsiteX20" fmla="*/ 2143760 w 2621280"/>
                <a:gd name="connsiteY20" fmla="*/ 353907 h 533400"/>
                <a:gd name="connsiteX21" fmla="*/ 2296160 w 2621280"/>
                <a:gd name="connsiteY21" fmla="*/ 292947 h 533400"/>
                <a:gd name="connsiteX22" fmla="*/ 2621280 w 26212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392680"/>
                <a:gd name="connsiteY0" fmla="*/ 28787 h 533400"/>
                <a:gd name="connsiteX1" fmla="*/ 81280 w 2392680"/>
                <a:gd name="connsiteY1" fmla="*/ 18627 h 533400"/>
                <a:gd name="connsiteX2" fmla="*/ 193040 w 2392680"/>
                <a:gd name="connsiteY2" fmla="*/ 18627 h 533400"/>
                <a:gd name="connsiteX3" fmla="*/ 294640 w 2392680"/>
                <a:gd name="connsiteY3" fmla="*/ 8467 h 533400"/>
                <a:gd name="connsiteX4" fmla="*/ 325120 w 2392680"/>
                <a:gd name="connsiteY4" fmla="*/ 69427 h 533400"/>
                <a:gd name="connsiteX5" fmla="*/ 447040 w 2392680"/>
                <a:gd name="connsiteY5" fmla="*/ 110067 h 533400"/>
                <a:gd name="connsiteX6" fmla="*/ 487680 w 2392680"/>
                <a:gd name="connsiteY6" fmla="*/ 120227 h 533400"/>
                <a:gd name="connsiteX7" fmla="*/ 579120 w 2392680"/>
                <a:gd name="connsiteY7" fmla="*/ 231987 h 533400"/>
                <a:gd name="connsiteX8" fmla="*/ 599440 w 2392680"/>
                <a:gd name="connsiteY8" fmla="*/ 333587 h 533400"/>
                <a:gd name="connsiteX9" fmla="*/ 731520 w 2392680"/>
                <a:gd name="connsiteY9" fmla="*/ 465667 h 533400"/>
                <a:gd name="connsiteX10" fmla="*/ 843280 w 2392680"/>
                <a:gd name="connsiteY10" fmla="*/ 526627 h 533400"/>
                <a:gd name="connsiteX11" fmla="*/ 1016000 w 2392680"/>
                <a:gd name="connsiteY11" fmla="*/ 506307 h 533400"/>
                <a:gd name="connsiteX12" fmla="*/ 1087120 w 2392680"/>
                <a:gd name="connsiteY12" fmla="*/ 455507 h 533400"/>
                <a:gd name="connsiteX13" fmla="*/ 1270000 w 2392680"/>
                <a:gd name="connsiteY13" fmla="*/ 455507 h 533400"/>
                <a:gd name="connsiteX14" fmla="*/ 1391920 w 2392680"/>
                <a:gd name="connsiteY14" fmla="*/ 485987 h 533400"/>
                <a:gd name="connsiteX15" fmla="*/ 1483360 w 2392680"/>
                <a:gd name="connsiteY15" fmla="*/ 496147 h 533400"/>
                <a:gd name="connsiteX16" fmla="*/ 1554480 w 2392680"/>
                <a:gd name="connsiteY16" fmla="*/ 485987 h 533400"/>
                <a:gd name="connsiteX17" fmla="*/ 1706880 w 2392680"/>
                <a:gd name="connsiteY17" fmla="*/ 404707 h 533400"/>
                <a:gd name="connsiteX18" fmla="*/ 1798320 w 2392680"/>
                <a:gd name="connsiteY18" fmla="*/ 455507 h 533400"/>
                <a:gd name="connsiteX19" fmla="*/ 2011680 w 2392680"/>
                <a:gd name="connsiteY19" fmla="*/ 384387 h 533400"/>
                <a:gd name="connsiteX20" fmla="*/ 2143760 w 2392680"/>
                <a:gd name="connsiteY20" fmla="*/ 353907 h 533400"/>
                <a:gd name="connsiteX21" fmla="*/ 2296160 w 2392680"/>
                <a:gd name="connsiteY21" fmla="*/ 292947 h 533400"/>
                <a:gd name="connsiteX22" fmla="*/ 2392680 w 2392680"/>
                <a:gd name="connsiteY22" fmla="*/ 27262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92680" h="533400">
                  <a:moveTo>
                    <a:pt x="0" y="28787"/>
                  </a:moveTo>
                  <a:cubicBezTo>
                    <a:pt x="24553" y="24553"/>
                    <a:pt x="49107" y="20320"/>
                    <a:pt x="81280" y="18627"/>
                  </a:cubicBezTo>
                  <a:cubicBezTo>
                    <a:pt x="113453" y="16934"/>
                    <a:pt x="157480" y="20320"/>
                    <a:pt x="193040" y="18627"/>
                  </a:cubicBezTo>
                  <a:cubicBezTo>
                    <a:pt x="228600" y="16934"/>
                    <a:pt x="272627" y="0"/>
                    <a:pt x="294640" y="8467"/>
                  </a:cubicBezTo>
                  <a:cubicBezTo>
                    <a:pt x="316653" y="16934"/>
                    <a:pt x="299720" y="52494"/>
                    <a:pt x="325120" y="69427"/>
                  </a:cubicBezTo>
                  <a:cubicBezTo>
                    <a:pt x="350520" y="86360"/>
                    <a:pt x="419947" y="101600"/>
                    <a:pt x="447040" y="110067"/>
                  </a:cubicBezTo>
                  <a:cubicBezTo>
                    <a:pt x="474133" y="118534"/>
                    <a:pt x="465667" y="99907"/>
                    <a:pt x="487680" y="120227"/>
                  </a:cubicBezTo>
                  <a:cubicBezTo>
                    <a:pt x="509693" y="140547"/>
                    <a:pt x="560493" y="196427"/>
                    <a:pt x="579120" y="231987"/>
                  </a:cubicBezTo>
                  <a:cubicBezTo>
                    <a:pt x="597747" y="267547"/>
                    <a:pt x="574040" y="294640"/>
                    <a:pt x="599440" y="333587"/>
                  </a:cubicBezTo>
                  <a:cubicBezTo>
                    <a:pt x="624840" y="372534"/>
                    <a:pt x="690880" y="433494"/>
                    <a:pt x="731520" y="465667"/>
                  </a:cubicBezTo>
                  <a:cubicBezTo>
                    <a:pt x="772160" y="497840"/>
                    <a:pt x="795867" y="519854"/>
                    <a:pt x="843280" y="526627"/>
                  </a:cubicBezTo>
                  <a:cubicBezTo>
                    <a:pt x="890693" y="533400"/>
                    <a:pt x="975360" y="518160"/>
                    <a:pt x="1016000" y="506307"/>
                  </a:cubicBezTo>
                  <a:cubicBezTo>
                    <a:pt x="1056640" y="494454"/>
                    <a:pt x="1044787" y="463974"/>
                    <a:pt x="1087120" y="455507"/>
                  </a:cubicBezTo>
                  <a:cubicBezTo>
                    <a:pt x="1129453" y="447040"/>
                    <a:pt x="1219200" y="450427"/>
                    <a:pt x="1270000" y="455507"/>
                  </a:cubicBezTo>
                  <a:cubicBezTo>
                    <a:pt x="1320800" y="460587"/>
                    <a:pt x="1356360" y="479214"/>
                    <a:pt x="1391920" y="485987"/>
                  </a:cubicBezTo>
                  <a:cubicBezTo>
                    <a:pt x="1427480" y="492760"/>
                    <a:pt x="1456267" y="496147"/>
                    <a:pt x="1483360" y="496147"/>
                  </a:cubicBezTo>
                  <a:cubicBezTo>
                    <a:pt x="1510453" y="496147"/>
                    <a:pt x="1517227" y="501227"/>
                    <a:pt x="1554480" y="485987"/>
                  </a:cubicBezTo>
                  <a:cubicBezTo>
                    <a:pt x="1591733" y="470747"/>
                    <a:pt x="1666240" y="409787"/>
                    <a:pt x="1706880" y="404707"/>
                  </a:cubicBezTo>
                  <a:cubicBezTo>
                    <a:pt x="1747520" y="399627"/>
                    <a:pt x="1747520" y="458894"/>
                    <a:pt x="1798320" y="455507"/>
                  </a:cubicBezTo>
                  <a:cubicBezTo>
                    <a:pt x="1849120" y="452120"/>
                    <a:pt x="1954107" y="401320"/>
                    <a:pt x="2011680" y="384387"/>
                  </a:cubicBezTo>
                  <a:cubicBezTo>
                    <a:pt x="2069253" y="367454"/>
                    <a:pt x="2096347" y="369147"/>
                    <a:pt x="2143760" y="353907"/>
                  </a:cubicBezTo>
                  <a:cubicBezTo>
                    <a:pt x="2191173" y="338667"/>
                    <a:pt x="2254673" y="306494"/>
                    <a:pt x="2296160" y="292947"/>
                  </a:cubicBezTo>
                  <a:cubicBezTo>
                    <a:pt x="2337647" y="279400"/>
                    <a:pt x="2276549" y="259593"/>
                    <a:pt x="2392680" y="272627"/>
                  </a:cubicBezTo>
                </a:path>
              </a:pathLst>
            </a:custGeom>
            <a:ln w="76200" cap="rnd">
              <a:solidFill>
                <a:srgbClr val="0070C0"/>
              </a:solidFill>
              <a:prstDash val="solid"/>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useBgFill="1">
        <p:nvSpPr>
          <p:cNvPr id="61" name="Rectangle 60"/>
          <p:cNvSpPr/>
          <p:nvPr/>
        </p:nvSpPr>
        <p:spPr>
          <a:xfrm>
            <a:off x="2209800" y="1879937"/>
            <a:ext cx="6858000" cy="1015663"/>
          </a:xfrm>
          <a:prstGeom prst="rect">
            <a:avLst/>
          </a:prstGeom>
        </p:spPr>
        <p:txBody>
          <a:bodyPr wrap="square">
            <a:spAutoFit/>
          </a:bodyPr>
          <a:lstStyle/>
          <a:p>
            <a:pPr>
              <a:buFontTx/>
              <a:buChar char="-"/>
            </a:pPr>
            <a:r>
              <a:rPr lang="en-US" sz="3000" b="1" dirty="0" smtClean="0"/>
              <a:t> 1851: at 43, Eliza dies &amp; is buried in the</a:t>
            </a:r>
          </a:p>
          <a:p>
            <a:r>
              <a:rPr lang="en-US" sz="3000" b="1" dirty="0" smtClean="0"/>
              <a:t>   Nez Perce Mission Cemetery</a:t>
            </a:r>
          </a:p>
        </p:txBody>
      </p:sp>
      <p:grpSp>
        <p:nvGrpSpPr>
          <p:cNvPr id="26" name="Group 25"/>
          <p:cNvGrpSpPr/>
          <p:nvPr/>
        </p:nvGrpSpPr>
        <p:grpSpPr>
          <a:xfrm>
            <a:off x="1361095" y="3646818"/>
            <a:ext cx="7777703" cy="2982582"/>
            <a:chOff x="1361095" y="3646818"/>
            <a:chExt cx="7777703" cy="2982582"/>
          </a:xfrm>
        </p:grpSpPr>
        <p:sp>
          <p:nvSpPr>
            <p:cNvPr id="25" name="TextBox 24"/>
            <p:cNvSpPr txBox="1"/>
            <p:nvPr/>
          </p:nvSpPr>
          <p:spPr>
            <a:xfrm>
              <a:off x="8077200" y="5943600"/>
              <a:ext cx="907621" cy="461665"/>
            </a:xfrm>
            <a:prstGeom prst="rect">
              <a:avLst/>
            </a:prstGeom>
            <a:solidFill>
              <a:schemeClr val="bg1"/>
            </a:solidFill>
          </p:spPr>
          <p:txBody>
            <a:bodyPr wrap="none" rtlCol="0">
              <a:spAutoFit/>
            </a:bodyPr>
            <a:lstStyle/>
            <a:p>
              <a:r>
                <a:rPr lang="en-US" sz="2400" b="1" dirty="0" smtClean="0">
                  <a:solidFill>
                    <a:srgbClr val="FF0000"/>
                  </a:solidFill>
                  <a:effectLst>
                    <a:outerShdw dist="50800" dir="6600000" algn="ctr" rotWithShape="0">
                      <a:schemeClr val="tx1"/>
                    </a:outerShdw>
                  </a:effectLst>
                </a:rPr>
                <a:t>TRAIL</a:t>
              </a:r>
              <a:endParaRPr lang="en-US" sz="2400" b="1" dirty="0">
                <a:solidFill>
                  <a:srgbClr val="FF0000"/>
                </a:solidFill>
                <a:effectLst>
                  <a:outerShdw dist="50800" dir="6600000" algn="ctr" rotWithShape="0">
                    <a:schemeClr val="tx1"/>
                  </a:outerShdw>
                </a:effectLst>
              </a:endParaRPr>
            </a:p>
          </p:txBody>
        </p:sp>
        <p:sp>
          <p:nvSpPr>
            <p:cNvPr id="9" name="Freeform 8"/>
            <p:cNvSpPr/>
            <p:nvPr/>
          </p:nvSpPr>
          <p:spPr>
            <a:xfrm>
              <a:off x="1361095" y="3646818"/>
              <a:ext cx="7777703" cy="2982582"/>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1898542 w 3983064"/>
                <a:gd name="connsiteY13" fmla="*/ 1118461 h 2172345"/>
                <a:gd name="connsiteX14" fmla="*/ 1666067 w 3983064"/>
                <a:gd name="connsiteY14" fmla="*/ 1157206 h 2172345"/>
                <a:gd name="connsiteX15" fmla="*/ 1689315 w 3983064"/>
                <a:gd name="connsiteY15" fmla="*/ 1087464 h 2172345"/>
                <a:gd name="connsiteX16" fmla="*/ 1635071 w 3983064"/>
                <a:gd name="connsiteY16" fmla="*/ 1025471 h 2172345"/>
                <a:gd name="connsiteX17" fmla="*/ 1611823 w 3983064"/>
                <a:gd name="connsiteY17" fmla="*/ 947979 h 2172345"/>
                <a:gd name="connsiteX18" fmla="*/ 1495586 w 3983064"/>
                <a:gd name="connsiteY18" fmla="*/ 940230 h 2172345"/>
                <a:gd name="connsiteX19" fmla="*/ 1410345 w 3983064"/>
                <a:gd name="connsiteY19" fmla="*/ 754250 h 2172345"/>
                <a:gd name="connsiteX20" fmla="*/ 1232115 w 3983064"/>
                <a:gd name="connsiteY20" fmla="*/ 839491 h 2172345"/>
                <a:gd name="connsiteX21" fmla="*/ 937647 w 3983064"/>
                <a:gd name="connsiteY21" fmla="*/ 839491 h 2172345"/>
                <a:gd name="connsiteX22" fmla="*/ 805912 w 3983064"/>
                <a:gd name="connsiteY22" fmla="*/ 676759 h 2172345"/>
                <a:gd name="connsiteX23" fmla="*/ 705173 w 3983064"/>
                <a:gd name="connsiteY23" fmla="*/ 397789 h 2172345"/>
                <a:gd name="connsiteX24" fmla="*/ 643179 w 3983064"/>
                <a:gd name="connsiteY24" fmla="*/ 328047 h 2172345"/>
                <a:gd name="connsiteX25" fmla="*/ 604434 w 3983064"/>
                <a:gd name="connsiteY25" fmla="*/ 273803 h 2172345"/>
                <a:gd name="connsiteX26" fmla="*/ 588935 w 3983064"/>
                <a:gd name="connsiteY26" fmla="*/ 165315 h 2172345"/>
                <a:gd name="connsiteX27" fmla="*/ 526942 w 3983064"/>
                <a:gd name="connsiteY27" fmla="*/ 72325 h 2172345"/>
                <a:gd name="connsiteX28" fmla="*/ 503695 w 3983064"/>
                <a:gd name="connsiteY28" fmla="*/ 41328 h 2172345"/>
                <a:gd name="connsiteX29" fmla="*/ 371959 w 3983064"/>
                <a:gd name="connsiteY29" fmla="*/ 56827 h 2172345"/>
                <a:gd name="connsiteX30" fmla="*/ 216976 w 3983064"/>
                <a:gd name="connsiteY30" fmla="*/ 72325 h 2172345"/>
                <a:gd name="connsiteX31" fmla="*/ 131735 w 3983064"/>
                <a:gd name="connsiteY31" fmla="*/ 10332 h 2172345"/>
                <a:gd name="connsiteX32" fmla="*/ 69742 w 3983064"/>
                <a:gd name="connsiteY32" fmla="*/ 10332 h 2172345"/>
                <a:gd name="connsiteX33" fmla="*/ 0 w 3983064"/>
                <a:gd name="connsiteY33"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200759 w 3983064"/>
                <a:gd name="connsiteY11" fmla="*/ 1110711 h 2172345"/>
                <a:gd name="connsiteX12" fmla="*/ 1898542 w 3983064"/>
                <a:gd name="connsiteY12" fmla="*/ 1118461 h 2172345"/>
                <a:gd name="connsiteX13" fmla="*/ 1666067 w 3983064"/>
                <a:gd name="connsiteY13" fmla="*/ 1157206 h 2172345"/>
                <a:gd name="connsiteX14" fmla="*/ 1689315 w 3983064"/>
                <a:gd name="connsiteY14" fmla="*/ 1087464 h 2172345"/>
                <a:gd name="connsiteX15" fmla="*/ 1635071 w 3983064"/>
                <a:gd name="connsiteY15" fmla="*/ 1025471 h 2172345"/>
                <a:gd name="connsiteX16" fmla="*/ 1611823 w 3983064"/>
                <a:gd name="connsiteY16" fmla="*/ 947979 h 2172345"/>
                <a:gd name="connsiteX17" fmla="*/ 1495586 w 3983064"/>
                <a:gd name="connsiteY17" fmla="*/ 940230 h 2172345"/>
                <a:gd name="connsiteX18" fmla="*/ 1410345 w 3983064"/>
                <a:gd name="connsiteY18" fmla="*/ 754250 h 2172345"/>
                <a:gd name="connsiteX19" fmla="*/ 1232115 w 3983064"/>
                <a:gd name="connsiteY19" fmla="*/ 839491 h 2172345"/>
                <a:gd name="connsiteX20" fmla="*/ 937647 w 3983064"/>
                <a:gd name="connsiteY20" fmla="*/ 839491 h 2172345"/>
                <a:gd name="connsiteX21" fmla="*/ 805912 w 3983064"/>
                <a:gd name="connsiteY21" fmla="*/ 676759 h 2172345"/>
                <a:gd name="connsiteX22" fmla="*/ 705173 w 3983064"/>
                <a:gd name="connsiteY22" fmla="*/ 397789 h 2172345"/>
                <a:gd name="connsiteX23" fmla="*/ 643179 w 3983064"/>
                <a:gd name="connsiteY23" fmla="*/ 328047 h 2172345"/>
                <a:gd name="connsiteX24" fmla="*/ 604434 w 3983064"/>
                <a:gd name="connsiteY24" fmla="*/ 273803 h 2172345"/>
                <a:gd name="connsiteX25" fmla="*/ 588935 w 3983064"/>
                <a:gd name="connsiteY25" fmla="*/ 165315 h 2172345"/>
                <a:gd name="connsiteX26" fmla="*/ 526942 w 3983064"/>
                <a:gd name="connsiteY26" fmla="*/ 72325 h 2172345"/>
                <a:gd name="connsiteX27" fmla="*/ 503695 w 3983064"/>
                <a:gd name="connsiteY27" fmla="*/ 41328 h 2172345"/>
                <a:gd name="connsiteX28" fmla="*/ 371959 w 3983064"/>
                <a:gd name="connsiteY28" fmla="*/ 56827 h 2172345"/>
                <a:gd name="connsiteX29" fmla="*/ 216976 w 3983064"/>
                <a:gd name="connsiteY29" fmla="*/ 72325 h 2172345"/>
                <a:gd name="connsiteX30" fmla="*/ 131735 w 3983064"/>
                <a:gd name="connsiteY30" fmla="*/ 10332 h 2172345"/>
                <a:gd name="connsiteX31" fmla="*/ 69742 w 3983064"/>
                <a:gd name="connsiteY31" fmla="*/ 10332 h 2172345"/>
                <a:gd name="connsiteX32" fmla="*/ 0 w 3983064"/>
                <a:gd name="connsiteY32"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502467 w 3983064"/>
                <a:gd name="connsiteY10" fmla="*/ 1154773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502976 w 3983064"/>
                <a:gd name="connsiteY8" fmla="*/ 1157206 h 2172345"/>
                <a:gd name="connsiteX9" fmla="*/ 1898542 w 3983064"/>
                <a:gd name="connsiteY9" fmla="*/ 1118461 h 2172345"/>
                <a:gd name="connsiteX10" fmla="*/ 1666067 w 3983064"/>
                <a:gd name="connsiteY10" fmla="*/ 1157206 h 2172345"/>
                <a:gd name="connsiteX11" fmla="*/ 1689315 w 3983064"/>
                <a:gd name="connsiteY11" fmla="*/ 1087464 h 2172345"/>
                <a:gd name="connsiteX12" fmla="*/ 1635071 w 3983064"/>
                <a:gd name="connsiteY12" fmla="*/ 1025471 h 2172345"/>
                <a:gd name="connsiteX13" fmla="*/ 1611823 w 3983064"/>
                <a:gd name="connsiteY13" fmla="*/ 947979 h 2172345"/>
                <a:gd name="connsiteX14" fmla="*/ 1495586 w 3983064"/>
                <a:gd name="connsiteY14" fmla="*/ 940230 h 2172345"/>
                <a:gd name="connsiteX15" fmla="*/ 1410345 w 3983064"/>
                <a:gd name="connsiteY15" fmla="*/ 754250 h 2172345"/>
                <a:gd name="connsiteX16" fmla="*/ 1232115 w 3983064"/>
                <a:gd name="connsiteY16" fmla="*/ 839491 h 2172345"/>
                <a:gd name="connsiteX17" fmla="*/ 937647 w 3983064"/>
                <a:gd name="connsiteY17" fmla="*/ 839491 h 2172345"/>
                <a:gd name="connsiteX18" fmla="*/ 805912 w 3983064"/>
                <a:gd name="connsiteY18" fmla="*/ 676759 h 2172345"/>
                <a:gd name="connsiteX19" fmla="*/ 705173 w 3983064"/>
                <a:gd name="connsiteY19" fmla="*/ 397789 h 2172345"/>
                <a:gd name="connsiteX20" fmla="*/ 643179 w 3983064"/>
                <a:gd name="connsiteY20" fmla="*/ 328047 h 2172345"/>
                <a:gd name="connsiteX21" fmla="*/ 604434 w 3983064"/>
                <a:gd name="connsiteY21" fmla="*/ 273803 h 2172345"/>
                <a:gd name="connsiteX22" fmla="*/ 588935 w 3983064"/>
                <a:gd name="connsiteY22" fmla="*/ 165315 h 2172345"/>
                <a:gd name="connsiteX23" fmla="*/ 526942 w 3983064"/>
                <a:gd name="connsiteY23" fmla="*/ 72325 h 2172345"/>
                <a:gd name="connsiteX24" fmla="*/ 503695 w 3983064"/>
                <a:gd name="connsiteY24" fmla="*/ 41328 h 2172345"/>
                <a:gd name="connsiteX25" fmla="*/ 371959 w 3983064"/>
                <a:gd name="connsiteY25" fmla="*/ 56827 h 2172345"/>
                <a:gd name="connsiteX26" fmla="*/ 216976 w 3983064"/>
                <a:gd name="connsiteY26" fmla="*/ 72325 h 2172345"/>
                <a:gd name="connsiteX27" fmla="*/ 131735 w 3983064"/>
                <a:gd name="connsiteY27" fmla="*/ 10332 h 2172345"/>
                <a:gd name="connsiteX28" fmla="*/ 69742 w 3983064"/>
                <a:gd name="connsiteY28" fmla="*/ 10332 h 2172345"/>
                <a:gd name="connsiteX29" fmla="*/ 0 w 3983064"/>
                <a:gd name="connsiteY29"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2502976 w 3983064"/>
                <a:gd name="connsiteY7" fmla="*/ 1157206 h 2172345"/>
                <a:gd name="connsiteX8" fmla="*/ 1898542 w 3983064"/>
                <a:gd name="connsiteY8" fmla="*/ 1118461 h 2172345"/>
                <a:gd name="connsiteX9" fmla="*/ 1666067 w 3983064"/>
                <a:gd name="connsiteY9" fmla="*/ 1157206 h 2172345"/>
                <a:gd name="connsiteX10" fmla="*/ 1689315 w 3983064"/>
                <a:gd name="connsiteY10" fmla="*/ 1087464 h 2172345"/>
                <a:gd name="connsiteX11" fmla="*/ 1635071 w 3983064"/>
                <a:gd name="connsiteY11" fmla="*/ 1025471 h 2172345"/>
                <a:gd name="connsiteX12" fmla="*/ 1611823 w 3983064"/>
                <a:gd name="connsiteY12" fmla="*/ 947979 h 2172345"/>
                <a:gd name="connsiteX13" fmla="*/ 1495586 w 3983064"/>
                <a:gd name="connsiteY13" fmla="*/ 940230 h 2172345"/>
                <a:gd name="connsiteX14" fmla="*/ 1410345 w 3983064"/>
                <a:gd name="connsiteY14" fmla="*/ 754250 h 2172345"/>
                <a:gd name="connsiteX15" fmla="*/ 1232115 w 3983064"/>
                <a:gd name="connsiteY15" fmla="*/ 839491 h 2172345"/>
                <a:gd name="connsiteX16" fmla="*/ 937647 w 3983064"/>
                <a:gd name="connsiteY16" fmla="*/ 839491 h 2172345"/>
                <a:gd name="connsiteX17" fmla="*/ 805912 w 3983064"/>
                <a:gd name="connsiteY17" fmla="*/ 676759 h 2172345"/>
                <a:gd name="connsiteX18" fmla="*/ 705173 w 3983064"/>
                <a:gd name="connsiteY18" fmla="*/ 397789 h 2172345"/>
                <a:gd name="connsiteX19" fmla="*/ 643179 w 3983064"/>
                <a:gd name="connsiteY19" fmla="*/ 328047 h 2172345"/>
                <a:gd name="connsiteX20" fmla="*/ 604434 w 3983064"/>
                <a:gd name="connsiteY20" fmla="*/ 273803 h 2172345"/>
                <a:gd name="connsiteX21" fmla="*/ 588935 w 3983064"/>
                <a:gd name="connsiteY21" fmla="*/ 165315 h 2172345"/>
                <a:gd name="connsiteX22" fmla="*/ 526942 w 3983064"/>
                <a:gd name="connsiteY22" fmla="*/ 72325 h 2172345"/>
                <a:gd name="connsiteX23" fmla="*/ 503695 w 3983064"/>
                <a:gd name="connsiteY23" fmla="*/ 41328 h 2172345"/>
                <a:gd name="connsiteX24" fmla="*/ 371959 w 3983064"/>
                <a:gd name="connsiteY24" fmla="*/ 56827 h 2172345"/>
                <a:gd name="connsiteX25" fmla="*/ 216976 w 3983064"/>
                <a:gd name="connsiteY25" fmla="*/ 72325 h 2172345"/>
                <a:gd name="connsiteX26" fmla="*/ 131735 w 3983064"/>
                <a:gd name="connsiteY26" fmla="*/ 10332 h 2172345"/>
                <a:gd name="connsiteX27" fmla="*/ 69742 w 3983064"/>
                <a:gd name="connsiteY27" fmla="*/ 10332 h 2172345"/>
                <a:gd name="connsiteX28" fmla="*/ 0 w 3983064"/>
                <a:gd name="connsiteY28"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1898542 w 3983064"/>
                <a:gd name="connsiteY7" fmla="*/ 1118461 h 2172345"/>
                <a:gd name="connsiteX8" fmla="*/ 1666067 w 3983064"/>
                <a:gd name="connsiteY8" fmla="*/ 1157206 h 2172345"/>
                <a:gd name="connsiteX9" fmla="*/ 1689315 w 3983064"/>
                <a:gd name="connsiteY9" fmla="*/ 1087464 h 2172345"/>
                <a:gd name="connsiteX10" fmla="*/ 1635071 w 3983064"/>
                <a:gd name="connsiteY10" fmla="*/ 1025471 h 2172345"/>
                <a:gd name="connsiteX11" fmla="*/ 1611823 w 3983064"/>
                <a:gd name="connsiteY11" fmla="*/ 947979 h 2172345"/>
                <a:gd name="connsiteX12" fmla="*/ 1495586 w 3983064"/>
                <a:gd name="connsiteY12" fmla="*/ 940230 h 2172345"/>
                <a:gd name="connsiteX13" fmla="*/ 1410345 w 3983064"/>
                <a:gd name="connsiteY13" fmla="*/ 754250 h 2172345"/>
                <a:gd name="connsiteX14" fmla="*/ 1232115 w 3983064"/>
                <a:gd name="connsiteY14" fmla="*/ 839491 h 2172345"/>
                <a:gd name="connsiteX15" fmla="*/ 937647 w 3983064"/>
                <a:gd name="connsiteY15" fmla="*/ 839491 h 2172345"/>
                <a:gd name="connsiteX16" fmla="*/ 805912 w 3983064"/>
                <a:gd name="connsiteY16" fmla="*/ 676759 h 2172345"/>
                <a:gd name="connsiteX17" fmla="*/ 705173 w 3983064"/>
                <a:gd name="connsiteY17" fmla="*/ 397789 h 2172345"/>
                <a:gd name="connsiteX18" fmla="*/ 643179 w 3983064"/>
                <a:gd name="connsiteY18" fmla="*/ 328047 h 2172345"/>
                <a:gd name="connsiteX19" fmla="*/ 604434 w 3983064"/>
                <a:gd name="connsiteY19" fmla="*/ 273803 h 2172345"/>
                <a:gd name="connsiteX20" fmla="*/ 588935 w 3983064"/>
                <a:gd name="connsiteY20" fmla="*/ 165315 h 2172345"/>
                <a:gd name="connsiteX21" fmla="*/ 526942 w 3983064"/>
                <a:gd name="connsiteY21" fmla="*/ 72325 h 2172345"/>
                <a:gd name="connsiteX22" fmla="*/ 503695 w 3983064"/>
                <a:gd name="connsiteY22" fmla="*/ 41328 h 2172345"/>
                <a:gd name="connsiteX23" fmla="*/ 371959 w 3983064"/>
                <a:gd name="connsiteY23" fmla="*/ 56827 h 2172345"/>
                <a:gd name="connsiteX24" fmla="*/ 216976 w 3983064"/>
                <a:gd name="connsiteY24" fmla="*/ 72325 h 2172345"/>
                <a:gd name="connsiteX25" fmla="*/ 131735 w 3983064"/>
                <a:gd name="connsiteY25" fmla="*/ 10332 h 2172345"/>
                <a:gd name="connsiteX26" fmla="*/ 69742 w 3983064"/>
                <a:gd name="connsiteY26" fmla="*/ 10332 h 2172345"/>
                <a:gd name="connsiteX27" fmla="*/ 0 w 3983064"/>
                <a:gd name="connsiteY27"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1898542 w 3983064"/>
                <a:gd name="connsiteY6" fmla="*/ 1118461 h 2172345"/>
                <a:gd name="connsiteX7" fmla="*/ 1666067 w 3983064"/>
                <a:gd name="connsiteY7" fmla="*/ 1157206 h 2172345"/>
                <a:gd name="connsiteX8" fmla="*/ 1689315 w 3983064"/>
                <a:gd name="connsiteY8" fmla="*/ 1087464 h 2172345"/>
                <a:gd name="connsiteX9" fmla="*/ 1635071 w 3983064"/>
                <a:gd name="connsiteY9" fmla="*/ 1025471 h 2172345"/>
                <a:gd name="connsiteX10" fmla="*/ 1611823 w 3983064"/>
                <a:gd name="connsiteY10" fmla="*/ 947979 h 2172345"/>
                <a:gd name="connsiteX11" fmla="*/ 1495586 w 3983064"/>
                <a:gd name="connsiteY11" fmla="*/ 940230 h 2172345"/>
                <a:gd name="connsiteX12" fmla="*/ 1410345 w 3983064"/>
                <a:gd name="connsiteY12" fmla="*/ 754250 h 2172345"/>
                <a:gd name="connsiteX13" fmla="*/ 1232115 w 3983064"/>
                <a:gd name="connsiteY13" fmla="*/ 839491 h 2172345"/>
                <a:gd name="connsiteX14" fmla="*/ 937647 w 3983064"/>
                <a:gd name="connsiteY14" fmla="*/ 839491 h 2172345"/>
                <a:gd name="connsiteX15" fmla="*/ 805912 w 3983064"/>
                <a:gd name="connsiteY15" fmla="*/ 676759 h 2172345"/>
                <a:gd name="connsiteX16" fmla="*/ 705173 w 3983064"/>
                <a:gd name="connsiteY16" fmla="*/ 397789 h 2172345"/>
                <a:gd name="connsiteX17" fmla="*/ 643179 w 3983064"/>
                <a:gd name="connsiteY17" fmla="*/ 328047 h 2172345"/>
                <a:gd name="connsiteX18" fmla="*/ 604434 w 3983064"/>
                <a:gd name="connsiteY18" fmla="*/ 273803 h 2172345"/>
                <a:gd name="connsiteX19" fmla="*/ 588935 w 3983064"/>
                <a:gd name="connsiteY19" fmla="*/ 165315 h 2172345"/>
                <a:gd name="connsiteX20" fmla="*/ 526942 w 3983064"/>
                <a:gd name="connsiteY20" fmla="*/ 72325 h 2172345"/>
                <a:gd name="connsiteX21" fmla="*/ 503695 w 3983064"/>
                <a:gd name="connsiteY21" fmla="*/ 41328 h 2172345"/>
                <a:gd name="connsiteX22" fmla="*/ 371959 w 3983064"/>
                <a:gd name="connsiteY22" fmla="*/ 56827 h 2172345"/>
                <a:gd name="connsiteX23" fmla="*/ 216976 w 3983064"/>
                <a:gd name="connsiteY23" fmla="*/ 72325 h 2172345"/>
                <a:gd name="connsiteX24" fmla="*/ 131735 w 3983064"/>
                <a:gd name="connsiteY24" fmla="*/ 10332 h 2172345"/>
                <a:gd name="connsiteX25" fmla="*/ 69742 w 3983064"/>
                <a:gd name="connsiteY25" fmla="*/ 10332 h 2172345"/>
                <a:gd name="connsiteX26" fmla="*/ 0 w 3983064"/>
                <a:gd name="connsiteY2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1898542 w 3983064"/>
                <a:gd name="connsiteY5" fmla="*/ 1118461 h 2172345"/>
                <a:gd name="connsiteX6" fmla="*/ 1666067 w 3983064"/>
                <a:gd name="connsiteY6" fmla="*/ 1157206 h 2172345"/>
                <a:gd name="connsiteX7" fmla="*/ 1689315 w 3983064"/>
                <a:gd name="connsiteY7" fmla="*/ 1087464 h 2172345"/>
                <a:gd name="connsiteX8" fmla="*/ 1635071 w 3983064"/>
                <a:gd name="connsiteY8" fmla="*/ 1025471 h 2172345"/>
                <a:gd name="connsiteX9" fmla="*/ 1611823 w 3983064"/>
                <a:gd name="connsiteY9" fmla="*/ 947979 h 2172345"/>
                <a:gd name="connsiteX10" fmla="*/ 1495586 w 3983064"/>
                <a:gd name="connsiteY10" fmla="*/ 940230 h 2172345"/>
                <a:gd name="connsiteX11" fmla="*/ 1410345 w 3983064"/>
                <a:gd name="connsiteY11" fmla="*/ 754250 h 2172345"/>
                <a:gd name="connsiteX12" fmla="*/ 1232115 w 3983064"/>
                <a:gd name="connsiteY12" fmla="*/ 839491 h 2172345"/>
                <a:gd name="connsiteX13" fmla="*/ 937647 w 3983064"/>
                <a:gd name="connsiteY13" fmla="*/ 839491 h 2172345"/>
                <a:gd name="connsiteX14" fmla="*/ 805912 w 3983064"/>
                <a:gd name="connsiteY14" fmla="*/ 676759 h 2172345"/>
                <a:gd name="connsiteX15" fmla="*/ 705173 w 3983064"/>
                <a:gd name="connsiteY15" fmla="*/ 397789 h 2172345"/>
                <a:gd name="connsiteX16" fmla="*/ 643179 w 3983064"/>
                <a:gd name="connsiteY16" fmla="*/ 328047 h 2172345"/>
                <a:gd name="connsiteX17" fmla="*/ 604434 w 3983064"/>
                <a:gd name="connsiteY17" fmla="*/ 273803 h 2172345"/>
                <a:gd name="connsiteX18" fmla="*/ 588935 w 3983064"/>
                <a:gd name="connsiteY18" fmla="*/ 165315 h 2172345"/>
                <a:gd name="connsiteX19" fmla="*/ 526942 w 3983064"/>
                <a:gd name="connsiteY19" fmla="*/ 72325 h 2172345"/>
                <a:gd name="connsiteX20" fmla="*/ 503695 w 3983064"/>
                <a:gd name="connsiteY20" fmla="*/ 41328 h 2172345"/>
                <a:gd name="connsiteX21" fmla="*/ 371959 w 3983064"/>
                <a:gd name="connsiteY21" fmla="*/ 56827 h 2172345"/>
                <a:gd name="connsiteX22" fmla="*/ 216976 w 3983064"/>
                <a:gd name="connsiteY22" fmla="*/ 72325 h 2172345"/>
                <a:gd name="connsiteX23" fmla="*/ 131735 w 3983064"/>
                <a:gd name="connsiteY23" fmla="*/ 10332 h 2172345"/>
                <a:gd name="connsiteX24" fmla="*/ 69742 w 3983064"/>
                <a:gd name="connsiteY24" fmla="*/ 10332 h 2172345"/>
                <a:gd name="connsiteX25" fmla="*/ 0 w 3983064"/>
                <a:gd name="connsiteY2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1898542 w 3983064"/>
                <a:gd name="connsiteY4" fmla="*/ 1118461 h 2172345"/>
                <a:gd name="connsiteX5" fmla="*/ 1666067 w 3983064"/>
                <a:gd name="connsiteY5" fmla="*/ 1157206 h 2172345"/>
                <a:gd name="connsiteX6" fmla="*/ 1689315 w 3983064"/>
                <a:gd name="connsiteY6" fmla="*/ 1087464 h 2172345"/>
                <a:gd name="connsiteX7" fmla="*/ 1635071 w 3983064"/>
                <a:gd name="connsiteY7" fmla="*/ 1025471 h 2172345"/>
                <a:gd name="connsiteX8" fmla="*/ 1611823 w 3983064"/>
                <a:gd name="connsiteY8" fmla="*/ 947979 h 2172345"/>
                <a:gd name="connsiteX9" fmla="*/ 1495586 w 3983064"/>
                <a:gd name="connsiteY9" fmla="*/ 940230 h 2172345"/>
                <a:gd name="connsiteX10" fmla="*/ 1410345 w 3983064"/>
                <a:gd name="connsiteY10" fmla="*/ 754250 h 2172345"/>
                <a:gd name="connsiteX11" fmla="*/ 1232115 w 3983064"/>
                <a:gd name="connsiteY11" fmla="*/ 839491 h 2172345"/>
                <a:gd name="connsiteX12" fmla="*/ 937647 w 3983064"/>
                <a:gd name="connsiteY12" fmla="*/ 839491 h 2172345"/>
                <a:gd name="connsiteX13" fmla="*/ 805912 w 3983064"/>
                <a:gd name="connsiteY13" fmla="*/ 676759 h 2172345"/>
                <a:gd name="connsiteX14" fmla="*/ 705173 w 3983064"/>
                <a:gd name="connsiteY14" fmla="*/ 397789 h 2172345"/>
                <a:gd name="connsiteX15" fmla="*/ 643179 w 3983064"/>
                <a:gd name="connsiteY15" fmla="*/ 328047 h 2172345"/>
                <a:gd name="connsiteX16" fmla="*/ 604434 w 3983064"/>
                <a:gd name="connsiteY16" fmla="*/ 273803 h 2172345"/>
                <a:gd name="connsiteX17" fmla="*/ 588935 w 3983064"/>
                <a:gd name="connsiteY17" fmla="*/ 165315 h 2172345"/>
                <a:gd name="connsiteX18" fmla="*/ 526942 w 3983064"/>
                <a:gd name="connsiteY18" fmla="*/ 72325 h 2172345"/>
                <a:gd name="connsiteX19" fmla="*/ 503695 w 3983064"/>
                <a:gd name="connsiteY19" fmla="*/ 41328 h 2172345"/>
                <a:gd name="connsiteX20" fmla="*/ 371959 w 3983064"/>
                <a:gd name="connsiteY20" fmla="*/ 56827 h 2172345"/>
                <a:gd name="connsiteX21" fmla="*/ 216976 w 3983064"/>
                <a:gd name="connsiteY21" fmla="*/ 72325 h 2172345"/>
                <a:gd name="connsiteX22" fmla="*/ 131735 w 3983064"/>
                <a:gd name="connsiteY22" fmla="*/ 10332 h 2172345"/>
                <a:gd name="connsiteX23" fmla="*/ 69742 w 3983064"/>
                <a:gd name="connsiteY23" fmla="*/ 10332 h 2172345"/>
                <a:gd name="connsiteX24" fmla="*/ 0 w 3983064"/>
                <a:gd name="connsiteY24" fmla="*/ 2583 h 2172345"/>
                <a:gd name="connsiteX0" fmla="*/ 3983064 w 3983064"/>
                <a:gd name="connsiteY0" fmla="*/ 2172345 h 2172345"/>
                <a:gd name="connsiteX1" fmla="*/ 3758339 w 3983064"/>
                <a:gd name="connsiteY1" fmla="*/ 2017362 h 2172345"/>
                <a:gd name="connsiteX2" fmla="*/ 3634352 w 3983064"/>
                <a:gd name="connsiteY2" fmla="*/ 1839132 h 2172345"/>
                <a:gd name="connsiteX3" fmla="*/ 1898542 w 3983064"/>
                <a:gd name="connsiteY3" fmla="*/ 1118461 h 2172345"/>
                <a:gd name="connsiteX4" fmla="*/ 1666067 w 3983064"/>
                <a:gd name="connsiteY4" fmla="*/ 1157206 h 2172345"/>
                <a:gd name="connsiteX5" fmla="*/ 1689315 w 3983064"/>
                <a:gd name="connsiteY5" fmla="*/ 1087464 h 2172345"/>
                <a:gd name="connsiteX6" fmla="*/ 1635071 w 3983064"/>
                <a:gd name="connsiteY6" fmla="*/ 1025471 h 2172345"/>
                <a:gd name="connsiteX7" fmla="*/ 1611823 w 3983064"/>
                <a:gd name="connsiteY7" fmla="*/ 947979 h 2172345"/>
                <a:gd name="connsiteX8" fmla="*/ 1495586 w 3983064"/>
                <a:gd name="connsiteY8" fmla="*/ 940230 h 2172345"/>
                <a:gd name="connsiteX9" fmla="*/ 1410345 w 3983064"/>
                <a:gd name="connsiteY9" fmla="*/ 754250 h 2172345"/>
                <a:gd name="connsiteX10" fmla="*/ 1232115 w 3983064"/>
                <a:gd name="connsiteY10" fmla="*/ 839491 h 2172345"/>
                <a:gd name="connsiteX11" fmla="*/ 937647 w 3983064"/>
                <a:gd name="connsiteY11" fmla="*/ 839491 h 2172345"/>
                <a:gd name="connsiteX12" fmla="*/ 805912 w 3983064"/>
                <a:gd name="connsiteY12" fmla="*/ 676759 h 2172345"/>
                <a:gd name="connsiteX13" fmla="*/ 705173 w 3983064"/>
                <a:gd name="connsiteY13" fmla="*/ 397789 h 2172345"/>
                <a:gd name="connsiteX14" fmla="*/ 643179 w 3983064"/>
                <a:gd name="connsiteY14" fmla="*/ 328047 h 2172345"/>
                <a:gd name="connsiteX15" fmla="*/ 604434 w 3983064"/>
                <a:gd name="connsiteY15" fmla="*/ 273803 h 2172345"/>
                <a:gd name="connsiteX16" fmla="*/ 588935 w 3983064"/>
                <a:gd name="connsiteY16" fmla="*/ 165315 h 2172345"/>
                <a:gd name="connsiteX17" fmla="*/ 526942 w 3983064"/>
                <a:gd name="connsiteY17" fmla="*/ 72325 h 2172345"/>
                <a:gd name="connsiteX18" fmla="*/ 503695 w 3983064"/>
                <a:gd name="connsiteY18" fmla="*/ 41328 h 2172345"/>
                <a:gd name="connsiteX19" fmla="*/ 371959 w 3983064"/>
                <a:gd name="connsiteY19" fmla="*/ 56827 h 2172345"/>
                <a:gd name="connsiteX20" fmla="*/ 216976 w 3983064"/>
                <a:gd name="connsiteY20" fmla="*/ 72325 h 2172345"/>
                <a:gd name="connsiteX21" fmla="*/ 131735 w 3983064"/>
                <a:gd name="connsiteY21" fmla="*/ 10332 h 2172345"/>
                <a:gd name="connsiteX22" fmla="*/ 69742 w 3983064"/>
                <a:gd name="connsiteY22" fmla="*/ 10332 h 2172345"/>
                <a:gd name="connsiteX23" fmla="*/ 0 w 3983064"/>
                <a:gd name="connsiteY23" fmla="*/ 2583 h 2172345"/>
                <a:gd name="connsiteX0" fmla="*/ 3983064 w 4105759"/>
                <a:gd name="connsiteY0" fmla="*/ 2172345 h 2193009"/>
                <a:gd name="connsiteX1" fmla="*/ 3758339 w 4105759"/>
                <a:gd name="connsiteY1" fmla="*/ 2017362 h 2193009"/>
                <a:gd name="connsiteX2" fmla="*/ 1898542 w 4105759"/>
                <a:gd name="connsiteY2" fmla="*/ 1118461 h 2193009"/>
                <a:gd name="connsiteX3" fmla="*/ 1666067 w 4105759"/>
                <a:gd name="connsiteY3" fmla="*/ 1157206 h 2193009"/>
                <a:gd name="connsiteX4" fmla="*/ 1689315 w 4105759"/>
                <a:gd name="connsiteY4" fmla="*/ 1087464 h 2193009"/>
                <a:gd name="connsiteX5" fmla="*/ 1635071 w 4105759"/>
                <a:gd name="connsiteY5" fmla="*/ 1025471 h 2193009"/>
                <a:gd name="connsiteX6" fmla="*/ 1611823 w 4105759"/>
                <a:gd name="connsiteY6" fmla="*/ 947979 h 2193009"/>
                <a:gd name="connsiteX7" fmla="*/ 1495586 w 4105759"/>
                <a:gd name="connsiteY7" fmla="*/ 940230 h 2193009"/>
                <a:gd name="connsiteX8" fmla="*/ 1410345 w 4105759"/>
                <a:gd name="connsiteY8" fmla="*/ 754250 h 2193009"/>
                <a:gd name="connsiteX9" fmla="*/ 1232115 w 4105759"/>
                <a:gd name="connsiteY9" fmla="*/ 839491 h 2193009"/>
                <a:gd name="connsiteX10" fmla="*/ 937647 w 4105759"/>
                <a:gd name="connsiteY10" fmla="*/ 839491 h 2193009"/>
                <a:gd name="connsiteX11" fmla="*/ 805912 w 4105759"/>
                <a:gd name="connsiteY11" fmla="*/ 676759 h 2193009"/>
                <a:gd name="connsiteX12" fmla="*/ 705173 w 4105759"/>
                <a:gd name="connsiteY12" fmla="*/ 397789 h 2193009"/>
                <a:gd name="connsiteX13" fmla="*/ 643179 w 4105759"/>
                <a:gd name="connsiteY13" fmla="*/ 328047 h 2193009"/>
                <a:gd name="connsiteX14" fmla="*/ 604434 w 4105759"/>
                <a:gd name="connsiteY14" fmla="*/ 273803 h 2193009"/>
                <a:gd name="connsiteX15" fmla="*/ 588935 w 4105759"/>
                <a:gd name="connsiteY15" fmla="*/ 165315 h 2193009"/>
                <a:gd name="connsiteX16" fmla="*/ 526942 w 4105759"/>
                <a:gd name="connsiteY16" fmla="*/ 72325 h 2193009"/>
                <a:gd name="connsiteX17" fmla="*/ 503695 w 4105759"/>
                <a:gd name="connsiteY17" fmla="*/ 41328 h 2193009"/>
                <a:gd name="connsiteX18" fmla="*/ 371959 w 4105759"/>
                <a:gd name="connsiteY18" fmla="*/ 56827 h 2193009"/>
                <a:gd name="connsiteX19" fmla="*/ 216976 w 4105759"/>
                <a:gd name="connsiteY19" fmla="*/ 72325 h 2193009"/>
                <a:gd name="connsiteX20" fmla="*/ 131735 w 4105759"/>
                <a:gd name="connsiteY20" fmla="*/ 10332 h 2193009"/>
                <a:gd name="connsiteX21" fmla="*/ 69742 w 4105759"/>
                <a:gd name="connsiteY21" fmla="*/ 10332 h 2193009"/>
                <a:gd name="connsiteX22" fmla="*/ 0 w 4105759"/>
                <a:gd name="connsiteY22" fmla="*/ 2583 h 2193009"/>
                <a:gd name="connsiteX0" fmla="*/ 3983064 w 3983064"/>
                <a:gd name="connsiteY0" fmla="*/ 2172345 h 2172345"/>
                <a:gd name="connsiteX1" fmla="*/ 1898542 w 3983064"/>
                <a:gd name="connsiteY1" fmla="*/ 1118461 h 2172345"/>
                <a:gd name="connsiteX2" fmla="*/ 1666067 w 3983064"/>
                <a:gd name="connsiteY2" fmla="*/ 1157206 h 2172345"/>
                <a:gd name="connsiteX3" fmla="*/ 1689315 w 3983064"/>
                <a:gd name="connsiteY3" fmla="*/ 1087464 h 2172345"/>
                <a:gd name="connsiteX4" fmla="*/ 1635071 w 3983064"/>
                <a:gd name="connsiteY4" fmla="*/ 1025471 h 2172345"/>
                <a:gd name="connsiteX5" fmla="*/ 1611823 w 3983064"/>
                <a:gd name="connsiteY5" fmla="*/ 947979 h 2172345"/>
                <a:gd name="connsiteX6" fmla="*/ 1495586 w 3983064"/>
                <a:gd name="connsiteY6" fmla="*/ 940230 h 2172345"/>
                <a:gd name="connsiteX7" fmla="*/ 1410345 w 3983064"/>
                <a:gd name="connsiteY7" fmla="*/ 754250 h 2172345"/>
                <a:gd name="connsiteX8" fmla="*/ 1232115 w 3983064"/>
                <a:gd name="connsiteY8" fmla="*/ 839491 h 2172345"/>
                <a:gd name="connsiteX9" fmla="*/ 937647 w 3983064"/>
                <a:gd name="connsiteY9" fmla="*/ 839491 h 2172345"/>
                <a:gd name="connsiteX10" fmla="*/ 805912 w 3983064"/>
                <a:gd name="connsiteY10" fmla="*/ 676759 h 2172345"/>
                <a:gd name="connsiteX11" fmla="*/ 705173 w 3983064"/>
                <a:gd name="connsiteY11" fmla="*/ 397789 h 2172345"/>
                <a:gd name="connsiteX12" fmla="*/ 643179 w 3983064"/>
                <a:gd name="connsiteY12" fmla="*/ 328047 h 2172345"/>
                <a:gd name="connsiteX13" fmla="*/ 604434 w 3983064"/>
                <a:gd name="connsiteY13" fmla="*/ 273803 h 2172345"/>
                <a:gd name="connsiteX14" fmla="*/ 588935 w 3983064"/>
                <a:gd name="connsiteY14" fmla="*/ 165315 h 2172345"/>
                <a:gd name="connsiteX15" fmla="*/ 526942 w 3983064"/>
                <a:gd name="connsiteY15" fmla="*/ 72325 h 2172345"/>
                <a:gd name="connsiteX16" fmla="*/ 503695 w 3983064"/>
                <a:gd name="connsiteY16" fmla="*/ 41328 h 2172345"/>
                <a:gd name="connsiteX17" fmla="*/ 371959 w 3983064"/>
                <a:gd name="connsiteY17" fmla="*/ 56827 h 2172345"/>
                <a:gd name="connsiteX18" fmla="*/ 216976 w 3983064"/>
                <a:gd name="connsiteY18" fmla="*/ 72325 h 2172345"/>
                <a:gd name="connsiteX19" fmla="*/ 131735 w 3983064"/>
                <a:gd name="connsiteY19" fmla="*/ 10332 h 2172345"/>
                <a:gd name="connsiteX20" fmla="*/ 69742 w 3983064"/>
                <a:gd name="connsiteY20" fmla="*/ 10332 h 2172345"/>
                <a:gd name="connsiteX21" fmla="*/ 0 w 3983064"/>
                <a:gd name="connsiteY21" fmla="*/ 2583 h 2172345"/>
                <a:gd name="connsiteX0" fmla="*/ 1898542 w 1898542"/>
                <a:gd name="connsiteY0" fmla="*/ 1118461 h 1162372"/>
                <a:gd name="connsiteX1" fmla="*/ 1666067 w 1898542"/>
                <a:gd name="connsiteY1" fmla="*/ 1157206 h 1162372"/>
                <a:gd name="connsiteX2" fmla="*/ 1689315 w 1898542"/>
                <a:gd name="connsiteY2" fmla="*/ 1087464 h 1162372"/>
                <a:gd name="connsiteX3" fmla="*/ 1635071 w 1898542"/>
                <a:gd name="connsiteY3" fmla="*/ 1025471 h 1162372"/>
                <a:gd name="connsiteX4" fmla="*/ 1611823 w 1898542"/>
                <a:gd name="connsiteY4" fmla="*/ 947979 h 1162372"/>
                <a:gd name="connsiteX5" fmla="*/ 1495586 w 1898542"/>
                <a:gd name="connsiteY5" fmla="*/ 940230 h 1162372"/>
                <a:gd name="connsiteX6" fmla="*/ 1410345 w 1898542"/>
                <a:gd name="connsiteY6" fmla="*/ 754250 h 1162372"/>
                <a:gd name="connsiteX7" fmla="*/ 1232115 w 1898542"/>
                <a:gd name="connsiteY7" fmla="*/ 839491 h 1162372"/>
                <a:gd name="connsiteX8" fmla="*/ 937647 w 1898542"/>
                <a:gd name="connsiteY8" fmla="*/ 839491 h 1162372"/>
                <a:gd name="connsiteX9" fmla="*/ 805912 w 1898542"/>
                <a:gd name="connsiteY9" fmla="*/ 676759 h 1162372"/>
                <a:gd name="connsiteX10" fmla="*/ 705173 w 1898542"/>
                <a:gd name="connsiteY10" fmla="*/ 397789 h 1162372"/>
                <a:gd name="connsiteX11" fmla="*/ 643179 w 1898542"/>
                <a:gd name="connsiteY11" fmla="*/ 328047 h 1162372"/>
                <a:gd name="connsiteX12" fmla="*/ 604434 w 1898542"/>
                <a:gd name="connsiteY12" fmla="*/ 273803 h 1162372"/>
                <a:gd name="connsiteX13" fmla="*/ 588935 w 1898542"/>
                <a:gd name="connsiteY13" fmla="*/ 165315 h 1162372"/>
                <a:gd name="connsiteX14" fmla="*/ 526942 w 1898542"/>
                <a:gd name="connsiteY14" fmla="*/ 72325 h 1162372"/>
                <a:gd name="connsiteX15" fmla="*/ 503695 w 1898542"/>
                <a:gd name="connsiteY15" fmla="*/ 41328 h 1162372"/>
                <a:gd name="connsiteX16" fmla="*/ 371959 w 1898542"/>
                <a:gd name="connsiteY16" fmla="*/ 56827 h 1162372"/>
                <a:gd name="connsiteX17" fmla="*/ 216976 w 1898542"/>
                <a:gd name="connsiteY17" fmla="*/ 72325 h 1162372"/>
                <a:gd name="connsiteX18" fmla="*/ 131735 w 1898542"/>
                <a:gd name="connsiteY18" fmla="*/ 10332 h 1162372"/>
                <a:gd name="connsiteX19" fmla="*/ 69742 w 1898542"/>
                <a:gd name="connsiteY19" fmla="*/ 10332 h 1162372"/>
                <a:gd name="connsiteX20" fmla="*/ 0 w 1898542"/>
                <a:gd name="connsiteY20" fmla="*/ 2583 h 1162372"/>
                <a:gd name="connsiteX0" fmla="*/ 1898542 w 1898542"/>
                <a:gd name="connsiteY0" fmla="*/ 1118461 h 1118461"/>
                <a:gd name="connsiteX1" fmla="*/ 1689315 w 1898542"/>
                <a:gd name="connsiteY1" fmla="*/ 1087464 h 1118461"/>
                <a:gd name="connsiteX2" fmla="*/ 1635071 w 1898542"/>
                <a:gd name="connsiteY2" fmla="*/ 1025471 h 1118461"/>
                <a:gd name="connsiteX3" fmla="*/ 1611823 w 1898542"/>
                <a:gd name="connsiteY3" fmla="*/ 947979 h 1118461"/>
                <a:gd name="connsiteX4" fmla="*/ 1495586 w 1898542"/>
                <a:gd name="connsiteY4" fmla="*/ 940230 h 1118461"/>
                <a:gd name="connsiteX5" fmla="*/ 1410345 w 1898542"/>
                <a:gd name="connsiteY5" fmla="*/ 754250 h 1118461"/>
                <a:gd name="connsiteX6" fmla="*/ 1232115 w 1898542"/>
                <a:gd name="connsiteY6" fmla="*/ 839491 h 1118461"/>
                <a:gd name="connsiteX7" fmla="*/ 937647 w 1898542"/>
                <a:gd name="connsiteY7" fmla="*/ 839491 h 1118461"/>
                <a:gd name="connsiteX8" fmla="*/ 805912 w 1898542"/>
                <a:gd name="connsiteY8" fmla="*/ 676759 h 1118461"/>
                <a:gd name="connsiteX9" fmla="*/ 705173 w 1898542"/>
                <a:gd name="connsiteY9" fmla="*/ 397789 h 1118461"/>
                <a:gd name="connsiteX10" fmla="*/ 643179 w 1898542"/>
                <a:gd name="connsiteY10" fmla="*/ 328047 h 1118461"/>
                <a:gd name="connsiteX11" fmla="*/ 604434 w 1898542"/>
                <a:gd name="connsiteY11" fmla="*/ 273803 h 1118461"/>
                <a:gd name="connsiteX12" fmla="*/ 588935 w 1898542"/>
                <a:gd name="connsiteY12" fmla="*/ 165315 h 1118461"/>
                <a:gd name="connsiteX13" fmla="*/ 526942 w 1898542"/>
                <a:gd name="connsiteY13" fmla="*/ 72325 h 1118461"/>
                <a:gd name="connsiteX14" fmla="*/ 503695 w 1898542"/>
                <a:gd name="connsiteY14" fmla="*/ 41328 h 1118461"/>
                <a:gd name="connsiteX15" fmla="*/ 371959 w 1898542"/>
                <a:gd name="connsiteY15" fmla="*/ 56827 h 1118461"/>
                <a:gd name="connsiteX16" fmla="*/ 216976 w 1898542"/>
                <a:gd name="connsiteY16" fmla="*/ 72325 h 1118461"/>
                <a:gd name="connsiteX17" fmla="*/ 131735 w 1898542"/>
                <a:gd name="connsiteY17" fmla="*/ 10332 h 1118461"/>
                <a:gd name="connsiteX18" fmla="*/ 69742 w 1898542"/>
                <a:gd name="connsiteY18" fmla="*/ 10332 h 1118461"/>
                <a:gd name="connsiteX19" fmla="*/ 0 w 1898542"/>
                <a:gd name="connsiteY19" fmla="*/ 2583 h 1118461"/>
                <a:gd name="connsiteX0" fmla="*/ 1898542 w 1898542"/>
                <a:gd name="connsiteY0" fmla="*/ 1118801 h 1118801"/>
                <a:gd name="connsiteX1" fmla="*/ 1689315 w 1898542"/>
                <a:gd name="connsiteY1" fmla="*/ 1087804 h 1118801"/>
                <a:gd name="connsiteX2" fmla="*/ 1635071 w 1898542"/>
                <a:gd name="connsiteY2" fmla="*/ 1025811 h 1118801"/>
                <a:gd name="connsiteX3" fmla="*/ 1611823 w 1898542"/>
                <a:gd name="connsiteY3" fmla="*/ 948319 h 1118801"/>
                <a:gd name="connsiteX4" fmla="*/ 1495586 w 1898542"/>
                <a:gd name="connsiteY4" fmla="*/ 940570 h 1118801"/>
                <a:gd name="connsiteX5" fmla="*/ 1410345 w 1898542"/>
                <a:gd name="connsiteY5" fmla="*/ 754590 h 1118801"/>
                <a:gd name="connsiteX6" fmla="*/ 1232115 w 1898542"/>
                <a:gd name="connsiteY6" fmla="*/ 839831 h 1118801"/>
                <a:gd name="connsiteX7" fmla="*/ 937647 w 1898542"/>
                <a:gd name="connsiteY7" fmla="*/ 839831 h 1118801"/>
                <a:gd name="connsiteX8" fmla="*/ 805912 w 1898542"/>
                <a:gd name="connsiteY8" fmla="*/ 677099 h 1118801"/>
                <a:gd name="connsiteX9" fmla="*/ 705173 w 1898542"/>
                <a:gd name="connsiteY9" fmla="*/ 398129 h 1118801"/>
                <a:gd name="connsiteX10" fmla="*/ 643179 w 1898542"/>
                <a:gd name="connsiteY10" fmla="*/ 328387 h 1118801"/>
                <a:gd name="connsiteX11" fmla="*/ 604434 w 1898542"/>
                <a:gd name="connsiteY11" fmla="*/ 274143 h 1118801"/>
                <a:gd name="connsiteX12" fmla="*/ 588935 w 1898542"/>
                <a:gd name="connsiteY12" fmla="*/ 165655 h 1118801"/>
                <a:gd name="connsiteX13" fmla="*/ 526942 w 1898542"/>
                <a:gd name="connsiteY13" fmla="*/ 72665 h 1118801"/>
                <a:gd name="connsiteX14" fmla="*/ 503695 w 1898542"/>
                <a:gd name="connsiteY14" fmla="*/ 41668 h 1118801"/>
                <a:gd name="connsiteX15" fmla="*/ 297557 w 1898542"/>
                <a:gd name="connsiteY15" fmla="*/ 0 h 1118801"/>
                <a:gd name="connsiteX16" fmla="*/ 216976 w 1898542"/>
                <a:gd name="connsiteY16" fmla="*/ 72665 h 1118801"/>
                <a:gd name="connsiteX17" fmla="*/ 131735 w 1898542"/>
                <a:gd name="connsiteY17" fmla="*/ 10672 h 1118801"/>
                <a:gd name="connsiteX18" fmla="*/ 69742 w 1898542"/>
                <a:gd name="connsiteY18" fmla="*/ 10672 h 1118801"/>
                <a:gd name="connsiteX19" fmla="*/ 0 w 1898542"/>
                <a:gd name="connsiteY19" fmla="*/ 2923 h 111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8542" h="1118801">
                  <a:moveTo>
                    <a:pt x="1898542" y="1118801"/>
                  </a:moveTo>
                  <a:cubicBezTo>
                    <a:pt x="1854953" y="1112343"/>
                    <a:pt x="1733227" y="1103302"/>
                    <a:pt x="1689315" y="1087804"/>
                  </a:cubicBezTo>
                  <a:cubicBezTo>
                    <a:pt x="1645403" y="1072306"/>
                    <a:pt x="1647986" y="1049058"/>
                    <a:pt x="1635071" y="1025811"/>
                  </a:cubicBezTo>
                  <a:cubicBezTo>
                    <a:pt x="1622156" y="1002564"/>
                    <a:pt x="1635071" y="962526"/>
                    <a:pt x="1611823" y="948319"/>
                  </a:cubicBezTo>
                  <a:cubicBezTo>
                    <a:pt x="1588575" y="934112"/>
                    <a:pt x="1529166" y="972858"/>
                    <a:pt x="1495586" y="940570"/>
                  </a:cubicBezTo>
                  <a:cubicBezTo>
                    <a:pt x="1462006" y="908282"/>
                    <a:pt x="1454257" y="771380"/>
                    <a:pt x="1410345" y="754590"/>
                  </a:cubicBezTo>
                  <a:cubicBezTo>
                    <a:pt x="1366433" y="737800"/>
                    <a:pt x="1310898" y="825624"/>
                    <a:pt x="1232115" y="839831"/>
                  </a:cubicBezTo>
                  <a:cubicBezTo>
                    <a:pt x="1153332" y="854038"/>
                    <a:pt x="1008681" y="866953"/>
                    <a:pt x="937647" y="839831"/>
                  </a:cubicBezTo>
                  <a:cubicBezTo>
                    <a:pt x="866613" y="812709"/>
                    <a:pt x="844658" y="750716"/>
                    <a:pt x="805912" y="677099"/>
                  </a:cubicBezTo>
                  <a:cubicBezTo>
                    <a:pt x="767166" y="603482"/>
                    <a:pt x="732295" y="456248"/>
                    <a:pt x="705173" y="398129"/>
                  </a:cubicBezTo>
                  <a:cubicBezTo>
                    <a:pt x="678051" y="340010"/>
                    <a:pt x="659969" y="349051"/>
                    <a:pt x="643179" y="328387"/>
                  </a:cubicBezTo>
                  <a:cubicBezTo>
                    <a:pt x="626389" y="307723"/>
                    <a:pt x="613475" y="301265"/>
                    <a:pt x="604434" y="274143"/>
                  </a:cubicBezTo>
                  <a:cubicBezTo>
                    <a:pt x="595393" y="247021"/>
                    <a:pt x="601850" y="199235"/>
                    <a:pt x="588935" y="165655"/>
                  </a:cubicBezTo>
                  <a:cubicBezTo>
                    <a:pt x="576020" y="132075"/>
                    <a:pt x="541149" y="93329"/>
                    <a:pt x="526942" y="72665"/>
                  </a:cubicBezTo>
                  <a:cubicBezTo>
                    <a:pt x="512735" y="52001"/>
                    <a:pt x="541926" y="53779"/>
                    <a:pt x="503695" y="41668"/>
                  </a:cubicBezTo>
                  <a:cubicBezTo>
                    <a:pt x="465464" y="29557"/>
                    <a:pt x="297557" y="0"/>
                    <a:pt x="297557" y="0"/>
                  </a:cubicBezTo>
                  <a:cubicBezTo>
                    <a:pt x="249771" y="5166"/>
                    <a:pt x="244613" y="70886"/>
                    <a:pt x="216976" y="72665"/>
                  </a:cubicBezTo>
                  <a:cubicBezTo>
                    <a:pt x="189339" y="74444"/>
                    <a:pt x="156274" y="21004"/>
                    <a:pt x="131735" y="10672"/>
                  </a:cubicBezTo>
                  <a:cubicBezTo>
                    <a:pt x="107196" y="340"/>
                    <a:pt x="91698" y="11963"/>
                    <a:pt x="69742" y="10672"/>
                  </a:cubicBezTo>
                  <a:cubicBezTo>
                    <a:pt x="47786" y="9381"/>
                    <a:pt x="23893" y="6152"/>
                    <a:pt x="0" y="2923"/>
                  </a:cubicBezTo>
                </a:path>
              </a:pathLst>
            </a:custGeom>
            <a:ln w="101600" cap="flat">
              <a:solidFill>
                <a:schemeClr val="tx1"/>
              </a:solidFill>
              <a:prstDash val="sysDot"/>
            </a:ln>
            <a:effectLst>
              <a:outerShdw dist="38100" dir="7800000" algn="ctr" rotWithShape="0">
                <a:srgbClr val="FF00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8" name="Picture 5"/>
          <p:cNvPicPr>
            <a:picLocks noChangeAspect="1" noChangeArrowheads="1"/>
          </p:cNvPicPr>
          <p:nvPr/>
        </p:nvPicPr>
        <p:blipFill>
          <a:blip r:embed="rId4"/>
          <a:srcRect l="9091" r="40909" b="62155"/>
          <a:stretch>
            <a:fillRect/>
          </a:stretch>
        </p:blipFill>
        <p:spPr bwMode="auto">
          <a:xfrm>
            <a:off x="4343400" y="1676400"/>
            <a:ext cx="838200" cy="1295400"/>
          </a:xfrm>
          <a:prstGeom prst="rect">
            <a:avLst/>
          </a:prstGeom>
          <a:noFill/>
          <a:ln w="9525">
            <a:noFill/>
            <a:miter lim="800000"/>
            <a:headEnd/>
            <a:tailEnd/>
          </a:ln>
          <a:effectLst/>
        </p:spPr>
      </p:pic>
      <p:sp useBgFill="1">
        <p:nvSpPr>
          <p:cNvPr id="60" name="Rectangle 59"/>
          <p:cNvSpPr/>
          <p:nvPr/>
        </p:nvSpPr>
        <p:spPr>
          <a:xfrm>
            <a:off x="2209800" y="1371600"/>
            <a:ext cx="6858000" cy="553998"/>
          </a:xfrm>
          <a:prstGeom prst="rect">
            <a:avLst/>
          </a:prstGeom>
        </p:spPr>
        <p:txBody>
          <a:bodyPr wrap="square">
            <a:spAutoFit/>
          </a:bodyPr>
          <a:lstStyle/>
          <a:p>
            <a:r>
              <a:rPr lang="en-US" sz="3000" b="1" dirty="0" smtClean="0"/>
              <a:t>- Henry pastors a Congregational Church</a:t>
            </a:r>
          </a:p>
        </p:txBody>
      </p:sp>
      <p:sp>
        <p:nvSpPr>
          <p:cNvPr id="69" name="TextBox 68"/>
          <p:cNvSpPr txBox="1"/>
          <p:nvPr/>
        </p:nvSpPr>
        <p:spPr>
          <a:xfrm>
            <a:off x="228600" y="6327648"/>
            <a:ext cx="8915400" cy="584775"/>
          </a:xfrm>
          <a:prstGeom prst="rect">
            <a:avLst/>
          </a:prstGeom>
          <a:solidFill>
            <a:schemeClr val="bg1"/>
          </a:solidFill>
        </p:spPr>
        <p:txBody>
          <a:bodyPr wrap="square" rtlCol="0">
            <a:spAutoFit/>
          </a:bodyPr>
          <a:lstStyle/>
          <a:p>
            <a:pPr algn="ctr"/>
            <a:r>
              <a:rPr lang="en-US" sz="3200" b="1" dirty="0" smtClean="0"/>
              <a:t>Whitman massacre ignites the Cayuse War</a:t>
            </a:r>
            <a:endParaRPr lang="en-US" sz="3200" b="1" dirty="0"/>
          </a:p>
        </p:txBody>
      </p:sp>
      <p:sp useBgFill="1">
        <p:nvSpPr>
          <p:cNvPr id="3" name="Rectangle 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0" name="TextBox 39"/>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1837</a:t>
            </a:r>
            <a:endParaRPr lang="en-US" sz="4800" b="1" dirty="0">
              <a:solidFill>
                <a:srgbClr val="FF0000"/>
              </a:solidFill>
              <a:effectLst>
                <a:outerShdw dist="50800" dir="5400000" algn="ctr" rotWithShape="0">
                  <a:schemeClr val="tx1"/>
                </a:outerShdw>
              </a:effectLst>
            </a:endParaRPr>
          </a:p>
        </p:txBody>
      </p:sp>
      <p:sp useBgFill="1">
        <p:nvSpPr>
          <p:cNvPr id="27" name="TextBox 26"/>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pic>
        <p:nvPicPr>
          <p:cNvPr id="29" name="Picture 5"/>
          <p:cNvPicPr>
            <a:picLocks noChangeAspect="1" noChangeArrowheads="1"/>
          </p:cNvPicPr>
          <p:nvPr/>
        </p:nvPicPr>
        <p:blipFill>
          <a:blip r:embed="rId4"/>
          <a:srcRect l="54545" b="62155"/>
          <a:stretch>
            <a:fillRect/>
          </a:stretch>
        </p:blipFill>
        <p:spPr bwMode="auto">
          <a:xfrm>
            <a:off x="5257800" y="1371600"/>
            <a:ext cx="762000" cy="1295400"/>
          </a:xfrm>
          <a:prstGeom prst="rect">
            <a:avLst/>
          </a:prstGeom>
          <a:noFill/>
          <a:ln w="9525">
            <a:noFill/>
            <a:miter lim="800000"/>
            <a:headEnd/>
            <a:tailEnd/>
          </a:ln>
          <a:effectLst/>
        </p:spPr>
      </p:pic>
      <p:sp>
        <p:nvSpPr>
          <p:cNvPr id="51" name="Rectangle 50"/>
          <p:cNvSpPr/>
          <p:nvPr/>
        </p:nvSpPr>
        <p:spPr>
          <a:xfrm>
            <a:off x="0" y="5486400"/>
            <a:ext cx="9296400" cy="1723549"/>
          </a:xfrm>
          <a:prstGeom prst="rect">
            <a:avLst/>
          </a:prstGeom>
          <a:solidFill>
            <a:schemeClr val="bg1"/>
          </a:solidFill>
        </p:spPr>
        <p:txBody>
          <a:bodyPr wrap="square">
            <a:spAutoFit/>
          </a:bodyPr>
          <a:lstStyle/>
          <a:p>
            <a:pPr algn="ctr"/>
            <a:endParaRPr lang="en-US" sz="1000" b="1" dirty="0" smtClean="0"/>
          </a:p>
          <a:p>
            <a:pPr algn="ctr"/>
            <a:r>
              <a:rPr lang="en-US" sz="3200" b="1" dirty="0" err="1" smtClean="0"/>
              <a:t>Whitmans</a:t>
            </a:r>
            <a:r>
              <a:rPr lang="en-US" sz="3200" b="1" dirty="0" smtClean="0"/>
              <a:t> &amp; 11 others are massacred by Cayuse Tribe</a:t>
            </a:r>
          </a:p>
          <a:p>
            <a:pPr algn="ctr"/>
            <a:r>
              <a:rPr lang="en-US" sz="3200" b="1" dirty="0" smtClean="0"/>
              <a:t>Several other emigrants are taken hostage</a:t>
            </a:r>
          </a:p>
          <a:p>
            <a:pPr algn="ctr"/>
            <a:endParaRPr lang="en-US" sz="3200" b="1" dirty="0" smtClean="0"/>
          </a:p>
        </p:txBody>
      </p:sp>
      <p:sp>
        <p:nvSpPr>
          <p:cNvPr id="48" name="Rectangle 47"/>
          <p:cNvSpPr/>
          <p:nvPr/>
        </p:nvSpPr>
        <p:spPr>
          <a:xfrm>
            <a:off x="0" y="5380672"/>
            <a:ext cx="9144000" cy="1477328"/>
          </a:xfrm>
          <a:prstGeom prst="rect">
            <a:avLst/>
          </a:prstGeom>
          <a:solidFill>
            <a:schemeClr val="bg1"/>
          </a:solidFill>
        </p:spPr>
        <p:txBody>
          <a:bodyPr wrap="square">
            <a:spAutoFit/>
          </a:bodyPr>
          <a:lstStyle/>
          <a:p>
            <a:pPr>
              <a:buFontTx/>
              <a:buChar char="-"/>
            </a:pPr>
            <a:r>
              <a:rPr lang="en-US" sz="3000" b="1" dirty="0" smtClean="0"/>
              <a:t> </a:t>
            </a:r>
            <a:r>
              <a:rPr lang="en-US" sz="3000" b="1" dirty="0" err="1" smtClean="0"/>
              <a:t>Spaldings</a:t>
            </a:r>
            <a:r>
              <a:rPr lang="en-US" sz="3000" b="1" dirty="0" smtClean="0"/>
              <a:t> negotiate with Cayuse for hostage release</a:t>
            </a:r>
          </a:p>
          <a:p>
            <a:pPr>
              <a:buFontTx/>
              <a:buChar char="-"/>
            </a:pPr>
            <a:endParaRPr lang="en-US" sz="3000" b="1" dirty="0" smtClean="0"/>
          </a:p>
          <a:p>
            <a:pPr>
              <a:buFontTx/>
              <a:buChar char="-"/>
            </a:pPr>
            <a:endParaRPr lang="en-US" sz="3000" b="1" dirty="0" smtClean="0"/>
          </a:p>
        </p:txBody>
      </p:sp>
      <p:sp>
        <p:nvSpPr>
          <p:cNvPr id="59" name="Rectangle 58"/>
          <p:cNvSpPr/>
          <p:nvPr/>
        </p:nvSpPr>
        <p:spPr>
          <a:xfrm>
            <a:off x="0" y="5846802"/>
            <a:ext cx="9144000" cy="553998"/>
          </a:xfrm>
          <a:prstGeom prst="rect">
            <a:avLst/>
          </a:prstGeom>
          <a:solidFill>
            <a:schemeClr val="bg1"/>
          </a:solidFill>
        </p:spPr>
        <p:txBody>
          <a:bodyPr wrap="square">
            <a:spAutoFit/>
          </a:bodyPr>
          <a:lstStyle/>
          <a:p>
            <a:r>
              <a:rPr lang="en-US" sz="3000" b="1" dirty="0" smtClean="0"/>
              <a:t>- after one month they move to Oregon City</a:t>
            </a:r>
          </a:p>
        </p:txBody>
      </p:sp>
      <p:sp>
        <p:nvSpPr>
          <p:cNvPr id="46" name="Rectangle 45"/>
          <p:cNvSpPr/>
          <p:nvPr/>
        </p:nvSpPr>
        <p:spPr>
          <a:xfrm>
            <a:off x="0" y="6304002"/>
            <a:ext cx="9144000" cy="553998"/>
          </a:xfrm>
          <a:prstGeom prst="rect">
            <a:avLst/>
          </a:prstGeom>
          <a:solidFill>
            <a:schemeClr val="bg1"/>
          </a:solidFill>
        </p:spPr>
        <p:txBody>
          <a:bodyPr wrap="square">
            <a:spAutoFit/>
          </a:bodyPr>
          <a:lstStyle/>
          <a:p>
            <a:r>
              <a:rPr lang="en-US" sz="3000" b="1" dirty="0" smtClean="0"/>
              <a:t> - 2 years later they move to Willamette Valley</a:t>
            </a:r>
          </a:p>
        </p:txBody>
      </p:sp>
      <p:pic>
        <p:nvPicPr>
          <p:cNvPr id="66" name="Picture 5"/>
          <p:cNvPicPr preferRelativeResize="0">
            <a:picLocks noChangeAspect="1" noChangeArrowheads="1"/>
          </p:cNvPicPr>
          <p:nvPr/>
        </p:nvPicPr>
        <p:blipFill>
          <a:blip r:embed="rId4"/>
          <a:srcRect l="54545" b="62155"/>
          <a:stretch>
            <a:fillRect/>
          </a:stretch>
        </p:blipFill>
        <p:spPr bwMode="auto">
          <a:xfrm>
            <a:off x="1295400" y="1051560"/>
            <a:ext cx="2727263" cy="4511040"/>
          </a:xfrm>
          <a:prstGeom prst="rect">
            <a:avLst/>
          </a:prstGeom>
          <a:noFill/>
          <a:ln w="9525">
            <a:noFill/>
            <a:miter lim="800000"/>
            <a:headEnd/>
            <a:tailEnd/>
          </a:ln>
          <a:effectLst/>
        </p:spPr>
      </p:pic>
      <p:sp>
        <p:nvSpPr>
          <p:cNvPr id="67" name="TextBox 66"/>
          <p:cNvSpPr txBox="1"/>
          <p:nvPr/>
        </p:nvSpPr>
        <p:spPr>
          <a:xfrm>
            <a:off x="1524000" y="5562600"/>
            <a:ext cx="2198038" cy="646331"/>
          </a:xfrm>
          <a:prstGeom prst="rect">
            <a:avLst/>
          </a:prstGeom>
          <a:solidFill>
            <a:srgbClr val="C94F58"/>
          </a:solidFill>
        </p:spPr>
        <p:txBody>
          <a:bodyPr wrap="none" rtlCol="0">
            <a:spAutoFit/>
          </a:bodyPr>
          <a:lstStyle/>
          <a:p>
            <a:r>
              <a:rPr lang="en-US" sz="3600" b="1" dirty="0" smtClean="0">
                <a:solidFill>
                  <a:schemeClr val="bg1"/>
                </a:solidFill>
              </a:rPr>
              <a:t>1806-1851</a:t>
            </a:r>
            <a:endParaRPr lang="en-US" sz="3600" b="1" dirty="0">
              <a:solidFill>
                <a:schemeClr val="bg1"/>
              </a:solidFill>
            </a:endParaRPr>
          </a:p>
        </p:txBody>
      </p:sp>
      <p:pic>
        <p:nvPicPr>
          <p:cNvPr id="242691" name="Picture 3"/>
          <p:cNvPicPr>
            <a:picLocks noChangeAspect="1" noChangeArrowheads="1"/>
          </p:cNvPicPr>
          <p:nvPr/>
        </p:nvPicPr>
        <p:blipFill>
          <a:blip r:embed="rId5"/>
          <a:srcRect/>
          <a:stretch>
            <a:fillRect/>
          </a:stretch>
        </p:blipFill>
        <p:spPr bwMode="auto">
          <a:xfrm>
            <a:off x="4714875" y="3559175"/>
            <a:ext cx="4200525" cy="3146425"/>
          </a:xfrm>
          <a:prstGeom prst="rect">
            <a:avLst/>
          </a:prstGeom>
          <a:noFill/>
          <a:ln w="50800">
            <a:solidFill>
              <a:schemeClr val="tx1"/>
            </a:solidFill>
            <a:miter lim="800000"/>
            <a:headEnd/>
            <a:tailEnd/>
          </a:ln>
          <a:effectLst/>
        </p:spPr>
      </p:pic>
      <p:sp>
        <p:nvSpPr>
          <p:cNvPr id="68" name="TextBox 67"/>
          <p:cNvSpPr txBox="1"/>
          <p:nvPr/>
        </p:nvSpPr>
        <p:spPr>
          <a:xfrm>
            <a:off x="5802962" y="5562600"/>
            <a:ext cx="2198038" cy="646331"/>
          </a:xfrm>
          <a:prstGeom prst="rect">
            <a:avLst/>
          </a:prstGeom>
          <a:solidFill>
            <a:srgbClr val="C94F58"/>
          </a:solidFill>
        </p:spPr>
        <p:txBody>
          <a:bodyPr wrap="none" rtlCol="0">
            <a:spAutoFit/>
          </a:bodyPr>
          <a:lstStyle/>
          <a:p>
            <a:r>
              <a:rPr lang="en-US" sz="3600" b="1" dirty="0" smtClean="0">
                <a:solidFill>
                  <a:schemeClr val="bg1"/>
                </a:solidFill>
              </a:rPr>
              <a:t>1808-1847</a:t>
            </a:r>
            <a:endParaRPr lang="en-US" sz="3600" b="1" dirty="0">
              <a:solidFill>
                <a:schemeClr val="bg1"/>
              </a:solidFill>
            </a:endParaRPr>
          </a:p>
        </p:txBody>
      </p:sp>
      <p:grpSp>
        <p:nvGrpSpPr>
          <p:cNvPr id="65" name="Group 64"/>
          <p:cNvGrpSpPr/>
          <p:nvPr/>
        </p:nvGrpSpPr>
        <p:grpSpPr>
          <a:xfrm>
            <a:off x="5486400" y="1066800"/>
            <a:ext cx="2819400" cy="4533900"/>
            <a:chOff x="5410200" y="838200"/>
            <a:chExt cx="2819400" cy="4533900"/>
          </a:xfrm>
        </p:grpSpPr>
        <p:pic>
          <p:nvPicPr>
            <p:cNvPr id="63" name="Picture 5"/>
            <p:cNvPicPr preferRelativeResize="0">
              <a:picLocks noChangeAspect="1" noChangeArrowheads="1"/>
            </p:cNvPicPr>
            <p:nvPr/>
          </p:nvPicPr>
          <p:blipFill>
            <a:blip r:embed="rId4"/>
            <a:srcRect l="9091" r="42857" b="62155"/>
            <a:stretch>
              <a:fillRect/>
            </a:stretch>
          </p:blipFill>
          <p:spPr bwMode="auto">
            <a:xfrm>
              <a:off x="5410200" y="838200"/>
              <a:ext cx="2819400" cy="4533900"/>
            </a:xfrm>
            <a:prstGeom prst="rect">
              <a:avLst/>
            </a:prstGeom>
            <a:noFill/>
            <a:ln w="9525">
              <a:noFill/>
              <a:miter lim="800000"/>
              <a:headEnd/>
              <a:tailEnd/>
            </a:ln>
            <a:effectLst/>
          </p:spPr>
        </p:pic>
        <p:sp>
          <p:nvSpPr>
            <p:cNvPr id="64" name="TextBox 63"/>
            <p:cNvSpPr txBox="1"/>
            <p:nvPr/>
          </p:nvSpPr>
          <p:spPr>
            <a:xfrm>
              <a:off x="5638800" y="4503003"/>
              <a:ext cx="2309543" cy="830997"/>
            </a:xfrm>
            <a:prstGeom prst="rect">
              <a:avLst/>
            </a:prstGeom>
            <a:solidFill>
              <a:srgbClr val="C94F58"/>
            </a:solidFill>
          </p:spPr>
          <p:txBody>
            <a:bodyPr wrap="none" rtlCol="0">
              <a:spAutoFit/>
            </a:bodyPr>
            <a:lstStyle/>
            <a:p>
              <a:r>
                <a:rPr lang="en-US" sz="4800" b="1" dirty="0" err="1" smtClean="0">
                  <a:solidFill>
                    <a:schemeClr val="bg1"/>
                  </a:solidFill>
                  <a:effectLst>
                    <a:outerShdw dist="50800" dir="7200000" algn="ctr" rotWithShape="0">
                      <a:schemeClr val="tx1"/>
                    </a:outerShdw>
                  </a:effectLst>
                </a:rPr>
                <a:t>Narcissa</a:t>
              </a:r>
              <a:endParaRPr lang="en-US" sz="4800" b="1" dirty="0">
                <a:solidFill>
                  <a:schemeClr val="bg1"/>
                </a:solidFill>
                <a:effectLst>
                  <a:outerShdw dist="50800" dir="7200000" algn="ctr" rotWithShape="0">
                    <a:schemeClr val="tx1"/>
                  </a:outerShdw>
                </a:effectLst>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1000"/>
                                        <p:tgtEl>
                                          <p:spTgt spid="6"/>
                                        </p:tgtEl>
                                      </p:cBhvr>
                                    </p:animEffect>
                                  </p:childTnLst>
                                </p:cTn>
                              </p:par>
                            </p:childTnLst>
                          </p:cTn>
                        </p:par>
                        <p:par>
                          <p:cTn id="13" fill="hold">
                            <p:stCondLst>
                              <p:cond delay="1000"/>
                            </p:stCondLst>
                            <p:childTnLst>
                              <p:par>
                                <p:cTn id="14" presetID="22" presetClass="entr" presetSubtype="2" fill="hold" nodeType="after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10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wipe(right)">
                                      <p:cBhvr>
                                        <p:cTn id="21" dur="2000"/>
                                        <p:tgtEl>
                                          <p:spTgt spid="26"/>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1000"/>
                                        <p:tgtEl>
                                          <p:spTgt spid="49"/>
                                        </p:tgtEl>
                                      </p:cBhvr>
                                    </p:animEffect>
                                    <p:set>
                                      <p:cBhvr>
                                        <p:cTn id="26" dur="1" fill="hold">
                                          <p:stCondLst>
                                            <p:cond delay="999"/>
                                          </p:stCondLst>
                                        </p:cTn>
                                        <p:tgtEl>
                                          <p:spTgt spid="49"/>
                                        </p:tgtEl>
                                        <p:attrNameLst>
                                          <p:attrName>style.visibility</p:attrName>
                                        </p:attrNameLst>
                                      </p:cBhvr>
                                      <p:to>
                                        <p:strVal val="hidden"/>
                                      </p:to>
                                    </p:set>
                                  </p:childTnLst>
                                </p:cTn>
                              </p:par>
                              <p:par>
                                <p:cTn id="27" presetID="49" presetClass="entr" presetSubtype="0" decel="100000"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p:cTn id="29" dur="1000" fill="hold"/>
                                        <p:tgtEl>
                                          <p:spTgt spid="40"/>
                                        </p:tgtEl>
                                        <p:attrNameLst>
                                          <p:attrName>ppt_w</p:attrName>
                                        </p:attrNameLst>
                                      </p:cBhvr>
                                      <p:tavLst>
                                        <p:tav tm="0">
                                          <p:val>
                                            <p:fltVal val="0"/>
                                          </p:val>
                                        </p:tav>
                                        <p:tav tm="100000">
                                          <p:val>
                                            <p:strVal val="#ppt_w"/>
                                          </p:val>
                                        </p:tav>
                                      </p:tavLst>
                                    </p:anim>
                                    <p:anim calcmode="lin" valueType="num">
                                      <p:cBhvr>
                                        <p:cTn id="30" dur="1000" fill="hold"/>
                                        <p:tgtEl>
                                          <p:spTgt spid="40"/>
                                        </p:tgtEl>
                                        <p:attrNameLst>
                                          <p:attrName>ppt_h</p:attrName>
                                        </p:attrNameLst>
                                      </p:cBhvr>
                                      <p:tavLst>
                                        <p:tav tm="0">
                                          <p:val>
                                            <p:fltVal val="0"/>
                                          </p:val>
                                        </p:tav>
                                        <p:tav tm="100000">
                                          <p:val>
                                            <p:strVal val="#ppt_h"/>
                                          </p:val>
                                        </p:tav>
                                      </p:tavLst>
                                    </p:anim>
                                    <p:anim calcmode="lin" valueType="num">
                                      <p:cBhvr>
                                        <p:cTn id="31" dur="1000" fill="hold"/>
                                        <p:tgtEl>
                                          <p:spTgt spid="40"/>
                                        </p:tgtEl>
                                        <p:attrNameLst>
                                          <p:attrName>style.rotation</p:attrName>
                                        </p:attrNameLst>
                                      </p:cBhvr>
                                      <p:tavLst>
                                        <p:tav tm="0">
                                          <p:val>
                                            <p:fltVal val="360"/>
                                          </p:val>
                                        </p:tav>
                                        <p:tav tm="100000">
                                          <p:val>
                                            <p:fltVal val="0"/>
                                          </p:val>
                                        </p:tav>
                                      </p:tavLst>
                                    </p:anim>
                                    <p:animEffect transition="in" filter="fade">
                                      <p:cBhvr>
                                        <p:cTn id="32" dur="10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49" presetClass="entr" presetSubtype="0" decel="10000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 calcmode="lin" valueType="num">
                                      <p:cBhvr>
                                        <p:cTn id="39" dur="1000" fill="hold"/>
                                        <p:tgtEl>
                                          <p:spTgt spid="13"/>
                                        </p:tgtEl>
                                        <p:attrNameLst>
                                          <p:attrName>style.rotation</p:attrName>
                                        </p:attrNameLst>
                                      </p:cBhvr>
                                      <p:tavLst>
                                        <p:tav tm="0">
                                          <p:val>
                                            <p:fltVal val="360"/>
                                          </p:val>
                                        </p:tav>
                                        <p:tav tm="100000">
                                          <p:val>
                                            <p:fltVal val="0"/>
                                          </p:val>
                                        </p:tav>
                                      </p:tavLst>
                                    </p:anim>
                                    <p:animEffect transition="in" filter="fade">
                                      <p:cBhvr>
                                        <p:cTn id="40" dur="1000"/>
                                        <p:tgtEl>
                                          <p:spTgt spid="13"/>
                                        </p:tgtEl>
                                      </p:cBhvr>
                                    </p:animEffect>
                                  </p:childTnLst>
                                </p:cTn>
                              </p:par>
                              <p:par>
                                <p:cTn id="41" presetID="10" presetClass="entr" presetSubtype="0" fill="hold"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57"/>
                                        </p:tgtEl>
                                        <p:attrNameLst>
                                          <p:attrName>style.visibility</p:attrName>
                                        </p:attrNameLst>
                                      </p:cBhvr>
                                      <p:to>
                                        <p:strVal val="visible"/>
                                      </p:to>
                                    </p:set>
                                    <p:animEffect transition="in" filter="fade">
                                      <p:cBhvr>
                                        <p:cTn id="47" dur="1000"/>
                                        <p:tgtEl>
                                          <p:spTgt spid="57"/>
                                        </p:tgtEl>
                                      </p:cBhvr>
                                    </p:animEffect>
                                  </p:childTnLst>
                                </p:cTn>
                              </p:par>
                            </p:childTnLst>
                          </p:cTn>
                        </p:par>
                      </p:childTnLst>
                    </p:cTn>
                  </p:par>
                  <p:par>
                    <p:cTn id="48" fill="hold">
                      <p:stCondLst>
                        <p:cond delay="indefinite"/>
                      </p:stCondLst>
                      <p:childTnLst>
                        <p:par>
                          <p:cTn id="49" fill="hold">
                            <p:stCondLst>
                              <p:cond delay="0"/>
                            </p:stCondLst>
                            <p:childTnLst>
                              <p:par>
                                <p:cTn id="50" presetID="49" presetClass="entr" presetSubtype="0" decel="100000"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p:cTn id="52" dur="1000" fill="hold"/>
                                        <p:tgtEl>
                                          <p:spTgt spid="14"/>
                                        </p:tgtEl>
                                        <p:attrNameLst>
                                          <p:attrName>ppt_w</p:attrName>
                                        </p:attrNameLst>
                                      </p:cBhvr>
                                      <p:tavLst>
                                        <p:tav tm="0">
                                          <p:val>
                                            <p:fltVal val="0"/>
                                          </p:val>
                                        </p:tav>
                                        <p:tav tm="100000">
                                          <p:val>
                                            <p:strVal val="#ppt_w"/>
                                          </p:val>
                                        </p:tav>
                                      </p:tavLst>
                                    </p:anim>
                                    <p:anim calcmode="lin" valueType="num">
                                      <p:cBhvr>
                                        <p:cTn id="53" dur="1000" fill="hold"/>
                                        <p:tgtEl>
                                          <p:spTgt spid="14"/>
                                        </p:tgtEl>
                                        <p:attrNameLst>
                                          <p:attrName>ppt_h</p:attrName>
                                        </p:attrNameLst>
                                      </p:cBhvr>
                                      <p:tavLst>
                                        <p:tav tm="0">
                                          <p:val>
                                            <p:fltVal val="0"/>
                                          </p:val>
                                        </p:tav>
                                        <p:tav tm="100000">
                                          <p:val>
                                            <p:strVal val="#ppt_h"/>
                                          </p:val>
                                        </p:tav>
                                      </p:tavLst>
                                    </p:anim>
                                    <p:anim calcmode="lin" valueType="num">
                                      <p:cBhvr>
                                        <p:cTn id="54" dur="1000" fill="hold"/>
                                        <p:tgtEl>
                                          <p:spTgt spid="14"/>
                                        </p:tgtEl>
                                        <p:attrNameLst>
                                          <p:attrName>style.rotation</p:attrName>
                                        </p:attrNameLst>
                                      </p:cBhvr>
                                      <p:tavLst>
                                        <p:tav tm="0">
                                          <p:val>
                                            <p:fltVal val="360"/>
                                          </p:val>
                                        </p:tav>
                                        <p:tav tm="100000">
                                          <p:val>
                                            <p:fltVal val="0"/>
                                          </p:val>
                                        </p:tav>
                                      </p:tavLst>
                                    </p:anim>
                                    <p:animEffect transition="in" filter="fade">
                                      <p:cBhvr>
                                        <p:cTn id="55" dur="1000"/>
                                        <p:tgtEl>
                                          <p:spTgt spid="14"/>
                                        </p:tgtEl>
                                      </p:cBhvr>
                                    </p:animEffect>
                                  </p:childTnLst>
                                </p:cTn>
                              </p:par>
                              <p:par>
                                <p:cTn id="56" presetID="10" presetClass="entr" presetSubtype="0" fill="hold"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1000"/>
                                        <p:tgtEl>
                                          <p:spTgt spid="29"/>
                                        </p:tgtEl>
                                      </p:cBhvr>
                                    </p:animEffect>
                                  </p:childTnLst>
                                </p:cTn>
                              </p:par>
                            </p:childTnLst>
                          </p:cTn>
                        </p:par>
                        <p:par>
                          <p:cTn id="59" fill="hold">
                            <p:stCondLst>
                              <p:cond delay="1000"/>
                            </p:stCondLst>
                            <p:childTnLst>
                              <p:par>
                                <p:cTn id="60" presetID="10" presetClass="entr" presetSubtype="0" fill="hold" nodeType="after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1000"/>
                                        <p:tgtEl>
                                          <p:spTgt spid="58"/>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xit" presetSubtype="0" fill="hold" grpId="0" nodeType="clickEffect">
                                  <p:stCondLst>
                                    <p:cond delay="0"/>
                                  </p:stCondLst>
                                  <p:childTnLst>
                                    <p:animEffect transition="out" filter="fade">
                                      <p:cBhvr>
                                        <p:cTn id="66" dur="1000"/>
                                        <p:tgtEl>
                                          <p:spTgt spid="37"/>
                                        </p:tgtEl>
                                      </p:cBhvr>
                                    </p:animEffect>
                                    <p:set>
                                      <p:cBhvr>
                                        <p:cTn id="67" dur="1" fill="hold">
                                          <p:stCondLst>
                                            <p:cond delay="999"/>
                                          </p:stCondLst>
                                        </p:cTn>
                                        <p:tgtEl>
                                          <p:spTgt spid="37"/>
                                        </p:tgtEl>
                                        <p:attrNameLst>
                                          <p:attrName>style.visibility</p:attrName>
                                        </p:attrNameLst>
                                      </p:cBhvr>
                                      <p:to>
                                        <p:strVal val="hidden"/>
                                      </p:to>
                                    </p:set>
                                  </p:childTnLst>
                                </p:cTn>
                              </p:par>
                            </p:childTnLst>
                          </p:cTn>
                        </p:par>
                        <p:par>
                          <p:cTn id="68" fill="hold">
                            <p:stCondLst>
                              <p:cond delay="1000"/>
                            </p:stCondLst>
                            <p:childTnLst>
                              <p:par>
                                <p:cTn id="69" presetID="49" presetClass="entr" presetSubtype="0" decel="100000"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p:cTn id="71" dur="1000" fill="hold"/>
                                        <p:tgtEl>
                                          <p:spTgt spid="27"/>
                                        </p:tgtEl>
                                        <p:attrNameLst>
                                          <p:attrName>ppt_w</p:attrName>
                                        </p:attrNameLst>
                                      </p:cBhvr>
                                      <p:tavLst>
                                        <p:tav tm="0">
                                          <p:val>
                                            <p:fltVal val="0"/>
                                          </p:val>
                                        </p:tav>
                                        <p:tav tm="100000">
                                          <p:val>
                                            <p:strVal val="#ppt_w"/>
                                          </p:val>
                                        </p:tav>
                                      </p:tavLst>
                                    </p:anim>
                                    <p:anim calcmode="lin" valueType="num">
                                      <p:cBhvr>
                                        <p:cTn id="72" dur="1000" fill="hold"/>
                                        <p:tgtEl>
                                          <p:spTgt spid="27"/>
                                        </p:tgtEl>
                                        <p:attrNameLst>
                                          <p:attrName>ppt_h</p:attrName>
                                        </p:attrNameLst>
                                      </p:cBhvr>
                                      <p:tavLst>
                                        <p:tav tm="0">
                                          <p:val>
                                            <p:fltVal val="0"/>
                                          </p:val>
                                        </p:tav>
                                        <p:tav tm="100000">
                                          <p:val>
                                            <p:strVal val="#ppt_h"/>
                                          </p:val>
                                        </p:tav>
                                      </p:tavLst>
                                    </p:anim>
                                    <p:anim calcmode="lin" valueType="num">
                                      <p:cBhvr>
                                        <p:cTn id="73" dur="1000" fill="hold"/>
                                        <p:tgtEl>
                                          <p:spTgt spid="27"/>
                                        </p:tgtEl>
                                        <p:attrNameLst>
                                          <p:attrName>style.rotation</p:attrName>
                                        </p:attrNameLst>
                                      </p:cBhvr>
                                      <p:tavLst>
                                        <p:tav tm="0">
                                          <p:val>
                                            <p:fltVal val="360"/>
                                          </p:val>
                                        </p:tav>
                                        <p:tav tm="100000">
                                          <p:val>
                                            <p:fltVal val="0"/>
                                          </p:val>
                                        </p:tav>
                                      </p:tavLst>
                                    </p:anim>
                                    <p:animEffect transition="in" filter="fade">
                                      <p:cBhvr>
                                        <p:cTn id="74" dur="1000"/>
                                        <p:tgtEl>
                                          <p:spTgt spid="27"/>
                                        </p:tgtEl>
                                      </p:cBhvr>
                                    </p:animEffect>
                                  </p:childTnLst>
                                </p:cTn>
                              </p:par>
                              <p:par>
                                <p:cTn id="75" presetID="10" presetClass="exit" presetSubtype="0" fill="hold" grpId="1" nodeType="withEffect">
                                  <p:stCondLst>
                                    <p:cond delay="0"/>
                                  </p:stCondLst>
                                  <p:childTnLst>
                                    <p:animEffect transition="out" filter="fade">
                                      <p:cBhvr>
                                        <p:cTn id="76" dur="1000"/>
                                        <p:tgtEl>
                                          <p:spTgt spid="40">
                                            <p:txEl>
                                              <p:charRg st="4294967295" end="4294967295"/>
                                            </p:txEl>
                                          </p:spTgt>
                                        </p:tgtEl>
                                      </p:cBhvr>
                                    </p:animEffect>
                                    <p:set>
                                      <p:cBhvr>
                                        <p:cTn id="77" dur="1" fill="hold">
                                          <p:stCondLst>
                                            <p:cond delay="999"/>
                                          </p:stCondLst>
                                        </p:cTn>
                                        <p:tgtEl>
                                          <p:spTgt spid="40">
                                            <p:txEl>
                                              <p:charRg st="4294967295" end="4294967295"/>
                                            </p:txEl>
                                          </p:spTgt>
                                        </p:tgtEl>
                                        <p:attrNameLst>
                                          <p:attrName>style.visibility</p:attrName>
                                        </p:attrNameLst>
                                      </p:cBhvr>
                                      <p:to>
                                        <p:strVal val="hidden"/>
                                      </p:to>
                                    </p:set>
                                  </p:childTnLst>
                                </p:cTn>
                              </p:par>
                            </p:childTnLst>
                          </p:cTn>
                        </p:par>
                        <p:par>
                          <p:cTn id="78" fill="hold">
                            <p:stCondLst>
                              <p:cond delay="2000"/>
                            </p:stCondLst>
                            <p:childTnLst>
                              <p:par>
                                <p:cTn id="79" presetID="53" presetClass="entr" presetSubtype="0" fill="hold" grpId="0" nodeType="afterEffect">
                                  <p:stCondLst>
                                    <p:cond delay="0"/>
                                  </p:stCondLst>
                                  <p:childTnLst>
                                    <p:set>
                                      <p:cBhvr>
                                        <p:cTn id="80" dur="1" fill="hold">
                                          <p:stCondLst>
                                            <p:cond delay="0"/>
                                          </p:stCondLst>
                                        </p:cTn>
                                        <p:tgtEl>
                                          <p:spTgt spid="51"/>
                                        </p:tgtEl>
                                        <p:attrNameLst>
                                          <p:attrName>style.visibility</p:attrName>
                                        </p:attrNameLst>
                                      </p:cBhvr>
                                      <p:to>
                                        <p:strVal val="visible"/>
                                      </p:to>
                                    </p:set>
                                    <p:anim calcmode="lin" valueType="num">
                                      <p:cBhvr>
                                        <p:cTn id="81" dur="1000" fill="hold"/>
                                        <p:tgtEl>
                                          <p:spTgt spid="51"/>
                                        </p:tgtEl>
                                        <p:attrNameLst>
                                          <p:attrName>ppt_w</p:attrName>
                                        </p:attrNameLst>
                                      </p:cBhvr>
                                      <p:tavLst>
                                        <p:tav tm="0">
                                          <p:val>
                                            <p:fltVal val="0"/>
                                          </p:val>
                                        </p:tav>
                                        <p:tav tm="100000">
                                          <p:val>
                                            <p:strVal val="#ppt_w"/>
                                          </p:val>
                                        </p:tav>
                                      </p:tavLst>
                                    </p:anim>
                                    <p:anim calcmode="lin" valueType="num">
                                      <p:cBhvr>
                                        <p:cTn id="82" dur="1000" fill="hold"/>
                                        <p:tgtEl>
                                          <p:spTgt spid="51"/>
                                        </p:tgtEl>
                                        <p:attrNameLst>
                                          <p:attrName>ppt_h</p:attrName>
                                        </p:attrNameLst>
                                      </p:cBhvr>
                                      <p:tavLst>
                                        <p:tav tm="0">
                                          <p:val>
                                            <p:fltVal val="0"/>
                                          </p:val>
                                        </p:tav>
                                        <p:tav tm="100000">
                                          <p:val>
                                            <p:strVal val="#ppt_h"/>
                                          </p:val>
                                        </p:tav>
                                      </p:tavLst>
                                    </p:anim>
                                    <p:animEffect transition="in" filter="fade">
                                      <p:cBhvr>
                                        <p:cTn id="83" dur="1000"/>
                                        <p:tgtEl>
                                          <p:spTgt spid="51"/>
                                        </p:tgtEl>
                                      </p:cBhvr>
                                    </p:animEffect>
                                  </p:childTnLst>
                                </p:cTn>
                              </p:par>
                            </p:childTnLst>
                          </p:cTn>
                        </p:par>
                        <p:par>
                          <p:cTn id="84" fill="hold">
                            <p:stCondLst>
                              <p:cond delay="3000"/>
                            </p:stCondLst>
                            <p:childTnLst>
                              <p:par>
                                <p:cTn id="85" presetID="53" presetClass="exit" presetSubtype="0" fill="hold" grpId="1" nodeType="afterEffect">
                                  <p:stCondLst>
                                    <p:cond delay="0"/>
                                  </p:stCondLst>
                                  <p:childTnLst>
                                    <p:anim calcmode="lin" valueType="num">
                                      <p:cBhvr>
                                        <p:cTn id="86" dur="1000"/>
                                        <p:tgtEl>
                                          <p:spTgt spid="13"/>
                                        </p:tgtEl>
                                        <p:attrNameLst>
                                          <p:attrName>ppt_w</p:attrName>
                                        </p:attrNameLst>
                                      </p:cBhvr>
                                      <p:tavLst>
                                        <p:tav tm="0">
                                          <p:val>
                                            <p:strVal val="ppt_w"/>
                                          </p:val>
                                        </p:tav>
                                        <p:tav tm="100000">
                                          <p:val>
                                            <p:fltVal val="0"/>
                                          </p:val>
                                        </p:tav>
                                      </p:tavLst>
                                    </p:anim>
                                    <p:anim calcmode="lin" valueType="num">
                                      <p:cBhvr>
                                        <p:cTn id="87" dur="1000"/>
                                        <p:tgtEl>
                                          <p:spTgt spid="13"/>
                                        </p:tgtEl>
                                        <p:attrNameLst>
                                          <p:attrName>ppt_h</p:attrName>
                                        </p:attrNameLst>
                                      </p:cBhvr>
                                      <p:tavLst>
                                        <p:tav tm="0">
                                          <p:val>
                                            <p:strVal val="ppt_h"/>
                                          </p:val>
                                        </p:tav>
                                        <p:tav tm="100000">
                                          <p:val>
                                            <p:fltVal val="0"/>
                                          </p:val>
                                        </p:tav>
                                      </p:tavLst>
                                    </p:anim>
                                    <p:animEffect transition="out" filter="fade">
                                      <p:cBhvr>
                                        <p:cTn id="88" dur="1000"/>
                                        <p:tgtEl>
                                          <p:spTgt spid="13"/>
                                        </p:tgtEl>
                                      </p:cBhvr>
                                    </p:animEffect>
                                    <p:set>
                                      <p:cBhvr>
                                        <p:cTn id="89" dur="1" fill="hold">
                                          <p:stCondLst>
                                            <p:cond delay="999"/>
                                          </p:stCondLst>
                                        </p:cTn>
                                        <p:tgtEl>
                                          <p:spTgt spid="13"/>
                                        </p:tgtEl>
                                        <p:attrNameLst>
                                          <p:attrName>style.visibility</p:attrName>
                                        </p:attrNameLst>
                                      </p:cBhvr>
                                      <p:to>
                                        <p:strVal val="hidden"/>
                                      </p:to>
                                    </p:set>
                                  </p:childTnLst>
                                </p:cTn>
                              </p:par>
                              <p:par>
                                <p:cTn id="90" presetID="6" presetClass="exit" presetSubtype="16" fill="hold" nodeType="withEffect">
                                  <p:stCondLst>
                                    <p:cond delay="0"/>
                                  </p:stCondLst>
                                  <p:childTnLst>
                                    <p:animEffect transition="out" filter="circle(in)">
                                      <p:cBhvr>
                                        <p:cTn id="91" dur="2000"/>
                                        <p:tgtEl>
                                          <p:spTgt spid="28"/>
                                        </p:tgtEl>
                                      </p:cBhvr>
                                    </p:animEffect>
                                    <p:set>
                                      <p:cBhvr>
                                        <p:cTn id="92" dur="1" fill="hold">
                                          <p:stCondLst>
                                            <p:cond delay="1999"/>
                                          </p:stCondLst>
                                        </p:cTn>
                                        <p:tgtEl>
                                          <p:spTgt spid="28"/>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10" presetClass="exit" presetSubtype="0" fill="hold" grpId="1" nodeType="clickEffect">
                                  <p:stCondLst>
                                    <p:cond delay="0"/>
                                  </p:stCondLst>
                                  <p:childTnLst>
                                    <p:animEffect transition="out" filter="fade">
                                      <p:cBhvr>
                                        <p:cTn id="96" dur="1000"/>
                                        <p:tgtEl>
                                          <p:spTgt spid="51"/>
                                        </p:tgtEl>
                                      </p:cBhvr>
                                    </p:animEffect>
                                    <p:set>
                                      <p:cBhvr>
                                        <p:cTn id="97" dur="1" fill="hold">
                                          <p:stCondLst>
                                            <p:cond delay="999"/>
                                          </p:stCondLst>
                                        </p:cTn>
                                        <p:tgtEl>
                                          <p:spTgt spid="51"/>
                                        </p:tgtEl>
                                        <p:attrNameLst>
                                          <p:attrName>style.visibility</p:attrName>
                                        </p:attrNameLst>
                                      </p:cBhvr>
                                      <p:to>
                                        <p:strVal val="hidden"/>
                                      </p:to>
                                    </p:set>
                                  </p:childTnLst>
                                </p:cTn>
                              </p:par>
                            </p:childTnLst>
                          </p:cTn>
                        </p:par>
                        <p:par>
                          <p:cTn id="98" fill="hold">
                            <p:stCondLst>
                              <p:cond delay="1000"/>
                            </p:stCondLst>
                            <p:childTnLst>
                              <p:par>
                                <p:cTn id="99" presetID="10" presetClass="entr" presetSubtype="0" fill="hold" grpId="0" nodeType="afterEffect">
                                  <p:stCondLst>
                                    <p:cond delay="0"/>
                                  </p:stCondLst>
                                  <p:childTnLst>
                                    <p:set>
                                      <p:cBhvr>
                                        <p:cTn id="100" dur="1" fill="hold">
                                          <p:stCondLst>
                                            <p:cond delay="0"/>
                                          </p:stCondLst>
                                        </p:cTn>
                                        <p:tgtEl>
                                          <p:spTgt spid="50"/>
                                        </p:tgtEl>
                                        <p:attrNameLst>
                                          <p:attrName>style.visibility</p:attrName>
                                        </p:attrNameLst>
                                      </p:cBhvr>
                                      <p:to>
                                        <p:strVal val="visible"/>
                                      </p:to>
                                    </p:set>
                                    <p:animEffect transition="in" filter="fade">
                                      <p:cBhvr>
                                        <p:cTn id="101" dur="1000"/>
                                        <p:tgtEl>
                                          <p:spTgt spid="50"/>
                                        </p:tgtEl>
                                      </p:cBhvr>
                                    </p:animEffect>
                                  </p:childTnLst>
                                </p:cTn>
                              </p:par>
                              <p:par>
                                <p:cTn id="102" presetID="6" presetClass="emph" presetSubtype="0" fill="hold" nodeType="withEffect">
                                  <p:stCondLst>
                                    <p:cond delay="0"/>
                                  </p:stCondLst>
                                  <p:childTnLst>
                                    <p:animScale>
                                      <p:cBhvr>
                                        <p:cTn id="103" dur="1000" fill="hold"/>
                                        <p:tgtEl>
                                          <p:spTgt spid="29"/>
                                        </p:tgtEl>
                                      </p:cBhvr>
                                      <p:by x="200000" y="200000"/>
                                    </p:animScale>
                                  </p:childTnLst>
                                </p:cTn>
                              </p:par>
                              <p:par>
                                <p:cTn id="104" presetID="35" presetClass="path" presetSubtype="0" accel="50000" decel="50000" fill="hold" nodeType="withEffect">
                                  <p:stCondLst>
                                    <p:cond delay="0"/>
                                  </p:stCondLst>
                                  <p:childTnLst>
                                    <p:animMotion origin="layout" path="M 3.33333E-6 -4.44444E-6 L -0.48334 -0.11666 " pathEditMode="relative" rAng="0" ptsTypes="AA">
                                      <p:cBhvr>
                                        <p:cTn id="105" dur="1000" fill="hold"/>
                                        <p:tgtEl>
                                          <p:spTgt spid="29"/>
                                        </p:tgtEl>
                                        <p:attrNameLst>
                                          <p:attrName>ppt_x</p:attrName>
                                          <p:attrName>ppt_y</p:attrName>
                                        </p:attrNameLst>
                                      </p:cBhvr>
                                      <p:rCtr x="-242" y="-58"/>
                                    </p:animMotion>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8"/>
                                        </p:tgtEl>
                                        <p:attrNameLst>
                                          <p:attrName>style.visibility</p:attrName>
                                        </p:attrNameLst>
                                      </p:cBhvr>
                                      <p:to>
                                        <p:strVal val="visible"/>
                                      </p:to>
                                    </p:set>
                                    <p:animEffect transition="in" filter="fade">
                                      <p:cBhvr>
                                        <p:cTn id="110" dur="1000"/>
                                        <p:tgtEl>
                                          <p:spTgt spid="48"/>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0" nodeType="click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fade">
                                      <p:cBhvr>
                                        <p:cTn id="115" dur="1000"/>
                                        <p:tgtEl>
                                          <p:spTgt spid="59"/>
                                        </p:tgtEl>
                                      </p:cBhvr>
                                    </p:animEffect>
                                  </p:childTnLst>
                                </p:cTn>
                              </p:par>
                              <p:par>
                                <p:cTn id="116" presetID="35" presetClass="path" presetSubtype="0" accel="50000" decel="50000" fill="hold" nodeType="withEffect">
                                  <p:stCondLst>
                                    <p:cond delay="0"/>
                                  </p:stCondLst>
                                  <p:childTnLst>
                                    <p:animMotion origin="layout" path="M 1.11022E-16 -3.33333E-6 L -0.425 0.07778 " pathEditMode="relative" rAng="0" ptsTypes="AA">
                                      <p:cBhvr>
                                        <p:cTn id="117" dur="1000" fill="hold"/>
                                        <p:tgtEl>
                                          <p:spTgt spid="14"/>
                                        </p:tgtEl>
                                        <p:attrNameLst>
                                          <p:attrName>ppt_x</p:attrName>
                                          <p:attrName>ppt_y</p:attrName>
                                        </p:attrNameLst>
                                      </p:cBhvr>
                                      <p:rCtr x="-213" y="39"/>
                                    </p:animMotion>
                                  </p:childTnLst>
                                </p:cTn>
                              </p:par>
                              <p:par>
                                <p:cTn id="118" presetID="10" presetClass="exit" presetSubtype="0" fill="hold" nodeType="withEffect">
                                  <p:stCondLst>
                                    <p:cond delay="0"/>
                                  </p:stCondLst>
                                  <p:childTnLst>
                                    <p:animEffect transition="out" filter="fade">
                                      <p:cBhvr>
                                        <p:cTn id="119" dur="1000"/>
                                        <p:tgtEl>
                                          <p:spTgt spid="58"/>
                                        </p:tgtEl>
                                      </p:cBhvr>
                                    </p:animEffect>
                                    <p:set>
                                      <p:cBhvr>
                                        <p:cTn id="120" dur="1" fill="hold">
                                          <p:stCondLst>
                                            <p:cond delay="999"/>
                                          </p:stCondLst>
                                        </p:cTn>
                                        <p:tgtEl>
                                          <p:spTgt spid="58"/>
                                        </p:tgtEl>
                                        <p:attrNameLst>
                                          <p:attrName>style.visibility</p:attrName>
                                        </p:attrNameLst>
                                      </p:cBhvr>
                                      <p:to>
                                        <p:strVal val="hidden"/>
                                      </p:to>
                                    </p:set>
                                  </p:childTnLst>
                                </p:cTn>
                              </p:par>
                              <p:par>
                                <p:cTn id="121" presetID="10" presetClass="exit" presetSubtype="0" fill="hold" nodeType="withEffect">
                                  <p:stCondLst>
                                    <p:cond delay="0"/>
                                  </p:stCondLst>
                                  <p:childTnLst>
                                    <p:animEffect transition="out" filter="fade">
                                      <p:cBhvr>
                                        <p:cTn id="122" dur="1000"/>
                                        <p:tgtEl>
                                          <p:spTgt spid="57"/>
                                        </p:tgtEl>
                                      </p:cBhvr>
                                    </p:animEffect>
                                    <p:set>
                                      <p:cBhvr>
                                        <p:cTn id="123" dur="1" fill="hold">
                                          <p:stCondLst>
                                            <p:cond delay="999"/>
                                          </p:stCondLst>
                                        </p:cTn>
                                        <p:tgtEl>
                                          <p:spTgt spid="57"/>
                                        </p:tgtEl>
                                        <p:attrNameLst>
                                          <p:attrName>style.visibility</p:attrName>
                                        </p:attrNameLst>
                                      </p:cBhvr>
                                      <p:to>
                                        <p:strVal val="hidden"/>
                                      </p:to>
                                    </p:se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46"/>
                                        </p:tgtEl>
                                        <p:attrNameLst>
                                          <p:attrName>style.visibility</p:attrName>
                                        </p:attrNameLst>
                                      </p:cBhvr>
                                      <p:to>
                                        <p:strVal val="visible"/>
                                      </p:to>
                                    </p:set>
                                    <p:animEffect transition="in" filter="wipe(left)">
                                      <p:cBhvr>
                                        <p:cTn id="128" dur="1000"/>
                                        <p:tgtEl>
                                          <p:spTgt spid="46"/>
                                        </p:tgtEl>
                                      </p:cBhvr>
                                    </p:animEffect>
                                  </p:childTnLst>
                                </p:cTn>
                              </p:par>
                              <p:par>
                                <p:cTn id="129" presetID="42" presetClass="path" presetSubtype="0" accel="50000" decel="50000" fill="hold" grpId="1" nodeType="withEffect">
                                  <p:stCondLst>
                                    <p:cond delay="0"/>
                                  </p:stCondLst>
                                  <p:childTnLst>
                                    <p:animMotion origin="layout" path="M -0.425 0.07778 L -0.425 0.33334 " pathEditMode="relative" rAng="0" ptsTypes="AA">
                                      <p:cBhvr>
                                        <p:cTn id="130" dur="2000" fill="hold"/>
                                        <p:tgtEl>
                                          <p:spTgt spid="14"/>
                                        </p:tgtEl>
                                        <p:attrNameLst>
                                          <p:attrName>ppt_x</p:attrName>
                                          <p:attrName>ppt_y</p:attrName>
                                        </p:attrNameLst>
                                      </p:cBhvr>
                                      <p:rCtr x="0" y="128"/>
                                    </p:animMotion>
                                  </p:childTnLst>
                                </p:cTn>
                              </p:par>
                              <p:par>
                                <p:cTn id="131" presetID="10" presetClass="exit" presetSubtype="0" fill="hold" grpId="1" nodeType="withEffect">
                                  <p:stCondLst>
                                    <p:cond delay="500"/>
                                  </p:stCondLst>
                                  <p:childTnLst>
                                    <p:animEffect transition="out" filter="fade">
                                      <p:cBhvr>
                                        <p:cTn id="132" dur="1000"/>
                                        <p:tgtEl>
                                          <p:spTgt spid="27">
                                            <p:txEl>
                                              <p:charRg st="4294967295" end="4294967295"/>
                                            </p:txEl>
                                          </p:spTgt>
                                        </p:tgtEl>
                                      </p:cBhvr>
                                    </p:animEffect>
                                    <p:set>
                                      <p:cBhvr>
                                        <p:cTn id="133" dur="1" fill="hold">
                                          <p:stCondLst>
                                            <p:cond delay="999"/>
                                          </p:stCondLst>
                                        </p:cTn>
                                        <p:tgtEl>
                                          <p:spTgt spid="27">
                                            <p:txEl>
                                              <p:charRg st="4294967295" end="4294967295"/>
                                            </p:txEl>
                                          </p:spTgt>
                                        </p:tgtEl>
                                        <p:attrNameLst>
                                          <p:attrName>style.visibility</p:attrName>
                                        </p:attrNameLst>
                                      </p:cBhvr>
                                      <p:to>
                                        <p:strVal val="hidden"/>
                                      </p:to>
                                    </p:set>
                                  </p:childTnLst>
                                </p:cTn>
                              </p:par>
                              <p:par>
                                <p:cTn id="134" presetID="10" presetClass="exit" presetSubtype="0" fill="hold" grpId="1" nodeType="withEffect">
                                  <p:stCondLst>
                                    <p:cond delay="500"/>
                                  </p:stCondLst>
                                  <p:childTnLst>
                                    <p:animEffect transition="out" filter="fade">
                                      <p:cBhvr>
                                        <p:cTn id="135" dur="1000"/>
                                        <p:tgtEl>
                                          <p:spTgt spid="48"/>
                                        </p:tgtEl>
                                      </p:cBhvr>
                                    </p:animEffect>
                                    <p:set>
                                      <p:cBhvr>
                                        <p:cTn id="136" dur="1" fill="hold">
                                          <p:stCondLst>
                                            <p:cond delay="999"/>
                                          </p:stCondLst>
                                        </p:cTn>
                                        <p:tgtEl>
                                          <p:spTgt spid="48"/>
                                        </p:tgtEl>
                                        <p:attrNameLst>
                                          <p:attrName>style.visibility</p:attrName>
                                        </p:attrNameLst>
                                      </p:cBhvr>
                                      <p:to>
                                        <p:strVal val="hidden"/>
                                      </p:to>
                                    </p:set>
                                  </p:childTnLst>
                                </p:cTn>
                              </p:par>
                              <p:par>
                                <p:cTn id="137" presetID="10" presetClass="exit" presetSubtype="0" fill="hold" grpId="1" nodeType="withEffect">
                                  <p:stCondLst>
                                    <p:cond delay="500"/>
                                  </p:stCondLst>
                                  <p:childTnLst>
                                    <p:animEffect transition="out" filter="fade">
                                      <p:cBhvr>
                                        <p:cTn id="138" dur="1000"/>
                                        <p:tgtEl>
                                          <p:spTgt spid="59"/>
                                        </p:tgtEl>
                                      </p:cBhvr>
                                    </p:animEffect>
                                    <p:set>
                                      <p:cBhvr>
                                        <p:cTn id="139" dur="1" fill="hold">
                                          <p:stCondLst>
                                            <p:cond delay="999"/>
                                          </p:stCondLst>
                                        </p:cTn>
                                        <p:tgtEl>
                                          <p:spTgt spid="59"/>
                                        </p:tgtEl>
                                        <p:attrNameLst>
                                          <p:attrName>style.visibility</p:attrName>
                                        </p:attrNameLst>
                                      </p:cBhvr>
                                      <p:to>
                                        <p:strVal val="hidden"/>
                                      </p:to>
                                    </p:set>
                                  </p:childTnLst>
                                </p:cTn>
                              </p:par>
                            </p:childTnLst>
                          </p:cTn>
                        </p:par>
                      </p:childTnLst>
                    </p:cTn>
                  </p:par>
                  <p:par>
                    <p:cTn id="140" fill="hold">
                      <p:stCondLst>
                        <p:cond delay="indefinite"/>
                      </p:stCondLst>
                      <p:childTnLst>
                        <p:par>
                          <p:cTn id="141" fill="hold">
                            <p:stCondLst>
                              <p:cond delay="0"/>
                            </p:stCondLst>
                            <p:childTnLst>
                              <p:par>
                                <p:cTn id="142" presetID="10" presetClass="entr" presetSubtype="0" fill="hold" grpId="0" nodeType="clickEffect">
                                  <p:stCondLst>
                                    <p:cond delay="0"/>
                                  </p:stCondLst>
                                  <p:childTnLst>
                                    <p:set>
                                      <p:cBhvr>
                                        <p:cTn id="143" dur="1" fill="hold">
                                          <p:stCondLst>
                                            <p:cond delay="0"/>
                                          </p:stCondLst>
                                        </p:cTn>
                                        <p:tgtEl>
                                          <p:spTgt spid="60"/>
                                        </p:tgtEl>
                                        <p:attrNameLst>
                                          <p:attrName>style.visibility</p:attrName>
                                        </p:attrNameLst>
                                      </p:cBhvr>
                                      <p:to>
                                        <p:strVal val="visible"/>
                                      </p:to>
                                    </p:set>
                                    <p:animEffect transition="in" filter="fade">
                                      <p:cBhvr>
                                        <p:cTn id="144" dur="1000"/>
                                        <p:tgtEl>
                                          <p:spTgt spid="60"/>
                                        </p:tgtEl>
                                      </p:cBhvr>
                                    </p:animEffect>
                                  </p:childTnLst>
                                </p:cTn>
                              </p:par>
                            </p:childTnLst>
                          </p:cTn>
                        </p:par>
                      </p:childTnLst>
                    </p:cTn>
                  </p:par>
                  <p:par>
                    <p:cTn id="145" fill="hold">
                      <p:stCondLst>
                        <p:cond delay="indefinite"/>
                      </p:stCondLst>
                      <p:childTnLst>
                        <p:par>
                          <p:cTn id="146" fill="hold">
                            <p:stCondLst>
                              <p:cond delay="0"/>
                            </p:stCondLst>
                            <p:childTnLst>
                              <p:par>
                                <p:cTn id="147" presetID="10" presetClass="entr" presetSubtype="0" fill="hold" grpId="0" nodeType="clickEffect">
                                  <p:stCondLst>
                                    <p:cond delay="0"/>
                                  </p:stCondLst>
                                  <p:childTnLst>
                                    <p:set>
                                      <p:cBhvr>
                                        <p:cTn id="148" dur="1" fill="hold">
                                          <p:stCondLst>
                                            <p:cond delay="0"/>
                                          </p:stCondLst>
                                        </p:cTn>
                                        <p:tgtEl>
                                          <p:spTgt spid="61"/>
                                        </p:tgtEl>
                                        <p:attrNameLst>
                                          <p:attrName>style.visibility</p:attrName>
                                        </p:attrNameLst>
                                      </p:cBhvr>
                                      <p:to>
                                        <p:strVal val="visible"/>
                                      </p:to>
                                    </p:set>
                                    <p:animEffect transition="in" filter="fade">
                                      <p:cBhvr>
                                        <p:cTn id="149" dur="1000"/>
                                        <p:tgtEl>
                                          <p:spTgt spid="61"/>
                                        </p:tgtEl>
                                      </p:cBhvr>
                                    </p:animEffect>
                                  </p:childTnLst>
                                </p:cTn>
                              </p:par>
                              <p:par>
                                <p:cTn id="150" presetID="10" presetClass="exit" presetSubtype="0" fill="hold" grpId="1" nodeType="withEffect">
                                  <p:stCondLst>
                                    <p:cond delay="0"/>
                                  </p:stCondLst>
                                  <p:childTnLst>
                                    <p:animEffect transition="out" filter="fade">
                                      <p:cBhvr>
                                        <p:cTn id="151" dur="1000"/>
                                        <p:tgtEl>
                                          <p:spTgt spid="46"/>
                                        </p:tgtEl>
                                      </p:cBhvr>
                                    </p:animEffect>
                                    <p:set>
                                      <p:cBhvr>
                                        <p:cTn id="152" dur="1" fill="hold">
                                          <p:stCondLst>
                                            <p:cond delay="999"/>
                                          </p:stCondLst>
                                        </p:cTn>
                                        <p:tgtEl>
                                          <p:spTgt spid="46"/>
                                        </p:tgtEl>
                                        <p:attrNameLst>
                                          <p:attrName>style.visibility</p:attrName>
                                        </p:attrNameLst>
                                      </p:cBhvr>
                                      <p:to>
                                        <p:strVal val="hidden"/>
                                      </p:to>
                                    </p:set>
                                  </p:childTnLst>
                                </p:cTn>
                              </p:par>
                              <p:par>
                                <p:cTn id="153" presetID="10" presetClass="entr" presetSubtype="0" fill="hold" nodeType="withEffect">
                                  <p:stCondLst>
                                    <p:cond delay="0"/>
                                  </p:stCondLst>
                                  <p:childTnLst>
                                    <p:set>
                                      <p:cBhvr>
                                        <p:cTn id="154" dur="1" fill="hold">
                                          <p:stCondLst>
                                            <p:cond delay="0"/>
                                          </p:stCondLst>
                                        </p:cTn>
                                        <p:tgtEl>
                                          <p:spTgt spid="242691"/>
                                        </p:tgtEl>
                                        <p:attrNameLst>
                                          <p:attrName>style.visibility</p:attrName>
                                        </p:attrNameLst>
                                      </p:cBhvr>
                                      <p:to>
                                        <p:strVal val="visible"/>
                                      </p:to>
                                    </p:set>
                                    <p:animEffect transition="in" filter="fade">
                                      <p:cBhvr>
                                        <p:cTn id="155" dur="1000"/>
                                        <p:tgtEl>
                                          <p:spTgt spid="242691"/>
                                        </p:tgtEl>
                                      </p:cBhvr>
                                    </p:animEffect>
                                  </p:childTnLst>
                                </p:cTn>
                              </p:par>
                            </p:childTnLst>
                          </p:cTn>
                        </p:par>
                      </p:childTnLst>
                    </p:cTn>
                  </p:par>
                  <p:par>
                    <p:cTn id="156" fill="hold">
                      <p:stCondLst>
                        <p:cond delay="indefinite"/>
                      </p:stCondLst>
                      <p:childTnLst>
                        <p:par>
                          <p:cTn id="157" fill="hold">
                            <p:stCondLst>
                              <p:cond delay="0"/>
                            </p:stCondLst>
                            <p:childTnLst>
                              <p:par>
                                <p:cTn id="158" presetID="10" presetClass="exit" presetSubtype="0" fill="hold" nodeType="clickEffect">
                                  <p:stCondLst>
                                    <p:cond delay="0"/>
                                  </p:stCondLst>
                                  <p:childTnLst>
                                    <p:animEffect transition="out" filter="fade">
                                      <p:cBhvr>
                                        <p:cTn id="159" dur="2000"/>
                                        <p:tgtEl>
                                          <p:spTgt spid="14"/>
                                        </p:tgtEl>
                                      </p:cBhvr>
                                    </p:animEffect>
                                    <p:set>
                                      <p:cBhvr>
                                        <p:cTn id="160" dur="1" fill="hold">
                                          <p:stCondLst>
                                            <p:cond delay="1999"/>
                                          </p:stCondLst>
                                        </p:cTn>
                                        <p:tgtEl>
                                          <p:spTgt spid="14"/>
                                        </p:tgtEl>
                                        <p:attrNameLst>
                                          <p:attrName>style.visibility</p:attrName>
                                        </p:attrNameLst>
                                      </p:cBhvr>
                                      <p:to>
                                        <p:strVal val="hidden"/>
                                      </p:to>
                                    </p:set>
                                  </p:childTnLst>
                                </p:cTn>
                              </p:par>
                              <p:par>
                                <p:cTn id="161" presetID="10" presetClass="exit" presetSubtype="0" fill="hold" grpId="1" nodeType="withEffect">
                                  <p:stCondLst>
                                    <p:cond delay="0"/>
                                  </p:stCondLst>
                                  <p:childTnLst>
                                    <p:animEffect transition="out" filter="fade">
                                      <p:cBhvr>
                                        <p:cTn id="162" dur="1000"/>
                                        <p:tgtEl>
                                          <p:spTgt spid="60"/>
                                        </p:tgtEl>
                                      </p:cBhvr>
                                    </p:animEffect>
                                    <p:set>
                                      <p:cBhvr>
                                        <p:cTn id="163" dur="1" fill="hold">
                                          <p:stCondLst>
                                            <p:cond delay="999"/>
                                          </p:stCondLst>
                                        </p:cTn>
                                        <p:tgtEl>
                                          <p:spTgt spid="60"/>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1000"/>
                                        <p:tgtEl>
                                          <p:spTgt spid="61"/>
                                        </p:tgtEl>
                                      </p:cBhvr>
                                    </p:animEffect>
                                    <p:set>
                                      <p:cBhvr>
                                        <p:cTn id="166" dur="1" fill="hold">
                                          <p:stCondLst>
                                            <p:cond delay="999"/>
                                          </p:stCondLst>
                                        </p:cTn>
                                        <p:tgtEl>
                                          <p:spTgt spid="61"/>
                                        </p:tgtEl>
                                        <p:attrNameLst>
                                          <p:attrName>style.visibility</p:attrName>
                                        </p:attrNameLst>
                                      </p:cBhvr>
                                      <p:to>
                                        <p:strVal val="hidden"/>
                                      </p:to>
                                    </p:set>
                                  </p:childTnLst>
                                </p:cTn>
                              </p:par>
                              <p:par>
                                <p:cTn id="167" presetID="10" presetClass="exit" presetSubtype="0" fill="hold" grpId="2" nodeType="withEffect">
                                  <p:stCondLst>
                                    <p:cond delay="0"/>
                                  </p:stCondLst>
                                  <p:childTnLst>
                                    <p:animEffect transition="out" filter="fade">
                                      <p:cBhvr>
                                        <p:cTn id="168" dur="1000"/>
                                        <p:tgtEl>
                                          <p:spTgt spid="61"/>
                                        </p:tgtEl>
                                      </p:cBhvr>
                                    </p:animEffect>
                                    <p:set>
                                      <p:cBhvr>
                                        <p:cTn id="169" dur="1" fill="hold">
                                          <p:stCondLst>
                                            <p:cond delay="999"/>
                                          </p:stCondLst>
                                        </p:cTn>
                                        <p:tgtEl>
                                          <p:spTgt spid="61"/>
                                        </p:tgtEl>
                                        <p:attrNameLst>
                                          <p:attrName>style.visibility</p:attrName>
                                        </p:attrNameLst>
                                      </p:cBhvr>
                                      <p:to>
                                        <p:strVal val="hidden"/>
                                      </p:to>
                                    </p:set>
                                  </p:childTnLst>
                                </p:cTn>
                              </p:par>
                              <p:par>
                                <p:cTn id="170" presetID="10" presetClass="exit" presetSubtype="0" fill="hold" grpId="2" nodeType="withEffect">
                                  <p:stCondLst>
                                    <p:cond delay="0"/>
                                  </p:stCondLst>
                                  <p:childTnLst>
                                    <p:animEffect transition="out" filter="fade">
                                      <p:cBhvr>
                                        <p:cTn id="171" dur="1000"/>
                                        <p:tgtEl>
                                          <p:spTgt spid="60"/>
                                        </p:tgtEl>
                                      </p:cBhvr>
                                    </p:animEffect>
                                    <p:set>
                                      <p:cBhvr>
                                        <p:cTn id="172" dur="1" fill="hold">
                                          <p:stCondLst>
                                            <p:cond delay="999"/>
                                          </p:stCondLst>
                                        </p:cTn>
                                        <p:tgtEl>
                                          <p:spTgt spid="60"/>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1000"/>
                                        <p:tgtEl>
                                          <p:spTgt spid="50"/>
                                        </p:tgtEl>
                                      </p:cBhvr>
                                    </p:animEffect>
                                    <p:set>
                                      <p:cBhvr>
                                        <p:cTn id="175" dur="1" fill="hold">
                                          <p:stCondLst>
                                            <p:cond delay="999"/>
                                          </p:stCondLst>
                                        </p:cTn>
                                        <p:tgtEl>
                                          <p:spTgt spid="50"/>
                                        </p:tgtEl>
                                        <p:attrNameLst>
                                          <p:attrName>style.visibility</p:attrName>
                                        </p:attrNameLst>
                                      </p:cBhvr>
                                      <p:to>
                                        <p:strVal val="hidden"/>
                                      </p:to>
                                    </p:set>
                                  </p:childTnLst>
                                </p:cTn>
                              </p:par>
                              <p:par>
                                <p:cTn id="176" presetID="10" presetClass="exit" presetSubtype="0" fill="hold" nodeType="withEffect">
                                  <p:stCondLst>
                                    <p:cond delay="0"/>
                                  </p:stCondLst>
                                  <p:childTnLst>
                                    <p:animEffect transition="out" filter="fade">
                                      <p:cBhvr>
                                        <p:cTn id="177" dur="1000"/>
                                        <p:tgtEl>
                                          <p:spTgt spid="242691"/>
                                        </p:tgtEl>
                                      </p:cBhvr>
                                    </p:animEffect>
                                    <p:set>
                                      <p:cBhvr>
                                        <p:cTn id="178" dur="1" fill="hold">
                                          <p:stCondLst>
                                            <p:cond delay="999"/>
                                          </p:stCondLst>
                                        </p:cTn>
                                        <p:tgtEl>
                                          <p:spTgt spid="242691"/>
                                        </p:tgtEl>
                                        <p:attrNameLst>
                                          <p:attrName>style.visibility</p:attrName>
                                        </p:attrNameLst>
                                      </p:cBhvr>
                                      <p:to>
                                        <p:strVal val="hidden"/>
                                      </p:to>
                                    </p:set>
                                  </p:childTnLst>
                                </p:cTn>
                              </p:par>
                              <p:par>
                                <p:cTn id="179" presetID="6" presetClass="emph" presetSubtype="0" fill="hold" nodeType="withEffect">
                                  <p:stCondLst>
                                    <p:cond delay="0"/>
                                  </p:stCondLst>
                                  <p:childTnLst>
                                    <p:animScale>
                                      <p:cBhvr>
                                        <p:cTn id="180" dur="1000" fill="hold"/>
                                        <p:tgtEl>
                                          <p:spTgt spid="29"/>
                                        </p:tgtEl>
                                      </p:cBhvr>
                                      <p:by x="150000" y="150000"/>
                                    </p:animScale>
                                  </p:childTnLst>
                                </p:cTn>
                              </p:par>
                              <p:par>
                                <p:cTn id="181" presetID="42" presetClass="path" presetSubtype="0" accel="50000" decel="50000" fill="hold" nodeType="withEffect">
                                  <p:stCondLst>
                                    <p:cond delay="0"/>
                                  </p:stCondLst>
                                  <p:childTnLst>
                                    <p:animMotion origin="layout" path="M -0.48334 -0.11666 L -0.33334 0.16112 " pathEditMode="relative" rAng="0" ptsTypes="AA">
                                      <p:cBhvr>
                                        <p:cTn id="182" dur="1000" fill="hold"/>
                                        <p:tgtEl>
                                          <p:spTgt spid="29"/>
                                        </p:tgtEl>
                                        <p:attrNameLst>
                                          <p:attrName>ppt_x</p:attrName>
                                          <p:attrName>ppt_y</p:attrName>
                                        </p:attrNameLst>
                                      </p:cBhvr>
                                      <p:rCtr x="75" y="139"/>
                                    </p:animMotion>
                                  </p:childTnLst>
                                </p:cTn>
                              </p:par>
                              <p:par>
                                <p:cTn id="183" presetID="10" presetClass="entr" presetSubtype="0" fill="hold" nodeType="withEffect">
                                  <p:stCondLst>
                                    <p:cond delay="500"/>
                                  </p:stCondLst>
                                  <p:childTnLst>
                                    <p:set>
                                      <p:cBhvr>
                                        <p:cTn id="184" dur="1" fill="hold">
                                          <p:stCondLst>
                                            <p:cond delay="0"/>
                                          </p:stCondLst>
                                        </p:cTn>
                                        <p:tgtEl>
                                          <p:spTgt spid="66"/>
                                        </p:tgtEl>
                                        <p:attrNameLst>
                                          <p:attrName>style.visibility</p:attrName>
                                        </p:attrNameLst>
                                      </p:cBhvr>
                                      <p:to>
                                        <p:strVal val="visible"/>
                                      </p:to>
                                    </p:set>
                                    <p:animEffect transition="in" filter="fade">
                                      <p:cBhvr>
                                        <p:cTn id="185" dur="1000"/>
                                        <p:tgtEl>
                                          <p:spTgt spid="66"/>
                                        </p:tgtEl>
                                      </p:cBhvr>
                                    </p:animEffect>
                                  </p:childTnLst>
                                </p:cTn>
                              </p:par>
                              <p:par>
                                <p:cTn id="186" presetID="10" presetClass="exit" presetSubtype="0" fill="hold" nodeType="withEffect">
                                  <p:stCondLst>
                                    <p:cond delay="500"/>
                                  </p:stCondLst>
                                  <p:childTnLst>
                                    <p:animEffect transition="out" filter="fade">
                                      <p:cBhvr>
                                        <p:cTn id="187" dur="1000"/>
                                        <p:tgtEl>
                                          <p:spTgt spid="29"/>
                                        </p:tgtEl>
                                      </p:cBhvr>
                                    </p:animEffect>
                                    <p:set>
                                      <p:cBhvr>
                                        <p:cTn id="188" dur="1" fill="hold">
                                          <p:stCondLst>
                                            <p:cond delay="999"/>
                                          </p:stCondLst>
                                        </p:cTn>
                                        <p:tgtEl>
                                          <p:spTgt spid="29"/>
                                        </p:tgtEl>
                                        <p:attrNameLst>
                                          <p:attrName>style.visibility</p:attrName>
                                        </p:attrNameLst>
                                      </p:cBhvr>
                                      <p:to>
                                        <p:strVal val="hidden"/>
                                      </p:to>
                                    </p:set>
                                  </p:childTnLst>
                                </p:cTn>
                              </p:par>
                              <p:par>
                                <p:cTn id="189" presetID="53" presetClass="entr" presetSubtype="0" fill="hold" nodeType="withEffect">
                                  <p:stCondLst>
                                    <p:cond delay="500"/>
                                  </p:stCondLst>
                                  <p:childTnLst>
                                    <p:set>
                                      <p:cBhvr>
                                        <p:cTn id="190" dur="1" fill="hold">
                                          <p:stCondLst>
                                            <p:cond delay="0"/>
                                          </p:stCondLst>
                                        </p:cTn>
                                        <p:tgtEl>
                                          <p:spTgt spid="65"/>
                                        </p:tgtEl>
                                        <p:attrNameLst>
                                          <p:attrName>style.visibility</p:attrName>
                                        </p:attrNameLst>
                                      </p:cBhvr>
                                      <p:to>
                                        <p:strVal val="visible"/>
                                      </p:to>
                                    </p:set>
                                    <p:anim calcmode="lin" valueType="num">
                                      <p:cBhvr>
                                        <p:cTn id="191" dur="1000" fill="hold"/>
                                        <p:tgtEl>
                                          <p:spTgt spid="65"/>
                                        </p:tgtEl>
                                        <p:attrNameLst>
                                          <p:attrName>ppt_w</p:attrName>
                                        </p:attrNameLst>
                                      </p:cBhvr>
                                      <p:tavLst>
                                        <p:tav tm="0">
                                          <p:val>
                                            <p:fltVal val="0"/>
                                          </p:val>
                                        </p:tav>
                                        <p:tav tm="100000">
                                          <p:val>
                                            <p:strVal val="#ppt_w"/>
                                          </p:val>
                                        </p:tav>
                                      </p:tavLst>
                                    </p:anim>
                                    <p:anim calcmode="lin" valueType="num">
                                      <p:cBhvr>
                                        <p:cTn id="192" dur="1000" fill="hold"/>
                                        <p:tgtEl>
                                          <p:spTgt spid="65"/>
                                        </p:tgtEl>
                                        <p:attrNameLst>
                                          <p:attrName>ppt_h</p:attrName>
                                        </p:attrNameLst>
                                      </p:cBhvr>
                                      <p:tavLst>
                                        <p:tav tm="0">
                                          <p:val>
                                            <p:fltVal val="0"/>
                                          </p:val>
                                        </p:tav>
                                        <p:tav tm="100000">
                                          <p:val>
                                            <p:strVal val="#ppt_h"/>
                                          </p:val>
                                        </p:tav>
                                      </p:tavLst>
                                    </p:anim>
                                    <p:animEffect transition="in" filter="fade">
                                      <p:cBhvr>
                                        <p:cTn id="193" dur="1000"/>
                                        <p:tgtEl>
                                          <p:spTgt spid="65"/>
                                        </p:tgtEl>
                                      </p:cBhvr>
                                    </p:animEffect>
                                  </p:childTnLst>
                                </p:cTn>
                              </p:par>
                            </p:childTnLst>
                          </p:cTn>
                        </p:par>
                        <p:par>
                          <p:cTn id="194" fill="hold">
                            <p:stCondLst>
                              <p:cond delay="2000"/>
                            </p:stCondLst>
                            <p:childTnLst>
                              <p:par>
                                <p:cTn id="195" presetID="49" presetClass="entr" presetSubtype="0" decel="100000" fill="hold" grpId="0" nodeType="afterEffect">
                                  <p:stCondLst>
                                    <p:cond delay="0"/>
                                  </p:stCondLst>
                                  <p:childTnLst>
                                    <p:set>
                                      <p:cBhvr>
                                        <p:cTn id="196" dur="1" fill="hold">
                                          <p:stCondLst>
                                            <p:cond delay="0"/>
                                          </p:stCondLst>
                                        </p:cTn>
                                        <p:tgtEl>
                                          <p:spTgt spid="68"/>
                                        </p:tgtEl>
                                        <p:attrNameLst>
                                          <p:attrName>style.visibility</p:attrName>
                                        </p:attrNameLst>
                                      </p:cBhvr>
                                      <p:to>
                                        <p:strVal val="visible"/>
                                      </p:to>
                                    </p:set>
                                    <p:anim calcmode="lin" valueType="num">
                                      <p:cBhvr>
                                        <p:cTn id="197" dur="1000" fill="hold"/>
                                        <p:tgtEl>
                                          <p:spTgt spid="68"/>
                                        </p:tgtEl>
                                        <p:attrNameLst>
                                          <p:attrName>ppt_w</p:attrName>
                                        </p:attrNameLst>
                                      </p:cBhvr>
                                      <p:tavLst>
                                        <p:tav tm="0">
                                          <p:val>
                                            <p:fltVal val="0"/>
                                          </p:val>
                                        </p:tav>
                                        <p:tav tm="100000">
                                          <p:val>
                                            <p:strVal val="#ppt_w"/>
                                          </p:val>
                                        </p:tav>
                                      </p:tavLst>
                                    </p:anim>
                                    <p:anim calcmode="lin" valueType="num">
                                      <p:cBhvr>
                                        <p:cTn id="198" dur="1000" fill="hold"/>
                                        <p:tgtEl>
                                          <p:spTgt spid="68"/>
                                        </p:tgtEl>
                                        <p:attrNameLst>
                                          <p:attrName>ppt_h</p:attrName>
                                        </p:attrNameLst>
                                      </p:cBhvr>
                                      <p:tavLst>
                                        <p:tav tm="0">
                                          <p:val>
                                            <p:fltVal val="0"/>
                                          </p:val>
                                        </p:tav>
                                        <p:tav tm="100000">
                                          <p:val>
                                            <p:strVal val="#ppt_h"/>
                                          </p:val>
                                        </p:tav>
                                      </p:tavLst>
                                    </p:anim>
                                    <p:anim calcmode="lin" valueType="num">
                                      <p:cBhvr>
                                        <p:cTn id="199" dur="1000" fill="hold"/>
                                        <p:tgtEl>
                                          <p:spTgt spid="68"/>
                                        </p:tgtEl>
                                        <p:attrNameLst>
                                          <p:attrName>style.rotation</p:attrName>
                                        </p:attrNameLst>
                                      </p:cBhvr>
                                      <p:tavLst>
                                        <p:tav tm="0">
                                          <p:val>
                                            <p:fltVal val="360"/>
                                          </p:val>
                                        </p:tav>
                                        <p:tav tm="100000">
                                          <p:val>
                                            <p:fltVal val="0"/>
                                          </p:val>
                                        </p:tav>
                                      </p:tavLst>
                                    </p:anim>
                                    <p:animEffect transition="in" filter="fade">
                                      <p:cBhvr>
                                        <p:cTn id="200" dur="1000"/>
                                        <p:tgtEl>
                                          <p:spTgt spid="68"/>
                                        </p:tgtEl>
                                      </p:cBhvr>
                                    </p:animEffect>
                                  </p:childTnLst>
                                </p:cTn>
                              </p:par>
                              <p:par>
                                <p:cTn id="201" presetID="49" presetClass="entr" presetSubtype="0" decel="100000" fill="hold" grpId="0" nodeType="withEffect">
                                  <p:stCondLst>
                                    <p:cond delay="0"/>
                                  </p:stCondLst>
                                  <p:childTnLst>
                                    <p:set>
                                      <p:cBhvr>
                                        <p:cTn id="202" dur="1" fill="hold">
                                          <p:stCondLst>
                                            <p:cond delay="0"/>
                                          </p:stCondLst>
                                        </p:cTn>
                                        <p:tgtEl>
                                          <p:spTgt spid="67"/>
                                        </p:tgtEl>
                                        <p:attrNameLst>
                                          <p:attrName>style.visibility</p:attrName>
                                        </p:attrNameLst>
                                      </p:cBhvr>
                                      <p:to>
                                        <p:strVal val="visible"/>
                                      </p:to>
                                    </p:set>
                                    <p:anim calcmode="lin" valueType="num">
                                      <p:cBhvr>
                                        <p:cTn id="203" dur="1000" fill="hold"/>
                                        <p:tgtEl>
                                          <p:spTgt spid="67"/>
                                        </p:tgtEl>
                                        <p:attrNameLst>
                                          <p:attrName>ppt_w</p:attrName>
                                        </p:attrNameLst>
                                      </p:cBhvr>
                                      <p:tavLst>
                                        <p:tav tm="0">
                                          <p:val>
                                            <p:fltVal val="0"/>
                                          </p:val>
                                        </p:tav>
                                        <p:tav tm="100000">
                                          <p:val>
                                            <p:strVal val="#ppt_w"/>
                                          </p:val>
                                        </p:tav>
                                      </p:tavLst>
                                    </p:anim>
                                    <p:anim calcmode="lin" valueType="num">
                                      <p:cBhvr>
                                        <p:cTn id="204" dur="1000" fill="hold"/>
                                        <p:tgtEl>
                                          <p:spTgt spid="67"/>
                                        </p:tgtEl>
                                        <p:attrNameLst>
                                          <p:attrName>ppt_h</p:attrName>
                                        </p:attrNameLst>
                                      </p:cBhvr>
                                      <p:tavLst>
                                        <p:tav tm="0">
                                          <p:val>
                                            <p:fltVal val="0"/>
                                          </p:val>
                                        </p:tav>
                                        <p:tav tm="100000">
                                          <p:val>
                                            <p:strVal val="#ppt_h"/>
                                          </p:val>
                                        </p:tav>
                                      </p:tavLst>
                                    </p:anim>
                                    <p:anim calcmode="lin" valueType="num">
                                      <p:cBhvr>
                                        <p:cTn id="205" dur="1000" fill="hold"/>
                                        <p:tgtEl>
                                          <p:spTgt spid="67"/>
                                        </p:tgtEl>
                                        <p:attrNameLst>
                                          <p:attrName>style.rotation</p:attrName>
                                        </p:attrNameLst>
                                      </p:cBhvr>
                                      <p:tavLst>
                                        <p:tav tm="0">
                                          <p:val>
                                            <p:fltVal val="360"/>
                                          </p:val>
                                        </p:tav>
                                        <p:tav tm="100000">
                                          <p:val>
                                            <p:fltVal val="0"/>
                                          </p:val>
                                        </p:tav>
                                      </p:tavLst>
                                    </p:anim>
                                    <p:animEffect transition="in" filter="fade">
                                      <p:cBhvr>
                                        <p:cTn id="206" dur="1000"/>
                                        <p:tgtEl>
                                          <p:spTgt spid="67"/>
                                        </p:tgtEl>
                                      </p:cBhvr>
                                    </p:animEffect>
                                  </p:childTnLst>
                                </p:cTn>
                              </p:par>
                            </p:childTnLst>
                          </p:cTn>
                        </p:par>
                      </p:childTnLst>
                    </p:cTn>
                  </p:par>
                  <p:par>
                    <p:cTn id="207" fill="hold">
                      <p:stCondLst>
                        <p:cond delay="indefinite"/>
                      </p:stCondLst>
                      <p:childTnLst>
                        <p:par>
                          <p:cTn id="208" fill="hold">
                            <p:stCondLst>
                              <p:cond delay="0"/>
                            </p:stCondLst>
                            <p:childTnLst>
                              <p:par>
                                <p:cTn id="209" presetID="10" presetClass="exit" presetSubtype="0" fill="hold" nodeType="clickEffect">
                                  <p:stCondLst>
                                    <p:cond delay="0"/>
                                  </p:stCondLst>
                                  <p:childTnLst>
                                    <p:animEffect transition="out" filter="fade">
                                      <p:cBhvr>
                                        <p:cTn id="210" dur="1000"/>
                                        <p:tgtEl>
                                          <p:spTgt spid="65"/>
                                        </p:tgtEl>
                                      </p:cBhvr>
                                    </p:animEffect>
                                    <p:set>
                                      <p:cBhvr>
                                        <p:cTn id="211" dur="1" fill="hold">
                                          <p:stCondLst>
                                            <p:cond delay="999"/>
                                          </p:stCondLst>
                                        </p:cTn>
                                        <p:tgtEl>
                                          <p:spTgt spid="6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1000"/>
                                        <p:tgtEl>
                                          <p:spTgt spid="68"/>
                                        </p:tgtEl>
                                      </p:cBhvr>
                                    </p:animEffect>
                                    <p:set>
                                      <p:cBhvr>
                                        <p:cTn id="214" dur="1" fill="hold">
                                          <p:stCondLst>
                                            <p:cond delay="999"/>
                                          </p:stCondLst>
                                        </p:cTn>
                                        <p:tgtEl>
                                          <p:spTgt spid="68"/>
                                        </p:tgtEl>
                                        <p:attrNameLst>
                                          <p:attrName>style.visibility</p:attrName>
                                        </p:attrNameLst>
                                      </p:cBhvr>
                                      <p:to>
                                        <p:strVal val="hidden"/>
                                      </p:to>
                                    </p:set>
                                  </p:childTnLst>
                                </p:cTn>
                              </p:par>
                              <p:par>
                                <p:cTn id="215" presetID="10" presetClass="exit" presetSubtype="0" fill="hold" nodeType="withEffect">
                                  <p:stCondLst>
                                    <p:cond delay="0"/>
                                  </p:stCondLst>
                                  <p:childTnLst>
                                    <p:animEffect transition="out" filter="fade">
                                      <p:cBhvr>
                                        <p:cTn id="216" dur="1000"/>
                                        <p:tgtEl>
                                          <p:spTgt spid="66"/>
                                        </p:tgtEl>
                                      </p:cBhvr>
                                    </p:animEffect>
                                    <p:set>
                                      <p:cBhvr>
                                        <p:cTn id="217" dur="1" fill="hold">
                                          <p:stCondLst>
                                            <p:cond delay="999"/>
                                          </p:stCondLst>
                                        </p:cTn>
                                        <p:tgtEl>
                                          <p:spTgt spid="66"/>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1000"/>
                                        <p:tgtEl>
                                          <p:spTgt spid="67"/>
                                        </p:tgtEl>
                                      </p:cBhvr>
                                    </p:animEffect>
                                    <p:set>
                                      <p:cBhvr>
                                        <p:cTn id="220" dur="1" fill="hold">
                                          <p:stCondLst>
                                            <p:cond delay="999"/>
                                          </p:stCondLst>
                                        </p:cTn>
                                        <p:tgtEl>
                                          <p:spTgt spid="67"/>
                                        </p:tgtEl>
                                        <p:attrNameLst>
                                          <p:attrName>style.visibility</p:attrName>
                                        </p:attrNameLst>
                                      </p:cBhvr>
                                      <p:to>
                                        <p:strVal val="hidden"/>
                                      </p:to>
                                    </p:set>
                                  </p:childTnLst>
                                </p:cTn>
                              </p:par>
                            </p:childTnLst>
                          </p:cTn>
                        </p:par>
                        <p:par>
                          <p:cTn id="221" fill="hold">
                            <p:stCondLst>
                              <p:cond delay="1000"/>
                            </p:stCondLst>
                            <p:childTnLst>
                              <p:par>
                                <p:cTn id="222" presetID="53" presetClass="entr" presetSubtype="0" fill="hold" grpId="1" nodeType="afterEffect">
                                  <p:stCondLst>
                                    <p:cond delay="0"/>
                                  </p:stCondLst>
                                  <p:childTnLst>
                                    <p:set>
                                      <p:cBhvr>
                                        <p:cTn id="223" dur="1" fill="hold">
                                          <p:stCondLst>
                                            <p:cond delay="0"/>
                                          </p:stCondLst>
                                        </p:cTn>
                                        <p:tgtEl>
                                          <p:spTgt spid="69"/>
                                        </p:tgtEl>
                                        <p:attrNameLst>
                                          <p:attrName>style.visibility</p:attrName>
                                        </p:attrNameLst>
                                      </p:cBhvr>
                                      <p:to>
                                        <p:strVal val="visible"/>
                                      </p:to>
                                    </p:set>
                                    <p:anim calcmode="lin" valueType="num">
                                      <p:cBhvr>
                                        <p:cTn id="224" dur="1000" fill="hold"/>
                                        <p:tgtEl>
                                          <p:spTgt spid="69"/>
                                        </p:tgtEl>
                                        <p:attrNameLst>
                                          <p:attrName>ppt_w</p:attrName>
                                        </p:attrNameLst>
                                      </p:cBhvr>
                                      <p:tavLst>
                                        <p:tav tm="0">
                                          <p:val>
                                            <p:fltVal val="0"/>
                                          </p:val>
                                        </p:tav>
                                        <p:tav tm="100000">
                                          <p:val>
                                            <p:strVal val="#ppt_w"/>
                                          </p:val>
                                        </p:tav>
                                      </p:tavLst>
                                    </p:anim>
                                    <p:anim calcmode="lin" valueType="num">
                                      <p:cBhvr>
                                        <p:cTn id="225" dur="1000" fill="hold"/>
                                        <p:tgtEl>
                                          <p:spTgt spid="69"/>
                                        </p:tgtEl>
                                        <p:attrNameLst>
                                          <p:attrName>ppt_h</p:attrName>
                                        </p:attrNameLst>
                                      </p:cBhvr>
                                      <p:tavLst>
                                        <p:tav tm="0">
                                          <p:val>
                                            <p:fltVal val="0"/>
                                          </p:val>
                                        </p:tav>
                                        <p:tav tm="100000">
                                          <p:val>
                                            <p:strVal val="#ppt_h"/>
                                          </p:val>
                                        </p:tav>
                                      </p:tavLst>
                                    </p:anim>
                                    <p:animEffect transition="in" filter="fade">
                                      <p:cBhvr>
                                        <p:cTn id="226" dur="1000"/>
                                        <p:tgtEl>
                                          <p:spTgt spid="69"/>
                                        </p:tgtEl>
                                      </p:cBhvr>
                                    </p:animEffect>
                                  </p:childTnLst>
                                </p:cTn>
                              </p:par>
                            </p:childTnLst>
                          </p:cTn>
                        </p:par>
                        <p:par>
                          <p:cTn id="227" fill="hold">
                            <p:stCondLst>
                              <p:cond delay="2000"/>
                            </p:stCondLst>
                            <p:childTnLst>
                              <p:par>
                                <p:cTn id="228" presetID="49" presetClass="entr" presetSubtype="0" decel="100000" fill="hold" grpId="2" nodeType="afterEffect">
                                  <p:stCondLst>
                                    <p:cond delay="0"/>
                                  </p:stCondLst>
                                  <p:childTnLst>
                                    <p:set>
                                      <p:cBhvr>
                                        <p:cTn id="229" dur="1" fill="hold">
                                          <p:stCondLst>
                                            <p:cond delay="0"/>
                                          </p:stCondLst>
                                        </p:cTn>
                                        <p:tgtEl>
                                          <p:spTgt spid="27"/>
                                        </p:tgtEl>
                                        <p:attrNameLst>
                                          <p:attrName>style.visibility</p:attrName>
                                        </p:attrNameLst>
                                      </p:cBhvr>
                                      <p:to>
                                        <p:strVal val="visible"/>
                                      </p:to>
                                    </p:set>
                                    <p:anim calcmode="lin" valueType="num">
                                      <p:cBhvr>
                                        <p:cTn id="230" dur="1000" fill="hold"/>
                                        <p:tgtEl>
                                          <p:spTgt spid="27"/>
                                        </p:tgtEl>
                                        <p:attrNameLst>
                                          <p:attrName>ppt_w</p:attrName>
                                        </p:attrNameLst>
                                      </p:cBhvr>
                                      <p:tavLst>
                                        <p:tav tm="0">
                                          <p:val>
                                            <p:fltVal val="0"/>
                                          </p:val>
                                        </p:tav>
                                        <p:tav tm="100000">
                                          <p:val>
                                            <p:strVal val="#ppt_w"/>
                                          </p:val>
                                        </p:tav>
                                      </p:tavLst>
                                    </p:anim>
                                    <p:anim calcmode="lin" valueType="num">
                                      <p:cBhvr>
                                        <p:cTn id="231" dur="1000" fill="hold"/>
                                        <p:tgtEl>
                                          <p:spTgt spid="27"/>
                                        </p:tgtEl>
                                        <p:attrNameLst>
                                          <p:attrName>ppt_h</p:attrName>
                                        </p:attrNameLst>
                                      </p:cBhvr>
                                      <p:tavLst>
                                        <p:tav tm="0">
                                          <p:val>
                                            <p:fltVal val="0"/>
                                          </p:val>
                                        </p:tav>
                                        <p:tav tm="100000">
                                          <p:val>
                                            <p:strVal val="#ppt_h"/>
                                          </p:val>
                                        </p:tav>
                                      </p:tavLst>
                                    </p:anim>
                                    <p:anim calcmode="lin" valueType="num">
                                      <p:cBhvr>
                                        <p:cTn id="232" dur="1000" fill="hold"/>
                                        <p:tgtEl>
                                          <p:spTgt spid="27"/>
                                        </p:tgtEl>
                                        <p:attrNameLst>
                                          <p:attrName>style.rotation</p:attrName>
                                        </p:attrNameLst>
                                      </p:cBhvr>
                                      <p:tavLst>
                                        <p:tav tm="0">
                                          <p:val>
                                            <p:fltVal val="360"/>
                                          </p:val>
                                        </p:tav>
                                        <p:tav tm="100000">
                                          <p:val>
                                            <p:fltVal val="0"/>
                                          </p:val>
                                        </p:tav>
                                      </p:tavLst>
                                    </p:anim>
                                    <p:animEffect transition="in" filter="fade">
                                      <p:cBhvr>
                                        <p:cTn id="233"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7" grpId="0" animBg="1"/>
      <p:bldP spid="49" grpId="0" animBg="1"/>
      <p:bldP spid="49" grpId="1" animBg="1"/>
      <p:bldP spid="50" grpId="0" animBg="1"/>
      <p:bldP spid="50" grpId="1" animBg="1"/>
      <p:bldP spid="14" grpId="0" animBg="1"/>
      <p:bldP spid="14" grpId="1" animBg="1"/>
      <p:bldP spid="13" grpId="0" animBg="1"/>
      <p:bldP spid="13" grpId="1" animBg="1"/>
      <p:bldP spid="61" grpId="0" animBg="1"/>
      <p:bldP spid="61" grpId="1" animBg="1"/>
      <p:bldP spid="61" grpId="2" animBg="1"/>
      <p:bldP spid="60" grpId="0" animBg="1"/>
      <p:bldP spid="60" grpId="1" animBg="1"/>
      <p:bldP spid="60" grpId="2" animBg="1"/>
      <p:bldP spid="69" grpId="1" animBg="1"/>
      <p:bldP spid="40" grpId="0" animBg="1"/>
      <p:bldP spid="40" grpId="1"/>
      <p:bldP spid="27" grpId="0" animBg="1"/>
      <p:bldP spid="27" grpId="1"/>
      <p:bldP spid="27" grpId="2" animBg="1"/>
      <p:bldP spid="51" grpId="0" animBg="1"/>
      <p:bldP spid="51" grpId="1" animBg="1"/>
      <p:bldP spid="48" grpId="0" animBg="1"/>
      <p:bldP spid="48" grpId="1" animBg="1"/>
      <p:bldP spid="59" grpId="0" animBg="1"/>
      <p:bldP spid="59" grpId="1" animBg="1"/>
      <p:bldP spid="46" grpId="0" animBg="1"/>
      <p:bldP spid="46" grpId="1" animBg="1"/>
      <p:bldP spid="67" grpId="0" animBg="1"/>
      <p:bldP spid="67" grpId="1" animBg="1"/>
      <p:bldP spid="68" grpId="0" animBg="1"/>
      <p:bldP spid="68"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9" name="Picture 3"/>
          <p:cNvPicPr>
            <a:picLocks noChangeAspect="1" noChangeArrowheads="1"/>
          </p:cNvPicPr>
          <p:nvPr/>
        </p:nvPicPr>
        <p:blipFill>
          <a:blip r:embed="rId3"/>
          <a:srcRect/>
          <a:stretch>
            <a:fillRect/>
          </a:stretch>
        </p:blipFill>
        <p:spPr bwMode="auto">
          <a:xfrm>
            <a:off x="-1" y="228600"/>
            <a:ext cx="9144001" cy="6683245"/>
          </a:xfrm>
          <a:prstGeom prst="rect">
            <a:avLst/>
          </a:prstGeom>
          <a:noFill/>
          <a:ln w="9525">
            <a:noFill/>
            <a:miter lim="800000"/>
            <a:headEnd/>
            <a:tailEnd/>
          </a:ln>
          <a:effectLst/>
        </p:spPr>
      </p:pic>
      <p:sp>
        <p:nvSpPr>
          <p:cNvPr id="45" name="Freeform 4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useBgFill="1">
        <p:nvSpPr>
          <p:cNvPr id="16" name="TextBox 15"/>
          <p:cNvSpPr txBox="1"/>
          <p:nvPr/>
        </p:nvSpPr>
        <p:spPr>
          <a:xfrm rot="20122672">
            <a:off x="5310402" y="2994194"/>
            <a:ext cx="2775503" cy="492443"/>
          </a:xfrm>
          <a:prstGeom prst="rect">
            <a:avLst/>
          </a:prstGeom>
        </p:spPr>
        <p:txBody>
          <a:bodyPr wrap="none" rtlCol="0">
            <a:spAutoFit/>
          </a:bodyPr>
          <a:lstStyle/>
          <a:p>
            <a:r>
              <a:rPr lang="en-US" sz="2600" b="1" dirty="0" smtClean="0"/>
              <a:t>Cayuse: 1847-1855</a:t>
            </a:r>
            <a:endParaRPr lang="en-US" sz="2600" b="1" dirty="0"/>
          </a:p>
        </p:txBody>
      </p:sp>
      <p:sp>
        <p:nvSpPr>
          <p:cNvPr id="18" name="TextBox 17"/>
          <p:cNvSpPr txBox="1"/>
          <p:nvPr/>
        </p:nvSpPr>
        <p:spPr>
          <a:xfrm rot="20122672">
            <a:off x="6196116" y="1347392"/>
            <a:ext cx="2980816" cy="492443"/>
          </a:xfrm>
          <a:prstGeom prst="rect">
            <a:avLst/>
          </a:prstGeom>
          <a:noFill/>
        </p:spPr>
        <p:txBody>
          <a:bodyPr wrap="none" rtlCol="0">
            <a:spAutoFit/>
          </a:bodyPr>
          <a:lstStyle/>
          <a:p>
            <a:r>
              <a:rPr lang="en-US" sz="2600" b="1" dirty="0" smtClean="0"/>
              <a:t>Coeur D’Alene: 1858</a:t>
            </a:r>
            <a:endParaRPr lang="en-US" sz="2600" b="1" dirty="0"/>
          </a:p>
        </p:txBody>
      </p:sp>
      <p:sp>
        <p:nvSpPr>
          <p:cNvPr id="20" name="Freeform 19"/>
          <p:cNvSpPr/>
          <p:nvPr/>
        </p:nvSpPr>
        <p:spPr>
          <a:xfrm>
            <a:off x="5108122" y="1657350"/>
            <a:ext cx="1507671" cy="1213757"/>
          </a:xfrm>
          <a:custGeom>
            <a:avLst/>
            <a:gdLst>
              <a:gd name="connsiteX0" fmla="*/ 835478 w 1507671"/>
              <a:gd name="connsiteY0" fmla="*/ 73479 h 1213757"/>
              <a:gd name="connsiteX1" fmla="*/ 606878 w 1507671"/>
              <a:gd name="connsiteY1" fmla="*/ 8164 h 1213757"/>
              <a:gd name="connsiteX2" fmla="*/ 410935 w 1507671"/>
              <a:gd name="connsiteY2" fmla="*/ 122464 h 1213757"/>
              <a:gd name="connsiteX3" fmla="*/ 247649 w 1507671"/>
              <a:gd name="connsiteY3" fmla="*/ 89807 h 1213757"/>
              <a:gd name="connsiteX4" fmla="*/ 35378 w 1507671"/>
              <a:gd name="connsiteY4" fmla="*/ 269421 h 1213757"/>
              <a:gd name="connsiteX5" fmla="*/ 35378 w 1507671"/>
              <a:gd name="connsiteY5" fmla="*/ 661307 h 1213757"/>
              <a:gd name="connsiteX6" fmla="*/ 35378 w 1507671"/>
              <a:gd name="connsiteY6" fmla="*/ 710293 h 1213757"/>
              <a:gd name="connsiteX7" fmla="*/ 214992 w 1507671"/>
              <a:gd name="connsiteY7" fmla="*/ 987879 h 1213757"/>
              <a:gd name="connsiteX8" fmla="*/ 345621 w 1507671"/>
              <a:gd name="connsiteY8" fmla="*/ 1183821 h 1213757"/>
              <a:gd name="connsiteX9" fmla="*/ 541564 w 1507671"/>
              <a:gd name="connsiteY9" fmla="*/ 1167493 h 1213757"/>
              <a:gd name="connsiteX10" fmla="*/ 917121 w 1507671"/>
              <a:gd name="connsiteY10" fmla="*/ 1036864 h 1213757"/>
              <a:gd name="connsiteX11" fmla="*/ 1439635 w 1507671"/>
              <a:gd name="connsiteY11" fmla="*/ 955221 h 1213757"/>
              <a:gd name="connsiteX12" fmla="*/ 1325335 w 1507671"/>
              <a:gd name="connsiteY12" fmla="*/ 775607 h 1213757"/>
              <a:gd name="connsiteX13" fmla="*/ 1145721 w 1507671"/>
              <a:gd name="connsiteY13" fmla="*/ 628650 h 1213757"/>
              <a:gd name="connsiteX14" fmla="*/ 1064078 w 1507671"/>
              <a:gd name="connsiteY14" fmla="*/ 432707 h 1213757"/>
              <a:gd name="connsiteX15" fmla="*/ 949778 w 1507671"/>
              <a:gd name="connsiteY15" fmla="*/ 269421 h 1213757"/>
              <a:gd name="connsiteX16" fmla="*/ 835478 w 1507671"/>
              <a:gd name="connsiteY16" fmla="*/ 155121 h 1213757"/>
              <a:gd name="connsiteX17" fmla="*/ 835478 w 1507671"/>
              <a:gd name="connsiteY17" fmla="*/ 73479 h 12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7671" h="1213757">
                <a:moveTo>
                  <a:pt x="835478" y="73479"/>
                </a:moveTo>
                <a:cubicBezTo>
                  <a:pt x="797378" y="48986"/>
                  <a:pt x="677635" y="0"/>
                  <a:pt x="606878" y="8164"/>
                </a:cubicBezTo>
                <a:cubicBezTo>
                  <a:pt x="536121" y="16328"/>
                  <a:pt x="470806" y="108857"/>
                  <a:pt x="410935" y="122464"/>
                </a:cubicBezTo>
                <a:cubicBezTo>
                  <a:pt x="351064" y="136071"/>
                  <a:pt x="310242" y="65314"/>
                  <a:pt x="247649" y="89807"/>
                </a:cubicBezTo>
                <a:cubicBezTo>
                  <a:pt x="185056" y="114300"/>
                  <a:pt x="70756" y="174171"/>
                  <a:pt x="35378" y="269421"/>
                </a:cubicBezTo>
                <a:cubicBezTo>
                  <a:pt x="0" y="364671"/>
                  <a:pt x="35378" y="661307"/>
                  <a:pt x="35378" y="661307"/>
                </a:cubicBezTo>
                <a:cubicBezTo>
                  <a:pt x="35378" y="734786"/>
                  <a:pt x="5442" y="655864"/>
                  <a:pt x="35378" y="710293"/>
                </a:cubicBezTo>
                <a:cubicBezTo>
                  <a:pt x="65314" y="764722"/>
                  <a:pt x="163285" y="908958"/>
                  <a:pt x="214992" y="987879"/>
                </a:cubicBezTo>
                <a:cubicBezTo>
                  <a:pt x="266699" y="1066800"/>
                  <a:pt x="291192" y="1153885"/>
                  <a:pt x="345621" y="1183821"/>
                </a:cubicBezTo>
                <a:cubicBezTo>
                  <a:pt x="400050" y="1213757"/>
                  <a:pt x="446314" y="1191986"/>
                  <a:pt x="541564" y="1167493"/>
                </a:cubicBezTo>
                <a:cubicBezTo>
                  <a:pt x="636814" y="1143000"/>
                  <a:pt x="767443" y="1072243"/>
                  <a:pt x="917121" y="1036864"/>
                </a:cubicBezTo>
                <a:cubicBezTo>
                  <a:pt x="1066799" y="1001485"/>
                  <a:pt x="1371599" y="998764"/>
                  <a:pt x="1439635" y="955221"/>
                </a:cubicBezTo>
                <a:cubicBezTo>
                  <a:pt x="1507671" y="911678"/>
                  <a:pt x="1374321" y="830035"/>
                  <a:pt x="1325335" y="775607"/>
                </a:cubicBezTo>
                <a:cubicBezTo>
                  <a:pt x="1276349" y="721179"/>
                  <a:pt x="1189264" y="685800"/>
                  <a:pt x="1145721" y="628650"/>
                </a:cubicBezTo>
                <a:cubicBezTo>
                  <a:pt x="1102178" y="571500"/>
                  <a:pt x="1096735" y="492578"/>
                  <a:pt x="1064078" y="432707"/>
                </a:cubicBezTo>
                <a:cubicBezTo>
                  <a:pt x="1031421" y="372836"/>
                  <a:pt x="987878" y="315685"/>
                  <a:pt x="949778" y="269421"/>
                </a:cubicBezTo>
                <a:cubicBezTo>
                  <a:pt x="911678" y="223157"/>
                  <a:pt x="859971" y="190500"/>
                  <a:pt x="835478" y="155121"/>
                </a:cubicBezTo>
                <a:cubicBezTo>
                  <a:pt x="810985" y="119742"/>
                  <a:pt x="873578" y="97972"/>
                  <a:pt x="835478" y="73479"/>
                </a:cubicBezTo>
                <a:close/>
              </a:path>
            </a:pathLst>
          </a:custGeom>
          <a:solidFill>
            <a:schemeClr val="tx1">
              <a:lumMod val="50000"/>
              <a:lumOff val="50000"/>
              <a:alpha val="50000"/>
            </a:schemeClr>
          </a:solidFill>
          <a:ln>
            <a:noFill/>
          </a:ln>
        </p:spPr>
        <p:txBody>
          <a:bodyPr wrap="square" rtlCol="0" anchor="ctr">
            <a:spAutoFit/>
          </a:bodyPr>
          <a:lstStyle/>
          <a:p>
            <a:pPr algn="ctr"/>
            <a:endParaRPr lang="en-US" sz="2200" b="1" dirty="0" smtClean="0">
              <a:solidFill>
                <a:schemeClr val="bg1"/>
              </a:solidFill>
            </a:endParaRPr>
          </a:p>
        </p:txBody>
      </p:sp>
      <p:sp useBgFill="1">
        <p:nvSpPr>
          <p:cNvPr id="22" name="TextBox 21"/>
          <p:cNvSpPr txBox="1"/>
          <p:nvPr/>
        </p:nvSpPr>
        <p:spPr>
          <a:xfrm rot="20122672">
            <a:off x="2688924" y="5192166"/>
            <a:ext cx="3450304" cy="492443"/>
          </a:xfrm>
          <a:prstGeom prst="rect">
            <a:avLst/>
          </a:prstGeom>
        </p:spPr>
        <p:txBody>
          <a:bodyPr wrap="none" rtlCol="0">
            <a:spAutoFit/>
          </a:bodyPr>
          <a:lstStyle/>
          <a:p>
            <a:r>
              <a:rPr lang="en-US" sz="2600" b="1" dirty="0" smtClean="0"/>
              <a:t>Rouge River: 1855-1856</a:t>
            </a:r>
            <a:endParaRPr lang="en-US" sz="2600" b="1" dirty="0"/>
          </a:p>
        </p:txBody>
      </p:sp>
      <p:sp>
        <p:nvSpPr>
          <p:cNvPr id="15" name="Freeform 14"/>
          <p:cNvSpPr/>
          <p:nvPr/>
        </p:nvSpPr>
        <p:spPr>
          <a:xfrm>
            <a:off x="3774622" y="2838450"/>
            <a:ext cx="1692728" cy="1924050"/>
          </a:xfrm>
          <a:custGeom>
            <a:avLst/>
            <a:gdLst>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688521 h 1924050"/>
              <a:gd name="connsiteX6" fmla="*/ 1287235 w 1692728"/>
              <a:gd name="connsiteY6" fmla="*/ 459921 h 1924050"/>
              <a:gd name="connsiteX7" fmla="*/ 1270907 w 1692728"/>
              <a:gd name="connsiteY7" fmla="*/ 917121 h 1924050"/>
              <a:gd name="connsiteX8" fmla="*/ 1401535 w 1692728"/>
              <a:gd name="connsiteY8" fmla="*/ 1096736 h 1924050"/>
              <a:gd name="connsiteX9" fmla="*/ 1581149 w 1692728"/>
              <a:gd name="connsiteY9" fmla="*/ 1292679 h 1924050"/>
              <a:gd name="connsiteX10" fmla="*/ 1679121 w 1692728"/>
              <a:gd name="connsiteY10" fmla="*/ 1472293 h 1924050"/>
              <a:gd name="connsiteX11" fmla="*/ 1499507 w 1692728"/>
              <a:gd name="connsiteY11" fmla="*/ 1733550 h 1924050"/>
              <a:gd name="connsiteX12" fmla="*/ 1368878 w 1692728"/>
              <a:gd name="connsiteY12" fmla="*/ 1815193 h 1924050"/>
              <a:gd name="connsiteX13" fmla="*/ 1221921 w 1692728"/>
              <a:gd name="connsiteY13" fmla="*/ 1913164 h 1924050"/>
              <a:gd name="connsiteX14" fmla="*/ 895349 w 1692728"/>
              <a:gd name="connsiteY14" fmla="*/ 1847850 h 1924050"/>
              <a:gd name="connsiteX15" fmla="*/ 862692 w 1692728"/>
              <a:gd name="connsiteY15" fmla="*/ 1455964 h 1924050"/>
              <a:gd name="connsiteX16" fmla="*/ 503464 w 1692728"/>
              <a:gd name="connsiteY16" fmla="*/ 1145721 h 1924050"/>
              <a:gd name="connsiteX17" fmla="*/ 307521 w 1692728"/>
              <a:gd name="connsiteY17" fmla="*/ 1015093 h 1924050"/>
              <a:gd name="connsiteX18" fmla="*/ 144235 w 1692728"/>
              <a:gd name="connsiteY18" fmla="*/ 753836 h 1924050"/>
              <a:gd name="connsiteX19" fmla="*/ 46264 w 1692728"/>
              <a:gd name="connsiteY19"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287235 w 1692728"/>
              <a:gd name="connsiteY5" fmla="*/ 4599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 name="connsiteX0" fmla="*/ 46264 w 1692728"/>
              <a:gd name="connsiteY0" fmla="*/ 476250 h 1924050"/>
              <a:gd name="connsiteX1" fmla="*/ 421821 w 1692728"/>
              <a:gd name="connsiteY1" fmla="*/ 378279 h 1924050"/>
              <a:gd name="connsiteX2" fmla="*/ 699407 w 1692728"/>
              <a:gd name="connsiteY2" fmla="*/ 51707 h 1924050"/>
              <a:gd name="connsiteX3" fmla="*/ 928007 w 1692728"/>
              <a:gd name="connsiteY3" fmla="*/ 68036 h 1924050"/>
              <a:gd name="connsiteX4" fmla="*/ 1123949 w 1692728"/>
              <a:gd name="connsiteY4" fmla="*/ 231321 h 1924050"/>
              <a:gd name="connsiteX5" fmla="*/ 1363435 w 1692728"/>
              <a:gd name="connsiteY5" fmla="*/ 612321 h 1924050"/>
              <a:gd name="connsiteX6" fmla="*/ 1270907 w 1692728"/>
              <a:gd name="connsiteY6" fmla="*/ 917121 h 1924050"/>
              <a:gd name="connsiteX7" fmla="*/ 1401535 w 1692728"/>
              <a:gd name="connsiteY7" fmla="*/ 1096736 h 1924050"/>
              <a:gd name="connsiteX8" fmla="*/ 1581149 w 1692728"/>
              <a:gd name="connsiteY8" fmla="*/ 1292679 h 1924050"/>
              <a:gd name="connsiteX9" fmla="*/ 1679121 w 1692728"/>
              <a:gd name="connsiteY9" fmla="*/ 1472293 h 1924050"/>
              <a:gd name="connsiteX10" fmla="*/ 1499507 w 1692728"/>
              <a:gd name="connsiteY10" fmla="*/ 1733550 h 1924050"/>
              <a:gd name="connsiteX11" fmla="*/ 1368878 w 1692728"/>
              <a:gd name="connsiteY11" fmla="*/ 1815193 h 1924050"/>
              <a:gd name="connsiteX12" fmla="*/ 1221921 w 1692728"/>
              <a:gd name="connsiteY12" fmla="*/ 1913164 h 1924050"/>
              <a:gd name="connsiteX13" fmla="*/ 895349 w 1692728"/>
              <a:gd name="connsiteY13" fmla="*/ 1847850 h 1924050"/>
              <a:gd name="connsiteX14" fmla="*/ 862692 w 1692728"/>
              <a:gd name="connsiteY14" fmla="*/ 1455964 h 1924050"/>
              <a:gd name="connsiteX15" fmla="*/ 503464 w 1692728"/>
              <a:gd name="connsiteY15" fmla="*/ 1145721 h 1924050"/>
              <a:gd name="connsiteX16" fmla="*/ 307521 w 1692728"/>
              <a:gd name="connsiteY16" fmla="*/ 1015093 h 1924050"/>
              <a:gd name="connsiteX17" fmla="*/ 144235 w 1692728"/>
              <a:gd name="connsiteY17" fmla="*/ 753836 h 1924050"/>
              <a:gd name="connsiteX18" fmla="*/ 46264 w 1692728"/>
              <a:gd name="connsiteY18" fmla="*/ 476250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2728" h="1924050">
                <a:moveTo>
                  <a:pt x="46264" y="476250"/>
                </a:moveTo>
                <a:cubicBezTo>
                  <a:pt x="92528" y="413657"/>
                  <a:pt x="312964" y="449036"/>
                  <a:pt x="421821" y="378279"/>
                </a:cubicBezTo>
                <a:cubicBezTo>
                  <a:pt x="530678" y="307522"/>
                  <a:pt x="615043" y="103414"/>
                  <a:pt x="699407" y="51707"/>
                </a:cubicBezTo>
                <a:cubicBezTo>
                  <a:pt x="783771" y="0"/>
                  <a:pt x="857250" y="38100"/>
                  <a:pt x="928007" y="68036"/>
                </a:cubicBezTo>
                <a:cubicBezTo>
                  <a:pt x="998764" y="97972"/>
                  <a:pt x="1051378" y="140607"/>
                  <a:pt x="1123949" y="231321"/>
                </a:cubicBezTo>
                <a:cubicBezTo>
                  <a:pt x="1196520" y="322035"/>
                  <a:pt x="1338942" y="498021"/>
                  <a:pt x="1363435" y="612321"/>
                </a:cubicBezTo>
                <a:cubicBezTo>
                  <a:pt x="1387928" y="726621"/>
                  <a:pt x="1264557" y="836385"/>
                  <a:pt x="1270907" y="917121"/>
                </a:cubicBezTo>
                <a:cubicBezTo>
                  <a:pt x="1277257" y="997857"/>
                  <a:pt x="1349828" y="1034143"/>
                  <a:pt x="1401535" y="1096736"/>
                </a:cubicBezTo>
                <a:cubicBezTo>
                  <a:pt x="1453242" y="1159329"/>
                  <a:pt x="1534885" y="1230086"/>
                  <a:pt x="1581149" y="1292679"/>
                </a:cubicBezTo>
                <a:cubicBezTo>
                  <a:pt x="1627413" y="1355272"/>
                  <a:pt x="1692728" y="1398815"/>
                  <a:pt x="1679121" y="1472293"/>
                </a:cubicBezTo>
                <a:cubicBezTo>
                  <a:pt x="1665514" y="1545771"/>
                  <a:pt x="1551214" y="1676400"/>
                  <a:pt x="1499507" y="1733550"/>
                </a:cubicBezTo>
                <a:cubicBezTo>
                  <a:pt x="1447800" y="1790700"/>
                  <a:pt x="1415142" y="1785257"/>
                  <a:pt x="1368878" y="1815193"/>
                </a:cubicBezTo>
                <a:cubicBezTo>
                  <a:pt x="1322614" y="1845129"/>
                  <a:pt x="1300842" y="1907721"/>
                  <a:pt x="1221921" y="1913164"/>
                </a:cubicBezTo>
                <a:cubicBezTo>
                  <a:pt x="1143000" y="1918607"/>
                  <a:pt x="955221" y="1924050"/>
                  <a:pt x="895349" y="1847850"/>
                </a:cubicBezTo>
                <a:cubicBezTo>
                  <a:pt x="835477" y="1771650"/>
                  <a:pt x="928006" y="1572985"/>
                  <a:pt x="862692" y="1455964"/>
                </a:cubicBezTo>
                <a:cubicBezTo>
                  <a:pt x="797378" y="1338943"/>
                  <a:pt x="595993" y="1219200"/>
                  <a:pt x="503464" y="1145721"/>
                </a:cubicBezTo>
                <a:cubicBezTo>
                  <a:pt x="410936" y="1072243"/>
                  <a:pt x="367392" y="1080407"/>
                  <a:pt x="307521" y="1015093"/>
                </a:cubicBezTo>
                <a:cubicBezTo>
                  <a:pt x="247650" y="949779"/>
                  <a:pt x="185056" y="838200"/>
                  <a:pt x="144235" y="753836"/>
                </a:cubicBezTo>
                <a:cubicBezTo>
                  <a:pt x="103414" y="669472"/>
                  <a:pt x="0" y="538843"/>
                  <a:pt x="46264" y="476250"/>
                </a:cubicBezTo>
                <a:close/>
              </a:path>
            </a:pathLst>
          </a:custGeom>
          <a:solidFill>
            <a:schemeClr val="tx1">
              <a:alpha val="50000"/>
            </a:schemeClr>
          </a:solidFill>
          <a:ln>
            <a:noFill/>
          </a:ln>
        </p:spPr>
        <p:txBody>
          <a:bodyPr wrap="square" rtlCol="0" anchor="ctr">
            <a:spAutoFit/>
          </a:bodyPr>
          <a:lstStyle/>
          <a:p>
            <a:pPr algn="ctr"/>
            <a:endParaRPr lang="en-US" sz="2200" b="1" dirty="0" smtClean="0">
              <a:solidFill>
                <a:schemeClr val="bg1"/>
              </a:solidFill>
            </a:endParaRPr>
          </a:p>
        </p:txBody>
      </p:sp>
      <p:grpSp>
        <p:nvGrpSpPr>
          <p:cNvPr id="2" name="Group 23"/>
          <p:cNvGrpSpPr/>
          <p:nvPr/>
        </p:nvGrpSpPr>
        <p:grpSpPr>
          <a:xfrm>
            <a:off x="-76200" y="2895600"/>
            <a:ext cx="4137537" cy="814639"/>
            <a:chOff x="-76200" y="2895600"/>
            <a:chExt cx="4137537" cy="814639"/>
          </a:xfrm>
        </p:grpSpPr>
        <p:sp>
          <p:nvSpPr>
            <p:cNvPr id="23" name="TextBox 22"/>
            <p:cNvSpPr txBox="1"/>
            <p:nvPr/>
          </p:nvSpPr>
          <p:spPr>
            <a:xfrm>
              <a:off x="-76200" y="2895600"/>
              <a:ext cx="1396536" cy="400110"/>
            </a:xfrm>
            <a:prstGeom prst="rect">
              <a:avLst/>
            </a:prstGeom>
            <a:solidFill>
              <a:schemeClr val="bg1"/>
            </a:solidFill>
          </p:spPr>
          <p:txBody>
            <a:bodyPr wrap="none" rtlCol="0">
              <a:spAutoFit/>
            </a:bodyPr>
            <a:lstStyle/>
            <a:p>
              <a:r>
                <a:rPr lang="en-US" sz="2000" b="1" dirty="0" smtClean="0">
                  <a:solidFill>
                    <a:srgbClr val="004F8A"/>
                  </a:solidFill>
                </a:rPr>
                <a:t>Columbia R</a:t>
              </a:r>
              <a:endParaRPr lang="en-US" sz="2000" b="1" dirty="0">
                <a:solidFill>
                  <a:srgbClr val="004F8A"/>
                </a:solidFill>
              </a:endParaRPr>
            </a:p>
          </p:txBody>
        </p:sp>
        <p:sp>
          <p:nvSpPr>
            <p:cNvPr id="5" name="Freeform 4"/>
            <p:cNvSpPr/>
            <p:nvPr/>
          </p:nvSpPr>
          <p:spPr>
            <a:xfrm>
              <a:off x="1295400" y="3096236"/>
              <a:ext cx="2765937" cy="614003"/>
            </a:xfrm>
            <a:custGeom>
              <a:avLst/>
              <a:gdLst>
                <a:gd name="connsiteX0" fmla="*/ 0 w 2540000"/>
                <a:gd name="connsiteY0" fmla="*/ 28787 h 533400"/>
                <a:gd name="connsiteX1" fmla="*/ 81280 w 2540000"/>
                <a:gd name="connsiteY1" fmla="*/ 18627 h 533400"/>
                <a:gd name="connsiteX2" fmla="*/ 193040 w 2540000"/>
                <a:gd name="connsiteY2" fmla="*/ 18627 h 533400"/>
                <a:gd name="connsiteX3" fmla="*/ 294640 w 2540000"/>
                <a:gd name="connsiteY3" fmla="*/ 8467 h 533400"/>
                <a:gd name="connsiteX4" fmla="*/ 325120 w 2540000"/>
                <a:gd name="connsiteY4" fmla="*/ 69427 h 533400"/>
                <a:gd name="connsiteX5" fmla="*/ 447040 w 2540000"/>
                <a:gd name="connsiteY5" fmla="*/ 110067 h 533400"/>
                <a:gd name="connsiteX6" fmla="*/ 487680 w 2540000"/>
                <a:gd name="connsiteY6" fmla="*/ 120227 h 533400"/>
                <a:gd name="connsiteX7" fmla="*/ 579120 w 2540000"/>
                <a:gd name="connsiteY7" fmla="*/ 231987 h 533400"/>
                <a:gd name="connsiteX8" fmla="*/ 599440 w 2540000"/>
                <a:gd name="connsiteY8" fmla="*/ 333587 h 533400"/>
                <a:gd name="connsiteX9" fmla="*/ 731520 w 2540000"/>
                <a:gd name="connsiteY9" fmla="*/ 465667 h 533400"/>
                <a:gd name="connsiteX10" fmla="*/ 843280 w 2540000"/>
                <a:gd name="connsiteY10" fmla="*/ 526627 h 533400"/>
                <a:gd name="connsiteX11" fmla="*/ 1016000 w 2540000"/>
                <a:gd name="connsiteY11" fmla="*/ 506307 h 533400"/>
                <a:gd name="connsiteX12" fmla="*/ 1087120 w 2540000"/>
                <a:gd name="connsiteY12" fmla="*/ 455507 h 533400"/>
                <a:gd name="connsiteX13" fmla="*/ 1270000 w 2540000"/>
                <a:gd name="connsiteY13" fmla="*/ 455507 h 533400"/>
                <a:gd name="connsiteX14" fmla="*/ 1391920 w 2540000"/>
                <a:gd name="connsiteY14" fmla="*/ 485987 h 533400"/>
                <a:gd name="connsiteX15" fmla="*/ 1483360 w 2540000"/>
                <a:gd name="connsiteY15" fmla="*/ 496147 h 533400"/>
                <a:gd name="connsiteX16" fmla="*/ 1554480 w 2540000"/>
                <a:gd name="connsiteY16" fmla="*/ 485987 h 533400"/>
                <a:gd name="connsiteX17" fmla="*/ 1706880 w 2540000"/>
                <a:gd name="connsiteY17" fmla="*/ 404707 h 533400"/>
                <a:gd name="connsiteX18" fmla="*/ 1798320 w 2540000"/>
                <a:gd name="connsiteY18" fmla="*/ 455507 h 533400"/>
                <a:gd name="connsiteX19" fmla="*/ 2011680 w 2540000"/>
                <a:gd name="connsiteY19" fmla="*/ 384387 h 533400"/>
                <a:gd name="connsiteX20" fmla="*/ 2143760 w 2540000"/>
                <a:gd name="connsiteY20" fmla="*/ 353907 h 533400"/>
                <a:gd name="connsiteX21" fmla="*/ 2296160 w 2540000"/>
                <a:gd name="connsiteY21" fmla="*/ 292947 h 533400"/>
                <a:gd name="connsiteX22" fmla="*/ 2468880 w 2540000"/>
                <a:gd name="connsiteY22" fmla="*/ 272627 h 533400"/>
                <a:gd name="connsiteX23" fmla="*/ 2540000 w 2540000"/>
                <a:gd name="connsiteY23" fmla="*/ 21166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621280"/>
                <a:gd name="connsiteY0" fmla="*/ 28787 h 533400"/>
                <a:gd name="connsiteX1" fmla="*/ 81280 w 2621280"/>
                <a:gd name="connsiteY1" fmla="*/ 18627 h 533400"/>
                <a:gd name="connsiteX2" fmla="*/ 193040 w 2621280"/>
                <a:gd name="connsiteY2" fmla="*/ 18627 h 533400"/>
                <a:gd name="connsiteX3" fmla="*/ 294640 w 2621280"/>
                <a:gd name="connsiteY3" fmla="*/ 8467 h 533400"/>
                <a:gd name="connsiteX4" fmla="*/ 325120 w 2621280"/>
                <a:gd name="connsiteY4" fmla="*/ 69427 h 533400"/>
                <a:gd name="connsiteX5" fmla="*/ 447040 w 2621280"/>
                <a:gd name="connsiteY5" fmla="*/ 110067 h 533400"/>
                <a:gd name="connsiteX6" fmla="*/ 487680 w 2621280"/>
                <a:gd name="connsiteY6" fmla="*/ 120227 h 533400"/>
                <a:gd name="connsiteX7" fmla="*/ 579120 w 2621280"/>
                <a:gd name="connsiteY7" fmla="*/ 231987 h 533400"/>
                <a:gd name="connsiteX8" fmla="*/ 599440 w 2621280"/>
                <a:gd name="connsiteY8" fmla="*/ 333587 h 533400"/>
                <a:gd name="connsiteX9" fmla="*/ 731520 w 2621280"/>
                <a:gd name="connsiteY9" fmla="*/ 465667 h 533400"/>
                <a:gd name="connsiteX10" fmla="*/ 843280 w 2621280"/>
                <a:gd name="connsiteY10" fmla="*/ 526627 h 533400"/>
                <a:gd name="connsiteX11" fmla="*/ 1016000 w 2621280"/>
                <a:gd name="connsiteY11" fmla="*/ 506307 h 533400"/>
                <a:gd name="connsiteX12" fmla="*/ 1087120 w 2621280"/>
                <a:gd name="connsiteY12" fmla="*/ 455507 h 533400"/>
                <a:gd name="connsiteX13" fmla="*/ 1270000 w 2621280"/>
                <a:gd name="connsiteY13" fmla="*/ 455507 h 533400"/>
                <a:gd name="connsiteX14" fmla="*/ 1391920 w 2621280"/>
                <a:gd name="connsiteY14" fmla="*/ 485987 h 533400"/>
                <a:gd name="connsiteX15" fmla="*/ 1483360 w 2621280"/>
                <a:gd name="connsiteY15" fmla="*/ 496147 h 533400"/>
                <a:gd name="connsiteX16" fmla="*/ 1554480 w 2621280"/>
                <a:gd name="connsiteY16" fmla="*/ 485987 h 533400"/>
                <a:gd name="connsiteX17" fmla="*/ 1706880 w 2621280"/>
                <a:gd name="connsiteY17" fmla="*/ 404707 h 533400"/>
                <a:gd name="connsiteX18" fmla="*/ 1798320 w 2621280"/>
                <a:gd name="connsiteY18" fmla="*/ 455507 h 533400"/>
                <a:gd name="connsiteX19" fmla="*/ 2011680 w 2621280"/>
                <a:gd name="connsiteY19" fmla="*/ 384387 h 533400"/>
                <a:gd name="connsiteX20" fmla="*/ 2143760 w 2621280"/>
                <a:gd name="connsiteY20" fmla="*/ 353907 h 533400"/>
                <a:gd name="connsiteX21" fmla="*/ 2296160 w 2621280"/>
                <a:gd name="connsiteY21" fmla="*/ 292947 h 533400"/>
                <a:gd name="connsiteX22" fmla="*/ 2621280 w 26212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468880"/>
                <a:gd name="connsiteY0" fmla="*/ 28787 h 533400"/>
                <a:gd name="connsiteX1" fmla="*/ 81280 w 2468880"/>
                <a:gd name="connsiteY1" fmla="*/ 18627 h 533400"/>
                <a:gd name="connsiteX2" fmla="*/ 193040 w 2468880"/>
                <a:gd name="connsiteY2" fmla="*/ 18627 h 533400"/>
                <a:gd name="connsiteX3" fmla="*/ 294640 w 2468880"/>
                <a:gd name="connsiteY3" fmla="*/ 8467 h 533400"/>
                <a:gd name="connsiteX4" fmla="*/ 325120 w 2468880"/>
                <a:gd name="connsiteY4" fmla="*/ 69427 h 533400"/>
                <a:gd name="connsiteX5" fmla="*/ 447040 w 2468880"/>
                <a:gd name="connsiteY5" fmla="*/ 110067 h 533400"/>
                <a:gd name="connsiteX6" fmla="*/ 487680 w 2468880"/>
                <a:gd name="connsiteY6" fmla="*/ 120227 h 533400"/>
                <a:gd name="connsiteX7" fmla="*/ 579120 w 2468880"/>
                <a:gd name="connsiteY7" fmla="*/ 231987 h 533400"/>
                <a:gd name="connsiteX8" fmla="*/ 599440 w 2468880"/>
                <a:gd name="connsiteY8" fmla="*/ 333587 h 533400"/>
                <a:gd name="connsiteX9" fmla="*/ 731520 w 2468880"/>
                <a:gd name="connsiteY9" fmla="*/ 465667 h 533400"/>
                <a:gd name="connsiteX10" fmla="*/ 843280 w 2468880"/>
                <a:gd name="connsiteY10" fmla="*/ 526627 h 533400"/>
                <a:gd name="connsiteX11" fmla="*/ 1016000 w 2468880"/>
                <a:gd name="connsiteY11" fmla="*/ 506307 h 533400"/>
                <a:gd name="connsiteX12" fmla="*/ 1087120 w 2468880"/>
                <a:gd name="connsiteY12" fmla="*/ 455507 h 533400"/>
                <a:gd name="connsiteX13" fmla="*/ 1270000 w 2468880"/>
                <a:gd name="connsiteY13" fmla="*/ 455507 h 533400"/>
                <a:gd name="connsiteX14" fmla="*/ 1391920 w 2468880"/>
                <a:gd name="connsiteY14" fmla="*/ 485987 h 533400"/>
                <a:gd name="connsiteX15" fmla="*/ 1483360 w 2468880"/>
                <a:gd name="connsiteY15" fmla="*/ 496147 h 533400"/>
                <a:gd name="connsiteX16" fmla="*/ 1554480 w 2468880"/>
                <a:gd name="connsiteY16" fmla="*/ 485987 h 533400"/>
                <a:gd name="connsiteX17" fmla="*/ 1706880 w 2468880"/>
                <a:gd name="connsiteY17" fmla="*/ 404707 h 533400"/>
                <a:gd name="connsiteX18" fmla="*/ 1798320 w 2468880"/>
                <a:gd name="connsiteY18" fmla="*/ 455507 h 533400"/>
                <a:gd name="connsiteX19" fmla="*/ 2011680 w 2468880"/>
                <a:gd name="connsiteY19" fmla="*/ 384387 h 533400"/>
                <a:gd name="connsiteX20" fmla="*/ 2143760 w 2468880"/>
                <a:gd name="connsiteY20" fmla="*/ 353907 h 533400"/>
                <a:gd name="connsiteX21" fmla="*/ 2296160 w 2468880"/>
                <a:gd name="connsiteY21" fmla="*/ 292947 h 533400"/>
                <a:gd name="connsiteX22" fmla="*/ 2468880 w 2468880"/>
                <a:gd name="connsiteY22" fmla="*/ 272627 h 533400"/>
                <a:gd name="connsiteX0" fmla="*/ 0 w 2392680"/>
                <a:gd name="connsiteY0" fmla="*/ 28787 h 533400"/>
                <a:gd name="connsiteX1" fmla="*/ 81280 w 2392680"/>
                <a:gd name="connsiteY1" fmla="*/ 18627 h 533400"/>
                <a:gd name="connsiteX2" fmla="*/ 193040 w 2392680"/>
                <a:gd name="connsiteY2" fmla="*/ 18627 h 533400"/>
                <a:gd name="connsiteX3" fmla="*/ 294640 w 2392680"/>
                <a:gd name="connsiteY3" fmla="*/ 8467 h 533400"/>
                <a:gd name="connsiteX4" fmla="*/ 325120 w 2392680"/>
                <a:gd name="connsiteY4" fmla="*/ 69427 h 533400"/>
                <a:gd name="connsiteX5" fmla="*/ 447040 w 2392680"/>
                <a:gd name="connsiteY5" fmla="*/ 110067 h 533400"/>
                <a:gd name="connsiteX6" fmla="*/ 487680 w 2392680"/>
                <a:gd name="connsiteY6" fmla="*/ 120227 h 533400"/>
                <a:gd name="connsiteX7" fmla="*/ 579120 w 2392680"/>
                <a:gd name="connsiteY7" fmla="*/ 231987 h 533400"/>
                <a:gd name="connsiteX8" fmla="*/ 599440 w 2392680"/>
                <a:gd name="connsiteY8" fmla="*/ 333587 h 533400"/>
                <a:gd name="connsiteX9" fmla="*/ 731520 w 2392680"/>
                <a:gd name="connsiteY9" fmla="*/ 465667 h 533400"/>
                <a:gd name="connsiteX10" fmla="*/ 843280 w 2392680"/>
                <a:gd name="connsiteY10" fmla="*/ 526627 h 533400"/>
                <a:gd name="connsiteX11" fmla="*/ 1016000 w 2392680"/>
                <a:gd name="connsiteY11" fmla="*/ 506307 h 533400"/>
                <a:gd name="connsiteX12" fmla="*/ 1087120 w 2392680"/>
                <a:gd name="connsiteY12" fmla="*/ 455507 h 533400"/>
                <a:gd name="connsiteX13" fmla="*/ 1270000 w 2392680"/>
                <a:gd name="connsiteY13" fmla="*/ 455507 h 533400"/>
                <a:gd name="connsiteX14" fmla="*/ 1391920 w 2392680"/>
                <a:gd name="connsiteY14" fmla="*/ 485987 h 533400"/>
                <a:gd name="connsiteX15" fmla="*/ 1483360 w 2392680"/>
                <a:gd name="connsiteY15" fmla="*/ 496147 h 533400"/>
                <a:gd name="connsiteX16" fmla="*/ 1554480 w 2392680"/>
                <a:gd name="connsiteY16" fmla="*/ 485987 h 533400"/>
                <a:gd name="connsiteX17" fmla="*/ 1706880 w 2392680"/>
                <a:gd name="connsiteY17" fmla="*/ 404707 h 533400"/>
                <a:gd name="connsiteX18" fmla="*/ 1798320 w 2392680"/>
                <a:gd name="connsiteY18" fmla="*/ 455507 h 533400"/>
                <a:gd name="connsiteX19" fmla="*/ 2011680 w 2392680"/>
                <a:gd name="connsiteY19" fmla="*/ 384387 h 533400"/>
                <a:gd name="connsiteX20" fmla="*/ 2143760 w 2392680"/>
                <a:gd name="connsiteY20" fmla="*/ 353907 h 533400"/>
                <a:gd name="connsiteX21" fmla="*/ 2296160 w 2392680"/>
                <a:gd name="connsiteY21" fmla="*/ 292947 h 533400"/>
                <a:gd name="connsiteX22" fmla="*/ 2392680 w 2392680"/>
                <a:gd name="connsiteY22" fmla="*/ 272627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92680" h="533400">
                  <a:moveTo>
                    <a:pt x="0" y="28787"/>
                  </a:moveTo>
                  <a:cubicBezTo>
                    <a:pt x="24553" y="24553"/>
                    <a:pt x="49107" y="20320"/>
                    <a:pt x="81280" y="18627"/>
                  </a:cubicBezTo>
                  <a:cubicBezTo>
                    <a:pt x="113453" y="16934"/>
                    <a:pt x="157480" y="20320"/>
                    <a:pt x="193040" y="18627"/>
                  </a:cubicBezTo>
                  <a:cubicBezTo>
                    <a:pt x="228600" y="16934"/>
                    <a:pt x="272627" y="0"/>
                    <a:pt x="294640" y="8467"/>
                  </a:cubicBezTo>
                  <a:cubicBezTo>
                    <a:pt x="316653" y="16934"/>
                    <a:pt x="299720" y="52494"/>
                    <a:pt x="325120" y="69427"/>
                  </a:cubicBezTo>
                  <a:cubicBezTo>
                    <a:pt x="350520" y="86360"/>
                    <a:pt x="419947" y="101600"/>
                    <a:pt x="447040" y="110067"/>
                  </a:cubicBezTo>
                  <a:cubicBezTo>
                    <a:pt x="474133" y="118534"/>
                    <a:pt x="465667" y="99907"/>
                    <a:pt x="487680" y="120227"/>
                  </a:cubicBezTo>
                  <a:cubicBezTo>
                    <a:pt x="509693" y="140547"/>
                    <a:pt x="560493" y="196427"/>
                    <a:pt x="579120" y="231987"/>
                  </a:cubicBezTo>
                  <a:cubicBezTo>
                    <a:pt x="597747" y="267547"/>
                    <a:pt x="574040" y="294640"/>
                    <a:pt x="599440" y="333587"/>
                  </a:cubicBezTo>
                  <a:cubicBezTo>
                    <a:pt x="624840" y="372534"/>
                    <a:pt x="690880" y="433494"/>
                    <a:pt x="731520" y="465667"/>
                  </a:cubicBezTo>
                  <a:cubicBezTo>
                    <a:pt x="772160" y="497840"/>
                    <a:pt x="795867" y="519854"/>
                    <a:pt x="843280" y="526627"/>
                  </a:cubicBezTo>
                  <a:cubicBezTo>
                    <a:pt x="890693" y="533400"/>
                    <a:pt x="975360" y="518160"/>
                    <a:pt x="1016000" y="506307"/>
                  </a:cubicBezTo>
                  <a:cubicBezTo>
                    <a:pt x="1056640" y="494454"/>
                    <a:pt x="1044787" y="463974"/>
                    <a:pt x="1087120" y="455507"/>
                  </a:cubicBezTo>
                  <a:cubicBezTo>
                    <a:pt x="1129453" y="447040"/>
                    <a:pt x="1219200" y="450427"/>
                    <a:pt x="1270000" y="455507"/>
                  </a:cubicBezTo>
                  <a:cubicBezTo>
                    <a:pt x="1320800" y="460587"/>
                    <a:pt x="1356360" y="479214"/>
                    <a:pt x="1391920" y="485987"/>
                  </a:cubicBezTo>
                  <a:cubicBezTo>
                    <a:pt x="1427480" y="492760"/>
                    <a:pt x="1456267" y="496147"/>
                    <a:pt x="1483360" y="496147"/>
                  </a:cubicBezTo>
                  <a:cubicBezTo>
                    <a:pt x="1510453" y="496147"/>
                    <a:pt x="1517227" y="501227"/>
                    <a:pt x="1554480" y="485987"/>
                  </a:cubicBezTo>
                  <a:cubicBezTo>
                    <a:pt x="1591733" y="470747"/>
                    <a:pt x="1666240" y="409787"/>
                    <a:pt x="1706880" y="404707"/>
                  </a:cubicBezTo>
                  <a:cubicBezTo>
                    <a:pt x="1747520" y="399627"/>
                    <a:pt x="1747520" y="458894"/>
                    <a:pt x="1798320" y="455507"/>
                  </a:cubicBezTo>
                  <a:cubicBezTo>
                    <a:pt x="1849120" y="452120"/>
                    <a:pt x="1954107" y="401320"/>
                    <a:pt x="2011680" y="384387"/>
                  </a:cubicBezTo>
                  <a:cubicBezTo>
                    <a:pt x="2069253" y="367454"/>
                    <a:pt x="2096347" y="369147"/>
                    <a:pt x="2143760" y="353907"/>
                  </a:cubicBezTo>
                  <a:cubicBezTo>
                    <a:pt x="2191173" y="338667"/>
                    <a:pt x="2254673" y="306494"/>
                    <a:pt x="2296160" y="292947"/>
                  </a:cubicBezTo>
                  <a:cubicBezTo>
                    <a:pt x="2337647" y="279400"/>
                    <a:pt x="2276549" y="259593"/>
                    <a:pt x="2392680" y="272627"/>
                  </a:cubicBezTo>
                </a:path>
              </a:pathLst>
            </a:custGeom>
            <a:ln w="76200" cap="rnd">
              <a:solidFill>
                <a:srgbClr val="0070C0"/>
              </a:solidFill>
              <a:prstDash val="solid"/>
            </a:ln>
            <a:effectLst>
              <a:outerShdw dist="508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grpSp>
        <p:nvGrpSpPr>
          <p:cNvPr id="4" name="Group 25"/>
          <p:cNvGrpSpPr/>
          <p:nvPr/>
        </p:nvGrpSpPr>
        <p:grpSpPr>
          <a:xfrm>
            <a:off x="1361095" y="3646818"/>
            <a:ext cx="7777703" cy="2982582"/>
            <a:chOff x="1361095" y="3646818"/>
            <a:chExt cx="7777703" cy="2982582"/>
          </a:xfrm>
        </p:grpSpPr>
        <p:sp>
          <p:nvSpPr>
            <p:cNvPr id="25" name="TextBox 24"/>
            <p:cNvSpPr txBox="1"/>
            <p:nvPr/>
          </p:nvSpPr>
          <p:spPr>
            <a:xfrm>
              <a:off x="8077200" y="5943600"/>
              <a:ext cx="907621" cy="461665"/>
            </a:xfrm>
            <a:prstGeom prst="rect">
              <a:avLst/>
            </a:prstGeom>
            <a:solidFill>
              <a:schemeClr val="bg1"/>
            </a:solidFill>
          </p:spPr>
          <p:txBody>
            <a:bodyPr wrap="none" rtlCol="0">
              <a:spAutoFit/>
            </a:bodyPr>
            <a:lstStyle/>
            <a:p>
              <a:r>
                <a:rPr lang="en-US" sz="2400" b="1" dirty="0" smtClean="0">
                  <a:solidFill>
                    <a:srgbClr val="FF0000"/>
                  </a:solidFill>
                  <a:effectLst>
                    <a:outerShdw dist="50800" dir="6600000" algn="ctr" rotWithShape="0">
                      <a:schemeClr val="tx1"/>
                    </a:outerShdw>
                  </a:effectLst>
                </a:rPr>
                <a:t>TRAIL</a:t>
              </a:r>
              <a:endParaRPr lang="en-US" sz="2400" b="1" dirty="0">
                <a:solidFill>
                  <a:srgbClr val="FF0000"/>
                </a:solidFill>
                <a:effectLst>
                  <a:outerShdw dist="50800" dir="6600000" algn="ctr" rotWithShape="0">
                    <a:schemeClr val="tx1"/>
                  </a:outerShdw>
                </a:effectLst>
              </a:endParaRPr>
            </a:p>
          </p:txBody>
        </p:sp>
        <p:sp>
          <p:nvSpPr>
            <p:cNvPr id="9" name="Freeform 8"/>
            <p:cNvSpPr/>
            <p:nvPr/>
          </p:nvSpPr>
          <p:spPr>
            <a:xfrm>
              <a:off x="1361095" y="3646818"/>
              <a:ext cx="7777703" cy="2982582"/>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1898542 w 3983064"/>
                <a:gd name="connsiteY13" fmla="*/ 1118461 h 2172345"/>
                <a:gd name="connsiteX14" fmla="*/ 1666067 w 3983064"/>
                <a:gd name="connsiteY14" fmla="*/ 1157206 h 2172345"/>
                <a:gd name="connsiteX15" fmla="*/ 1689315 w 3983064"/>
                <a:gd name="connsiteY15" fmla="*/ 1087464 h 2172345"/>
                <a:gd name="connsiteX16" fmla="*/ 1635071 w 3983064"/>
                <a:gd name="connsiteY16" fmla="*/ 1025471 h 2172345"/>
                <a:gd name="connsiteX17" fmla="*/ 1611823 w 3983064"/>
                <a:gd name="connsiteY17" fmla="*/ 947979 h 2172345"/>
                <a:gd name="connsiteX18" fmla="*/ 1495586 w 3983064"/>
                <a:gd name="connsiteY18" fmla="*/ 940230 h 2172345"/>
                <a:gd name="connsiteX19" fmla="*/ 1410345 w 3983064"/>
                <a:gd name="connsiteY19" fmla="*/ 754250 h 2172345"/>
                <a:gd name="connsiteX20" fmla="*/ 1232115 w 3983064"/>
                <a:gd name="connsiteY20" fmla="*/ 839491 h 2172345"/>
                <a:gd name="connsiteX21" fmla="*/ 937647 w 3983064"/>
                <a:gd name="connsiteY21" fmla="*/ 839491 h 2172345"/>
                <a:gd name="connsiteX22" fmla="*/ 805912 w 3983064"/>
                <a:gd name="connsiteY22" fmla="*/ 676759 h 2172345"/>
                <a:gd name="connsiteX23" fmla="*/ 705173 w 3983064"/>
                <a:gd name="connsiteY23" fmla="*/ 397789 h 2172345"/>
                <a:gd name="connsiteX24" fmla="*/ 643179 w 3983064"/>
                <a:gd name="connsiteY24" fmla="*/ 328047 h 2172345"/>
                <a:gd name="connsiteX25" fmla="*/ 604434 w 3983064"/>
                <a:gd name="connsiteY25" fmla="*/ 273803 h 2172345"/>
                <a:gd name="connsiteX26" fmla="*/ 588935 w 3983064"/>
                <a:gd name="connsiteY26" fmla="*/ 165315 h 2172345"/>
                <a:gd name="connsiteX27" fmla="*/ 526942 w 3983064"/>
                <a:gd name="connsiteY27" fmla="*/ 72325 h 2172345"/>
                <a:gd name="connsiteX28" fmla="*/ 503695 w 3983064"/>
                <a:gd name="connsiteY28" fmla="*/ 41328 h 2172345"/>
                <a:gd name="connsiteX29" fmla="*/ 371959 w 3983064"/>
                <a:gd name="connsiteY29" fmla="*/ 56827 h 2172345"/>
                <a:gd name="connsiteX30" fmla="*/ 216976 w 3983064"/>
                <a:gd name="connsiteY30" fmla="*/ 72325 h 2172345"/>
                <a:gd name="connsiteX31" fmla="*/ 131735 w 3983064"/>
                <a:gd name="connsiteY31" fmla="*/ 10332 h 2172345"/>
                <a:gd name="connsiteX32" fmla="*/ 69742 w 3983064"/>
                <a:gd name="connsiteY32" fmla="*/ 10332 h 2172345"/>
                <a:gd name="connsiteX33" fmla="*/ 0 w 3983064"/>
                <a:gd name="connsiteY33"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200759 w 3983064"/>
                <a:gd name="connsiteY11" fmla="*/ 1110711 h 2172345"/>
                <a:gd name="connsiteX12" fmla="*/ 1898542 w 3983064"/>
                <a:gd name="connsiteY12" fmla="*/ 1118461 h 2172345"/>
                <a:gd name="connsiteX13" fmla="*/ 1666067 w 3983064"/>
                <a:gd name="connsiteY13" fmla="*/ 1157206 h 2172345"/>
                <a:gd name="connsiteX14" fmla="*/ 1689315 w 3983064"/>
                <a:gd name="connsiteY14" fmla="*/ 1087464 h 2172345"/>
                <a:gd name="connsiteX15" fmla="*/ 1635071 w 3983064"/>
                <a:gd name="connsiteY15" fmla="*/ 1025471 h 2172345"/>
                <a:gd name="connsiteX16" fmla="*/ 1611823 w 3983064"/>
                <a:gd name="connsiteY16" fmla="*/ 947979 h 2172345"/>
                <a:gd name="connsiteX17" fmla="*/ 1495586 w 3983064"/>
                <a:gd name="connsiteY17" fmla="*/ 940230 h 2172345"/>
                <a:gd name="connsiteX18" fmla="*/ 1410345 w 3983064"/>
                <a:gd name="connsiteY18" fmla="*/ 754250 h 2172345"/>
                <a:gd name="connsiteX19" fmla="*/ 1232115 w 3983064"/>
                <a:gd name="connsiteY19" fmla="*/ 839491 h 2172345"/>
                <a:gd name="connsiteX20" fmla="*/ 937647 w 3983064"/>
                <a:gd name="connsiteY20" fmla="*/ 839491 h 2172345"/>
                <a:gd name="connsiteX21" fmla="*/ 805912 w 3983064"/>
                <a:gd name="connsiteY21" fmla="*/ 676759 h 2172345"/>
                <a:gd name="connsiteX22" fmla="*/ 705173 w 3983064"/>
                <a:gd name="connsiteY22" fmla="*/ 397789 h 2172345"/>
                <a:gd name="connsiteX23" fmla="*/ 643179 w 3983064"/>
                <a:gd name="connsiteY23" fmla="*/ 328047 h 2172345"/>
                <a:gd name="connsiteX24" fmla="*/ 604434 w 3983064"/>
                <a:gd name="connsiteY24" fmla="*/ 273803 h 2172345"/>
                <a:gd name="connsiteX25" fmla="*/ 588935 w 3983064"/>
                <a:gd name="connsiteY25" fmla="*/ 165315 h 2172345"/>
                <a:gd name="connsiteX26" fmla="*/ 526942 w 3983064"/>
                <a:gd name="connsiteY26" fmla="*/ 72325 h 2172345"/>
                <a:gd name="connsiteX27" fmla="*/ 503695 w 3983064"/>
                <a:gd name="connsiteY27" fmla="*/ 41328 h 2172345"/>
                <a:gd name="connsiteX28" fmla="*/ 371959 w 3983064"/>
                <a:gd name="connsiteY28" fmla="*/ 56827 h 2172345"/>
                <a:gd name="connsiteX29" fmla="*/ 216976 w 3983064"/>
                <a:gd name="connsiteY29" fmla="*/ 72325 h 2172345"/>
                <a:gd name="connsiteX30" fmla="*/ 131735 w 3983064"/>
                <a:gd name="connsiteY30" fmla="*/ 10332 h 2172345"/>
                <a:gd name="connsiteX31" fmla="*/ 69742 w 3983064"/>
                <a:gd name="connsiteY31" fmla="*/ 10332 h 2172345"/>
                <a:gd name="connsiteX32" fmla="*/ 0 w 3983064"/>
                <a:gd name="connsiteY32"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502467 w 3983064"/>
                <a:gd name="connsiteY10" fmla="*/ 1154773 h 2172345"/>
                <a:gd name="connsiteX11" fmla="*/ 1898542 w 3983064"/>
                <a:gd name="connsiteY11" fmla="*/ 1118461 h 2172345"/>
                <a:gd name="connsiteX12" fmla="*/ 1666067 w 3983064"/>
                <a:gd name="connsiteY12" fmla="*/ 1157206 h 2172345"/>
                <a:gd name="connsiteX13" fmla="*/ 1689315 w 3983064"/>
                <a:gd name="connsiteY13" fmla="*/ 1087464 h 2172345"/>
                <a:gd name="connsiteX14" fmla="*/ 1635071 w 3983064"/>
                <a:gd name="connsiteY14" fmla="*/ 1025471 h 2172345"/>
                <a:gd name="connsiteX15" fmla="*/ 1611823 w 3983064"/>
                <a:gd name="connsiteY15" fmla="*/ 947979 h 2172345"/>
                <a:gd name="connsiteX16" fmla="*/ 1495586 w 3983064"/>
                <a:gd name="connsiteY16" fmla="*/ 940230 h 2172345"/>
                <a:gd name="connsiteX17" fmla="*/ 1410345 w 3983064"/>
                <a:gd name="connsiteY17" fmla="*/ 754250 h 2172345"/>
                <a:gd name="connsiteX18" fmla="*/ 1232115 w 3983064"/>
                <a:gd name="connsiteY18" fmla="*/ 839491 h 2172345"/>
                <a:gd name="connsiteX19" fmla="*/ 937647 w 3983064"/>
                <a:gd name="connsiteY19" fmla="*/ 839491 h 2172345"/>
                <a:gd name="connsiteX20" fmla="*/ 805912 w 3983064"/>
                <a:gd name="connsiteY20" fmla="*/ 676759 h 2172345"/>
                <a:gd name="connsiteX21" fmla="*/ 705173 w 3983064"/>
                <a:gd name="connsiteY21" fmla="*/ 397789 h 2172345"/>
                <a:gd name="connsiteX22" fmla="*/ 643179 w 3983064"/>
                <a:gd name="connsiteY22" fmla="*/ 328047 h 2172345"/>
                <a:gd name="connsiteX23" fmla="*/ 604434 w 3983064"/>
                <a:gd name="connsiteY23" fmla="*/ 273803 h 2172345"/>
                <a:gd name="connsiteX24" fmla="*/ 588935 w 3983064"/>
                <a:gd name="connsiteY24" fmla="*/ 165315 h 2172345"/>
                <a:gd name="connsiteX25" fmla="*/ 526942 w 3983064"/>
                <a:gd name="connsiteY25" fmla="*/ 72325 h 2172345"/>
                <a:gd name="connsiteX26" fmla="*/ 503695 w 3983064"/>
                <a:gd name="connsiteY26" fmla="*/ 41328 h 2172345"/>
                <a:gd name="connsiteX27" fmla="*/ 371959 w 3983064"/>
                <a:gd name="connsiteY27" fmla="*/ 56827 h 2172345"/>
                <a:gd name="connsiteX28" fmla="*/ 216976 w 3983064"/>
                <a:gd name="connsiteY28" fmla="*/ 72325 h 2172345"/>
                <a:gd name="connsiteX29" fmla="*/ 131735 w 3983064"/>
                <a:gd name="connsiteY29" fmla="*/ 10332 h 2172345"/>
                <a:gd name="connsiteX30" fmla="*/ 69742 w 3983064"/>
                <a:gd name="connsiteY30" fmla="*/ 10332 h 2172345"/>
                <a:gd name="connsiteX31" fmla="*/ 0 w 3983064"/>
                <a:gd name="connsiteY31"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1898542 w 3983064"/>
                <a:gd name="connsiteY10" fmla="*/ 1118461 h 2172345"/>
                <a:gd name="connsiteX11" fmla="*/ 1666067 w 3983064"/>
                <a:gd name="connsiteY11" fmla="*/ 1157206 h 2172345"/>
                <a:gd name="connsiteX12" fmla="*/ 1689315 w 3983064"/>
                <a:gd name="connsiteY12" fmla="*/ 1087464 h 2172345"/>
                <a:gd name="connsiteX13" fmla="*/ 1635071 w 3983064"/>
                <a:gd name="connsiteY13" fmla="*/ 1025471 h 2172345"/>
                <a:gd name="connsiteX14" fmla="*/ 1611823 w 3983064"/>
                <a:gd name="connsiteY14" fmla="*/ 947979 h 2172345"/>
                <a:gd name="connsiteX15" fmla="*/ 1495586 w 3983064"/>
                <a:gd name="connsiteY15" fmla="*/ 940230 h 2172345"/>
                <a:gd name="connsiteX16" fmla="*/ 1410345 w 3983064"/>
                <a:gd name="connsiteY16" fmla="*/ 754250 h 2172345"/>
                <a:gd name="connsiteX17" fmla="*/ 1232115 w 3983064"/>
                <a:gd name="connsiteY17" fmla="*/ 839491 h 2172345"/>
                <a:gd name="connsiteX18" fmla="*/ 937647 w 3983064"/>
                <a:gd name="connsiteY18" fmla="*/ 839491 h 2172345"/>
                <a:gd name="connsiteX19" fmla="*/ 805912 w 3983064"/>
                <a:gd name="connsiteY19" fmla="*/ 676759 h 2172345"/>
                <a:gd name="connsiteX20" fmla="*/ 705173 w 3983064"/>
                <a:gd name="connsiteY20" fmla="*/ 397789 h 2172345"/>
                <a:gd name="connsiteX21" fmla="*/ 643179 w 3983064"/>
                <a:gd name="connsiteY21" fmla="*/ 328047 h 2172345"/>
                <a:gd name="connsiteX22" fmla="*/ 604434 w 3983064"/>
                <a:gd name="connsiteY22" fmla="*/ 273803 h 2172345"/>
                <a:gd name="connsiteX23" fmla="*/ 588935 w 3983064"/>
                <a:gd name="connsiteY23" fmla="*/ 165315 h 2172345"/>
                <a:gd name="connsiteX24" fmla="*/ 526942 w 3983064"/>
                <a:gd name="connsiteY24" fmla="*/ 72325 h 2172345"/>
                <a:gd name="connsiteX25" fmla="*/ 503695 w 3983064"/>
                <a:gd name="connsiteY25" fmla="*/ 41328 h 2172345"/>
                <a:gd name="connsiteX26" fmla="*/ 371959 w 3983064"/>
                <a:gd name="connsiteY26" fmla="*/ 56827 h 2172345"/>
                <a:gd name="connsiteX27" fmla="*/ 216976 w 3983064"/>
                <a:gd name="connsiteY27" fmla="*/ 72325 h 2172345"/>
                <a:gd name="connsiteX28" fmla="*/ 131735 w 3983064"/>
                <a:gd name="connsiteY28" fmla="*/ 10332 h 2172345"/>
                <a:gd name="connsiteX29" fmla="*/ 69742 w 3983064"/>
                <a:gd name="connsiteY29" fmla="*/ 10332 h 2172345"/>
                <a:gd name="connsiteX30" fmla="*/ 0 w 3983064"/>
                <a:gd name="connsiteY30"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502976 w 3983064"/>
                <a:gd name="connsiteY8" fmla="*/ 1157206 h 2172345"/>
                <a:gd name="connsiteX9" fmla="*/ 1898542 w 3983064"/>
                <a:gd name="connsiteY9" fmla="*/ 1118461 h 2172345"/>
                <a:gd name="connsiteX10" fmla="*/ 1666067 w 3983064"/>
                <a:gd name="connsiteY10" fmla="*/ 1157206 h 2172345"/>
                <a:gd name="connsiteX11" fmla="*/ 1689315 w 3983064"/>
                <a:gd name="connsiteY11" fmla="*/ 1087464 h 2172345"/>
                <a:gd name="connsiteX12" fmla="*/ 1635071 w 3983064"/>
                <a:gd name="connsiteY12" fmla="*/ 1025471 h 2172345"/>
                <a:gd name="connsiteX13" fmla="*/ 1611823 w 3983064"/>
                <a:gd name="connsiteY13" fmla="*/ 947979 h 2172345"/>
                <a:gd name="connsiteX14" fmla="*/ 1495586 w 3983064"/>
                <a:gd name="connsiteY14" fmla="*/ 940230 h 2172345"/>
                <a:gd name="connsiteX15" fmla="*/ 1410345 w 3983064"/>
                <a:gd name="connsiteY15" fmla="*/ 754250 h 2172345"/>
                <a:gd name="connsiteX16" fmla="*/ 1232115 w 3983064"/>
                <a:gd name="connsiteY16" fmla="*/ 839491 h 2172345"/>
                <a:gd name="connsiteX17" fmla="*/ 937647 w 3983064"/>
                <a:gd name="connsiteY17" fmla="*/ 839491 h 2172345"/>
                <a:gd name="connsiteX18" fmla="*/ 805912 w 3983064"/>
                <a:gd name="connsiteY18" fmla="*/ 676759 h 2172345"/>
                <a:gd name="connsiteX19" fmla="*/ 705173 w 3983064"/>
                <a:gd name="connsiteY19" fmla="*/ 397789 h 2172345"/>
                <a:gd name="connsiteX20" fmla="*/ 643179 w 3983064"/>
                <a:gd name="connsiteY20" fmla="*/ 328047 h 2172345"/>
                <a:gd name="connsiteX21" fmla="*/ 604434 w 3983064"/>
                <a:gd name="connsiteY21" fmla="*/ 273803 h 2172345"/>
                <a:gd name="connsiteX22" fmla="*/ 588935 w 3983064"/>
                <a:gd name="connsiteY22" fmla="*/ 165315 h 2172345"/>
                <a:gd name="connsiteX23" fmla="*/ 526942 w 3983064"/>
                <a:gd name="connsiteY23" fmla="*/ 72325 h 2172345"/>
                <a:gd name="connsiteX24" fmla="*/ 503695 w 3983064"/>
                <a:gd name="connsiteY24" fmla="*/ 41328 h 2172345"/>
                <a:gd name="connsiteX25" fmla="*/ 371959 w 3983064"/>
                <a:gd name="connsiteY25" fmla="*/ 56827 h 2172345"/>
                <a:gd name="connsiteX26" fmla="*/ 216976 w 3983064"/>
                <a:gd name="connsiteY26" fmla="*/ 72325 h 2172345"/>
                <a:gd name="connsiteX27" fmla="*/ 131735 w 3983064"/>
                <a:gd name="connsiteY27" fmla="*/ 10332 h 2172345"/>
                <a:gd name="connsiteX28" fmla="*/ 69742 w 3983064"/>
                <a:gd name="connsiteY28" fmla="*/ 10332 h 2172345"/>
                <a:gd name="connsiteX29" fmla="*/ 0 w 3983064"/>
                <a:gd name="connsiteY29"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2502976 w 3983064"/>
                <a:gd name="connsiteY7" fmla="*/ 1157206 h 2172345"/>
                <a:gd name="connsiteX8" fmla="*/ 1898542 w 3983064"/>
                <a:gd name="connsiteY8" fmla="*/ 1118461 h 2172345"/>
                <a:gd name="connsiteX9" fmla="*/ 1666067 w 3983064"/>
                <a:gd name="connsiteY9" fmla="*/ 1157206 h 2172345"/>
                <a:gd name="connsiteX10" fmla="*/ 1689315 w 3983064"/>
                <a:gd name="connsiteY10" fmla="*/ 1087464 h 2172345"/>
                <a:gd name="connsiteX11" fmla="*/ 1635071 w 3983064"/>
                <a:gd name="connsiteY11" fmla="*/ 1025471 h 2172345"/>
                <a:gd name="connsiteX12" fmla="*/ 1611823 w 3983064"/>
                <a:gd name="connsiteY12" fmla="*/ 947979 h 2172345"/>
                <a:gd name="connsiteX13" fmla="*/ 1495586 w 3983064"/>
                <a:gd name="connsiteY13" fmla="*/ 940230 h 2172345"/>
                <a:gd name="connsiteX14" fmla="*/ 1410345 w 3983064"/>
                <a:gd name="connsiteY14" fmla="*/ 754250 h 2172345"/>
                <a:gd name="connsiteX15" fmla="*/ 1232115 w 3983064"/>
                <a:gd name="connsiteY15" fmla="*/ 839491 h 2172345"/>
                <a:gd name="connsiteX16" fmla="*/ 937647 w 3983064"/>
                <a:gd name="connsiteY16" fmla="*/ 839491 h 2172345"/>
                <a:gd name="connsiteX17" fmla="*/ 805912 w 3983064"/>
                <a:gd name="connsiteY17" fmla="*/ 676759 h 2172345"/>
                <a:gd name="connsiteX18" fmla="*/ 705173 w 3983064"/>
                <a:gd name="connsiteY18" fmla="*/ 397789 h 2172345"/>
                <a:gd name="connsiteX19" fmla="*/ 643179 w 3983064"/>
                <a:gd name="connsiteY19" fmla="*/ 328047 h 2172345"/>
                <a:gd name="connsiteX20" fmla="*/ 604434 w 3983064"/>
                <a:gd name="connsiteY20" fmla="*/ 273803 h 2172345"/>
                <a:gd name="connsiteX21" fmla="*/ 588935 w 3983064"/>
                <a:gd name="connsiteY21" fmla="*/ 165315 h 2172345"/>
                <a:gd name="connsiteX22" fmla="*/ 526942 w 3983064"/>
                <a:gd name="connsiteY22" fmla="*/ 72325 h 2172345"/>
                <a:gd name="connsiteX23" fmla="*/ 503695 w 3983064"/>
                <a:gd name="connsiteY23" fmla="*/ 41328 h 2172345"/>
                <a:gd name="connsiteX24" fmla="*/ 371959 w 3983064"/>
                <a:gd name="connsiteY24" fmla="*/ 56827 h 2172345"/>
                <a:gd name="connsiteX25" fmla="*/ 216976 w 3983064"/>
                <a:gd name="connsiteY25" fmla="*/ 72325 h 2172345"/>
                <a:gd name="connsiteX26" fmla="*/ 131735 w 3983064"/>
                <a:gd name="connsiteY26" fmla="*/ 10332 h 2172345"/>
                <a:gd name="connsiteX27" fmla="*/ 69742 w 3983064"/>
                <a:gd name="connsiteY27" fmla="*/ 10332 h 2172345"/>
                <a:gd name="connsiteX28" fmla="*/ 0 w 3983064"/>
                <a:gd name="connsiteY28"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44445 w 3983064"/>
                <a:gd name="connsiteY6" fmla="*/ 1366715 h 2172345"/>
                <a:gd name="connsiteX7" fmla="*/ 1898542 w 3983064"/>
                <a:gd name="connsiteY7" fmla="*/ 1118461 h 2172345"/>
                <a:gd name="connsiteX8" fmla="*/ 1666067 w 3983064"/>
                <a:gd name="connsiteY8" fmla="*/ 1157206 h 2172345"/>
                <a:gd name="connsiteX9" fmla="*/ 1689315 w 3983064"/>
                <a:gd name="connsiteY9" fmla="*/ 1087464 h 2172345"/>
                <a:gd name="connsiteX10" fmla="*/ 1635071 w 3983064"/>
                <a:gd name="connsiteY10" fmla="*/ 1025471 h 2172345"/>
                <a:gd name="connsiteX11" fmla="*/ 1611823 w 3983064"/>
                <a:gd name="connsiteY11" fmla="*/ 947979 h 2172345"/>
                <a:gd name="connsiteX12" fmla="*/ 1495586 w 3983064"/>
                <a:gd name="connsiteY12" fmla="*/ 940230 h 2172345"/>
                <a:gd name="connsiteX13" fmla="*/ 1410345 w 3983064"/>
                <a:gd name="connsiteY13" fmla="*/ 754250 h 2172345"/>
                <a:gd name="connsiteX14" fmla="*/ 1232115 w 3983064"/>
                <a:gd name="connsiteY14" fmla="*/ 839491 h 2172345"/>
                <a:gd name="connsiteX15" fmla="*/ 937647 w 3983064"/>
                <a:gd name="connsiteY15" fmla="*/ 839491 h 2172345"/>
                <a:gd name="connsiteX16" fmla="*/ 805912 w 3983064"/>
                <a:gd name="connsiteY16" fmla="*/ 676759 h 2172345"/>
                <a:gd name="connsiteX17" fmla="*/ 705173 w 3983064"/>
                <a:gd name="connsiteY17" fmla="*/ 397789 h 2172345"/>
                <a:gd name="connsiteX18" fmla="*/ 643179 w 3983064"/>
                <a:gd name="connsiteY18" fmla="*/ 328047 h 2172345"/>
                <a:gd name="connsiteX19" fmla="*/ 604434 w 3983064"/>
                <a:gd name="connsiteY19" fmla="*/ 273803 h 2172345"/>
                <a:gd name="connsiteX20" fmla="*/ 588935 w 3983064"/>
                <a:gd name="connsiteY20" fmla="*/ 165315 h 2172345"/>
                <a:gd name="connsiteX21" fmla="*/ 526942 w 3983064"/>
                <a:gd name="connsiteY21" fmla="*/ 72325 h 2172345"/>
                <a:gd name="connsiteX22" fmla="*/ 503695 w 3983064"/>
                <a:gd name="connsiteY22" fmla="*/ 41328 h 2172345"/>
                <a:gd name="connsiteX23" fmla="*/ 371959 w 3983064"/>
                <a:gd name="connsiteY23" fmla="*/ 56827 h 2172345"/>
                <a:gd name="connsiteX24" fmla="*/ 216976 w 3983064"/>
                <a:gd name="connsiteY24" fmla="*/ 72325 h 2172345"/>
                <a:gd name="connsiteX25" fmla="*/ 131735 w 3983064"/>
                <a:gd name="connsiteY25" fmla="*/ 10332 h 2172345"/>
                <a:gd name="connsiteX26" fmla="*/ 69742 w 3983064"/>
                <a:gd name="connsiteY26" fmla="*/ 10332 h 2172345"/>
                <a:gd name="connsiteX27" fmla="*/ 0 w 3983064"/>
                <a:gd name="connsiteY27"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1898542 w 3983064"/>
                <a:gd name="connsiteY6" fmla="*/ 1118461 h 2172345"/>
                <a:gd name="connsiteX7" fmla="*/ 1666067 w 3983064"/>
                <a:gd name="connsiteY7" fmla="*/ 1157206 h 2172345"/>
                <a:gd name="connsiteX8" fmla="*/ 1689315 w 3983064"/>
                <a:gd name="connsiteY8" fmla="*/ 1087464 h 2172345"/>
                <a:gd name="connsiteX9" fmla="*/ 1635071 w 3983064"/>
                <a:gd name="connsiteY9" fmla="*/ 1025471 h 2172345"/>
                <a:gd name="connsiteX10" fmla="*/ 1611823 w 3983064"/>
                <a:gd name="connsiteY10" fmla="*/ 947979 h 2172345"/>
                <a:gd name="connsiteX11" fmla="*/ 1495586 w 3983064"/>
                <a:gd name="connsiteY11" fmla="*/ 940230 h 2172345"/>
                <a:gd name="connsiteX12" fmla="*/ 1410345 w 3983064"/>
                <a:gd name="connsiteY12" fmla="*/ 754250 h 2172345"/>
                <a:gd name="connsiteX13" fmla="*/ 1232115 w 3983064"/>
                <a:gd name="connsiteY13" fmla="*/ 839491 h 2172345"/>
                <a:gd name="connsiteX14" fmla="*/ 937647 w 3983064"/>
                <a:gd name="connsiteY14" fmla="*/ 839491 h 2172345"/>
                <a:gd name="connsiteX15" fmla="*/ 805912 w 3983064"/>
                <a:gd name="connsiteY15" fmla="*/ 676759 h 2172345"/>
                <a:gd name="connsiteX16" fmla="*/ 705173 w 3983064"/>
                <a:gd name="connsiteY16" fmla="*/ 397789 h 2172345"/>
                <a:gd name="connsiteX17" fmla="*/ 643179 w 3983064"/>
                <a:gd name="connsiteY17" fmla="*/ 328047 h 2172345"/>
                <a:gd name="connsiteX18" fmla="*/ 604434 w 3983064"/>
                <a:gd name="connsiteY18" fmla="*/ 273803 h 2172345"/>
                <a:gd name="connsiteX19" fmla="*/ 588935 w 3983064"/>
                <a:gd name="connsiteY19" fmla="*/ 165315 h 2172345"/>
                <a:gd name="connsiteX20" fmla="*/ 526942 w 3983064"/>
                <a:gd name="connsiteY20" fmla="*/ 72325 h 2172345"/>
                <a:gd name="connsiteX21" fmla="*/ 503695 w 3983064"/>
                <a:gd name="connsiteY21" fmla="*/ 41328 h 2172345"/>
                <a:gd name="connsiteX22" fmla="*/ 371959 w 3983064"/>
                <a:gd name="connsiteY22" fmla="*/ 56827 h 2172345"/>
                <a:gd name="connsiteX23" fmla="*/ 216976 w 3983064"/>
                <a:gd name="connsiteY23" fmla="*/ 72325 h 2172345"/>
                <a:gd name="connsiteX24" fmla="*/ 131735 w 3983064"/>
                <a:gd name="connsiteY24" fmla="*/ 10332 h 2172345"/>
                <a:gd name="connsiteX25" fmla="*/ 69742 w 3983064"/>
                <a:gd name="connsiteY25" fmla="*/ 10332 h 2172345"/>
                <a:gd name="connsiteX26" fmla="*/ 0 w 3983064"/>
                <a:gd name="connsiteY2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1898542 w 3983064"/>
                <a:gd name="connsiteY5" fmla="*/ 1118461 h 2172345"/>
                <a:gd name="connsiteX6" fmla="*/ 1666067 w 3983064"/>
                <a:gd name="connsiteY6" fmla="*/ 1157206 h 2172345"/>
                <a:gd name="connsiteX7" fmla="*/ 1689315 w 3983064"/>
                <a:gd name="connsiteY7" fmla="*/ 1087464 h 2172345"/>
                <a:gd name="connsiteX8" fmla="*/ 1635071 w 3983064"/>
                <a:gd name="connsiteY8" fmla="*/ 1025471 h 2172345"/>
                <a:gd name="connsiteX9" fmla="*/ 1611823 w 3983064"/>
                <a:gd name="connsiteY9" fmla="*/ 947979 h 2172345"/>
                <a:gd name="connsiteX10" fmla="*/ 1495586 w 3983064"/>
                <a:gd name="connsiteY10" fmla="*/ 940230 h 2172345"/>
                <a:gd name="connsiteX11" fmla="*/ 1410345 w 3983064"/>
                <a:gd name="connsiteY11" fmla="*/ 754250 h 2172345"/>
                <a:gd name="connsiteX12" fmla="*/ 1232115 w 3983064"/>
                <a:gd name="connsiteY12" fmla="*/ 839491 h 2172345"/>
                <a:gd name="connsiteX13" fmla="*/ 937647 w 3983064"/>
                <a:gd name="connsiteY13" fmla="*/ 839491 h 2172345"/>
                <a:gd name="connsiteX14" fmla="*/ 805912 w 3983064"/>
                <a:gd name="connsiteY14" fmla="*/ 676759 h 2172345"/>
                <a:gd name="connsiteX15" fmla="*/ 705173 w 3983064"/>
                <a:gd name="connsiteY15" fmla="*/ 397789 h 2172345"/>
                <a:gd name="connsiteX16" fmla="*/ 643179 w 3983064"/>
                <a:gd name="connsiteY16" fmla="*/ 328047 h 2172345"/>
                <a:gd name="connsiteX17" fmla="*/ 604434 w 3983064"/>
                <a:gd name="connsiteY17" fmla="*/ 273803 h 2172345"/>
                <a:gd name="connsiteX18" fmla="*/ 588935 w 3983064"/>
                <a:gd name="connsiteY18" fmla="*/ 165315 h 2172345"/>
                <a:gd name="connsiteX19" fmla="*/ 526942 w 3983064"/>
                <a:gd name="connsiteY19" fmla="*/ 72325 h 2172345"/>
                <a:gd name="connsiteX20" fmla="*/ 503695 w 3983064"/>
                <a:gd name="connsiteY20" fmla="*/ 41328 h 2172345"/>
                <a:gd name="connsiteX21" fmla="*/ 371959 w 3983064"/>
                <a:gd name="connsiteY21" fmla="*/ 56827 h 2172345"/>
                <a:gd name="connsiteX22" fmla="*/ 216976 w 3983064"/>
                <a:gd name="connsiteY22" fmla="*/ 72325 h 2172345"/>
                <a:gd name="connsiteX23" fmla="*/ 131735 w 3983064"/>
                <a:gd name="connsiteY23" fmla="*/ 10332 h 2172345"/>
                <a:gd name="connsiteX24" fmla="*/ 69742 w 3983064"/>
                <a:gd name="connsiteY24" fmla="*/ 10332 h 2172345"/>
                <a:gd name="connsiteX25" fmla="*/ 0 w 3983064"/>
                <a:gd name="connsiteY2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1898542 w 3983064"/>
                <a:gd name="connsiteY4" fmla="*/ 1118461 h 2172345"/>
                <a:gd name="connsiteX5" fmla="*/ 1666067 w 3983064"/>
                <a:gd name="connsiteY5" fmla="*/ 1157206 h 2172345"/>
                <a:gd name="connsiteX6" fmla="*/ 1689315 w 3983064"/>
                <a:gd name="connsiteY6" fmla="*/ 1087464 h 2172345"/>
                <a:gd name="connsiteX7" fmla="*/ 1635071 w 3983064"/>
                <a:gd name="connsiteY7" fmla="*/ 1025471 h 2172345"/>
                <a:gd name="connsiteX8" fmla="*/ 1611823 w 3983064"/>
                <a:gd name="connsiteY8" fmla="*/ 947979 h 2172345"/>
                <a:gd name="connsiteX9" fmla="*/ 1495586 w 3983064"/>
                <a:gd name="connsiteY9" fmla="*/ 940230 h 2172345"/>
                <a:gd name="connsiteX10" fmla="*/ 1410345 w 3983064"/>
                <a:gd name="connsiteY10" fmla="*/ 754250 h 2172345"/>
                <a:gd name="connsiteX11" fmla="*/ 1232115 w 3983064"/>
                <a:gd name="connsiteY11" fmla="*/ 839491 h 2172345"/>
                <a:gd name="connsiteX12" fmla="*/ 937647 w 3983064"/>
                <a:gd name="connsiteY12" fmla="*/ 839491 h 2172345"/>
                <a:gd name="connsiteX13" fmla="*/ 805912 w 3983064"/>
                <a:gd name="connsiteY13" fmla="*/ 676759 h 2172345"/>
                <a:gd name="connsiteX14" fmla="*/ 705173 w 3983064"/>
                <a:gd name="connsiteY14" fmla="*/ 397789 h 2172345"/>
                <a:gd name="connsiteX15" fmla="*/ 643179 w 3983064"/>
                <a:gd name="connsiteY15" fmla="*/ 328047 h 2172345"/>
                <a:gd name="connsiteX16" fmla="*/ 604434 w 3983064"/>
                <a:gd name="connsiteY16" fmla="*/ 273803 h 2172345"/>
                <a:gd name="connsiteX17" fmla="*/ 588935 w 3983064"/>
                <a:gd name="connsiteY17" fmla="*/ 165315 h 2172345"/>
                <a:gd name="connsiteX18" fmla="*/ 526942 w 3983064"/>
                <a:gd name="connsiteY18" fmla="*/ 72325 h 2172345"/>
                <a:gd name="connsiteX19" fmla="*/ 503695 w 3983064"/>
                <a:gd name="connsiteY19" fmla="*/ 41328 h 2172345"/>
                <a:gd name="connsiteX20" fmla="*/ 371959 w 3983064"/>
                <a:gd name="connsiteY20" fmla="*/ 56827 h 2172345"/>
                <a:gd name="connsiteX21" fmla="*/ 216976 w 3983064"/>
                <a:gd name="connsiteY21" fmla="*/ 72325 h 2172345"/>
                <a:gd name="connsiteX22" fmla="*/ 131735 w 3983064"/>
                <a:gd name="connsiteY22" fmla="*/ 10332 h 2172345"/>
                <a:gd name="connsiteX23" fmla="*/ 69742 w 3983064"/>
                <a:gd name="connsiteY23" fmla="*/ 10332 h 2172345"/>
                <a:gd name="connsiteX24" fmla="*/ 0 w 3983064"/>
                <a:gd name="connsiteY24" fmla="*/ 2583 h 2172345"/>
                <a:gd name="connsiteX0" fmla="*/ 3983064 w 3983064"/>
                <a:gd name="connsiteY0" fmla="*/ 2172345 h 2172345"/>
                <a:gd name="connsiteX1" fmla="*/ 3758339 w 3983064"/>
                <a:gd name="connsiteY1" fmla="*/ 2017362 h 2172345"/>
                <a:gd name="connsiteX2" fmla="*/ 3634352 w 3983064"/>
                <a:gd name="connsiteY2" fmla="*/ 1839132 h 2172345"/>
                <a:gd name="connsiteX3" fmla="*/ 1898542 w 3983064"/>
                <a:gd name="connsiteY3" fmla="*/ 1118461 h 2172345"/>
                <a:gd name="connsiteX4" fmla="*/ 1666067 w 3983064"/>
                <a:gd name="connsiteY4" fmla="*/ 1157206 h 2172345"/>
                <a:gd name="connsiteX5" fmla="*/ 1689315 w 3983064"/>
                <a:gd name="connsiteY5" fmla="*/ 1087464 h 2172345"/>
                <a:gd name="connsiteX6" fmla="*/ 1635071 w 3983064"/>
                <a:gd name="connsiteY6" fmla="*/ 1025471 h 2172345"/>
                <a:gd name="connsiteX7" fmla="*/ 1611823 w 3983064"/>
                <a:gd name="connsiteY7" fmla="*/ 947979 h 2172345"/>
                <a:gd name="connsiteX8" fmla="*/ 1495586 w 3983064"/>
                <a:gd name="connsiteY8" fmla="*/ 940230 h 2172345"/>
                <a:gd name="connsiteX9" fmla="*/ 1410345 w 3983064"/>
                <a:gd name="connsiteY9" fmla="*/ 754250 h 2172345"/>
                <a:gd name="connsiteX10" fmla="*/ 1232115 w 3983064"/>
                <a:gd name="connsiteY10" fmla="*/ 839491 h 2172345"/>
                <a:gd name="connsiteX11" fmla="*/ 937647 w 3983064"/>
                <a:gd name="connsiteY11" fmla="*/ 839491 h 2172345"/>
                <a:gd name="connsiteX12" fmla="*/ 805912 w 3983064"/>
                <a:gd name="connsiteY12" fmla="*/ 676759 h 2172345"/>
                <a:gd name="connsiteX13" fmla="*/ 705173 w 3983064"/>
                <a:gd name="connsiteY13" fmla="*/ 397789 h 2172345"/>
                <a:gd name="connsiteX14" fmla="*/ 643179 w 3983064"/>
                <a:gd name="connsiteY14" fmla="*/ 328047 h 2172345"/>
                <a:gd name="connsiteX15" fmla="*/ 604434 w 3983064"/>
                <a:gd name="connsiteY15" fmla="*/ 273803 h 2172345"/>
                <a:gd name="connsiteX16" fmla="*/ 588935 w 3983064"/>
                <a:gd name="connsiteY16" fmla="*/ 165315 h 2172345"/>
                <a:gd name="connsiteX17" fmla="*/ 526942 w 3983064"/>
                <a:gd name="connsiteY17" fmla="*/ 72325 h 2172345"/>
                <a:gd name="connsiteX18" fmla="*/ 503695 w 3983064"/>
                <a:gd name="connsiteY18" fmla="*/ 41328 h 2172345"/>
                <a:gd name="connsiteX19" fmla="*/ 371959 w 3983064"/>
                <a:gd name="connsiteY19" fmla="*/ 56827 h 2172345"/>
                <a:gd name="connsiteX20" fmla="*/ 216976 w 3983064"/>
                <a:gd name="connsiteY20" fmla="*/ 72325 h 2172345"/>
                <a:gd name="connsiteX21" fmla="*/ 131735 w 3983064"/>
                <a:gd name="connsiteY21" fmla="*/ 10332 h 2172345"/>
                <a:gd name="connsiteX22" fmla="*/ 69742 w 3983064"/>
                <a:gd name="connsiteY22" fmla="*/ 10332 h 2172345"/>
                <a:gd name="connsiteX23" fmla="*/ 0 w 3983064"/>
                <a:gd name="connsiteY23" fmla="*/ 2583 h 2172345"/>
                <a:gd name="connsiteX0" fmla="*/ 3983064 w 4105759"/>
                <a:gd name="connsiteY0" fmla="*/ 2172345 h 2193009"/>
                <a:gd name="connsiteX1" fmla="*/ 3758339 w 4105759"/>
                <a:gd name="connsiteY1" fmla="*/ 2017362 h 2193009"/>
                <a:gd name="connsiteX2" fmla="*/ 1898542 w 4105759"/>
                <a:gd name="connsiteY2" fmla="*/ 1118461 h 2193009"/>
                <a:gd name="connsiteX3" fmla="*/ 1666067 w 4105759"/>
                <a:gd name="connsiteY3" fmla="*/ 1157206 h 2193009"/>
                <a:gd name="connsiteX4" fmla="*/ 1689315 w 4105759"/>
                <a:gd name="connsiteY4" fmla="*/ 1087464 h 2193009"/>
                <a:gd name="connsiteX5" fmla="*/ 1635071 w 4105759"/>
                <a:gd name="connsiteY5" fmla="*/ 1025471 h 2193009"/>
                <a:gd name="connsiteX6" fmla="*/ 1611823 w 4105759"/>
                <a:gd name="connsiteY6" fmla="*/ 947979 h 2193009"/>
                <a:gd name="connsiteX7" fmla="*/ 1495586 w 4105759"/>
                <a:gd name="connsiteY7" fmla="*/ 940230 h 2193009"/>
                <a:gd name="connsiteX8" fmla="*/ 1410345 w 4105759"/>
                <a:gd name="connsiteY8" fmla="*/ 754250 h 2193009"/>
                <a:gd name="connsiteX9" fmla="*/ 1232115 w 4105759"/>
                <a:gd name="connsiteY9" fmla="*/ 839491 h 2193009"/>
                <a:gd name="connsiteX10" fmla="*/ 937647 w 4105759"/>
                <a:gd name="connsiteY10" fmla="*/ 839491 h 2193009"/>
                <a:gd name="connsiteX11" fmla="*/ 805912 w 4105759"/>
                <a:gd name="connsiteY11" fmla="*/ 676759 h 2193009"/>
                <a:gd name="connsiteX12" fmla="*/ 705173 w 4105759"/>
                <a:gd name="connsiteY12" fmla="*/ 397789 h 2193009"/>
                <a:gd name="connsiteX13" fmla="*/ 643179 w 4105759"/>
                <a:gd name="connsiteY13" fmla="*/ 328047 h 2193009"/>
                <a:gd name="connsiteX14" fmla="*/ 604434 w 4105759"/>
                <a:gd name="connsiteY14" fmla="*/ 273803 h 2193009"/>
                <a:gd name="connsiteX15" fmla="*/ 588935 w 4105759"/>
                <a:gd name="connsiteY15" fmla="*/ 165315 h 2193009"/>
                <a:gd name="connsiteX16" fmla="*/ 526942 w 4105759"/>
                <a:gd name="connsiteY16" fmla="*/ 72325 h 2193009"/>
                <a:gd name="connsiteX17" fmla="*/ 503695 w 4105759"/>
                <a:gd name="connsiteY17" fmla="*/ 41328 h 2193009"/>
                <a:gd name="connsiteX18" fmla="*/ 371959 w 4105759"/>
                <a:gd name="connsiteY18" fmla="*/ 56827 h 2193009"/>
                <a:gd name="connsiteX19" fmla="*/ 216976 w 4105759"/>
                <a:gd name="connsiteY19" fmla="*/ 72325 h 2193009"/>
                <a:gd name="connsiteX20" fmla="*/ 131735 w 4105759"/>
                <a:gd name="connsiteY20" fmla="*/ 10332 h 2193009"/>
                <a:gd name="connsiteX21" fmla="*/ 69742 w 4105759"/>
                <a:gd name="connsiteY21" fmla="*/ 10332 h 2193009"/>
                <a:gd name="connsiteX22" fmla="*/ 0 w 4105759"/>
                <a:gd name="connsiteY22" fmla="*/ 2583 h 2193009"/>
                <a:gd name="connsiteX0" fmla="*/ 3983064 w 3983064"/>
                <a:gd name="connsiteY0" fmla="*/ 2172345 h 2172345"/>
                <a:gd name="connsiteX1" fmla="*/ 1898542 w 3983064"/>
                <a:gd name="connsiteY1" fmla="*/ 1118461 h 2172345"/>
                <a:gd name="connsiteX2" fmla="*/ 1666067 w 3983064"/>
                <a:gd name="connsiteY2" fmla="*/ 1157206 h 2172345"/>
                <a:gd name="connsiteX3" fmla="*/ 1689315 w 3983064"/>
                <a:gd name="connsiteY3" fmla="*/ 1087464 h 2172345"/>
                <a:gd name="connsiteX4" fmla="*/ 1635071 w 3983064"/>
                <a:gd name="connsiteY4" fmla="*/ 1025471 h 2172345"/>
                <a:gd name="connsiteX5" fmla="*/ 1611823 w 3983064"/>
                <a:gd name="connsiteY5" fmla="*/ 947979 h 2172345"/>
                <a:gd name="connsiteX6" fmla="*/ 1495586 w 3983064"/>
                <a:gd name="connsiteY6" fmla="*/ 940230 h 2172345"/>
                <a:gd name="connsiteX7" fmla="*/ 1410345 w 3983064"/>
                <a:gd name="connsiteY7" fmla="*/ 754250 h 2172345"/>
                <a:gd name="connsiteX8" fmla="*/ 1232115 w 3983064"/>
                <a:gd name="connsiteY8" fmla="*/ 839491 h 2172345"/>
                <a:gd name="connsiteX9" fmla="*/ 937647 w 3983064"/>
                <a:gd name="connsiteY9" fmla="*/ 839491 h 2172345"/>
                <a:gd name="connsiteX10" fmla="*/ 805912 w 3983064"/>
                <a:gd name="connsiteY10" fmla="*/ 676759 h 2172345"/>
                <a:gd name="connsiteX11" fmla="*/ 705173 w 3983064"/>
                <a:gd name="connsiteY11" fmla="*/ 397789 h 2172345"/>
                <a:gd name="connsiteX12" fmla="*/ 643179 w 3983064"/>
                <a:gd name="connsiteY12" fmla="*/ 328047 h 2172345"/>
                <a:gd name="connsiteX13" fmla="*/ 604434 w 3983064"/>
                <a:gd name="connsiteY13" fmla="*/ 273803 h 2172345"/>
                <a:gd name="connsiteX14" fmla="*/ 588935 w 3983064"/>
                <a:gd name="connsiteY14" fmla="*/ 165315 h 2172345"/>
                <a:gd name="connsiteX15" fmla="*/ 526942 w 3983064"/>
                <a:gd name="connsiteY15" fmla="*/ 72325 h 2172345"/>
                <a:gd name="connsiteX16" fmla="*/ 503695 w 3983064"/>
                <a:gd name="connsiteY16" fmla="*/ 41328 h 2172345"/>
                <a:gd name="connsiteX17" fmla="*/ 371959 w 3983064"/>
                <a:gd name="connsiteY17" fmla="*/ 56827 h 2172345"/>
                <a:gd name="connsiteX18" fmla="*/ 216976 w 3983064"/>
                <a:gd name="connsiteY18" fmla="*/ 72325 h 2172345"/>
                <a:gd name="connsiteX19" fmla="*/ 131735 w 3983064"/>
                <a:gd name="connsiteY19" fmla="*/ 10332 h 2172345"/>
                <a:gd name="connsiteX20" fmla="*/ 69742 w 3983064"/>
                <a:gd name="connsiteY20" fmla="*/ 10332 h 2172345"/>
                <a:gd name="connsiteX21" fmla="*/ 0 w 3983064"/>
                <a:gd name="connsiteY21" fmla="*/ 2583 h 2172345"/>
                <a:gd name="connsiteX0" fmla="*/ 1898542 w 1898542"/>
                <a:gd name="connsiteY0" fmla="*/ 1118461 h 1162372"/>
                <a:gd name="connsiteX1" fmla="*/ 1666067 w 1898542"/>
                <a:gd name="connsiteY1" fmla="*/ 1157206 h 1162372"/>
                <a:gd name="connsiteX2" fmla="*/ 1689315 w 1898542"/>
                <a:gd name="connsiteY2" fmla="*/ 1087464 h 1162372"/>
                <a:gd name="connsiteX3" fmla="*/ 1635071 w 1898542"/>
                <a:gd name="connsiteY3" fmla="*/ 1025471 h 1162372"/>
                <a:gd name="connsiteX4" fmla="*/ 1611823 w 1898542"/>
                <a:gd name="connsiteY4" fmla="*/ 947979 h 1162372"/>
                <a:gd name="connsiteX5" fmla="*/ 1495586 w 1898542"/>
                <a:gd name="connsiteY5" fmla="*/ 940230 h 1162372"/>
                <a:gd name="connsiteX6" fmla="*/ 1410345 w 1898542"/>
                <a:gd name="connsiteY6" fmla="*/ 754250 h 1162372"/>
                <a:gd name="connsiteX7" fmla="*/ 1232115 w 1898542"/>
                <a:gd name="connsiteY7" fmla="*/ 839491 h 1162372"/>
                <a:gd name="connsiteX8" fmla="*/ 937647 w 1898542"/>
                <a:gd name="connsiteY8" fmla="*/ 839491 h 1162372"/>
                <a:gd name="connsiteX9" fmla="*/ 805912 w 1898542"/>
                <a:gd name="connsiteY9" fmla="*/ 676759 h 1162372"/>
                <a:gd name="connsiteX10" fmla="*/ 705173 w 1898542"/>
                <a:gd name="connsiteY10" fmla="*/ 397789 h 1162372"/>
                <a:gd name="connsiteX11" fmla="*/ 643179 w 1898542"/>
                <a:gd name="connsiteY11" fmla="*/ 328047 h 1162372"/>
                <a:gd name="connsiteX12" fmla="*/ 604434 w 1898542"/>
                <a:gd name="connsiteY12" fmla="*/ 273803 h 1162372"/>
                <a:gd name="connsiteX13" fmla="*/ 588935 w 1898542"/>
                <a:gd name="connsiteY13" fmla="*/ 165315 h 1162372"/>
                <a:gd name="connsiteX14" fmla="*/ 526942 w 1898542"/>
                <a:gd name="connsiteY14" fmla="*/ 72325 h 1162372"/>
                <a:gd name="connsiteX15" fmla="*/ 503695 w 1898542"/>
                <a:gd name="connsiteY15" fmla="*/ 41328 h 1162372"/>
                <a:gd name="connsiteX16" fmla="*/ 371959 w 1898542"/>
                <a:gd name="connsiteY16" fmla="*/ 56827 h 1162372"/>
                <a:gd name="connsiteX17" fmla="*/ 216976 w 1898542"/>
                <a:gd name="connsiteY17" fmla="*/ 72325 h 1162372"/>
                <a:gd name="connsiteX18" fmla="*/ 131735 w 1898542"/>
                <a:gd name="connsiteY18" fmla="*/ 10332 h 1162372"/>
                <a:gd name="connsiteX19" fmla="*/ 69742 w 1898542"/>
                <a:gd name="connsiteY19" fmla="*/ 10332 h 1162372"/>
                <a:gd name="connsiteX20" fmla="*/ 0 w 1898542"/>
                <a:gd name="connsiteY20" fmla="*/ 2583 h 1162372"/>
                <a:gd name="connsiteX0" fmla="*/ 1898542 w 1898542"/>
                <a:gd name="connsiteY0" fmla="*/ 1118461 h 1118461"/>
                <a:gd name="connsiteX1" fmla="*/ 1689315 w 1898542"/>
                <a:gd name="connsiteY1" fmla="*/ 1087464 h 1118461"/>
                <a:gd name="connsiteX2" fmla="*/ 1635071 w 1898542"/>
                <a:gd name="connsiteY2" fmla="*/ 1025471 h 1118461"/>
                <a:gd name="connsiteX3" fmla="*/ 1611823 w 1898542"/>
                <a:gd name="connsiteY3" fmla="*/ 947979 h 1118461"/>
                <a:gd name="connsiteX4" fmla="*/ 1495586 w 1898542"/>
                <a:gd name="connsiteY4" fmla="*/ 940230 h 1118461"/>
                <a:gd name="connsiteX5" fmla="*/ 1410345 w 1898542"/>
                <a:gd name="connsiteY5" fmla="*/ 754250 h 1118461"/>
                <a:gd name="connsiteX6" fmla="*/ 1232115 w 1898542"/>
                <a:gd name="connsiteY6" fmla="*/ 839491 h 1118461"/>
                <a:gd name="connsiteX7" fmla="*/ 937647 w 1898542"/>
                <a:gd name="connsiteY7" fmla="*/ 839491 h 1118461"/>
                <a:gd name="connsiteX8" fmla="*/ 805912 w 1898542"/>
                <a:gd name="connsiteY8" fmla="*/ 676759 h 1118461"/>
                <a:gd name="connsiteX9" fmla="*/ 705173 w 1898542"/>
                <a:gd name="connsiteY9" fmla="*/ 397789 h 1118461"/>
                <a:gd name="connsiteX10" fmla="*/ 643179 w 1898542"/>
                <a:gd name="connsiteY10" fmla="*/ 328047 h 1118461"/>
                <a:gd name="connsiteX11" fmla="*/ 604434 w 1898542"/>
                <a:gd name="connsiteY11" fmla="*/ 273803 h 1118461"/>
                <a:gd name="connsiteX12" fmla="*/ 588935 w 1898542"/>
                <a:gd name="connsiteY12" fmla="*/ 165315 h 1118461"/>
                <a:gd name="connsiteX13" fmla="*/ 526942 w 1898542"/>
                <a:gd name="connsiteY13" fmla="*/ 72325 h 1118461"/>
                <a:gd name="connsiteX14" fmla="*/ 503695 w 1898542"/>
                <a:gd name="connsiteY14" fmla="*/ 41328 h 1118461"/>
                <a:gd name="connsiteX15" fmla="*/ 371959 w 1898542"/>
                <a:gd name="connsiteY15" fmla="*/ 56827 h 1118461"/>
                <a:gd name="connsiteX16" fmla="*/ 216976 w 1898542"/>
                <a:gd name="connsiteY16" fmla="*/ 72325 h 1118461"/>
                <a:gd name="connsiteX17" fmla="*/ 131735 w 1898542"/>
                <a:gd name="connsiteY17" fmla="*/ 10332 h 1118461"/>
                <a:gd name="connsiteX18" fmla="*/ 69742 w 1898542"/>
                <a:gd name="connsiteY18" fmla="*/ 10332 h 1118461"/>
                <a:gd name="connsiteX19" fmla="*/ 0 w 1898542"/>
                <a:gd name="connsiteY19" fmla="*/ 2583 h 1118461"/>
                <a:gd name="connsiteX0" fmla="*/ 1898542 w 1898542"/>
                <a:gd name="connsiteY0" fmla="*/ 1118801 h 1118801"/>
                <a:gd name="connsiteX1" fmla="*/ 1689315 w 1898542"/>
                <a:gd name="connsiteY1" fmla="*/ 1087804 h 1118801"/>
                <a:gd name="connsiteX2" fmla="*/ 1635071 w 1898542"/>
                <a:gd name="connsiteY2" fmla="*/ 1025811 h 1118801"/>
                <a:gd name="connsiteX3" fmla="*/ 1611823 w 1898542"/>
                <a:gd name="connsiteY3" fmla="*/ 948319 h 1118801"/>
                <a:gd name="connsiteX4" fmla="*/ 1495586 w 1898542"/>
                <a:gd name="connsiteY4" fmla="*/ 940570 h 1118801"/>
                <a:gd name="connsiteX5" fmla="*/ 1410345 w 1898542"/>
                <a:gd name="connsiteY5" fmla="*/ 754590 h 1118801"/>
                <a:gd name="connsiteX6" fmla="*/ 1232115 w 1898542"/>
                <a:gd name="connsiteY6" fmla="*/ 839831 h 1118801"/>
                <a:gd name="connsiteX7" fmla="*/ 937647 w 1898542"/>
                <a:gd name="connsiteY7" fmla="*/ 839831 h 1118801"/>
                <a:gd name="connsiteX8" fmla="*/ 805912 w 1898542"/>
                <a:gd name="connsiteY8" fmla="*/ 677099 h 1118801"/>
                <a:gd name="connsiteX9" fmla="*/ 705173 w 1898542"/>
                <a:gd name="connsiteY9" fmla="*/ 398129 h 1118801"/>
                <a:gd name="connsiteX10" fmla="*/ 643179 w 1898542"/>
                <a:gd name="connsiteY10" fmla="*/ 328387 h 1118801"/>
                <a:gd name="connsiteX11" fmla="*/ 604434 w 1898542"/>
                <a:gd name="connsiteY11" fmla="*/ 274143 h 1118801"/>
                <a:gd name="connsiteX12" fmla="*/ 588935 w 1898542"/>
                <a:gd name="connsiteY12" fmla="*/ 165655 h 1118801"/>
                <a:gd name="connsiteX13" fmla="*/ 526942 w 1898542"/>
                <a:gd name="connsiteY13" fmla="*/ 72665 h 1118801"/>
                <a:gd name="connsiteX14" fmla="*/ 503695 w 1898542"/>
                <a:gd name="connsiteY14" fmla="*/ 41668 h 1118801"/>
                <a:gd name="connsiteX15" fmla="*/ 297557 w 1898542"/>
                <a:gd name="connsiteY15" fmla="*/ 0 h 1118801"/>
                <a:gd name="connsiteX16" fmla="*/ 216976 w 1898542"/>
                <a:gd name="connsiteY16" fmla="*/ 72665 h 1118801"/>
                <a:gd name="connsiteX17" fmla="*/ 131735 w 1898542"/>
                <a:gd name="connsiteY17" fmla="*/ 10672 h 1118801"/>
                <a:gd name="connsiteX18" fmla="*/ 69742 w 1898542"/>
                <a:gd name="connsiteY18" fmla="*/ 10672 h 1118801"/>
                <a:gd name="connsiteX19" fmla="*/ 0 w 1898542"/>
                <a:gd name="connsiteY19" fmla="*/ 2923 h 111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8542" h="1118801">
                  <a:moveTo>
                    <a:pt x="1898542" y="1118801"/>
                  </a:moveTo>
                  <a:cubicBezTo>
                    <a:pt x="1854953" y="1112343"/>
                    <a:pt x="1733227" y="1103302"/>
                    <a:pt x="1689315" y="1087804"/>
                  </a:cubicBezTo>
                  <a:cubicBezTo>
                    <a:pt x="1645403" y="1072306"/>
                    <a:pt x="1647986" y="1049058"/>
                    <a:pt x="1635071" y="1025811"/>
                  </a:cubicBezTo>
                  <a:cubicBezTo>
                    <a:pt x="1622156" y="1002564"/>
                    <a:pt x="1635071" y="962526"/>
                    <a:pt x="1611823" y="948319"/>
                  </a:cubicBezTo>
                  <a:cubicBezTo>
                    <a:pt x="1588575" y="934112"/>
                    <a:pt x="1529166" y="972858"/>
                    <a:pt x="1495586" y="940570"/>
                  </a:cubicBezTo>
                  <a:cubicBezTo>
                    <a:pt x="1462006" y="908282"/>
                    <a:pt x="1454257" y="771380"/>
                    <a:pt x="1410345" y="754590"/>
                  </a:cubicBezTo>
                  <a:cubicBezTo>
                    <a:pt x="1366433" y="737800"/>
                    <a:pt x="1310898" y="825624"/>
                    <a:pt x="1232115" y="839831"/>
                  </a:cubicBezTo>
                  <a:cubicBezTo>
                    <a:pt x="1153332" y="854038"/>
                    <a:pt x="1008681" y="866953"/>
                    <a:pt x="937647" y="839831"/>
                  </a:cubicBezTo>
                  <a:cubicBezTo>
                    <a:pt x="866613" y="812709"/>
                    <a:pt x="844658" y="750716"/>
                    <a:pt x="805912" y="677099"/>
                  </a:cubicBezTo>
                  <a:cubicBezTo>
                    <a:pt x="767166" y="603482"/>
                    <a:pt x="732295" y="456248"/>
                    <a:pt x="705173" y="398129"/>
                  </a:cubicBezTo>
                  <a:cubicBezTo>
                    <a:pt x="678051" y="340010"/>
                    <a:pt x="659969" y="349051"/>
                    <a:pt x="643179" y="328387"/>
                  </a:cubicBezTo>
                  <a:cubicBezTo>
                    <a:pt x="626389" y="307723"/>
                    <a:pt x="613475" y="301265"/>
                    <a:pt x="604434" y="274143"/>
                  </a:cubicBezTo>
                  <a:cubicBezTo>
                    <a:pt x="595393" y="247021"/>
                    <a:pt x="601850" y="199235"/>
                    <a:pt x="588935" y="165655"/>
                  </a:cubicBezTo>
                  <a:cubicBezTo>
                    <a:pt x="576020" y="132075"/>
                    <a:pt x="541149" y="93329"/>
                    <a:pt x="526942" y="72665"/>
                  </a:cubicBezTo>
                  <a:cubicBezTo>
                    <a:pt x="512735" y="52001"/>
                    <a:pt x="541926" y="53779"/>
                    <a:pt x="503695" y="41668"/>
                  </a:cubicBezTo>
                  <a:cubicBezTo>
                    <a:pt x="465464" y="29557"/>
                    <a:pt x="297557" y="0"/>
                    <a:pt x="297557" y="0"/>
                  </a:cubicBezTo>
                  <a:cubicBezTo>
                    <a:pt x="249771" y="5166"/>
                    <a:pt x="244613" y="70886"/>
                    <a:pt x="216976" y="72665"/>
                  </a:cubicBezTo>
                  <a:cubicBezTo>
                    <a:pt x="189339" y="74444"/>
                    <a:pt x="156274" y="21004"/>
                    <a:pt x="131735" y="10672"/>
                  </a:cubicBezTo>
                  <a:cubicBezTo>
                    <a:pt x="107196" y="340"/>
                    <a:pt x="91698" y="11963"/>
                    <a:pt x="69742" y="10672"/>
                  </a:cubicBezTo>
                  <a:cubicBezTo>
                    <a:pt x="47786" y="9381"/>
                    <a:pt x="23893" y="6152"/>
                    <a:pt x="0" y="2923"/>
                  </a:cubicBezTo>
                </a:path>
              </a:pathLst>
            </a:custGeom>
            <a:ln w="101600" cap="flat">
              <a:solidFill>
                <a:schemeClr val="tx1"/>
              </a:solidFill>
              <a:prstDash val="sysDot"/>
            </a:ln>
            <a:effectLst>
              <a:outerShdw dist="38100" dir="7800000" algn="ctr" rotWithShape="0">
                <a:srgbClr val="FF0000"/>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sp>
        <p:nvSpPr>
          <p:cNvPr id="33" name="Freeform 32"/>
          <p:cNvSpPr/>
          <p:nvPr/>
        </p:nvSpPr>
        <p:spPr>
          <a:xfrm>
            <a:off x="4928507" y="781050"/>
            <a:ext cx="979714" cy="1061357"/>
          </a:xfrm>
          <a:custGeom>
            <a:avLst/>
            <a:gdLst>
              <a:gd name="connsiteX0" fmla="*/ 133350 w 979714"/>
              <a:gd name="connsiteY0" fmla="*/ 68036 h 1061357"/>
              <a:gd name="connsiteX1" fmla="*/ 835479 w 979714"/>
              <a:gd name="connsiteY1" fmla="*/ 68036 h 1061357"/>
              <a:gd name="connsiteX2" fmla="*/ 884464 w 979714"/>
              <a:gd name="connsiteY2" fmla="*/ 68036 h 1061357"/>
              <a:gd name="connsiteX3" fmla="*/ 900793 w 979714"/>
              <a:gd name="connsiteY3" fmla="*/ 476250 h 1061357"/>
              <a:gd name="connsiteX4" fmla="*/ 966107 w 979714"/>
              <a:gd name="connsiteY4" fmla="*/ 868136 h 1061357"/>
              <a:gd name="connsiteX5" fmla="*/ 819150 w 979714"/>
              <a:gd name="connsiteY5" fmla="*/ 917121 h 1061357"/>
              <a:gd name="connsiteX6" fmla="*/ 606879 w 979714"/>
              <a:gd name="connsiteY6" fmla="*/ 1047750 h 1061357"/>
              <a:gd name="connsiteX7" fmla="*/ 476250 w 979714"/>
              <a:gd name="connsiteY7" fmla="*/ 998764 h 1061357"/>
              <a:gd name="connsiteX8" fmla="*/ 263979 w 979714"/>
              <a:gd name="connsiteY8" fmla="*/ 1015093 h 1061357"/>
              <a:gd name="connsiteX9" fmla="*/ 117022 w 979714"/>
              <a:gd name="connsiteY9" fmla="*/ 884464 h 1061357"/>
              <a:gd name="connsiteX10" fmla="*/ 68036 w 979714"/>
              <a:gd name="connsiteY10" fmla="*/ 737507 h 1061357"/>
              <a:gd name="connsiteX11" fmla="*/ 35379 w 979714"/>
              <a:gd name="connsiteY11" fmla="*/ 672193 h 1061357"/>
              <a:gd name="connsiteX12" fmla="*/ 35379 w 979714"/>
              <a:gd name="connsiteY12" fmla="*/ 296636 h 1061357"/>
              <a:gd name="connsiteX13" fmla="*/ 133350 w 979714"/>
              <a:gd name="connsiteY13" fmla="*/ 68036 h 106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9714" h="1061357">
                <a:moveTo>
                  <a:pt x="133350" y="68036"/>
                </a:moveTo>
                <a:cubicBezTo>
                  <a:pt x="266700" y="29936"/>
                  <a:pt x="835479" y="68036"/>
                  <a:pt x="835479" y="68036"/>
                </a:cubicBezTo>
                <a:cubicBezTo>
                  <a:pt x="960665" y="68036"/>
                  <a:pt x="873578" y="0"/>
                  <a:pt x="884464" y="68036"/>
                </a:cubicBezTo>
                <a:cubicBezTo>
                  <a:pt x="895350" y="136072"/>
                  <a:pt x="887186" y="342900"/>
                  <a:pt x="900793" y="476250"/>
                </a:cubicBezTo>
                <a:cubicBezTo>
                  <a:pt x="914400" y="609600"/>
                  <a:pt x="979714" y="794658"/>
                  <a:pt x="966107" y="868136"/>
                </a:cubicBezTo>
                <a:cubicBezTo>
                  <a:pt x="952500" y="941614"/>
                  <a:pt x="879021" y="887185"/>
                  <a:pt x="819150" y="917121"/>
                </a:cubicBezTo>
                <a:cubicBezTo>
                  <a:pt x="759279" y="947057"/>
                  <a:pt x="664029" y="1034143"/>
                  <a:pt x="606879" y="1047750"/>
                </a:cubicBezTo>
                <a:cubicBezTo>
                  <a:pt x="549729" y="1061357"/>
                  <a:pt x="533400" y="1004207"/>
                  <a:pt x="476250" y="998764"/>
                </a:cubicBezTo>
                <a:cubicBezTo>
                  <a:pt x="419100" y="993321"/>
                  <a:pt x="323850" y="1034143"/>
                  <a:pt x="263979" y="1015093"/>
                </a:cubicBezTo>
                <a:cubicBezTo>
                  <a:pt x="204108" y="996043"/>
                  <a:pt x="149679" y="930728"/>
                  <a:pt x="117022" y="884464"/>
                </a:cubicBezTo>
                <a:cubicBezTo>
                  <a:pt x="84365" y="838200"/>
                  <a:pt x="81643" y="772885"/>
                  <a:pt x="68036" y="737507"/>
                </a:cubicBezTo>
                <a:cubicBezTo>
                  <a:pt x="54429" y="702129"/>
                  <a:pt x="40822" y="745671"/>
                  <a:pt x="35379" y="672193"/>
                </a:cubicBezTo>
                <a:cubicBezTo>
                  <a:pt x="29936" y="598715"/>
                  <a:pt x="16329" y="400050"/>
                  <a:pt x="35379" y="296636"/>
                </a:cubicBezTo>
                <a:cubicBezTo>
                  <a:pt x="54429" y="193222"/>
                  <a:pt x="0" y="106136"/>
                  <a:pt x="133350" y="68036"/>
                </a:cubicBezTo>
                <a:close/>
              </a:path>
            </a:pathLst>
          </a:custGeom>
          <a:solidFill>
            <a:schemeClr val="bg2">
              <a:lumMod val="75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34" name="Freeform 33"/>
          <p:cNvSpPr/>
          <p:nvPr/>
        </p:nvSpPr>
        <p:spPr>
          <a:xfrm>
            <a:off x="4482193" y="1447801"/>
            <a:ext cx="710293" cy="968828"/>
          </a:xfrm>
          <a:custGeom>
            <a:avLst/>
            <a:gdLst>
              <a:gd name="connsiteX0" fmla="*/ 514350 w 710293"/>
              <a:gd name="connsiteY0" fmla="*/ 70756 h 968828"/>
              <a:gd name="connsiteX1" fmla="*/ 367393 w 710293"/>
              <a:gd name="connsiteY1" fmla="*/ 5442 h 968828"/>
              <a:gd name="connsiteX2" fmla="*/ 106136 w 710293"/>
              <a:gd name="connsiteY2" fmla="*/ 54428 h 968828"/>
              <a:gd name="connsiteX3" fmla="*/ 8164 w 710293"/>
              <a:gd name="connsiteY3" fmla="*/ 332013 h 968828"/>
              <a:gd name="connsiteX4" fmla="*/ 57150 w 710293"/>
              <a:gd name="connsiteY4" fmla="*/ 674913 h 968828"/>
              <a:gd name="connsiteX5" fmla="*/ 204107 w 710293"/>
              <a:gd name="connsiteY5" fmla="*/ 870856 h 968828"/>
              <a:gd name="connsiteX6" fmla="*/ 220436 w 710293"/>
              <a:gd name="connsiteY6" fmla="*/ 952499 h 968828"/>
              <a:gd name="connsiteX7" fmla="*/ 416378 w 710293"/>
              <a:gd name="connsiteY7" fmla="*/ 821870 h 968828"/>
              <a:gd name="connsiteX8" fmla="*/ 547007 w 710293"/>
              <a:gd name="connsiteY8" fmla="*/ 903513 h 968828"/>
              <a:gd name="connsiteX9" fmla="*/ 612321 w 710293"/>
              <a:gd name="connsiteY9" fmla="*/ 952499 h 968828"/>
              <a:gd name="connsiteX10" fmla="*/ 710293 w 710293"/>
              <a:gd name="connsiteY10" fmla="*/ 805542 h 968828"/>
              <a:gd name="connsiteX11" fmla="*/ 612321 w 710293"/>
              <a:gd name="connsiteY11" fmla="*/ 658585 h 968828"/>
              <a:gd name="connsiteX12" fmla="*/ 693964 w 710293"/>
              <a:gd name="connsiteY12" fmla="*/ 364670 h 968828"/>
              <a:gd name="connsiteX13" fmla="*/ 644978 w 710293"/>
              <a:gd name="connsiteY13" fmla="*/ 299356 h 968828"/>
              <a:gd name="connsiteX14" fmla="*/ 514350 w 710293"/>
              <a:gd name="connsiteY14" fmla="*/ 70756 h 96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0293" h="968828">
                <a:moveTo>
                  <a:pt x="514350" y="70756"/>
                </a:moveTo>
                <a:cubicBezTo>
                  <a:pt x="468086" y="21770"/>
                  <a:pt x="435429" y="8163"/>
                  <a:pt x="367393" y="5442"/>
                </a:cubicBezTo>
                <a:cubicBezTo>
                  <a:pt x="299357" y="2721"/>
                  <a:pt x="166007" y="0"/>
                  <a:pt x="106136" y="54428"/>
                </a:cubicBezTo>
                <a:cubicBezTo>
                  <a:pt x="46265" y="108856"/>
                  <a:pt x="16328" y="228599"/>
                  <a:pt x="8164" y="332013"/>
                </a:cubicBezTo>
                <a:cubicBezTo>
                  <a:pt x="0" y="435427"/>
                  <a:pt x="24493" y="585106"/>
                  <a:pt x="57150" y="674913"/>
                </a:cubicBezTo>
                <a:cubicBezTo>
                  <a:pt x="89807" y="764720"/>
                  <a:pt x="176893" y="824592"/>
                  <a:pt x="204107" y="870856"/>
                </a:cubicBezTo>
                <a:cubicBezTo>
                  <a:pt x="231321" y="917120"/>
                  <a:pt x="185058" y="960663"/>
                  <a:pt x="220436" y="952499"/>
                </a:cubicBezTo>
                <a:cubicBezTo>
                  <a:pt x="255814" y="944335"/>
                  <a:pt x="361950" y="830034"/>
                  <a:pt x="416378" y="821870"/>
                </a:cubicBezTo>
                <a:cubicBezTo>
                  <a:pt x="470806" y="813706"/>
                  <a:pt x="514350" y="881742"/>
                  <a:pt x="547007" y="903513"/>
                </a:cubicBezTo>
                <a:cubicBezTo>
                  <a:pt x="579664" y="925284"/>
                  <a:pt x="585107" y="968828"/>
                  <a:pt x="612321" y="952499"/>
                </a:cubicBezTo>
                <a:cubicBezTo>
                  <a:pt x="639535" y="936171"/>
                  <a:pt x="710293" y="854528"/>
                  <a:pt x="710293" y="805542"/>
                </a:cubicBezTo>
                <a:cubicBezTo>
                  <a:pt x="710293" y="756556"/>
                  <a:pt x="615043" y="732064"/>
                  <a:pt x="612321" y="658585"/>
                </a:cubicBezTo>
                <a:cubicBezTo>
                  <a:pt x="609599" y="585106"/>
                  <a:pt x="688521" y="424542"/>
                  <a:pt x="693964" y="364670"/>
                </a:cubicBezTo>
                <a:cubicBezTo>
                  <a:pt x="699407" y="304798"/>
                  <a:pt x="672192" y="342899"/>
                  <a:pt x="644978" y="299356"/>
                </a:cubicBezTo>
                <a:cubicBezTo>
                  <a:pt x="617764" y="255813"/>
                  <a:pt x="560614" y="119742"/>
                  <a:pt x="514350" y="70756"/>
                </a:cubicBezTo>
                <a:close/>
              </a:path>
            </a:pathLst>
          </a:custGeom>
          <a:solidFill>
            <a:schemeClr val="bg2">
              <a:lumMod val="50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35" name="Freeform 34"/>
          <p:cNvSpPr/>
          <p:nvPr/>
        </p:nvSpPr>
        <p:spPr>
          <a:xfrm>
            <a:off x="4093029" y="2264229"/>
            <a:ext cx="1480457" cy="870857"/>
          </a:xfrm>
          <a:custGeom>
            <a:avLst/>
            <a:gdLst>
              <a:gd name="connsiteX0" fmla="*/ 152400 w 1480457"/>
              <a:gd name="connsiteY0" fmla="*/ 789214 h 870857"/>
              <a:gd name="connsiteX1" fmla="*/ 38100 w 1480457"/>
              <a:gd name="connsiteY1" fmla="*/ 544285 h 870857"/>
              <a:gd name="connsiteX2" fmla="*/ 54428 w 1480457"/>
              <a:gd name="connsiteY2" fmla="*/ 315685 h 870857"/>
              <a:gd name="connsiteX3" fmla="*/ 364671 w 1480457"/>
              <a:gd name="connsiteY3" fmla="*/ 250371 h 870857"/>
              <a:gd name="connsiteX4" fmla="*/ 756557 w 1480457"/>
              <a:gd name="connsiteY4" fmla="*/ 38100 h 870857"/>
              <a:gd name="connsiteX5" fmla="*/ 821871 w 1480457"/>
              <a:gd name="connsiteY5" fmla="*/ 21771 h 870857"/>
              <a:gd name="connsiteX6" fmla="*/ 1017814 w 1480457"/>
              <a:gd name="connsiteY6" fmla="*/ 136071 h 870857"/>
              <a:gd name="connsiteX7" fmla="*/ 1213757 w 1480457"/>
              <a:gd name="connsiteY7" fmla="*/ 397328 h 870857"/>
              <a:gd name="connsiteX8" fmla="*/ 1409700 w 1480457"/>
              <a:gd name="connsiteY8" fmla="*/ 527957 h 870857"/>
              <a:gd name="connsiteX9" fmla="*/ 1442357 w 1480457"/>
              <a:gd name="connsiteY9" fmla="*/ 544285 h 870857"/>
              <a:gd name="connsiteX10" fmla="*/ 1181100 w 1480457"/>
              <a:gd name="connsiteY10" fmla="*/ 723900 h 870857"/>
              <a:gd name="connsiteX11" fmla="*/ 952500 w 1480457"/>
              <a:gd name="connsiteY11" fmla="*/ 789214 h 870857"/>
              <a:gd name="connsiteX12" fmla="*/ 838200 w 1480457"/>
              <a:gd name="connsiteY12" fmla="*/ 740228 h 870857"/>
              <a:gd name="connsiteX13" fmla="*/ 544285 w 1480457"/>
              <a:gd name="connsiteY13" fmla="*/ 593271 h 870857"/>
              <a:gd name="connsiteX14" fmla="*/ 348342 w 1480457"/>
              <a:gd name="connsiteY14" fmla="*/ 740228 h 870857"/>
              <a:gd name="connsiteX15" fmla="*/ 217714 w 1480457"/>
              <a:gd name="connsiteY15" fmla="*/ 870857 h 870857"/>
              <a:gd name="connsiteX0" fmla="*/ 152400 w 1480457"/>
              <a:gd name="connsiteY0" fmla="*/ 789214 h 870857"/>
              <a:gd name="connsiteX1" fmla="*/ 38100 w 1480457"/>
              <a:gd name="connsiteY1" fmla="*/ 544285 h 870857"/>
              <a:gd name="connsiteX2" fmla="*/ 54428 w 1480457"/>
              <a:gd name="connsiteY2" fmla="*/ 315685 h 870857"/>
              <a:gd name="connsiteX3" fmla="*/ 364671 w 1480457"/>
              <a:gd name="connsiteY3" fmla="*/ 250371 h 870857"/>
              <a:gd name="connsiteX4" fmla="*/ 756557 w 1480457"/>
              <a:gd name="connsiteY4" fmla="*/ 38100 h 870857"/>
              <a:gd name="connsiteX5" fmla="*/ 821871 w 1480457"/>
              <a:gd name="connsiteY5" fmla="*/ 21771 h 870857"/>
              <a:gd name="connsiteX6" fmla="*/ 1017814 w 1480457"/>
              <a:gd name="connsiteY6" fmla="*/ 136071 h 870857"/>
              <a:gd name="connsiteX7" fmla="*/ 1213757 w 1480457"/>
              <a:gd name="connsiteY7" fmla="*/ 397328 h 870857"/>
              <a:gd name="connsiteX8" fmla="*/ 1409700 w 1480457"/>
              <a:gd name="connsiteY8" fmla="*/ 527957 h 870857"/>
              <a:gd name="connsiteX9" fmla="*/ 1442357 w 1480457"/>
              <a:gd name="connsiteY9" fmla="*/ 544285 h 870857"/>
              <a:gd name="connsiteX10" fmla="*/ 1181100 w 1480457"/>
              <a:gd name="connsiteY10" fmla="*/ 723900 h 870857"/>
              <a:gd name="connsiteX11" fmla="*/ 952500 w 1480457"/>
              <a:gd name="connsiteY11" fmla="*/ 789214 h 870857"/>
              <a:gd name="connsiteX12" fmla="*/ 838200 w 1480457"/>
              <a:gd name="connsiteY12" fmla="*/ 740228 h 870857"/>
              <a:gd name="connsiteX13" fmla="*/ 544285 w 1480457"/>
              <a:gd name="connsiteY13" fmla="*/ 593271 h 870857"/>
              <a:gd name="connsiteX14" fmla="*/ 348342 w 1480457"/>
              <a:gd name="connsiteY14" fmla="*/ 740228 h 870857"/>
              <a:gd name="connsiteX15" fmla="*/ 217714 w 1480457"/>
              <a:gd name="connsiteY15" fmla="*/ 870857 h 870857"/>
              <a:gd name="connsiteX16" fmla="*/ 152400 w 1480457"/>
              <a:gd name="connsiteY16" fmla="*/ 789214 h 870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0457" h="870857">
                <a:moveTo>
                  <a:pt x="152400" y="789214"/>
                </a:moveTo>
                <a:cubicBezTo>
                  <a:pt x="103414" y="706210"/>
                  <a:pt x="54429" y="623206"/>
                  <a:pt x="38100" y="544285"/>
                </a:cubicBezTo>
                <a:cubicBezTo>
                  <a:pt x="21771" y="465364"/>
                  <a:pt x="0" y="364671"/>
                  <a:pt x="54428" y="315685"/>
                </a:cubicBezTo>
                <a:cubicBezTo>
                  <a:pt x="108856" y="266699"/>
                  <a:pt x="247650" y="296635"/>
                  <a:pt x="364671" y="250371"/>
                </a:cubicBezTo>
                <a:cubicBezTo>
                  <a:pt x="481692" y="204107"/>
                  <a:pt x="680357" y="76200"/>
                  <a:pt x="756557" y="38100"/>
                </a:cubicBezTo>
                <a:cubicBezTo>
                  <a:pt x="832757" y="0"/>
                  <a:pt x="778328" y="5442"/>
                  <a:pt x="821871" y="21771"/>
                </a:cubicBezTo>
                <a:cubicBezTo>
                  <a:pt x="865414" y="38100"/>
                  <a:pt x="952500" y="73478"/>
                  <a:pt x="1017814" y="136071"/>
                </a:cubicBezTo>
                <a:cubicBezTo>
                  <a:pt x="1083128" y="198664"/>
                  <a:pt x="1148443" y="332014"/>
                  <a:pt x="1213757" y="397328"/>
                </a:cubicBezTo>
                <a:cubicBezTo>
                  <a:pt x="1279071" y="462642"/>
                  <a:pt x="1371600" y="503464"/>
                  <a:pt x="1409700" y="527957"/>
                </a:cubicBezTo>
                <a:cubicBezTo>
                  <a:pt x="1447800" y="552450"/>
                  <a:pt x="1480457" y="511628"/>
                  <a:pt x="1442357" y="544285"/>
                </a:cubicBezTo>
                <a:cubicBezTo>
                  <a:pt x="1404257" y="576942"/>
                  <a:pt x="1262743" y="683079"/>
                  <a:pt x="1181100" y="723900"/>
                </a:cubicBezTo>
                <a:cubicBezTo>
                  <a:pt x="1099457" y="764722"/>
                  <a:pt x="1009650" y="786493"/>
                  <a:pt x="952500" y="789214"/>
                </a:cubicBezTo>
                <a:cubicBezTo>
                  <a:pt x="895350" y="791935"/>
                  <a:pt x="906236" y="772885"/>
                  <a:pt x="838200" y="740228"/>
                </a:cubicBezTo>
                <a:cubicBezTo>
                  <a:pt x="770164" y="707571"/>
                  <a:pt x="625928" y="593271"/>
                  <a:pt x="544285" y="593271"/>
                </a:cubicBezTo>
                <a:cubicBezTo>
                  <a:pt x="462642" y="593271"/>
                  <a:pt x="402771" y="693964"/>
                  <a:pt x="348342" y="740228"/>
                </a:cubicBezTo>
                <a:cubicBezTo>
                  <a:pt x="293914" y="786492"/>
                  <a:pt x="255814" y="828674"/>
                  <a:pt x="217714" y="870857"/>
                </a:cubicBezTo>
                <a:lnTo>
                  <a:pt x="152400" y="789214"/>
                </a:lnTo>
                <a:close/>
              </a:path>
            </a:pathLst>
          </a:custGeom>
          <a:solidFill>
            <a:schemeClr val="bg2">
              <a:lumMod val="25000"/>
              <a:alpha val="5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6" name="Freeform 35"/>
          <p:cNvSpPr/>
          <p:nvPr/>
        </p:nvSpPr>
        <p:spPr>
          <a:xfrm>
            <a:off x="2971800" y="4400550"/>
            <a:ext cx="2743200" cy="2313214"/>
          </a:xfrm>
          <a:custGeom>
            <a:avLst/>
            <a:gdLst>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21" fmla="*/ 342900 w 2743200"/>
              <a:gd name="connsiteY21" fmla="*/ 2147207 h 23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3200" h="2313214">
                <a:moveTo>
                  <a:pt x="342900" y="2147207"/>
                </a:moveTo>
                <a:cubicBezTo>
                  <a:pt x="295275" y="1974396"/>
                  <a:pt x="247650" y="1801586"/>
                  <a:pt x="212271" y="1690007"/>
                </a:cubicBezTo>
                <a:cubicBezTo>
                  <a:pt x="176893" y="1578429"/>
                  <a:pt x="163286" y="1556657"/>
                  <a:pt x="130629" y="1477736"/>
                </a:cubicBezTo>
                <a:cubicBezTo>
                  <a:pt x="97972" y="1398815"/>
                  <a:pt x="32658" y="1366158"/>
                  <a:pt x="16329" y="1216479"/>
                </a:cubicBezTo>
                <a:cubicBezTo>
                  <a:pt x="0" y="1066800"/>
                  <a:pt x="10886" y="767443"/>
                  <a:pt x="32657" y="579664"/>
                </a:cubicBezTo>
                <a:cubicBezTo>
                  <a:pt x="54428" y="391885"/>
                  <a:pt x="117021" y="179614"/>
                  <a:pt x="146957" y="89807"/>
                </a:cubicBezTo>
                <a:cubicBezTo>
                  <a:pt x="176893" y="0"/>
                  <a:pt x="92528" y="29935"/>
                  <a:pt x="212271" y="40821"/>
                </a:cubicBezTo>
                <a:cubicBezTo>
                  <a:pt x="332014" y="51707"/>
                  <a:pt x="620485" y="117021"/>
                  <a:pt x="865414" y="155121"/>
                </a:cubicBezTo>
                <a:cubicBezTo>
                  <a:pt x="1110343" y="193221"/>
                  <a:pt x="1469572" y="247650"/>
                  <a:pt x="1681843" y="269421"/>
                </a:cubicBezTo>
                <a:cubicBezTo>
                  <a:pt x="1894114" y="291192"/>
                  <a:pt x="2038350" y="269421"/>
                  <a:pt x="2139043" y="285750"/>
                </a:cubicBezTo>
                <a:cubicBezTo>
                  <a:pt x="2239736" y="302079"/>
                  <a:pt x="2196193" y="351065"/>
                  <a:pt x="2286000" y="367393"/>
                </a:cubicBezTo>
                <a:cubicBezTo>
                  <a:pt x="2375807" y="383721"/>
                  <a:pt x="2612572" y="372835"/>
                  <a:pt x="2677886" y="383721"/>
                </a:cubicBezTo>
                <a:cubicBezTo>
                  <a:pt x="2743200" y="394607"/>
                  <a:pt x="2683329" y="367393"/>
                  <a:pt x="2677886" y="432707"/>
                </a:cubicBezTo>
                <a:cubicBezTo>
                  <a:pt x="2672443" y="498021"/>
                  <a:pt x="2658836" y="653143"/>
                  <a:pt x="2645229" y="775607"/>
                </a:cubicBezTo>
                <a:cubicBezTo>
                  <a:pt x="2631622" y="898071"/>
                  <a:pt x="2658836" y="1025979"/>
                  <a:pt x="2596243" y="1167493"/>
                </a:cubicBezTo>
                <a:cubicBezTo>
                  <a:pt x="2533650" y="1309007"/>
                  <a:pt x="2348593" y="1526722"/>
                  <a:pt x="2269671" y="1624693"/>
                </a:cubicBezTo>
                <a:cubicBezTo>
                  <a:pt x="2190750" y="1722664"/>
                  <a:pt x="2160814" y="1687285"/>
                  <a:pt x="2122714" y="1755321"/>
                </a:cubicBezTo>
                <a:cubicBezTo>
                  <a:pt x="2084614" y="1823357"/>
                  <a:pt x="2051957" y="1973036"/>
                  <a:pt x="2041071" y="2032907"/>
                </a:cubicBezTo>
                <a:cubicBezTo>
                  <a:pt x="2030185" y="2092778"/>
                  <a:pt x="2087336" y="2090057"/>
                  <a:pt x="2057400" y="2114550"/>
                </a:cubicBezTo>
                <a:cubicBezTo>
                  <a:pt x="2027464" y="2139043"/>
                  <a:pt x="2139043" y="2160814"/>
                  <a:pt x="1861457" y="2179864"/>
                </a:cubicBezTo>
                <a:cubicBezTo>
                  <a:pt x="1583871" y="2198914"/>
                  <a:pt x="582386" y="2313214"/>
                  <a:pt x="391886" y="2228850"/>
                </a:cubicBezTo>
                <a:lnTo>
                  <a:pt x="342900" y="2147207"/>
                </a:lnTo>
                <a:close/>
              </a:path>
            </a:pathLst>
          </a:custGeom>
          <a:solidFill>
            <a:schemeClr val="bg2">
              <a:lumMod val="10000"/>
              <a:alpha val="5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 name="Freeform 5"/>
          <p:cNvSpPr/>
          <p:nvPr/>
        </p:nvSpPr>
        <p:spPr>
          <a:xfrm>
            <a:off x="3472604" y="890839"/>
            <a:ext cx="1381507" cy="2524931"/>
          </a:xfrm>
          <a:custGeom>
            <a:avLst/>
            <a:gdLst>
              <a:gd name="connsiteX0" fmla="*/ 661307 w 1232807"/>
              <a:gd name="connsiteY0" fmla="*/ 2465614 h 2471056"/>
              <a:gd name="connsiteX1" fmla="*/ 710293 w 1232807"/>
              <a:gd name="connsiteY1" fmla="*/ 2449285 h 2471056"/>
              <a:gd name="connsiteX2" fmla="*/ 742950 w 1232807"/>
              <a:gd name="connsiteY2" fmla="*/ 2334985 h 2471056"/>
              <a:gd name="connsiteX3" fmla="*/ 563336 w 1232807"/>
              <a:gd name="connsiteY3" fmla="*/ 2220685 h 2471056"/>
              <a:gd name="connsiteX4" fmla="*/ 530678 w 1232807"/>
              <a:gd name="connsiteY4" fmla="*/ 2024742 h 2471056"/>
              <a:gd name="connsiteX5" fmla="*/ 416378 w 1232807"/>
              <a:gd name="connsiteY5" fmla="*/ 1845128 h 2471056"/>
              <a:gd name="connsiteX6" fmla="*/ 236764 w 1232807"/>
              <a:gd name="connsiteY6" fmla="*/ 1959428 h 2471056"/>
              <a:gd name="connsiteX7" fmla="*/ 138793 w 1232807"/>
              <a:gd name="connsiteY7" fmla="*/ 1730828 h 2471056"/>
              <a:gd name="connsiteX8" fmla="*/ 122464 w 1232807"/>
              <a:gd name="connsiteY8" fmla="*/ 1453242 h 2471056"/>
              <a:gd name="connsiteX9" fmla="*/ 8164 w 1232807"/>
              <a:gd name="connsiteY9" fmla="*/ 1371600 h 2471056"/>
              <a:gd name="connsiteX10" fmla="*/ 73478 w 1232807"/>
              <a:gd name="connsiteY10" fmla="*/ 1159328 h 2471056"/>
              <a:gd name="connsiteX11" fmla="*/ 204107 w 1232807"/>
              <a:gd name="connsiteY11" fmla="*/ 996042 h 2471056"/>
              <a:gd name="connsiteX12" fmla="*/ 318407 w 1232807"/>
              <a:gd name="connsiteY12" fmla="*/ 800100 h 2471056"/>
              <a:gd name="connsiteX13" fmla="*/ 449036 w 1232807"/>
              <a:gd name="connsiteY13" fmla="*/ 800100 h 2471056"/>
              <a:gd name="connsiteX14" fmla="*/ 612321 w 1232807"/>
              <a:gd name="connsiteY14" fmla="*/ 800100 h 2471056"/>
              <a:gd name="connsiteX15" fmla="*/ 742950 w 1232807"/>
              <a:gd name="connsiteY15" fmla="*/ 963385 h 2471056"/>
              <a:gd name="connsiteX16" fmla="*/ 955221 w 1232807"/>
              <a:gd name="connsiteY16" fmla="*/ 1012371 h 2471056"/>
              <a:gd name="connsiteX17" fmla="*/ 971550 w 1232807"/>
              <a:gd name="connsiteY17" fmla="*/ 930728 h 2471056"/>
              <a:gd name="connsiteX18" fmla="*/ 1020536 w 1232807"/>
              <a:gd name="connsiteY18" fmla="*/ 783771 h 2471056"/>
              <a:gd name="connsiteX19" fmla="*/ 1020536 w 1232807"/>
              <a:gd name="connsiteY19" fmla="*/ 604157 h 2471056"/>
              <a:gd name="connsiteX20" fmla="*/ 1118507 w 1232807"/>
              <a:gd name="connsiteY20" fmla="*/ 391885 h 2471056"/>
              <a:gd name="connsiteX21" fmla="*/ 1200150 w 1232807"/>
              <a:gd name="connsiteY21" fmla="*/ 277585 h 2471056"/>
              <a:gd name="connsiteX22" fmla="*/ 1200150 w 1232807"/>
              <a:gd name="connsiteY22" fmla="*/ 48985 h 2471056"/>
              <a:gd name="connsiteX23" fmla="*/ 1232807 w 1232807"/>
              <a:gd name="connsiteY23" fmla="*/ 0 h 2471056"/>
              <a:gd name="connsiteX0" fmla="*/ 508907 w 1232807"/>
              <a:gd name="connsiteY0" fmla="*/ 2465614 h 2471057"/>
              <a:gd name="connsiteX1" fmla="*/ 710293 w 1232807"/>
              <a:gd name="connsiteY1" fmla="*/ 2449285 h 2471057"/>
              <a:gd name="connsiteX2" fmla="*/ 742950 w 1232807"/>
              <a:gd name="connsiteY2" fmla="*/ 2334985 h 2471057"/>
              <a:gd name="connsiteX3" fmla="*/ 563336 w 1232807"/>
              <a:gd name="connsiteY3" fmla="*/ 2220685 h 2471057"/>
              <a:gd name="connsiteX4" fmla="*/ 530678 w 1232807"/>
              <a:gd name="connsiteY4" fmla="*/ 2024742 h 2471057"/>
              <a:gd name="connsiteX5" fmla="*/ 416378 w 1232807"/>
              <a:gd name="connsiteY5" fmla="*/ 1845128 h 2471057"/>
              <a:gd name="connsiteX6" fmla="*/ 236764 w 1232807"/>
              <a:gd name="connsiteY6" fmla="*/ 1959428 h 2471057"/>
              <a:gd name="connsiteX7" fmla="*/ 138793 w 1232807"/>
              <a:gd name="connsiteY7" fmla="*/ 1730828 h 2471057"/>
              <a:gd name="connsiteX8" fmla="*/ 122464 w 1232807"/>
              <a:gd name="connsiteY8" fmla="*/ 1453242 h 2471057"/>
              <a:gd name="connsiteX9" fmla="*/ 8164 w 1232807"/>
              <a:gd name="connsiteY9" fmla="*/ 1371600 h 2471057"/>
              <a:gd name="connsiteX10" fmla="*/ 73478 w 1232807"/>
              <a:gd name="connsiteY10" fmla="*/ 1159328 h 2471057"/>
              <a:gd name="connsiteX11" fmla="*/ 204107 w 1232807"/>
              <a:gd name="connsiteY11" fmla="*/ 996042 h 2471057"/>
              <a:gd name="connsiteX12" fmla="*/ 318407 w 1232807"/>
              <a:gd name="connsiteY12" fmla="*/ 800100 h 2471057"/>
              <a:gd name="connsiteX13" fmla="*/ 449036 w 1232807"/>
              <a:gd name="connsiteY13" fmla="*/ 800100 h 2471057"/>
              <a:gd name="connsiteX14" fmla="*/ 612321 w 1232807"/>
              <a:gd name="connsiteY14" fmla="*/ 800100 h 2471057"/>
              <a:gd name="connsiteX15" fmla="*/ 742950 w 1232807"/>
              <a:gd name="connsiteY15" fmla="*/ 963385 h 2471057"/>
              <a:gd name="connsiteX16" fmla="*/ 955221 w 1232807"/>
              <a:gd name="connsiteY16" fmla="*/ 1012371 h 2471057"/>
              <a:gd name="connsiteX17" fmla="*/ 971550 w 1232807"/>
              <a:gd name="connsiteY17" fmla="*/ 930728 h 2471057"/>
              <a:gd name="connsiteX18" fmla="*/ 1020536 w 1232807"/>
              <a:gd name="connsiteY18" fmla="*/ 783771 h 2471057"/>
              <a:gd name="connsiteX19" fmla="*/ 1020536 w 1232807"/>
              <a:gd name="connsiteY19" fmla="*/ 604157 h 2471057"/>
              <a:gd name="connsiteX20" fmla="*/ 1118507 w 1232807"/>
              <a:gd name="connsiteY20" fmla="*/ 391885 h 2471057"/>
              <a:gd name="connsiteX21" fmla="*/ 1200150 w 1232807"/>
              <a:gd name="connsiteY21" fmla="*/ 277585 h 2471057"/>
              <a:gd name="connsiteX22" fmla="*/ 1200150 w 1232807"/>
              <a:gd name="connsiteY22" fmla="*/ 48985 h 2471057"/>
              <a:gd name="connsiteX23" fmla="*/ 1232807 w 1232807"/>
              <a:gd name="connsiteY23" fmla="*/ 0 h 2471057"/>
              <a:gd name="connsiteX0" fmla="*/ 508907 w 1213757"/>
              <a:gd name="connsiteY0" fmla="*/ 2416629 h 2422072"/>
              <a:gd name="connsiteX1" fmla="*/ 710293 w 1213757"/>
              <a:gd name="connsiteY1" fmla="*/ 2400300 h 2422072"/>
              <a:gd name="connsiteX2" fmla="*/ 742950 w 1213757"/>
              <a:gd name="connsiteY2" fmla="*/ 2286000 h 2422072"/>
              <a:gd name="connsiteX3" fmla="*/ 563336 w 1213757"/>
              <a:gd name="connsiteY3" fmla="*/ 2171700 h 2422072"/>
              <a:gd name="connsiteX4" fmla="*/ 530678 w 1213757"/>
              <a:gd name="connsiteY4" fmla="*/ 1975757 h 2422072"/>
              <a:gd name="connsiteX5" fmla="*/ 416378 w 1213757"/>
              <a:gd name="connsiteY5" fmla="*/ 1796143 h 2422072"/>
              <a:gd name="connsiteX6" fmla="*/ 236764 w 1213757"/>
              <a:gd name="connsiteY6" fmla="*/ 1910443 h 2422072"/>
              <a:gd name="connsiteX7" fmla="*/ 138793 w 1213757"/>
              <a:gd name="connsiteY7" fmla="*/ 1681843 h 2422072"/>
              <a:gd name="connsiteX8" fmla="*/ 122464 w 1213757"/>
              <a:gd name="connsiteY8" fmla="*/ 1404257 h 2422072"/>
              <a:gd name="connsiteX9" fmla="*/ 8164 w 1213757"/>
              <a:gd name="connsiteY9" fmla="*/ 1322615 h 2422072"/>
              <a:gd name="connsiteX10" fmla="*/ 73478 w 1213757"/>
              <a:gd name="connsiteY10" fmla="*/ 1110343 h 2422072"/>
              <a:gd name="connsiteX11" fmla="*/ 204107 w 1213757"/>
              <a:gd name="connsiteY11" fmla="*/ 947057 h 2422072"/>
              <a:gd name="connsiteX12" fmla="*/ 318407 w 1213757"/>
              <a:gd name="connsiteY12" fmla="*/ 751115 h 2422072"/>
              <a:gd name="connsiteX13" fmla="*/ 449036 w 1213757"/>
              <a:gd name="connsiteY13" fmla="*/ 751115 h 2422072"/>
              <a:gd name="connsiteX14" fmla="*/ 612321 w 1213757"/>
              <a:gd name="connsiteY14" fmla="*/ 751115 h 2422072"/>
              <a:gd name="connsiteX15" fmla="*/ 742950 w 1213757"/>
              <a:gd name="connsiteY15" fmla="*/ 914400 h 2422072"/>
              <a:gd name="connsiteX16" fmla="*/ 955221 w 1213757"/>
              <a:gd name="connsiteY16" fmla="*/ 963386 h 2422072"/>
              <a:gd name="connsiteX17" fmla="*/ 971550 w 1213757"/>
              <a:gd name="connsiteY17" fmla="*/ 881743 h 2422072"/>
              <a:gd name="connsiteX18" fmla="*/ 1020536 w 1213757"/>
              <a:gd name="connsiteY18" fmla="*/ 734786 h 2422072"/>
              <a:gd name="connsiteX19" fmla="*/ 1020536 w 1213757"/>
              <a:gd name="connsiteY19" fmla="*/ 555172 h 2422072"/>
              <a:gd name="connsiteX20" fmla="*/ 1118507 w 1213757"/>
              <a:gd name="connsiteY20" fmla="*/ 342900 h 2422072"/>
              <a:gd name="connsiteX21" fmla="*/ 1200150 w 1213757"/>
              <a:gd name="connsiteY21" fmla="*/ 228600 h 2422072"/>
              <a:gd name="connsiteX22" fmla="*/ 1200150 w 1213757"/>
              <a:gd name="connsiteY22" fmla="*/ 0 h 2422072"/>
              <a:gd name="connsiteX0" fmla="*/ 508907 w 1200150"/>
              <a:gd name="connsiteY0" fmla="*/ 2188029 h 2193472"/>
              <a:gd name="connsiteX1" fmla="*/ 710293 w 1200150"/>
              <a:gd name="connsiteY1" fmla="*/ 2171700 h 2193472"/>
              <a:gd name="connsiteX2" fmla="*/ 742950 w 1200150"/>
              <a:gd name="connsiteY2" fmla="*/ 2057400 h 2193472"/>
              <a:gd name="connsiteX3" fmla="*/ 563336 w 1200150"/>
              <a:gd name="connsiteY3" fmla="*/ 1943100 h 2193472"/>
              <a:gd name="connsiteX4" fmla="*/ 530678 w 1200150"/>
              <a:gd name="connsiteY4" fmla="*/ 1747157 h 2193472"/>
              <a:gd name="connsiteX5" fmla="*/ 416378 w 1200150"/>
              <a:gd name="connsiteY5" fmla="*/ 1567543 h 2193472"/>
              <a:gd name="connsiteX6" fmla="*/ 236764 w 1200150"/>
              <a:gd name="connsiteY6" fmla="*/ 1681843 h 2193472"/>
              <a:gd name="connsiteX7" fmla="*/ 138793 w 1200150"/>
              <a:gd name="connsiteY7" fmla="*/ 1453243 h 2193472"/>
              <a:gd name="connsiteX8" fmla="*/ 122464 w 1200150"/>
              <a:gd name="connsiteY8" fmla="*/ 1175657 h 2193472"/>
              <a:gd name="connsiteX9" fmla="*/ 8164 w 1200150"/>
              <a:gd name="connsiteY9" fmla="*/ 1094015 h 2193472"/>
              <a:gd name="connsiteX10" fmla="*/ 73478 w 1200150"/>
              <a:gd name="connsiteY10" fmla="*/ 881743 h 2193472"/>
              <a:gd name="connsiteX11" fmla="*/ 204107 w 1200150"/>
              <a:gd name="connsiteY11" fmla="*/ 718457 h 2193472"/>
              <a:gd name="connsiteX12" fmla="*/ 318407 w 1200150"/>
              <a:gd name="connsiteY12" fmla="*/ 522515 h 2193472"/>
              <a:gd name="connsiteX13" fmla="*/ 449036 w 1200150"/>
              <a:gd name="connsiteY13" fmla="*/ 522515 h 2193472"/>
              <a:gd name="connsiteX14" fmla="*/ 612321 w 1200150"/>
              <a:gd name="connsiteY14" fmla="*/ 522515 h 2193472"/>
              <a:gd name="connsiteX15" fmla="*/ 742950 w 1200150"/>
              <a:gd name="connsiteY15" fmla="*/ 685800 h 2193472"/>
              <a:gd name="connsiteX16" fmla="*/ 955221 w 1200150"/>
              <a:gd name="connsiteY16" fmla="*/ 734786 h 2193472"/>
              <a:gd name="connsiteX17" fmla="*/ 971550 w 1200150"/>
              <a:gd name="connsiteY17" fmla="*/ 653143 h 2193472"/>
              <a:gd name="connsiteX18" fmla="*/ 1020536 w 1200150"/>
              <a:gd name="connsiteY18" fmla="*/ 506186 h 2193472"/>
              <a:gd name="connsiteX19" fmla="*/ 1020536 w 1200150"/>
              <a:gd name="connsiteY19" fmla="*/ 326572 h 2193472"/>
              <a:gd name="connsiteX20" fmla="*/ 1118507 w 1200150"/>
              <a:gd name="connsiteY20" fmla="*/ 114300 h 2193472"/>
              <a:gd name="connsiteX21" fmla="*/ 1200150 w 1200150"/>
              <a:gd name="connsiteY21" fmla="*/ 0 h 219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0150" h="2193472">
                <a:moveTo>
                  <a:pt x="508907" y="2188029"/>
                </a:moveTo>
                <a:cubicBezTo>
                  <a:pt x="526596" y="2190750"/>
                  <a:pt x="671286" y="2193472"/>
                  <a:pt x="710293" y="2171700"/>
                </a:cubicBezTo>
                <a:cubicBezTo>
                  <a:pt x="749300" y="2149928"/>
                  <a:pt x="767443" y="2095500"/>
                  <a:pt x="742950" y="2057400"/>
                </a:cubicBezTo>
                <a:cubicBezTo>
                  <a:pt x="718457" y="2019300"/>
                  <a:pt x="598715" y="1994807"/>
                  <a:pt x="563336" y="1943100"/>
                </a:cubicBezTo>
                <a:cubicBezTo>
                  <a:pt x="527957" y="1891393"/>
                  <a:pt x="555171" y="1809750"/>
                  <a:pt x="530678" y="1747157"/>
                </a:cubicBezTo>
                <a:cubicBezTo>
                  <a:pt x="506185" y="1684564"/>
                  <a:pt x="465364" y="1578429"/>
                  <a:pt x="416378" y="1567543"/>
                </a:cubicBezTo>
                <a:cubicBezTo>
                  <a:pt x="367392" y="1556657"/>
                  <a:pt x="283028" y="1700893"/>
                  <a:pt x="236764" y="1681843"/>
                </a:cubicBezTo>
                <a:cubicBezTo>
                  <a:pt x="190500" y="1662793"/>
                  <a:pt x="157843" y="1537607"/>
                  <a:pt x="138793" y="1453243"/>
                </a:cubicBezTo>
                <a:cubicBezTo>
                  <a:pt x="119743" y="1368879"/>
                  <a:pt x="144236" y="1235528"/>
                  <a:pt x="122464" y="1175657"/>
                </a:cubicBezTo>
                <a:cubicBezTo>
                  <a:pt x="100693" y="1115786"/>
                  <a:pt x="16328" y="1143001"/>
                  <a:pt x="8164" y="1094015"/>
                </a:cubicBezTo>
                <a:cubicBezTo>
                  <a:pt x="0" y="1045029"/>
                  <a:pt x="40821" y="944336"/>
                  <a:pt x="73478" y="881743"/>
                </a:cubicBezTo>
                <a:cubicBezTo>
                  <a:pt x="106135" y="819150"/>
                  <a:pt x="163286" y="778328"/>
                  <a:pt x="204107" y="718457"/>
                </a:cubicBezTo>
                <a:cubicBezTo>
                  <a:pt x="244929" y="658586"/>
                  <a:pt x="277586" y="555172"/>
                  <a:pt x="318407" y="522515"/>
                </a:cubicBezTo>
                <a:cubicBezTo>
                  <a:pt x="359229" y="489858"/>
                  <a:pt x="449036" y="522515"/>
                  <a:pt x="449036" y="522515"/>
                </a:cubicBezTo>
                <a:cubicBezTo>
                  <a:pt x="498022" y="522515"/>
                  <a:pt x="563335" y="495301"/>
                  <a:pt x="612321" y="522515"/>
                </a:cubicBezTo>
                <a:cubicBezTo>
                  <a:pt x="661307" y="549729"/>
                  <a:pt x="685800" y="650422"/>
                  <a:pt x="742950" y="685800"/>
                </a:cubicBezTo>
                <a:cubicBezTo>
                  <a:pt x="800100" y="721179"/>
                  <a:pt x="917121" y="740229"/>
                  <a:pt x="955221" y="734786"/>
                </a:cubicBezTo>
                <a:cubicBezTo>
                  <a:pt x="993321" y="729343"/>
                  <a:pt x="960664" y="691243"/>
                  <a:pt x="971550" y="653143"/>
                </a:cubicBezTo>
                <a:cubicBezTo>
                  <a:pt x="982436" y="615043"/>
                  <a:pt x="1012372" y="560614"/>
                  <a:pt x="1020536" y="506186"/>
                </a:cubicBezTo>
                <a:cubicBezTo>
                  <a:pt x="1028700" y="451758"/>
                  <a:pt x="1004208" y="391886"/>
                  <a:pt x="1020536" y="326572"/>
                </a:cubicBezTo>
                <a:cubicBezTo>
                  <a:pt x="1036864" y="261258"/>
                  <a:pt x="1088571" y="168729"/>
                  <a:pt x="1118507" y="114300"/>
                </a:cubicBezTo>
                <a:cubicBezTo>
                  <a:pt x="1148443" y="59871"/>
                  <a:pt x="1186543" y="57150"/>
                  <a:pt x="1200150" y="0"/>
                </a:cubicBezTo>
              </a:path>
            </a:pathLst>
          </a:custGeom>
          <a:ln w="76200" cap="sq">
            <a:solidFill>
              <a:srgbClr val="0070C0"/>
            </a:solidFill>
            <a:prstDash val="solid"/>
          </a:ln>
          <a:effectLst>
            <a:outerShdw dist="508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TextBox 36"/>
          <p:cNvSpPr txBox="1"/>
          <p:nvPr/>
        </p:nvSpPr>
        <p:spPr>
          <a:xfrm>
            <a:off x="228600" y="6324600"/>
            <a:ext cx="8915400" cy="584775"/>
          </a:xfrm>
          <a:prstGeom prst="rect">
            <a:avLst/>
          </a:prstGeom>
          <a:solidFill>
            <a:schemeClr val="bg1"/>
          </a:solidFill>
        </p:spPr>
        <p:txBody>
          <a:bodyPr wrap="square" rtlCol="0">
            <a:spAutoFit/>
          </a:bodyPr>
          <a:lstStyle/>
          <a:p>
            <a:pPr algn="ctr"/>
            <a:r>
              <a:rPr lang="en-US" sz="3200" b="1" dirty="0" smtClean="0"/>
              <a:t>Whitman massacre ignites the Cayuse War</a:t>
            </a:r>
            <a:endParaRPr lang="en-US" sz="3200" b="1" dirty="0"/>
          </a:p>
        </p:txBody>
      </p:sp>
      <p:grpSp>
        <p:nvGrpSpPr>
          <p:cNvPr id="7" name="Group 43"/>
          <p:cNvGrpSpPr/>
          <p:nvPr/>
        </p:nvGrpSpPr>
        <p:grpSpPr>
          <a:xfrm>
            <a:off x="1381958" y="2971800"/>
            <a:ext cx="3225552" cy="1569719"/>
            <a:chOff x="1381958" y="2971800"/>
            <a:chExt cx="3225552" cy="1569719"/>
          </a:xfrm>
        </p:grpSpPr>
        <p:grpSp>
          <p:nvGrpSpPr>
            <p:cNvPr id="8" name="Group 37"/>
            <p:cNvGrpSpPr/>
            <p:nvPr/>
          </p:nvGrpSpPr>
          <p:grpSpPr>
            <a:xfrm>
              <a:off x="1381958" y="3491884"/>
              <a:ext cx="3225552" cy="1049635"/>
              <a:chOff x="1381958" y="3491884"/>
              <a:chExt cx="3225552" cy="1049635"/>
            </a:xfrm>
          </p:grpSpPr>
          <p:sp>
            <p:nvSpPr>
              <p:cNvPr id="39" name="Freeform 38"/>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40" name="Freeform 39"/>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41" name="Freeform 40"/>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42" name="Freeform 41"/>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43" name="Freeform 42"/>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useBgFill="1">
        <p:nvSpPr>
          <p:cNvPr id="3" name="Rectangle 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7" name="TextBox 26"/>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1847</a:t>
            </a:r>
            <a:endParaRPr lang="en-US" sz="4800" b="1" dirty="0">
              <a:solidFill>
                <a:srgbClr val="FF0000"/>
              </a:solidFill>
              <a:effectLst>
                <a:outerShdw dist="50800" dir="5400000" algn="ctr" rotWithShape="0">
                  <a:schemeClr val="tx1"/>
                </a:outerShdw>
              </a:effectLst>
            </a:endParaRPr>
          </a:p>
        </p:txBody>
      </p:sp>
      <p:sp useBgFill="1">
        <p:nvSpPr>
          <p:cNvPr id="30" name="TextBox 29"/>
          <p:cNvSpPr txBox="1"/>
          <p:nvPr/>
        </p:nvSpPr>
        <p:spPr>
          <a:xfrm>
            <a:off x="73914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1855</a:t>
            </a:r>
            <a:endParaRPr lang="en-US" sz="4800" b="1" dirty="0">
              <a:solidFill>
                <a:srgbClr val="FF0000"/>
              </a:solidFill>
              <a:effectLst>
                <a:outerShdw dist="50800" dir="5400000" algn="ctr" rotWithShape="0">
                  <a:schemeClr val="tx1"/>
                </a:outerShdw>
              </a:effectLst>
            </a:endParaRPr>
          </a:p>
        </p:txBody>
      </p:sp>
      <p:sp useBgFill="1">
        <p:nvSpPr>
          <p:cNvPr id="31" name="TextBox 30"/>
          <p:cNvSpPr txBox="1"/>
          <p:nvPr/>
        </p:nvSpPr>
        <p:spPr>
          <a:xfrm>
            <a:off x="74041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sp useBgFill="1">
        <p:nvSpPr>
          <p:cNvPr id="47" name="TextBox 46"/>
          <p:cNvSpPr txBox="1"/>
          <p:nvPr/>
        </p:nvSpPr>
        <p:spPr>
          <a:xfrm>
            <a:off x="0" y="762000"/>
            <a:ext cx="91440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Removal: 1856-1858</a:t>
            </a:r>
            <a:endParaRPr lang="en-US" sz="3200" b="1" dirty="0">
              <a:solidFill>
                <a:srgbClr val="FF0000"/>
              </a:solidFill>
              <a:effectLst>
                <a:outerShdw dist="50800" dir="7200000" algn="ctr" rotWithShape="0">
                  <a:schemeClr val="tx1"/>
                </a:outerShdw>
              </a:effectLst>
            </a:endParaRPr>
          </a:p>
        </p:txBody>
      </p:sp>
      <p:sp useBgFill="1">
        <p:nvSpPr>
          <p:cNvPr id="17" name="TextBox 16"/>
          <p:cNvSpPr txBox="1"/>
          <p:nvPr/>
        </p:nvSpPr>
        <p:spPr>
          <a:xfrm rot="20122672">
            <a:off x="964694" y="1490578"/>
            <a:ext cx="2873351" cy="492443"/>
          </a:xfrm>
          <a:prstGeom prst="rect">
            <a:avLst/>
          </a:prstGeom>
        </p:spPr>
        <p:txBody>
          <a:bodyPr wrap="none" rtlCol="0">
            <a:spAutoFit/>
          </a:bodyPr>
          <a:lstStyle/>
          <a:p>
            <a:r>
              <a:rPr lang="en-US" sz="2600" b="1" dirty="0" smtClean="0"/>
              <a:t>Yakama: 1855-1858</a:t>
            </a:r>
            <a:endParaRPr lang="en-US" sz="2600" b="1" dirty="0"/>
          </a:p>
        </p:txBody>
      </p:sp>
      <p:sp>
        <p:nvSpPr>
          <p:cNvPr id="46" name="Oval 45"/>
          <p:cNvSpPr>
            <a:spLocks/>
          </p:cNvSpPr>
          <p:nvPr/>
        </p:nvSpPr>
        <p:spPr>
          <a:xfrm>
            <a:off x="7940040" y="4267200"/>
            <a:ext cx="3657600" cy="2331720"/>
          </a:xfrm>
          <a:prstGeom prst="ellipse">
            <a:avLst/>
          </a:prstGeom>
          <a:solidFill>
            <a:srgbClr val="007A37">
              <a:alpha val="76000"/>
            </a:srgb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19" name="Freeform 18"/>
          <p:cNvSpPr/>
          <p:nvPr/>
        </p:nvSpPr>
        <p:spPr>
          <a:xfrm>
            <a:off x="1812472" y="2155372"/>
            <a:ext cx="2500992" cy="1368878"/>
          </a:xfrm>
          <a:custGeom>
            <a:avLst/>
            <a:gdLst>
              <a:gd name="connsiteX0" fmla="*/ 65314 w 2500992"/>
              <a:gd name="connsiteY0" fmla="*/ 849085 h 1368878"/>
              <a:gd name="connsiteX1" fmla="*/ 506185 w 2500992"/>
              <a:gd name="connsiteY1" fmla="*/ 555171 h 1368878"/>
              <a:gd name="connsiteX2" fmla="*/ 653142 w 2500992"/>
              <a:gd name="connsiteY2" fmla="*/ 440871 h 1368878"/>
              <a:gd name="connsiteX3" fmla="*/ 881742 w 2500992"/>
              <a:gd name="connsiteY3" fmla="*/ 114299 h 1368878"/>
              <a:gd name="connsiteX4" fmla="*/ 930728 w 2500992"/>
              <a:gd name="connsiteY4" fmla="*/ 16328 h 1368878"/>
              <a:gd name="connsiteX5" fmla="*/ 1306285 w 2500992"/>
              <a:gd name="connsiteY5" fmla="*/ 16328 h 1368878"/>
              <a:gd name="connsiteX6" fmla="*/ 1551214 w 2500992"/>
              <a:gd name="connsiteY6" fmla="*/ 65314 h 1368878"/>
              <a:gd name="connsiteX7" fmla="*/ 1665514 w 2500992"/>
              <a:gd name="connsiteY7" fmla="*/ 391885 h 1368878"/>
              <a:gd name="connsiteX8" fmla="*/ 1943099 w 2500992"/>
              <a:gd name="connsiteY8" fmla="*/ 555171 h 1368878"/>
              <a:gd name="connsiteX9" fmla="*/ 2285999 w 2500992"/>
              <a:gd name="connsiteY9" fmla="*/ 506185 h 1368878"/>
              <a:gd name="connsiteX10" fmla="*/ 2481942 w 2500992"/>
              <a:gd name="connsiteY10" fmla="*/ 947057 h 1368878"/>
              <a:gd name="connsiteX11" fmla="*/ 2171699 w 2500992"/>
              <a:gd name="connsiteY11" fmla="*/ 1094014 h 1368878"/>
              <a:gd name="connsiteX12" fmla="*/ 1518557 w 2500992"/>
              <a:gd name="connsiteY12" fmla="*/ 1159328 h 1368878"/>
              <a:gd name="connsiteX13" fmla="*/ 1094014 w 2500992"/>
              <a:gd name="connsiteY13" fmla="*/ 1289957 h 1368878"/>
              <a:gd name="connsiteX14" fmla="*/ 783771 w 2500992"/>
              <a:gd name="connsiteY14" fmla="*/ 1306285 h 1368878"/>
              <a:gd name="connsiteX15" fmla="*/ 620485 w 2500992"/>
              <a:gd name="connsiteY15" fmla="*/ 1306285 h 1368878"/>
              <a:gd name="connsiteX16" fmla="*/ 424542 w 2500992"/>
              <a:gd name="connsiteY16" fmla="*/ 1355271 h 1368878"/>
              <a:gd name="connsiteX17" fmla="*/ 310242 w 2500992"/>
              <a:gd name="connsiteY17" fmla="*/ 1224642 h 1368878"/>
              <a:gd name="connsiteX18" fmla="*/ 195942 w 2500992"/>
              <a:gd name="connsiteY18" fmla="*/ 1012371 h 1368878"/>
              <a:gd name="connsiteX19" fmla="*/ 114299 w 2500992"/>
              <a:gd name="connsiteY19" fmla="*/ 898071 h 1368878"/>
              <a:gd name="connsiteX20" fmla="*/ 65314 w 2500992"/>
              <a:gd name="connsiteY20" fmla="*/ 849085 h 136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0992" h="1368878">
                <a:moveTo>
                  <a:pt x="65314" y="849085"/>
                </a:moveTo>
                <a:cubicBezTo>
                  <a:pt x="130628" y="791935"/>
                  <a:pt x="408214" y="623207"/>
                  <a:pt x="506185" y="555171"/>
                </a:cubicBezTo>
                <a:cubicBezTo>
                  <a:pt x="604156" y="487135"/>
                  <a:pt x="590549" y="514350"/>
                  <a:pt x="653142" y="440871"/>
                </a:cubicBezTo>
                <a:cubicBezTo>
                  <a:pt x="715735" y="367392"/>
                  <a:pt x="835478" y="185056"/>
                  <a:pt x="881742" y="114299"/>
                </a:cubicBezTo>
                <a:cubicBezTo>
                  <a:pt x="928006" y="43542"/>
                  <a:pt x="859971" y="32656"/>
                  <a:pt x="930728" y="16328"/>
                </a:cubicBezTo>
                <a:cubicBezTo>
                  <a:pt x="1001485" y="0"/>
                  <a:pt x="1202871" y="8164"/>
                  <a:pt x="1306285" y="16328"/>
                </a:cubicBezTo>
                <a:cubicBezTo>
                  <a:pt x="1409699" y="24492"/>
                  <a:pt x="1491343" y="2721"/>
                  <a:pt x="1551214" y="65314"/>
                </a:cubicBezTo>
                <a:cubicBezTo>
                  <a:pt x="1611085" y="127907"/>
                  <a:pt x="1600200" y="310242"/>
                  <a:pt x="1665514" y="391885"/>
                </a:cubicBezTo>
                <a:cubicBezTo>
                  <a:pt x="1730828" y="473528"/>
                  <a:pt x="1839685" y="536121"/>
                  <a:pt x="1943099" y="555171"/>
                </a:cubicBezTo>
                <a:cubicBezTo>
                  <a:pt x="2046513" y="574221"/>
                  <a:pt x="2196192" y="440871"/>
                  <a:pt x="2285999" y="506185"/>
                </a:cubicBezTo>
                <a:cubicBezTo>
                  <a:pt x="2375806" y="571499"/>
                  <a:pt x="2500992" y="849085"/>
                  <a:pt x="2481942" y="947057"/>
                </a:cubicBezTo>
                <a:cubicBezTo>
                  <a:pt x="2462892" y="1045029"/>
                  <a:pt x="2332263" y="1058636"/>
                  <a:pt x="2171699" y="1094014"/>
                </a:cubicBezTo>
                <a:cubicBezTo>
                  <a:pt x="2011135" y="1129393"/>
                  <a:pt x="1698171" y="1126671"/>
                  <a:pt x="1518557" y="1159328"/>
                </a:cubicBezTo>
                <a:cubicBezTo>
                  <a:pt x="1338943" y="1191985"/>
                  <a:pt x="1216478" y="1265464"/>
                  <a:pt x="1094014" y="1289957"/>
                </a:cubicBezTo>
                <a:cubicBezTo>
                  <a:pt x="971550" y="1314450"/>
                  <a:pt x="862692" y="1303564"/>
                  <a:pt x="783771" y="1306285"/>
                </a:cubicBezTo>
                <a:cubicBezTo>
                  <a:pt x="704850" y="1309006"/>
                  <a:pt x="680356" y="1298121"/>
                  <a:pt x="620485" y="1306285"/>
                </a:cubicBezTo>
                <a:cubicBezTo>
                  <a:pt x="560614" y="1314449"/>
                  <a:pt x="476249" y="1368878"/>
                  <a:pt x="424542" y="1355271"/>
                </a:cubicBezTo>
                <a:cubicBezTo>
                  <a:pt x="372835" y="1341664"/>
                  <a:pt x="348342" y="1281792"/>
                  <a:pt x="310242" y="1224642"/>
                </a:cubicBezTo>
                <a:cubicBezTo>
                  <a:pt x="272142" y="1167492"/>
                  <a:pt x="228599" y="1066799"/>
                  <a:pt x="195942" y="1012371"/>
                </a:cubicBezTo>
                <a:cubicBezTo>
                  <a:pt x="163285" y="957943"/>
                  <a:pt x="136070" y="919842"/>
                  <a:pt x="114299" y="898071"/>
                </a:cubicBezTo>
                <a:cubicBezTo>
                  <a:pt x="92528" y="876300"/>
                  <a:pt x="0" y="906235"/>
                  <a:pt x="65314" y="849085"/>
                </a:cubicBezTo>
                <a:close/>
              </a:path>
            </a:pathLst>
          </a:custGeom>
          <a:solidFill>
            <a:schemeClr val="tx1">
              <a:lumMod val="75000"/>
              <a:lumOff val="25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21" name="Freeform 20"/>
          <p:cNvSpPr/>
          <p:nvPr/>
        </p:nvSpPr>
        <p:spPr>
          <a:xfrm>
            <a:off x="1284514" y="5660571"/>
            <a:ext cx="1058636" cy="952500"/>
          </a:xfrm>
          <a:custGeom>
            <a:avLst/>
            <a:gdLst>
              <a:gd name="connsiteX0" fmla="*/ 21772 w 1058636"/>
              <a:gd name="connsiteY0" fmla="*/ 919843 h 952500"/>
              <a:gd name="connsiteX1" fmla="*/ 5443 w 1058636"/>
              <a:gd name="connsiteY1" fmla="*/ 397329 h 952500"/>
              <a:gd name="connsiteX2" fmla="*/ 54429 w 1058636"/>
              <a:gd name="connsiteY2" fmla="*/ 103415 h 952500"/>
              <a:gd name="connsiteX3" fmla="*/ 266700 w 1058636"/>
              <a:gd name="connsiteY3" fmla="*/ 87086 h 952500"/>
              <a:gd name="connsiteX4" fmla="*/ 495300 w 1058636"/>
              <a:gd name="connsiteY4" fmla="*/ 136072 h 952500"/>
              <a:gd name="connsiteX5" fmla="*/ 789215 w 1058636"/>
              <a:gd name="connsiteY5" fmla="*/ 136072 h 952500"/>
              <a:gd name="connsiteX6" fmla="*/ 1017815 w 1058636"/>
              <a:gd name="connsiteY6" fmla="*/ 5443 h 952500"/>
              <a:gd name="connsiteX7" fmla="*/ 1034143 w 1058636"/>
              <a:gd name="connsiteY7" fmla="*/ 103415 h 952500"/>
              <a:gd name="connsiteX8" fmla="*/ 1050472 w 1058636"/>
              <a:gd name="connsiteY8" fmla="*/ 185058 h 952500"/>
              <a:gd name="connsiteX9" fmla="*/ 1017815 w 1058636"/>
              <a:gd name="connsiteY9" fmla="*/ 560615 h 952500"/>
              <a:gd name="connsiteX10" fmla="*/ 821872 w 1058636"/>
              <a:gd name="connsiteY10" fmla="*/ 625929 h 952500"/>
              <a:gd name="connsiteX11" fmla="*/ 740229 w 1058636"/>
              <a:gd name="connsiteY11" fmla="*/ 789215 h 952500"/>
              <a:gd name="connsiteX12" fmla="*/ 740229 w 1058636"/>
              <a:gd name="connsiteY12" fmla="*/ 919843 h 952500"/>
              <a:gd name="connsiteX13" fmla="*/ 658586 w 1058636"/>
              <a:gd name="connsiteY13" fmla="*/ 919843 h 952500"/>
              <a:gd name="connsiteX14" fmla="*/ 87086 w 1058636"/>
              <a:gd name="connsiteY14" fmla="*/ 952500 h 952500"/>
              <a:gd name="connsiteX0" fmla="*/ 21772 w 1058636"/>
              <a:gd name="connsiteY0" fmla="*/ 919843 h 952500"/>
              <a:gd name="connsiteX1" fmla="*/ 5443 w 1058636"/>
              <a:gd name="connsiteY1" fmla="*/ 397329 h 952500"/>
              <a:gd name="connsiteX2" fmla="*/ 54429 w 1058636"/>
              <a:gd name="connsiteY2" fmla="*/ 103415 h 952500"/>
              <a:gd name="connsiteX3" fmla="*/ 266700 w 1058636"/>
              <a:gd name="connsiteY3" fmla="*/ 87086 h 952500"/>
              <a:gd name="connsiteX4" fmla="*/ 495300 w 1058636"/>
              <a:gd name="connsiteY4" fmla="*/ 136072 h 952500"/>
              <a:gd name="connsiteX5" fmla="*/ 789215 w 1058636"/>
              <a:gd name="connsiteY5" fmla="*/ 136072 h 952500"/>
              <a:gd name="connsiteX6" fmla="*/ 1017815 w 1058636"/>
              <a:gd name="connsiteY6" fmla="*/ 5443 h 952500"/>
              <a:gd name="connsiteX7" fmla="*/ 1034143 w 1058636"/>
              <a:gd name="connsiteY7" fmla="*/ 103415 h 952500"/>
              <a:gd name="connsiteX8" fmla="*/ 1050472 w 1058636"/>
              <a:gd name="connsiteY8" fmla="*/ 185058 h 952500"/>
              <a:gd name="connsiteX9" fmla="*/ 1017815 w 1058636"/>
              <a:gd name="connsiteY9" fmla="*/ 560615 h 952500"/>
              <a:gd name="connsiteX10" fmla="*/ 821872 w 1058636"/>
              <a:gd name="connsiteY10" fmla="*/ 625929 h 952500"/>
              <a:gd name="connsiteX11" fmla="*/ 740229 w 1058636"/>
              <a:gd name="connsiteY11" fmla="*/ 789215 h 952500"/>
              <a:gd name="connsiteX12" fmla="*/ 740229 w 1058636"/>
              <a:gd name="connsiteY12" fmla="*/ 919843 h 952500"/>
              <a:gd name="connsiteX13" fmla="*/ 658586 w 1058636"/>
              <a:gd name="connsiteY13" fmla="*/ 919843 h 952500"/>
              <a:gd name="connsiteX14" fmla="*/ 87086 w 1058636"/>
              <a:gd name="connsiteY14" fmla="*/ 952500 h 952500"/>
              <a:gd name="connsiteX15" fmla="*/ 21772 w 1058636"/>
              <a:gd name="connsiteY15" fmla="*/ 919843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8636" h="952500">
                <a:moveTo>
                  <a:pt x="21772" y="919843"/>
                </a:moveTo>
                <a:cubicBezTo>
                  <a:pt x="10886" y="726621"/>
                  <a:pt x="0" y="533400"/>
                  <a:pt x="5443" y="397329"/>
                </a:cubicBezTo>
                <a:cubicBezTo>
                  <a:pt x="10886" y="261258"/>
                  <a:pt x="10886" y="155122"/>
                  <a:pt x="54429" y="103415"/>
                </a:cubicBezTo>
                <a:cubicBezTo>
                  <a:pt x="97972" y="51708"/>
                  <a:pt x="193222" y="81643"/>
                  <a:pt x="266700" y="87086"/>
                </a:cubicBezTo>
                <a:cubicBezTo>
                  <a:pt x="340178" y="92529"/>
                  <a:pt x="408214" y="127908"/>
                  <a:pt x="495300" y="136072"/>
                </a:cubicBezTo>
                <a:cubicBezTo>
                  <a:pt x="582386" y="144236"/>
                  <a:pt x="702129" y="157844"/>
                  <a:pt x="789215" y="136072"/>
                </a:cubicBezTo>
                <a:cubicBezTo>
                  <a:pt x="876301" y="114300"/>
                  <a:pt x="976994" y="10886"/>
                  <a:pt x="1017815" y="5443"/>
                </a:cubicBezTo>
                <a:cubicBezTo>
                  <a:pt x="1058636" y="0"/>
                  <a:pt x="1028700" y="73479"/>
                  <a:pt x="1034143" y="103415"/>
                </a:cubicBezTo>
                <a:cubicBezTo>
                  <a:pt x="1039586" y="133351"/>
                  <a:pt x="1053193" y="108858"/>
                  <a:pt x="1050472" y="185058"/>
                </a:cubicBezTo>
                <a:cubicBezTo>
                  <a:pt x="1047751" y="261258"/>
                  <a:pt x="1055915" y="487137"/>
                  <a:pt x="1017815" y="560615"/>
                </a:cubicBezTo>
                <a:cubicBezTo>
                  <a:pt x="979715" y="634093"/>
                  <a:pt x="868136" y="587829"/>
                  <a:pt x="821872" y="625929"/>
                </a:cubicBezTo>
                <a:cubicBezTo>
                  <a:pt x="775608" y="664029"/>
                  <a:pt x="753836" y="740229"/>
                  <a:pt x="740229" y="789215"/>
                </a:cubicBezTo>
                <a:cubicBezTo>
                  <a:pt x="726622" y="838201"/>
                  <a:pt x="753836" y="898072"/>
                  <a:pt x="740229" y="919843"/>
                </a:cubicBezTo>
                <a:cubicBezTo>
                  <a:pt x="726622" y="941614"/>
                  <a:pt x="658586" y="919843"/>
                  <a:pt x="658586" y="919843"/>
                </a:cubicBezTo>
                <a:lnTo>
                  <a:pt x="87086" y="952500"/>
                </a:lnTo>
                <a:lnTo>
                  <a:pt x="21772" y="919843"/>
                </a:lnTo>
                <a:close/>
              </a:path>
            </a:pathLst>
          </a:custGeom>
          <a:solidFill>
            <a:schemeClr val="bg2">
              <a:lumMod val="25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childTnLst>
                                </p:cTn>
                              </p:par>
                              <p:par>
                                <p:cTn id="8" presetID="10" presetClass="exit" presetSubtype="0" fill="hold" grpId="0" nodeType="withEffect">
                                  <p:stCondLst>
                                    <p:cond delay="0"/>
                                  </p:stCondLst>
                                  <p:childTnLst>
                                    <p:animEffect transition="out" filter="fade">
                                      <p:cBhvr>
                                        <p:cTn id="9" dur="1000"/>
                                        <p:tgtEl>
                                          <p:spTgt spid="37"/>
                                        </p:tgtEl>
                                      </p:cBhvr>
                                    </p:animEffect>
                                    <p:set>
                                      <p:cBhvr>
                                        <p:cTn id="10" dur="1" fill="hold">
                                          <p:stCondLst>
                                            <p:cond delay="999"/>
                                          </p:stCondLst>
                                        </p:cTn>
                                        <p:tgtEl>
                                          <p:spTgt spid="37"/>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8" presetClass="emph" presetSubtype="0" fill="hold" grpId="1" nodeType="withEffect">
                                  <p:stCondLst>
                                    <p:cond delay="0"/>
                                  </p:stCondLst>
                                  <p:childTnLst>
                                    <p:animRot by="21600000">
                                      <p:cBhvr>
                                        <p:cTn id="14" dur="3000" fill="hold"/>
                                        <p:tgtEl>
                                          <p:spTgt spid="15"/>
                                        </p:tgtEl>
                                        <p:attrNameLst>
                                          <p:attrName>r</p:attrName>
                                        </p:attrNameLst>
                                      </p:cBhvr>
                                    </p:animRot>
                                  </p:childTnLst>
                                </p:cTn>
                              </p:par>
                            </p:childTnLst>
                          </p:cTn>
                        </p:par>
                      </p:childTnLst>
                    </p:cTn>
                  </p:par>
                  <p:par>
                    <p:cTn id="15" fill="hold">
                      <p:stCondLst>
                        <p:cond delay="indefinite"/>
                      </p:stCondLst>
                      <p:childTnLst>
                        <p:par>
                          <p:cTn id="16" fill="hold">
                            <p:stCondLst>
                              <p:cond delay="0"/>
                            </p:stCondLst>
                            <p:childTnLst>
                              <p:par>
                                <p:cTn id="17" presetID="49" presetClass="entr" presetSubtype="0" decel="10000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 calcmode="lin" valueType="num">
                                      <p:cBhvr>
                                        <p:cTn id="21" dur="1000" fill="hold"/>
                                        <p:tgtEl>
                                          <p:spTgt spid="30"/>
                                        </p:tgtEl>
                                        <p:attrNameLst>
                                          <p:attrName>style.rotation</p:attrName>
                                        </p:attrNameLst>
                                      </p:cBhvr>
                                      <p:tavLst>
                                        <p:tav tm="0">
                                          <p:val>
                                            <p:fltVal val="360"/>
                                          </p:val>
                                        </p:tav>
                                        <p:tav tm="100000">
                                          <p:val>
                                            <p:fltVal val="0"/>
                                          </p:val>
                                        </p:tav>
                                      </p:tavLst>
                                    </p:anim>
                                    <p:animEffect transition="in" filter="fade">
                                      <p:cBhvr>
                                        <p:cTn id="22" dur="1000"/>
                                        <p:tgtEl>
                                          <p:spTgt spid="30"/>
                                        </p:tgtEl>
                                      </p:cBhvr>
                                    </p:animEffect>
                                  </p:childTnLst>
                                </p:cTn>
                              </p:par>
                              <p:par>
                                <p:cTn id="23" presetID="49" presetClass="exit" presetSubtype="0" accel="100000" fill="hold" grpId="1" nodeType="withEffect">
                                  <p:stCondLst>
                                    <p:cond delay="0"/>
                                  </p:stCondLst>
                                  <p:childTnLst>
                                    <p:anim calcmode="lin" valueType="num">
                                      <p:cBhvr>
                                        <p:cTn id="24" dur="1000"/>
                                        <p:tgtEl>
                                          <p:spTgt spid="27"/>
                                        </p:tgtEl>
                                        <p:attrNameLst>
                                          <p:attrName>ppt_w</p:attrName>
                                        </p:attrNameLst>
                                      </p:cBhvr>
                                      <p:tavLst>
                                        <p:tav tm="0">
                                          <p:val>
                                            <p:strVal val="ppt_w"/>
                                          </p:val>
                                        </p:tav>
                                        <p:tav tm="100000">
                                          <p:val>
                                            <p:fltVal val="0"/>
                                          </p:val>
                                        </p:tav>
                                      </p:tavLst>
                                    </p:anim>
                                    <p:anim calcmode="lin" valueType="num">
                                      <p:cBhvr>
                                        <p:cTn id="25" dur="1000"/>
                                        <p:tgtEl>
                                          <p:spTgt spid="27"/>
                                        </p:tgtEl>
                                        <p:attrNameLst>
                                          <p:attrName>ppt_h</p:attrName>
                                        </p:attrNameLst>
                                      </p:cBhvr>
                                      <p:tavLst>
                                        <p:tav tm="0">
                                          <p:val>
                                            <p:strVal val="ppt_h"/>
                                          </p:val>
                                        </p:tav>
                                        <p:tav tm="100000">
                                          <p:val>
                                            <p:fltVal val="0"/>
                                          </p:val>
                                        </p:tav>
                                      </p:tavLst>
                                    </p:anim>
                                    <p:anim calcmode="lin" valueType="num">
                                      <p:cBhvr>
                                        <p:cTn id="26" dur="1000"/>
                                        <p:tgtEl>
                                          <p:spTgt spid="27"/>
                                        </p:tgtEl>
                                        <p:attrNameLst>
                                          <p:attrName>style.rotation</p:attrName>
                                        </p:attrNameLst>
                                      </p:cBhvr>
                                      <p:tavLst>
                                        <p:tav tm="0">
                                          <p:val>
                                            <p:fltVal val="0"/>
                                          </p:val>
                                        </p:tav>
                                        <p:tav tm="100000">
                                          <p:val>
                                            <p:fltVal val="360"/>
                                          </p:val>
                                        </p:tav>
                                      </p:tavLst>
                                    </p:anim>
                                    <p:animEffect transition="out" filter="fade">
                                      <p:cBhvr>
                                        <p:cTn id="27" dur="1000"/>
                                        <p:tgtEl>
                                          <p:spTgt spid="27"/>
                                        </p:tgtEl>
                                      </p:cBhvr>
                                    </p:animEffect>
                                    <p:set>
                                      <p:cBhvr>
                                        <p:cTn id="28" dur="1" fill="hold">
                                          <p:stCondLst>
                                            <p:cond delay="999"/>
                                          </p:stCondLst>
                                        </p:cTn>
                                        <p:tgtEl>
                                          <p:spTgt spid="27"/>
                                        </p:tgtEl>
                                        <p:attrNameLst>
                                          <p:attrName>style.visibility</p:attrName>
                                        </p:attrNameLst>
                                      </p:cBhvr>
                                      <p:to>
                                        <p:strVal val="hidden"/>
                                      </p:to>
                                    </p:set>
                                  </p:childTnLst>
                                </p:cTn>
                              </p:par>
                            </p:childTnLst>
                          </p:cTn>
                        </p:par>
                        <p:par>
                          <p:cTn id="29" fill="hold">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1000"/>
                                        <p:tgtEl>
                                          <p:spTgt spid="46"/>
                                        </p:tgtEl>
                                      </p:cBhvr>
                                    </p:animEffect>
                                  </p:childTnLst>
                                </p:cTn>
                              </p:par>
                              <p:par>
                                <p:cTn id="33" presetID="0" presetClass="path" presetSubtype="0" accel="50000" decel="50000" fill="hold" grpId="1" nodeType="withEffect">
                                  <p:stCondLst>
                                    <p:cond delay="0"/>
                                  </p:stCondLst>
                                  <p:childTnLst>
                                    <p:animMotion origin="layout" path="M -0.00278 0.02593 C -0.08281 0.03333 -0.15712 0.02963 -0.23976 0.02847 C -0.24965 0.02292 -0.25677 0.01852 -0.26754 0.01597 C -0.28386 0.00532 -0.30261 0.00718 -0.31945 -0.0037 C -0.34288 -0.00185 -0.34896 -0.00139 -0.36754 0.0037 C -0.4092 0.00046 -0.41597 0.0081 -0.44167 -0.00856 C -0.45 -0.02546 -0.43906 -0.00625 -0.45452 -0.02106 C -0.46823 -0.03426 -0.44861 -0.02431 -0.46389 -0.03079 C -0.47205 -0.04236 -0.48281 -0.05 -0.49167 -0.06042 C -0.50469 -0.07593 -0.49549 -0.0706 -0.50643 -0.07523 C -0.51511 -0.08681 -0.51545 -0.08426 -0.525 -0.09259 C -0.53472 -0.11227 -0.52188 -0.08843 -0.5342 -0.10486 C -0.53993 -0.1125 -0.54115 -0.1213 -0.54531 -0.12963 C -0.54931 -0.1375 -0.55434 -0.14398 -0.55834 -0.15185 C -0.56129 -0.15764 -0.56649 -0.16088 -0.56945 -0.16667 C -0.57709 -0.18218 -0.58125 -0.18981 -0.59167 -0.20116 C -0.59896 -0.20926 -0.60243 -0.21528 -0.61198 -0.21852 C -0.61945 -0.22847 -0.61823 -0.23241 -0.62865 -0.23588 C -0.64132 -0.24699 -0.63559 -0.24375 -0.64531 -0.24815 C -0.65625 -0.26273 -0.64479 -0.25 -0.65834 -0.2581 C -0.67518 -0.26829 -0.66094 -0.26343 -0.67309 -0.26782 C -0.67795 -0.26968 -0.68785 -0.27292 -0.68785 -0.27269 C -0.69844 -0.28634 -0.70938 -0.28657 -0.72309 -0.29005 C -0.73247 -0.29514 -0.73889 -0.29769 -0.74896 -0.3 " pathEditMode="relative" rAng="0" ptsTypes="ffffffffffffffffffffffff">
                                      <p:cBhvr>
                                        <p:cTn id="34" dur="2000" fill="hold"/>
                                        <p:tgtEl>
                                          <p:spTgt spid="46"/>
                                        </p:tgtEl>
                                        <p:attrNameLst>
                                          <p:attrName>ppt_x</p:attrName>
                                          <p:attrName>ppt_y</p:attrName>
                                        </p:attrNameLst>
                                      </p:cBhvr>
                                      <p:rCtr x="-373" y="-159"/>
                                    </p:animMotion>
                                  </p:childTnLst>
                                </p:cTn>
                              </p:par>
                              <p:par>
                                <p:cTn id="35" presetID="6" presetClass="emph" presetSubtype="0" fill="hold" grpId="2" nodeType="withEffect">
                                  <p:stCondLst>
                                    <p:cond delay="0"/>
                                  </p:stCondLst>
                                  <p:childTnLst>
                                    <p:animScale>
                                      <p:cBhvr>
                                        <p:cTn id="36" dur="2000" fill="hold"/>
                                        <p:tgtEl>
                                          <p:spTgt spid="46"/>
                                        </p:tgtEl>
                                      </p:cBhvr>
                                      <p:by x="200000" y="200000"/>
                                    </p:animScale>
                                  </p:childTnLst>
                                </p:cTn>
                              </p:par>
                              <p:par>
                                <p:cTn id="37" presetID="8" presetClass="emph" presetSubtype="0" fill="hold" grpId="3" nodeType="withEffect">
                                  <p:stCondLst>
                                    <p:cond delay="0"/>
                                  </p:stCondLst>
                                  <p:childTnLst>
                                    <p:animRot by="6600000">
                                      <p:cBhvr>
                                        <p:cTn id="38" dur="2000" fill="hold"/>
                                        <p:tgtEl>
                                          <p:spTgt spid="46"/>
                                        </p:tgtEl>
                                        <p:attrNameLst>
                                          <p:attrName>r</p:attrName>
                                        </p:attrNameLst>
                                      </p:cBhvr>
                                    </p:animRot>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1" nodeType="clickEffect">
                                  <p:stCondLst>
                                    <p:cond delay="0"/>
                                  </p:stCondLst>
                                  <p:childTnLst>
                                    <p:animEffect transition="out" filter="fade">
                                      <p:cBhvr>
                                        <p:cTn id="42" dur="1000"/>
                                        <p:tgtEl>
                                          <p:spTgt spid="16"/>
                                        </p:tgtEl>
                                      </p:cBhvr>
                                    </p:animEffect>
                                    <p:set>
                                      <p:cBhvr>
                                        <p:cTn id="43" dur="1" fill="hold">
                                          <p:stCondLst>
                                            <p:cond delay="999"/>
                                          </p:stCondLst>
                                        </p:cTn>
                                        <p:tgtEl>
                                          <p:spTgt spid="16"/>
                                        </p:tgtEl>
                                        <p:attrNameLst>
                                          <p:attrName>style.visibility</p:attrName>
                                        </p:attrNameLst>
                                      </p:cBhvr>
                                      <p:to>
                                        <p:strVal val="hidden"/>
                                      </p:to>
                                    </p:set>
                                  </p:childTnLst>
                                </p:cTn>
                              </p:par>
                            </p:childTnLst>
                          </p:cTn>
                        </p:par>
                        <p:par>
                          <p:cTn id="44" fill="hold">
                            <p:stCondLst>
                              <p:cond delay="1000"/>
                            </p:stCondLst>
                            <p:childTnLst>
                              <p:par>
                                <p:cTn id="45" presetID="10" presetClass="entr" presetSubtype="0"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000"/>
                                        <p:tgtEl>
                                          <p:spTgt spid="2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1000"/>
                                        <p:tgtEl>
                                          <p:spTgt spid="17"/>
                                        </p:tgtEl>
                                      </p:cBhvr>
                                    </p:animEffect>
                                  </p:childTnLst>
                                </p:cTn>
                              </p:par>
                              <p:par>
                                <p:cTn id="51" presetID="10" presetClass="exit" presetSubtype="0" fill="hold" grpId="4" nodeType="withEffect">
                                  <p:stCondLst>
                                    <p:cond delay="0"/>
                                  </p:stCondLst>
                                  <p:childTnLst>
                                    <p:animEffect transition="out" filter="fade">
                                      <p:cBhvr>
                                        <p:cTn id="52" dur="3000"/>
                                        <p:tgtEl>
                                          <p:spTgt spid="46"/>
                                        </p:tgtEl>
                                      </p:cBhvr>
                                    </p:animEffect>
                                    <p:set>
                                      <p:cBhvr>
                                        <p:cTn id="53" dur="1" fill="hold">
                                          <p:stCondLst>
                                            <p:cond delay="2999"/>
                                          </p:stCondLst>
                                        </p:cTn>
                                        <p:tgtEl>
                                          <p:spTgt spid="46"/>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childTnLst>
                                </p:cTn>
                              </p:par>
                              <p:par>
                                <p:cTn id="58" presetID="8" presetClass="emph" presetSubtype="0" fill="hold" grpId="1" nodeType="withEffect">
                                  <p:stCondLst>
                                    <p:cond delay="0"/>
                                  </p:stCondLst>
                                  <p:childTnLst>
                                    <p:animRot by="21600000">
                                      <p:cBhvr>
                                        <p:cTn id="59" dur="3000" fill="hold"/>
                                        <p:tgtEl>
                                          <p:spTgt spid="21"/>
                                        </p:tgtEl>
                                        <p:attrNameLst>
                                          <p:attrName>r</p:attrName>
                                        </p:attrNameLst>
                                      </p:cBhvr>
                                    </p:animRot>
                                  </p:childTnLst>
                                </p:cTn>
                              </p:par>
                              <p:par>
                                <p:cTn id="60" presetID="8" presetClass="emph" presetSubtype="0" fill="hold" grpId="1" nodeType="withEffect">
                                  <p:stCondLst>
                                    <p:cond delay="0"/>
                                  </p:stCondLst>
                                  <p:childTnLst>
                                    <p:animRot by="21600000">
                                      <p:cBhvr>
                                        <p:cTn id="61" dur="3000" fill="hold"/>
                                        <p:tgtEl>
                                          <p:spTgt spid="19"/>
                                        </p:tgtEl>
                                        <p:attrNameLst>
                                          <p:attrName>r</p:attrName>
                                        </p:attrNameLst>
                                      </p:cBhvr>
                                    </p:animRot>
                                  </p:childTnLst>
                                </p:cTn>
                              </p:par>
                            </p:childTnLst>
                          </p:cTn>
                        </p:par>
                      </p:childTnLst>
                    </p:cTn>
                  </p:par>
                  <p:par>
                    <p:cTn id="62" fill="hold">
                      <p:stCondLst>
                        <p:cond delay="indefinite"/>
                      </p:stCondLst>
                      <p:childTnLst>
                        <p:par>
                          <p:cTn id="63" fill="hold">
                            <p:stCondLst>
                              <p:cond delay="0"/>
                            </p:stCondLst>
                            <p:childTnLst>
                              <p:par>
                                <p:cTn id="64" presetID="49" presetClass="exit" presetSubtype="0" accel="100000" fill="hold" grpId="1" nodeType="clickEffect">
                                  <p:stCondLst>
                                    <p:cond delay="0"/>
                                  </p:stCondLst>
                                  <p:childTnLst>
                                    <p:anim calcmode="lin" valueType="num">
                                      <p:cBhvr>
                                        <p:cTn id="65" dur="1000"/>
                                        <p:tgtEl>
                                          <p:spTgt spid="30"/>
                                        </p:tgtEl>
                                        <p:attrNameLst>
                                          <p:attrName>ppt_w</p:attrName>
                                        </p:attrNameLst>
                                      </p:cBhvr>
                                      <p:tavLst>
                                        <p:tav tm="0">
                                          <p:val>
                                            <p:strVal val="ppt_w"/>
                                          </p:val>
                                        </p:tav>
                                        <p:tav tm="100000">
                                          <p:val>
                                            <p:fltVal val="0"/>
                                          </p:val>
                                        </p:tav>
                                      </p:tavLst>
                                    </p:anim>
                                    <p:anim calcmode="lin" valueType="num">
                                      <p:cBhvr>
                                        <p:cTn id="66" dur="1000"/>
                                        <p:tgtEl>
                                          <p:spTgt spid="30"/>
                                        </p:tgtEl>
                                        <p:attrNameLst>
                                          <p:attrName>ppt_h</p:attrName>
                                        </p:attrNameLst>
                                      </p:cBhvr>
                                      <p:tavLst>
                                        <p:tav tm="0">
                                          <p:val>
                                            <p:strVal val="ppt_h"/>
                                          </p:val>
                                        </p:tav>
                                        <p:tav tm="100000">
                                          <p:val>
                                            <p:fltVal val="0"/>
                                          </p:val>
                                        </p:tav>
                                      </p:tavLst>
                                    </p:anim>
                                    <p:anim calcmode="lin" valueType="num">
                                      <p:cBhvr>
                                        <p:cTn id="67" dur="1000"/>
                                        <p:tgtEl>
                                          <p:spTgt spid="30"/>
                                        </p:tgtEl>
                                        <p:attrNameLst>
                                          <p:attrName>style.rotation</p:attrName>
                                        </p:attrNameLst>
                                      </p:cBhvr>
                                      <p:tavLst>
                                        <p:tav tm="0">
                                          <p:val>
                                            <p:fltVal val="0"/>
                                          </p:val>
                                        </p:tav>
                                        <p:tav tm="100000">
                                          <p:val>
                                            <p:fltVal val="360"/>
                                          </p:val>
                                        </p:tav>
                                      </p:tavLst>
                                    </p:anim>
                                    <p:animEffect transition="out" filter="fade">
                                      <p:cBhvr>
                                        <p:cTn id="68" dur="1000"/>
                                        <p:tgtEl>
                                          <p:spTgt spid="30"/>
                                        </p:tgtEl>
                                      </p:cBhvr>
                                    </p:animEffect>
                                    <p:set>
                                      <p:cBhvr>
                                        <p:cTn id="69" dur="1" fill="hold">
                                          <p:stCondLst>
                                            <p:cond delay="999"/>
                                          </p:stCondLst>
                                        </p:cTn>
                                        <p:tgtEl>
                                          <p:spTgt spid="30"/>
                                        </p:tgtEl>
                                        <p:attrNameLst>
                                          <p:attrName>style.visibility</p:attrName>
                                        </p:attrNameLst>
                                      </p:cBhvr>
                                      <p:to>
                                        <p:strVal val="hidden"/>
                                      </p:to>
                                    </p:set>
                                  </p:childTnLst>
                                </p:cTn>
                              </p:par>
                              <p:par>
                                <p:cTn id="70" presetID="49" presetClass="entr" presetSubtype="0" decel="10000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 calcmode="lin" valueType="num">
                                      <p:cBhvr>
                                        <p:cTn id="72" dur="1000" fill="hold"/>
                                        <p:tgtEl>
                                          <p:spTgt spid="31"/>
                                        </p:tgtEl>
                                        <p:attrNameLst>
                                          <p:attrName>ppt_w</p:attrName>
                                        </p:attrNameLst>
                                      </p:cBhvr>
                                      <p:tavLst>
                                        <p:tav tm="0">
                                          <p:val>
                                            <p:fltVal val="0"/>
                                          </p:val>
                                        </p:tav>
                                        <p:tav tm="100000">
                                          <p:val>
                                            <p:strVal val="#ppt_w"/>
                                          </p:val>
                                        </p:tav>
                                      </p:tavLst>
                                    </p:anim>
                                    <p:anim calcmode="lin" valueType="num">
                                      <p:cBhvr>
                                        <p:cTn id="73" dur="1000" fill="hold"/>
                                        <p:tgtEl>
                                          <p:spTgt spid="31"/>
                                        </p:tgtEl>
                                        <p:attrNameLst>
                                          <p:attrName>ppt_h</p:attrName>
                                        </p:attrNameLst>
                                      </p:cBhvr>
                                      <p:tavLst>
                                        <p:tav tm="0">
                                          <p:val>
                                            <p:fltVal val="0"/>
                                          </p:val>
                                        </p:tav>
                                        <p:tav tm="100000">
                                          <p:val>
                                            <p:strVal val="#ppt_h"/>
                                          </p:val>
                                        </p:tav>
                                      </p:tavLst>
                                    </p:anim>
                                    <p:anim calcmode="lin" valueType="num">
                                      <p:cBhvr>
                                        <p:cTn id="74" dur="1000" fill="hold"/>
                                        <p:tgtEl>
                                          <p:spTgt spid="31"/>
                                        </p:tgtEl>
                                        <p:attrNameLst>
                                          <p:attrName>style.rotation</p:attrName>
                                        </p:attrNameLst>
                                      </p:cBhvr>
                                      <p:tavLst>
                                        <p:tav tm="0">
                                          <p:val>
                                            <p:fltVal val="360"/>
                                          </p:val>
                                        </p:tav>
                                        <p:tav tm="100000">
                                          <p:val>
                                            <p:fltVal val="0"/>
                                          </p:val>
                                        </p:tav>
                                      </p:tavLst>
                                    </p:anim>
                                    <p:animEffect transition="in" filter="fade">
                                      <p:cBhvr>
                                        <p:cTn id="75" dur="1000"/>
                                        <p:tgtEl>
                                          <p:spTgt spid="31"/>
                                        </p:tgtEl>
                                      </p:cBhvr>
                                    </p:animEffect>
                                  </p:childTnLst>
                                </p:cTn>
                              </p:par>
                              <p:par>
                                <p:cTn id="76" presetID="10" presetClass="exit" presetSubtype="0" fill="hold" grpId="1" nodeType="withEffect">
                                  <p:stCondLst>
                                    <p:cond delay="0"/>
                                  </p:stCondLst>
                                  <p:childTnLst>
                                    <p:animEffect transition="out" filter="fade">
                                      <p:cBhvr>
                                        <p:cTn id="77" dur="1000"/>
                                        <p:tgtEl>
                                          <p:spTgt spid="22"/>
                                        </p:tgtEl>
                                      </p:cBhvr>
                                    </p:animEffect>
                                    <p:set>
                                      <p:cBhvr>
                                        <p:cTn id="78" dur="1" fill="hold">
                                          <p:stCondLst>
                                            <p:cond delay="999"/>
                                          </p:stCondLst>
                                        </p:cTn>
                                        <p:tgtEl>
                                          <p:spTgt spid="22"/>
                                        </p:tgtEl>
                                        <p:attrNameLst>
                                          <p:attrName>style.visibility</p:attrName>
                                        </p:attrNameLst>
                                      </p:cBhvr>
                                      <p:to>
                                        <p:strVal val="hidden"/>
                                      </p:to>
                                    </p:set>
                                  </p:childTnLst>
                                </p:cTn>
                              </p:par>
                              <p:par>
                                <p:cTn id="79" presetID="10" presetClass="exit" presetSubtype="0" fill="hold" grpId="1" nodeType="withEffect">
                                  <p:stCondLst>
                                    <p:cond delay="0"/>
                                  </p:stCondLst>
                                  <p:childTnLst>
                                    <p:animEffect transition="out" filter="fade">
                                      <p:cBhvr>
                                        <p:cTn id="80" dur="1000"/>
                                        <p:tgtEl>
                                          <p:spTgt spid="17"/>
                                        </p:tgtEl>
                                      </p:cBhvr>
                                    </p:animEffect>
                                    <p:set>
                                      <p:cBhvr>
                                        <p:cTn id="81" dur="1" fill="hold">
                                          <p:stCondLst>
                                            <p:cond delay="999"/>
                                          </p:stCondLst>
                                        </p:cTn>
                                        <p:tgtEl>
                                          <p:spTgt spid="17"/>
                                        </p:tgtEl>
                                        <p:attrNameLst>
                                          <p:attrName>style.visibility</p:attrName>
                                        </p:attrNameLst>
                                      </p:cBhvr>
                                      <p:to>
                                        <p:strVal val="hidden"/>
                                      </p:to>
                                    </p:se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1000"/>
                                        <p:tgtEl>
                                          <p:spTgt spid="18"/>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20"/>
                                        </p:tgtEl>
                                        <p:attrNameLst>
                                          <p:attrName>style.visibility</p:attrName>
                                        </p:attrNameLst>
                                      </p:cBhvr>
                                      <p:to>
                                        <p:strVal val="visible"/>
                                      </p:to>
                                    </p:set>
                                  </p:childTnLst>
                                </p:cTn>
                              </p:par>
                              <p:par>
                                <p:cTn id="89" presetID="1" presetClass="entr" presetSubtype="0" fill="hold" grpId="0" nodeType="withEffect">
                                  <p:stCondLst>
                                    <p:cond delay="0"/>
                                  </p:stCondLst>
                                  <p:endCondLst>
                                    <p:cond evt="onNext" delay="0">
                                      <p:tgtEl>
                                        <p:sldTgt/>
                                      </p:tgtEl>
                                    </p:cond>
                                  </p:endCondLst>
                                  <p:childTnLst>
                                    <p:set>
                                      <p:cBhvr>
                                        <p:cTn id="90" dur="1" fill="hold">
                                          <p:stCondLst>
                                            <p:cond delay="0"/>
                                          </p:stCondLst>
                                        </p:cTn>
                                        <p:tgtEl>
                                          <p:spTgt spid="33"/>
                                        </p:tgtEl>
                                        <p:attrNameLst>
                                          <p:attrName>style.visibility</p:attrName>
                                        </p:attrNameLst>
                                      </p:cBhvr>
                                      <p:to>
                                        <p:strVal val="visible"/>
                                      </p:to>
                                    </p:set>
                                  </p:childTnLst>
                                </p:cTn>
                              </p:par>
                              <p:par>
                                <p:cTn id="91" presetID="1" presetClass="entr" presetSubtype="0" fill="hold" grpId="0" nodeType="withEffect">
                                  <p:stCondLst>
                                    <p:cond delay="0"/>
                                  </p:stCondLst>
                                  <p:endCondLst>
                                    <p:cond evt="onNext" delay="0">
                                      <p:tgtEl>
                                        <p:sldTgt/>
                                      </p:tgtEl>
                                    </p:cond>
                                  </p:endCondLst>
                                  <p:childTnLst>
                                    <p:set>
                                      <p:cBhvr>
                                        <p:cTn id="92" dur="1" fill="hold">
                                          <p:stCondLst>
                                            <p:cond delay="0"/>
                                          </p:stCondLst>
                                        </p:cTn>
                                        <p:tgtEl>
                                          <p:spTgt spid="34"/>
                                        </p:tgtEl>
                                        <p:attrNameLst>
                                          <p:attrName>style.visibility</p:attrName>
                                        </p:attrNameLst>
                                      </p:cBhvr>
                                      <p:to>
                                        <p:strVal val="visible"/>
                                      </p:to>
                                    </p:set>
                                  </p:childTnLst>
                                </p:cTn>
                              </p:par>
                              <p:par>
                                <p:cTn id="93" presetID="1" presetClass="entr" presetSubtype="0" fill="hold" grpId="0" nodeType="withEffect">
                                  <p:stCondLst>
                                    <p:cond delay="0"/>
                                  </p:stCondLst>
                                  <p:endCondLst>
                                    <p:cond evt="onNext" delay="0">
                                      <p:tgtEl>
                                        <p:sldTgt/>
                                      </p:tgtEl>
                                    </p:cond>
                                  </p:endCondLst>
                                  <p:childTnLst>
                                    <p:set>
                                      <p:cBhvr>
                                        <p:cTn id="94" dur="1" fill="hold">
                                          <p:stCondLst>
                                            <p:cond delay="0"/>
                                          </p:stCondLst>
                                        </p:cTn>
                                        <p:tgtEl>
                                          <p:spTgt spid="35"/>
                                        </p:tgtEl>
                                        <p:attrNameLst>
                                          <p:attrName>style.visibility</p:attrName>
                                        </p:attrNameLst>
                                      </p:cBhvr>
                                      <p:to>
                                        <p:strVal val="visible"/>
                                      </p:to>
                                    </p:set>
                                  </p:childTnLst>
                                </p:cTn>
                              </p:par>
                              <p:par>
                                <p:cTn id="95" presetID="1" presetClass="entr" presetSubtype="0" fill="hold" grpId="0" nodeType="withEffect">
                                  <p:stCondLst>
                                    <p:cond delay="0"/>
                                  </p:stCondLst>
                                  <p:endCondLst>
                                    <p:cond evt="onNext" delay="0">
                                      <p:tgtEl>
                                        <p:sldTgt/>
                                      </p:tgtEl>
                                    </p:cond>
                                  </p:endCondLst>
                                  <p:childTnLst>
                                    <p:set>
                                      <p:cBhvr>
                                        <p:cTn id="96" dur="1" fill="hold">
                                          <p:stCondLst>
                                            <p:cond delay="0"/>
                                          </p:stCondLst>
                                        </p:cTn>
                                        <p:tgtEl>
                                          <p:spTgt spid="36"/>
                                        </p:tgtEl>
                                        <p:attrNameLst>
                                          <p:attrName>style.visibility</p:attrName>
                                        </p:attrNameLst>
                                      </p:cBhvr>
                                      <p:to>
                                        <p:strVal val="visible"/>
                                      </p:to>
                                    </p:set>
                                  </p:childTnLst>
                                </p:cTn>
                              </p:par>
                              <p:par>
                                <p:cTn id="97" presetID="8" presetClass="emph" presetSubtype="0" fill="hold" grpId="2" nodeType="withEffect">
                                  <p:stCondLst>
                                    <p:cond delay="0"/>
                                  </p:stCondLst>
                                  <p:childTnLst>
                                    <p:animRot by="21600000">
                                      <p:cBhvr>
                                        <p:cTn id="98" dur="3000" fill="hold"/>
                                        <p:tgtEl>
                                          <p:spTgt spid="33"/>
                                        </p:tgtEl>
                                        <p:attrNameLst>
                                          <p:attrName>r</p:attrName>
                                        </p:attrNameLst>
                                      </p:cBhvr>
                                    </p:animRot>
                                  </p:childTnLst>
                                </p:cTn>
                              </p:par>
                              <p:par>
                                <p:cTn id="99" presetID="8" presetClass="emph" presetSubtype="0" fill="hold" grpId="2" nodeType="withEffect">
                                  <p:stCondLst>
                                    <p:cond delay="0"/>
                                  </p:stCondLst>
                                  <p:childTnLst>
                                    <p:animRot by="21600000">
                                      <p:cBhvr>
                                        <p:cTn id="100" dur="3000" fill="hold"/>
                                        <p:tgtEl>
                                          <p:spTgt spid="34"/>
                                        </p:tgtEl>
                                        <p:attrNameLst>
                                          <p:attrName>r</p:attrName>
                                        </p:attrNameLst>
                                      </p:cBhvr>
                                    </p:animRot>
                                  </p:childTnLst>
                                </p:cTn>
                              </p:par>
                              <p:par>
                                <p:cTn id="101" presetID="8" presetClass="emph" presetSubtype="0" fill="hold" grpId="2" nodeType="withEffect">
                                  <p:stCondLst>
                                    <p:cond delay="0"/>
                                  </p:stCondLst>
                                  <p:childTnLst>
                                    <p:animRot by="21600000">
                                      <p:cBhvr>
                                        <p:cTn id="102" dur="3000" fill="hold"/>
                                        <p:tgtEl>
                                          <p:spTgt spid="36"/>
                                        </p:tgtEl>
                                        <p:attrNameLst>
                                          <p:attrName>r</p:attrName>
                                        </p:attrNameLst>
                                      </p:cBhvr>
                                    </p:animRot>
                                  </p:childTnLst>
                                </p:cTn>
                              </p:par>
                              <p:par>
                                <p:cTn id="103" presetID="8" presetClass="emph" presetSubtype="0" fill="hold" grpId="2" nodeType="withEffect">
                                  <p:stCondLst>
                                    <p:cond delay="0"/>
                                  </p:stCondLst>
                                  <p:childTnLst>
                                    <p:animRot by="21600000">
                                      <p:cBhvr>
                                        <p:cTn id="104" dur="3000" fill="hold"/>
                                        <p:tgtEl>
                                          <p:spTgt spid="35"/>
                                        </p:tgtEl>
                                        <p:attrNameLst>
                                          <p:attrName>r</p:attrName>
                                        </p:attrNameLst>
                                      </p:cBhvr>
                                    </p:animRot>
                                  </p:childTnLst>
                                </p:cTn>
                              </p:par>
                              <p:par>
                                <p:cTn id="105" presetID="8" presetClass="emph" presetSubtype="0" fill="hold" grpId="1" nodeType="withEffect">
                                  <p:stCondLst>
                                    <p:cond delay="0"/>
                                  </p:stCondLst>
                                  <p:childTnLst>
                                    <p:animRot by="21600000">
                                      <p:cBhvr>
                                        <p:cTn id="106" dur="3000" fill="hold"/>
                                        <p:tgtEl>
                                          <p:spTgt spid="20"/>
                                        </p:tgtEl>
                                        <p:attrNameLst>
                                          <p:attrName>r</p:attrName>
                                        </p:attrNameLst>
                                      </p:cBhvr>
                                    </p:animRot>
                                  </p:childTnLst>
                                </p:cTn>
                              </p:par>
                            </p:childTnLst>
                          </p:cTn>
                        </p:par>
                      </p:childTnLst>
                    </p:cTn>
                  </p:par>
                  <p:par>
                    <p:cTn id="107" fill="hold">
                      <p:stCondLst>
                        <p:cond delay="indefinite"/>
                      </p:stCondLst>
                      <p:childTnLst>
                        <p:par>
                          <p:cTn id="108" fill="hold">
                            <p:stCondLst>
                              <p:cond delay="0"/>
                            </p:stCondLst>
                            <p:childTnLst>
                              <p:par>
                                <p:cTn id="109" presetID="10" presetClass="exit" presetSubtype="0" fill="hold" grpId="1" nodeType="clickEffect">
                                  <p:stCondLst>
                                    <p:cond delay="0"/>
                                  </p:stCondLst>
                                  <p:childTnLst>
                                    <p:animEffect transition="out" filter="fade">
                                      <p:cBhvr>
                                        <p:cTn id="110" dur="1000"/>
                                        <p:tgtEl>
                                          <p:spTgt spid="18"/>
                                        </p:tgtEl>
                                      </p:cBhvr>
                                    </p:animEffect>
                                    <p:set>
                                      <p:cBhvr>
                                        <p:cTn id="111" dur="1" fill="hold">
                                          <p:stCondLst>
                                            <p:cond delay="999"/>
                                          </p:stCondLst>
                                        </p:cTn>
                                        <p:tgtEl>
                                          <p:spTgt spid="18"/>
                                        </p:tgtEl>
                                        <p:attrNameLst>
                                          <p:attrName>style.visibility</p:attrName>
                                        </p:attrNameLst>
                                      </p:cBhvr>
                                      <p:to>
                                        <p:strVal val="hidden"/>
                                      </p:to>
                                    </p:set>
                                  </p:childTnLst>
                                </p:cTn>
                              </p:par>
                            </p:childTnLst>
                          </p:cTn>
                        </p:par>
                        <p:par>
                          <p:cTn id="112" fill="hold">
                            <p:stCondLst>
                              <p:cond delay="100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1000"/>
                                        <p:tgtEl>
                                          <p:spTgt spid="47"/>
                                        </p:tgtEl>
                                      </p:cBhvr>
                                    </p:animEffect>
                                  </p:childTnLst>
                                </p:cTn>
                              </p:par>
                            </p:childTnLst>
                          </p:cTn>
                        </p:par>
                      </p:childTnLst>
                    </p:cTn>
                  </p:par>
                  <p:par>
                    <p:cTn id="116" fill="hold">
                      <p:stCondLst>
                        <p:cond delay="indefinite"/>
                      </p:stCondLst>
                      <p:childTnLst>
                        <p:par>
                          <p:cTn id="117" fill="hold">
                            <p:stCondLst>
                              <p:cond delay="0"/>
                            </p:stCondLst>
                            <p:childTnLst>
                              <p:par>
                                <p:cTn id="118" presetID="64" presetClass="path" presetSubtype="0" accel="50000" decel="50000" fill="hold" grpId="3" nodeType="clickEffect">
                                  <p:stCondLst>
                                    <p:cond delay="0"/>
                                  </p:stCondLst>
                                  <p:childTnLst>
                                    <p:animMotion origin="layout" path="M -3.88889E-6 2.59259E-6 L -0.03993 -0.26158 " pathEditMode="relative" rAng="0" ptsTypes="AA">
                                      <p:cBhvr>
                                        <p:cTn id="119" dur="1000" fill="hold"/>
                                        <p:tgtEl>
                                          <p:spTgt spid="21"/>
                                        </p:tgtEl>
                                        <p:attrNameLst>
                                          <p:attrName>ppt_x</p:attrName>
                                          <p:attrName>ppt_y</p:attrName>
                                        </p:attrNameLst>
                                      </p:cBhvr>
                                      <p:rCtr x="-20" y="-131"/>
                                    </p:animMotion>
                                  </p:childTnLst>
                                </p:cTn>
                              </p:par>
                              <p:par>
                                <p:cTn id="120" presetID="53" presetClass="exit" presetSubtype="0" fill="hold" grpId="2" nodeType="withEffect">
                                  <p:stCondLst>
                                    <p:cond delay="0"/>
                                  </p:stCondLst>
                                  <p:childTnLst>
                                    <p:anim calcmode="lin" valueType="num">
                                      <p:cBhvr>
                                        <p:cTn id="121" dur="1000"/>
                                        <p:tgtEl>
                                          <p:spTgt spid="21"/>
                                        </p:tgtEl>
                                        <p:attrNameLst>
                                          <p:attrName>ppt_w</p:attrName>
                                        </p:attrNameLst>
                                      </p:cBhvr>
                                      <p:tavLst>
                                        <p:tav tm="0">
                                          <p:val>
                                            <p:strVal val="ppt_w"/>
                                          </p:val>
                                        </p:tav>
                                        <p:tav tm="100000">
                                          <p:val>
                                            <p:fltVal val="0"/>
                                          </p:val>
                                        </p:tav>
                                      </p:tavLst>
                                    </p:anim>
                                    <p:anim calcmode="lin" valueType="num">
                                      <p:cBhvr>
                                        <p:cTn id="122" dur="1000"/>
                                        <p:tgtEl>
                                          <p:spTgt spid="21"/>
                                        </p:tgtEl>
                                        <p:attrNameLst>
                                          <p:attrName>ppt_h</p:attrName>
                                        </p:attrNameLst>
                                      </p:cBhvr>
                                      <p:tavLst>
                                        <p:tav tm="0">
                                          <p:val>
                                            <p:strVal val="ppt_h"/>
                                          </p:val>
                                        </p:tav>
                                        <p:tav tm="100000">
                                          <p:val>
                                            <p:fltVal val="0"/>
                                          </p:val>
                                        </p:tav>
                                      </p:tavLst>
                                    </p:anim>
                                    <p:animEffect transition="out" filter="fade">
                                      <p:cBhvr>
                                        <p:cTn id="123" dur="1000"/>
                                        <p:tgtEl>
                                          <p:spTgt spid="21"/>
                                        </p:tgtEl>
                                      </p:cBhvr>
                                    </p:animEffect>
                                    <p:set>
                                      <p:cBhvr>
                                        <p:cTn id="124" dur="1" fill="hold">
                                          <p:stCondLst>
                                            <p:cond delay="999"/>
                                          </p:stCondLst>
                                        </p:cTn>
                                        <p:tgtEl>
                                          <p:spTgt spid="21"/>
                                        </p:tgtEl>
                                        <p:attrNameLst>
                                          <p:attrName>style.visibility</p:attrName>
                                        </p:attrNameLst>
                                      </p:cBhvr>
                                      <p:to>
                                        <p:strVal val="hidden"/>
                                      </p:to>
                                    </p:set>
                                  </p:childTnLst>
                                </p:cTn>
                              </p:par>
                              <p:par>
                                <p:cTn id="125" presetID="53" presetClass="exit" presetSubtype="0" fill="hold" grpId="1" nodeType="withEffect">
                                  <p:stCondLst>
                                    <p:cond delay="0"/>
                                  </p:stCondLst>
                                  <p:childTnLst>
                                    <p:anim calcmode="lin" valueType="num">
                                      <p:cBhvr>
                                        <p:cTn id="126" dur="1000"/>
                                        <p:tgtEl>
                                          <p:spTgt spid="33"/>
                                        </p:tgtEl>
                                        <p:attrNameLst>
                                          <p:attrName>ppt_w</p:attrName>
                                        </p:attrNameLst>
                                      </p:cBhvr>
                                      <p:tavLst>
                                        <p:tav tm="0">
                                          <p:val>
                                            <p:strVal val="ppt_w"/>
                                          </p:val>
                                        </p:tav>
                                        <p:tav tm="100000">
                                          <p:val>
                                            <p:fltVal val="0"/>
                                          </p:val>
                                        </p:tav>
                                      </p:tavLst>
                                    </p:anim>
                                    <p:anim calcmode="lin" valueType="num">
                                      <p:cBhvr>
                                        <p:cTn id="127" dur="1000"/>
                                        <p:tgtEl>
                                          <p:spTgt spid="33"/>
                                        </p:tgtEl>
                                        <p:attrNameLst>
                                          <p:attrName>ppt_h</p:attrName>
                                        </p:attrNameLst>
                                      </p:cBhvr>
                                      <p:tavLst>
                                        <p:tav tm="0">
                                          <p:val>
                                            <p:strVal val="ppt_h"/>
                                          </p:val>
                                        </p:tav>
                                        <p:tav tm="100000">
                                          <p:val>
                                            <p:fltVal val="0"/>
                                          </p:val>
                                        </p:tav>
                                      </p:tavLst>
                                    </p:anim>
                                    <p:animEffect transition="out" filter="fade">
                                      <p:cBhvr>
                                        <p:cTn id="128" dur="1000"/>
                                        <p:tgtEl>
                                          <p:spTgt spid="33"/>
                                        </p:tgtEl>
                                      </p:cBhvr>
                                    </p:animEffect>
                                    <p:set>
                                      <p:cBhvr>
                                        <p:cTn id="129" dur="1" fill="hold">
                                          <p:stCondLst>
                                            <p:cond delay="999"/>
                                          </p:stCondLst>
                                        </p:cTn>
                                        <p:tgtEl>
                                          <p:spTgt spid="33"/>
                                        </p:tgtEl>
                                        <p:attrNameLst>
                                          <p:attrName>style.visibility</p:attrName>
                                        </p:attrNameLst>
                                      </p:cBhvr>
                                      <p:to>
                                        <p:strVal val="hidden"/>
                                      </p:to>
                                    </p:set>
                                  </p:childTnLst>
                                </p:cTn>
                              </p:par>
                              <p:par>
                                <p:cTn id="130" presetID="53" presetClass="exit" presetSubtype="0" fill="hold" grpId="1" nodeType="withEffect">
                                  <p:stCondLst>
                                    <p:cond delay="0"/>
                                  </p:stCondLst>
                                  <p:childTnLst>
                                    <p:anim calcmode="lin" valueType="num">
                                      <p:cBhvr>
                                        <p:cTn id="131" dur="1000"/>
                                        <p:tgtEl>
                                          <p:spTgt spid="34"/>
                                        </p:tgtEl>
                                        <p:attrNameLst>
                                          <p:attrName>ppt_w</p:attrName>
                                        </p:attrNameLst>
                                      </p:cBhvr>
                                      <p:tavLst>
                                        <p:tav tm="0">
                                          <p:val>
                                            <p:strVal val="ppt_w"/>
                                          </p:val>
                                        </p:tav>
                                        <p:tav tm="100000">
                                          <p:val>
                                            <p:fltVal val="0"/>
                                          </p:val>
                                        </p:tav>
                                      </p:tavLst>
                                    </p:anim>
                                    <p:anim calcmode="lin" valueType="num">
                                      <p:cBhvr>
                                        <p:cTn id="132" dur="1000"/>
                                        <p:tgtEl>
                                          <p:spTgt spid="34"/>
                                        </p:tgtEl>
                                        <p:attrNameLst>
                                          <p:attrName>ppt_h</p:attrName>
                                        </p:attrNameLst>
                                      </p:cBhvr>
                                      <p:tavLst>
                                        <p:tav tm="0">
                                          <p:val>
                                            <p:strVal val="ppt_h"/>
                                          </p:val>
                                        </p:tav>
                                        <p:tav tm="100000">
                                          <p:val>
                                            <p:fltVal val="0"/>
                                          </p:val>
                                        </p:tav>
                                      </p:tavLst>
                                    </p:anim>
                                    <p:animEffect transition="out" filter="fade">
                                      <p:cBhvr>
                                        <p:cTn id="133" dur="1000"/>
                                        <p:tgtEl>
                                          <p:spTgt spid="34"/>
                                        </p:tgtEl>
                                      </p:cBhvr>
                                    </p:animEffect>
                                    <p:set>
                                      <p:cBhvr>
                                        <p:cTn id="134" dur="1" fill="hold">
                                          <p:stCondLst>
                                            <p:cond delay="999"/>
                                          </p:stCondLst>
                                        </p:cTn>
                                        <p:tgtEl>
                                          <p:spTgt spid="34"/>
                                        </p:tgtEl>
                                        <p:attrNameLst>
                                          <p:attrName>style.visibility</p:attrName>
                                        </p:attrNameLst>
                                      </p:cBhvr>
                                      <p:to>
                                        <p:strVal val="hidden"/>
                                      </p:to>
                                    </p:set>
                                  </p:childTnLst>
                                </p:cTn>
                              </p:par>
                              <p:par>
                                <p:cTn id="135" presetID="53" presetClass="exit" presetSubtype="0" fill="hold" grpId="1" nodeType="withEffect">
                                  <p:stCondLst>
                                    <p:cond delay="0"/>
                                  </p:stCondLst>
                                  <p:childTnLst>
                                    <p:anim calcmode="lin" valueType="num">
                                      <p:cBhvr>
                                        <p:cTn id="136" dur="1000"/>
                                        <p:tgtEl>
                                          <p:spTgt spid="35"/>
                                        </p:tgtEl>
                                        <p:attrNameLst>
                                          <p:attrName>ppt_w</p:attrName>
                                        </p:attrNameLst>
                                      </p:cBhvr>
                                      <p:tavLst>
                                        <p:tav tm="0">
                                          <p:val>
                                            <p:strVal val="ppt_w"/>
                                          </p:val>
                                        </p:tav>
                                        <p:tav tm="100000">
                                          <p:val>
                                            <p:fltVal val="0"/>
                                          </p:val>
                                        </p:tav>
                                      </p:tavLst>
                                    </p:anim>
                                    <p:anim calcmode="lin" valueType="num">
                                      <p:cBhvr>
                                        <p:cTn id="137" dur="1000"/>
                                        <p:tgtEl>
                                          <p:spTgt spid="35"/>
                                        </p:tgtEl>
                                        <p:attrNameLst>
                                          <p:attrName>ppt_h</p:attrName>
                                        </p:attrNameLst>
                                      </p:cBhvr>
                                      <p:tavLst>
                                        <p:tav tm="0">
                                          <p:val>
                                            <p:strVal val="ppt_h"/>
                                          </p:val>
                                        </p:tav>
                                        <p:tav tm="100000">
                                          <p:val>
                                            <p:fltVal val="0"/>
                                          </p:val>
                                        </p:tav>
                                      </p:tavLst>
                                    </p:anim>
                                    <p:animEffect transition="out" filter="fade">
                                      <p:cBhvr>
                                        <p:cTn id="138" dur="1000"/>
                                        <p:tgtEl>
                                          <p:spTgt spid="35"/>
                                        </p:tgtEl>
                                      </p:cBhvr>
                                    </p:animEffect>
                                    <p:set>
                                      <p:cBhvr>
                                        <p:cTn id="139" dur="1" fill="hold">
                                          <p:stCondLst>
                                            <p:cond delay="999"/>
                                          </p:stCondLst>
                                        </p:cTn>
                                        <p:tgtEl>
                                          <p:spTgt spid="35"/>
                                        </p:tgtEl>
                                        <p:attrNameLst>
                                          <p:attrName>style.visibility</p:attrName>
                                        </p:attrNameLst>
                                      </p:cBhvr>
                                      <p:to>
                                        <p:strVal val="hidden"/>
                                      </p:to>
                                    </p:set>
                                  </p:childTnLst>
                                </p:cTn>
                              </p:par>
                              <p:par>
                                <p:cTn id="140" presetID="53" presetClass="exit" presetSubtype="0" fill="hold" grpId="1" nodeType="withEffect">
                                  <p:stCondLst>
                                    <p:cond delay="0"/>
                                  </p:stCondLst>
                                  <p:childTnLst>
                                    <p:anim calcmode="lin" valueType="num">
                                      <p:cBhvr>
                                        <p:cTn id="141" dur="1000"/>
                                        <p:tgtEl>
                                          <p:spTgt spid="36"/>
                                        </p:tgtEl>
                                        <p:attrNameLst>
                                          <p:attrName>ppt_w</p:attrName>
                                        </p:attrNameLst>
                                      </p:cBhvr>
                                      <p:tavLst>
                                        <p:tav tm="0">
                                          <p:val>
                                            <p:strVal val="ppt_w"/>
                                          </p:val>
                                        </p:tav>
                                        <p:tav tm="100000">
                                          <p:val>
                                            <p:fltVal val="0"/>
                                          </p:val>
                                        </p:tav>
                                      </p:tavLst>
                                    </p:anim>
                                    <p:anim calcmode="lin" valueType="num">
                                      <p:cBhvr>
                                        <p:cTn id="142" dur="1000"/>
                                        <p:tgtEl>
                                          <p:spTgt spid="36"/>
                                        </p:tgtEl>
                                        <p:attrNameLst>
                                          <p:attrName>ppt_h</p:attrName>
                                        </p:attrNameLst>
                                      </p:cBhvr>
                                      <p:tavLst>
                                        <p:tav tm="0">
                                          <p:val>
                                            <p:strVal val="ppt_h"/>
                                          </p:val>
                                        </p:tav>
                                        <p:tav tm="100000">
                                          <p:val>
                                            <p:fltVal val="0"/>
                                          </p:val>
                                        </p:tav>
                                      </p:tavLst>
                                    </p:anim>
                                    <p:animEffect transition="out" filter="fade">
                                      <p:cBhvr>
                                        <p:cTn id="143" dur="1000"/>
                                        <p:tgtEl>
                                          <p:spTgt spid="36"/>
                                        </p:tgtEl>
                                      </p:cBhvr>
                                    </p:animEffect>
                                    <p:set>
                                      <p:cBhvr>
                                        <p:cTn id="144" dur="1" fill="hold">
                                          <p:stCondLst>
                                            <p:cond delay="999"/>
                                          </p:stCondLst>
                                        </p:cTn>
                                        <p:tgtEl>
                                          <p:spTgt spid="36"/>
                                        </p:tgtEl>
                                        <p:attrNameLst>
                                          <p:attrName>style.visibility</p:attrName>
                                        </p:attrNameLst>
                                      </p:cBhvr>
                                      <p:to>
                                        <p:strVal val="hidden"/>
                                      </p:to>
                                    </p:set>
                                  </p:childTnLst>
                                </p:cTn>
                              </p:par>
                              <p:par>
                                <p:cTn id="145" presetID="64" presetClass="path" presetSubtype="0" accel="50000" decel="50000" fill="hold" grpId="3" nodeType="withEffect">
                                  <p:stCondLst>
                                    <p:cond delay="0"/>
                                  </p:stCondLst>
                                  <p:childTnLst>
                                    <p:animMotion origin="layout" path="M 0 4.81481E-6 L -0.175 -0.18797 " pathEditMode="relative" rAng="0" ptsTypes="AA">
                                      <p:cBhvr>
                                        <p:cTn id="146" dur="1000" fill="hold"/>
                                        <p:tgtEl>
                                          <p:spTgt spid="36"/>
                                        </p:tgtEl>
                                        <p:attrNameLst>
                                          <p:attrName>ppt_x</p:attrName>
                                          <p:attrName>ppt_y</p:attrName>
                                        </p:attrNameLst>
                                      </p:cBhvr>
                                      <p:rCtr x="-87" y="-94"/>
                                    </p:animMotion>
                                  </p:childTnLst>
                                </p:cTn>
                              </p:par>
                              <p:par>
                                <p:cTn id="147" presetID="53" presetClass="exit" presetSubtype="0" fill="hold" grpId="2" nodeType="withEffect">
                                  <p:stCondLst>
                                    <p:cond delay="0"/>
                                  </p:stCondLst>
                                  <p:childTnLst>
                                    <p:anim calcmode="lin" valueType="num">
                                      <p:cBhvr>
                                        <p:cTn id="148" dur="1000"/>
                                        <p:tgtEl>
                                          <p:spTgt spid="15"/>
                                        </p:tgtEl>
                                        <p:attrNameLst>
                                          <p:attrName>ppt_w</p:attrName>
                                        </p:attrNameLst>
                                      </p:cBhvr>
                                      <p:tavLst>
                                        <p:tav tm="0">
                                          <p:val>
                                            <p:strVal val="ppt_w"/>
                                          </p:val>
                                        </p:tav>
                                        <p:tav tm="100000">
                                          <p:val>
                                            <p:fltVal val="0"/>
                                          </p:val>
                                        </p:tav>
                                      </p:tavLst>
                                    </p:anim>
                                    <p:anim calcmode="lin" valueType="num">
                                      <p:cBhvr>
                                        <p:cTn id="149" dur="1000"/>
                                        <p:tgtEl>
                                          <p:spTgt spid="15"/>
                                        </p:tgtEl>
                                        <p:attrNameLst>
                                          <p:attrName>ppt_h</p:attrName>
                                        </p:attrNameLst>
                                      </p:cBhvr>
                                      <p:tavLst>
                                        <p:tav tm="0">
                                          <p:val>
                                            <p:strVal val="ppt_h"/>
                                          </p:val>
                                        </p:tav>
                                        <p:tav tm="100000">
                                          <p:val>
                                            <p:fltVal val="0"/>
                                          </p:val>
                                        </p:tav>
                                      </p:tavLst>
                                    </p:anim>
                                    <p:animEffect transition="out" filter="fade">
                                      <p:cBhvr>
                                        <p:cTn id="150" dur="1000"/>
                                        <p:tgtEl>
                                          <p:spTgt spid="15"/>
                                        </p:tgtEl>
                                      </p:cBhvr>
                                    </p:animEffect>
                                    <p:set>
                                      <p:cBhvr>
                                        <p:cTn id="151" dur="1" fill="hold">
                                          <p:stCondLst>
                                            <p:cond delay="999"/>
                                          </p:stCondLst>
                                        </p:cTn>
                                        <p:tgtEl>
                                          <p:spTgt spid="15"/>
                                        </p:tgtEl>
                                        <p:attrNameLst>
                                          <p:attrName>style.visibility</p:attrName>
                                        </p:attrNameLst>
                                      </p:cBhvr>
                                      <p:to>
                                        <p:strVal val="hidden"/>
                                      </p:to>
                                    </p:set>
                                  </p:childTnLst>
                                </p:cTn>
                              </p:par>
                              <p:par>
                                <p:cTn id="152" presetID="53" presetClass="exit" presetSubtype="0" fill="hold" grpId="2" nodeType="withEffect">
                                  <p:stCondLst>
                                    <p:cond delay="0"/>
                                  </p:stCondLst>
                                  <p:childTnLst>
                                    <p:anim calcmode="lin" valueType="num">
                                      <p:cBhvr>
                                        <p:cTn id="153" dur="1000"/>
                                        <p:tgtEl>
                                          <p:spTgt spid="19"/>
                                        </p:tgtEl>
                                        <p:attrNameLst>
                                          <p:attrName>ppt_w</p:attrName>
                                        </p:attrNameLst>
                                      </p:cBhvr>
                                      <p:tavLst>
                                        <p:tav tm="0">
                                          <p:val>
                                            <p:strVal val="ppt_w"/>
                                          </p:val>
                                        </p:tav>
                                        <p:tav tm="100000">
                                          <p:val>
                                            <p:fltVal val="0"/>
                                          </p:val>
                                        </p:tav>
                                      </p:tavLst>
                                    </p:anim>
                                    <p:anim calcmode="lin" valueType="num">
                                      <p:cBhvr>
                                        <p:cTn id="154" dur="1000"/>
                                        <p:tgtEl>
                                          <p:spTgt spid="19"/>
                                        </p:tgtEl>
                                        <p:attrNameLst>
                                          <p:attrName>ppt_h</p:attrName>
                                        </p:attrNameLst>
                                      </p:cBhvr>
                                      <p:tavLst>
                                        <p:tav tm="0">
                                          <p:val>
                                            <p:strVal val="ppt_h"/>
                                          </p:val>
                                        </p:tav>
                                        <p:tav tm="100000">
                                          <p:val>
                                            <p:fltVal val="0"/>
                                          </p:val>
                                        </p:tav>
                                      </p:tavLst>
                                    </p:anim>
                                    <p:animEffect transition="out" filter="fade">
                                      <p:cBhvr>
                                        <p:cTn id="155" dur="1000"/>
                                        <p:tgtEl>
                                          <p:spTgt spid="19"/>
                                        </p:tgtEl>
                                      </p:cBhvr>
                                    </p:animEffect>
                                    <p:set>
                                      <p:cBhvr>
                                        <p:cTn id="156" dur="1" fill="hold">
                                          <p:stCondLst>
                                            <p:cond delay="999"/>
                                          </p:stCondLst>
                                        </p:cTn>
                                        <p:tgtEl>
                                          <p:spTgt spid="19"/>
                                        </p:tgtEl>
                                        <p:attrNameLst>
                                          <p:attrName>style.visibility</p:attrName>
                                        </p:attrNameLst>
                                      </p:cBhvr>
                                      <p:to>
                                        <p:strVal val="hidden"/>
                                      </p:to>
                                    </p:set>
                                  </p:childTnLst>
                                </p:cTn>
                              </p:par>
                              <p:par>
                                <p:cTn id="157" presetID="10" presetClass="exit" presetSubtype="0" fill="hold" grpId="2" nodeType="withEffect">
                                  <p:stCondLst>
                                    <p:cond delay="0"/>
                                  </p:stCondLst>
                                  <p:childTnLst>
                                    <p:animEffect transition="out" filter="fade">
                                      <p:cBhvr>
                                        <p:cTn id="158" dur="1000"/>
                                        <p:tgtEl>
                                          <p:spTgt spid="20"/>
                                        </p:tgtEl>
                                      </p:cBhvr>
                                    </p:animEffect>
                                    <p:set>
                                      <p:cBhvr>
                                        <p:cTn id="159" dur="1" fill="hold">
                                          <p:stCondLst>
                                            <p:cond delay="999"/>
                                          </p:stCondLst>
                                        </p:cTn>
                                        <p:tgtEl>
                                          <p:spTgt spid="20"/>
                                        </p:tgtEl>
                                        <p:attrNameLst>
                                          <p:attrName>style.visibility</p:attrName>
                                        </p:attrNameLst>
                                      </p:cBhvr>
                                      <p:to>
                                        <p:strVal val="hidden"/>
                                      </p:to>
                                    </p:set>
                                  </p:childTnLst>
                                </p:cTn>
                              </p:par>
                              <p:par>
                                <p:cTn id="160" presetID="10" presetClass="entr" presetSubtype="0" fill="hold" nodeType="withEffect">
                                  <p:stCondLst>
                                    <p:cond delay="500"/>
                                  </p:stCondLst>
                                  <p:childTnLst>
                                    <p:set>
                                      <p:cBhvr>
                                        <p:cTn id="161" dur="1" fill="hold">
                                          <p:stCondLst>
                                            <p:cond delay="0"/>
                                          </p:stCondLst>
                                        </p:cTn>
                                        <p:tgtEl>
                                          <p:spTgt spid="7"/>
                                        </p:tgtEl>
                                        <p:attrNameLst>
                                          <p:attrName>style.visibility</p:attrName>
                                        </p:attrNameLst>
                                      </p:cBhvr>
                                      <p:to>
                                        <p:strVal val="visible"/>
                                      </p:to>
                                    </p:set>
                                    <p:animEffect transition="in" filter="fade">
                                      <p:cBhvr>
                                        <p:cTn id="16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8" grpId="0"/>
      <p:bldP spid="18" grpId="1"/>
      <p:bldP spid="20" grpId="0" animBg="1"/>
      <p:bldP spid="20" grpId="1" animBg="1"/>
      <p:bldP spid="20" grpId="2" animBg="1"/>
      <p:bldP spid="22" grpId="0" animBg="1"/>
      <p:bldP spid="22" grpId="1" animBg="1"/>
      <p:bldP spid="15" grpId="0" animBg="1"/>
      <p:bldP spid="15" grpId="1" animBg="1"/>
      <p:bldP spid="15" grpId="2" animBg="1"/>
      <p:bldP spid="33" grpId="0" animBg="1"/>
      <p:bldP spid="33" grpId="1" animBg="1"/>
      <p:bldP spid="33" grpId="2" animBg="1"/>
      <p:bldP spid="34" grpId="0" animBg="1"/>
      <p:bldP spid="34" grpId="1" animBg="1"/>
      <p:bldP spid="34" grpId="2" animBg="1"/>
      <p:bldP spid="35" grpId="0" animBg="1"/>
      <p:bldP spid="35" grpId="1" animBg="1"/>
      <p:bldP spid="35" grpId="2" animBg="1"/>
      <p:bldP spid="36" grpId="0" animBg="1"/>
      <p:bldP spid="36" grpId="1" animBg="1"/>
      <p:bldP spid="36" grpId="2" animBg="1"/>
      <p:bldP spid="36" grpId="3" animBg="1"/>
      <p:bldP spid="37" grpId="0" animBg="1"/>
      <p:bldP spid="27" grpId="1" animBg="1"/>
      <p:bldP spid="30" grpId="0" animBg="1"/>
      <p:bldP spid="30" grpId="1" animBg="1"/>
      <p:bldP spid="31" grpId="0" animBg="1"/>
      <p:bldP spid="47" grpId="0" animBg="1"/>
      <p:bldP spid="17" grpId="0" animBg="1"/>
      <p:bldP spid="17" grpId="1" animBg="1"/>
      <p:bldP spid="46" grpId="0" animBg="1"/>
      <p:bldP spid="46" grpId="1" animBg="1"/>
      <p:bldP spid="46" grpId="2" animBg="1"/>
      <p:bldP spid="46" grpId="3" animBg="1"/>
      <p:bldP spid="46" grpId="4" animBg="1"/>
      <p:bldP spid="19" grpId="0" animBg="1"/>
      <p:bldP spid="19" grpId="1" animBg="1"/>
      <p:bldP spid="19" grpId="2" animBg="1"/>
      <p:bldP spid="21" grpId="0" animBg="1"/>
      <p:bldP spid="21" grpId="1" animBg="1"/>
      <p:bldP spid="21" grpId="2" animBg="1"/>
      <p:bldP spid="21" grpId="3" animBg="1"/>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3609201"/>
          </a:xfrm>
          <a:prstGeom prst="rect">
            <a:avLst/>
          </a:prstGeom>
        </p:spPr>
        <p:txBody>
          <a:bodyPr wrap="square">
            <a:spAutoFit/>
          </a:bodyPr>
          <a:lstStyle/>
          <a:p>
            <a:r>
              <a:rPr lang="en-US" dirty="0" smtClean="0">
                <a:hlinkClick r:id="rId2"/>
              </a:rPr>
              <a:t>https://en.wikipedia.org/wiki/Native_American_peoples_of_Oregon</a:t>
            </a:r>
            <a:endParaRPr lang="en-US" dirty="0" smtClean="0"/>
          </a:p>
          <a:p>
            <a:r>
              <a:rPr lang="en-US" b="1" dirty="0" smtClean="0"/>
              <a:t> NATIVE AMERICAN PEOPLES OF OREGON</a:t>
            </a:r>
          </a:p>
          <a:p>
            <a:r>
              <a:rPr lang="en-US" dirty="0" smtClean="0"/>
              <a:t>	 The </a:t>
            </a:r>
            <a:r>
              <a:rPr lang="en-US" b="1" dirty="0" smtClean="0"/>
              <a:t>Native American Peoples of Oregon</a:t>
            </a:r>
            <a:r>
              <a:rPr lang="en-US" dirty="0" smtClean="0"/>
              <a:t> are the indigenous peoples who have inhabited and who still inhabit the area that is now the state of Oregon in the Pacific Northwest region of the United States. Though the federal government currently recognizes only nine tribes existing within the state boundaries of present-day Oregon, this land has been home to countless native groups and peoples, "Since time immemorial ... since before memories." Many diverse communities and groups have lived in the area, cultivating land, engaging in complex relationships across communities, and creating and maintaining forms of governance consistent with unique values, beliefs, and traditions.</a:t>
            </a:r>
          </a:p>
          <a:p>
            <a:r>
              <a:rPr lang="en-US" b="1" dirty="0" smtClean="0"/>
              <a:t> Native Peoples' Agriculture</a:t>
            </a:r>
          </a:p>
          <a:p>
            <a:r>
              <a:rPr lang="en-US" dirty="0" smtClean="0"/>
              <a:t>	Native peoples in Oregon have traditionally cultivated tobacco, </a:t>
            </a:r>
            <a:r>
              <a:rPr lang="en-US" dirty="0" err="1" smtClean="0"/>
              <a:t>wapato</a:t>
            </a:r>
            <a:r>
              <a:rPr lang="en-US" dirty="0" smtClean="0"/>
              <a:t>, and corn, among other crops. Plots of crops have been communal, familial, and individual, varying across groups and time. Historians speculate that the fertile soil and ideal conditions for agriculture in the Willamette Valley in Oregon were strongly influenced by native peoples' cultivation of the land.</a:t>
            </a:r>
          </a:p>
          <a:p>
            <a:r>
              <a:rPr lang="en-US" b="1" dirty="0" smtClean="0"/>
              <a:t> Native Peoples and Christian Missionaries</a:t>
            </a:r>
          </a:p>
          <a:p>
            <a:r>
              <a:rPr lang="en-US" dirty="0" smtClean="0"/>
              <a:t>	Native peoples engaged in encounters and interactions with Christian missionaries along with explorers and tradesmen. The missionaries focused on converting native peoples as part of a greater effort to assimilate native peoples and thus to decrease their threat to settlers and settler efforts.</a:t>
            </a:r>
            <a:r>
              <a:rPr lang="en-US" baseline="30000" dirty="0" smtClean="0"/>
              <a:t> </a:t>
            </a:r>
            <a:r>
              <a:rPr lang="en-US" dirty="0" smtClean="0"/>
              <a:t>Missionaries headed by the Methodist Jason Lee established a large "Indian church" at The </a:t>
            </a:r>
            <a:r>
              <a:rPr lang="en-US" dirty="0" err="1" smtClean="0"/>
              <a:t>Dalles</a:t>
            </a:r>
            <a:r>
              <a:rPr lang="en-US" dirty="0" smtClean="0"/>
              <a:t> in 1839 in an effort to convert members of the Klickitat tribe to Christianity. Lee also set out to build a new settlement at the mouth of the Umpqua River, familial grounds of the Umpqua tribe. Notably, Lee made great attempts to encourage further settlement of the area, traveling back east across the continent, bringing with him two native peoples to display to potential settlers. Lee hoped to attract white settlers to the West in order to increase the United States' power and to create a white settler community.</a:t>
            </a:r>
          </a:p>
          <a:p>
            <a:r>
              <a:rPr lang="en-US" b="1" dirty="0" smtClean="0"/>
              <a:t> Assimilation</a:t>
            </a:r>
          </a:p>
          <a:p>
            <a:r>
              <a:rPr lang="en-US" dirty="0" smtClean="0"/>
              <a:t>	In response to settler arrival, some native groups chose to assimilate in order to survive. An unknown number of native individuals were killed due to their association with settlers through outright violence as well as through disease.</a:t>
            </a:r>
            <a:r>
              <a:rPr lang="en-US" baseline="30000" dirty="0" smtClean="0"/>
              <a:t> </a:t>
            </a:r>
            <a:r>
              <a:rPr lang="en-US" dirty="0" smtClean="0"/>
              <a:t> Settlers periodically engaged in acts of violence in attempts to displace and destroy local Native American communities. In 1849, one or more residents of Linn City launched a nighttime arson attack on a Native American village, destroying the community's winter provisions. One observer estimated that 80% of total native people in Oregon died in a single summer. This depopulated whole villages and forced many communities to alter societal structures to combine multiple groups. Many other individuals were displaced from traditional living spaces. In response, many groups moved into spaces traditionally used by other native groups, causing territory conflicts between native groups and peoples that had previously coexisted peacefully.</a:t>
            </a:r>
            <a:r>
              <a:rPr lang="en-US" baseline="30000" dirty="0" smtClean="0"/>
              <a:t> </a:t>
            </a:r>
            <a:r>
              <a:rPr lang="en-US" dirty="0" smtClean="0"/>
              <a:t> Some individuals and collective groups adopted the use of settler tools and practices. Many were forced to submit their children to settler schooling, including boarding schools, which were meant to assimilate the children to white settler culture which could be brought back to their home communities.</a:t>
            </a:r>
          </a:p>
          <a:p>
            <a:r>
              <a:rPr lang="en-US" b="1" dirty="0" smtClean="0"/>
              <a:t>Treaties</a:t>
            </a:r>
          </a:p>
          <a:p>
            <a:r>
              <a:rPr lang="en-US" dirty="0" smtClean="0"/>
              <a:t>	In 1850, Anson Dart was appointed the Superintendent for Indian Affairs in the Oregon Territory. In order to pursue the interests of the United States, Dart worked to craft the Anson Dart Treaties.</a:t>
            </a:r>
            <a:r>
              <a:rPr lang="en-US" baseline="30000" dirty="0" smtClean="0"/>
              <a:t> </a:t>
            </a:r>
            <a:r>
              <a:rPr lang="en-US" dirty="0" smtClean="0"/>
              <a:t>These treaties promised reservation land, school, medical care, and safety from settler aggression. In return, the United States would absorb a vast amount of land. In particular, Congress was interested in removing native peoples from the fertile land in the Willamette Valley. Congress eventually rejected the treaties because they failed to fully clear the land for settlers.</a:t>
            </a:r>
            <a:r>
              <a:rPr lang="en-US" baseline="30000" dirty="0" smtClean="0"/>
              <a:t> </a:t>
            </a:r>
            <a:r>
              <a:rPr lang="en-US" dirty="0" smtClean="0"/>
              <a:t>This sharp and unrelenting focus on land fit closely with what Indigenous scholar Roxanne Dunbar-Ortiz describes as the settler goal of "elimination of Indigenous populations in order to make land available to settlers.“</a:t>
            </a:r>
            <a:r>
              <a:rPr lang="en-US" baseline="30000" dirty="0" smtClean="0"/>
              <a:t> </a:t>
            </a:r>
            <a:r>
              <a:rPr lang="en-US" dirty="0" smtClean="0"/>
              <a:t> Treaty making was valuable to the United States government as a mode of acquiring land and limiting the resistance posed by native peoples.</a:t>
            </a:r>
          </a:p>
          <a:p>
            <a:r>
              <a:rPr lang="en-US" b="1" dirty="0" smtClean="0"/>
              <a:t>The Rogue River War (1855–1856)</a:t>
            </a:r>
          </a:p>
          <a:p>
            <a:r>
              <a:rPr lang="en-US" dirty="0" smtClean="0"/>
              <a:t>	 The indigenous peoples of Southern Oregon faced extreme brutality at the hands of white miners and settlers.</a:t>
            </a:r>
            <a:r>
              <a:rPr lang="en-US" baseline="30000" dirty="0" smtClean="0"/>
              <a:t> </a:t>
            </a:r>
            <a:r>
              <a:rPr lang="en-US" dirty="0" smtClean="0"/>
              <a:t> Individuals appealed to white authorities for protection but did not find assistance.</a:t>
            </a:r>
          </a:p>
          <a:p>
            <a:r>
              <a:rPr lang="en-US" dirty="0" smtClean="0"/>
              <a:t>	In the summer of 1855, an anonymous letter signed simply "A Miner" appeared in the </a:t>
            </a:r>
            <a:r>
              <a:rPr lang="en-US" i="1" dirty="0" smtClean="0"/>
              <a:t>Oregon Statesman.</a:t>
            </a:r>
            <a:r>
              <a:rPr lang="en-US" i="1" baseline="30000" dirty="0" smtClean="0"/>
              <a:t> </a:t>
            </a:r>
            <a:r>
              <a:rPr lang="en-US" dirty="0" smtClean="0"/>
              <a:t>This letter predicted the eminence of bloody massacres carried out by native peoples against the white population of Oregon.</a:t>
            </a:r>
            <a:r>
              <a:rPr lang="en-US" baseline="30000" dirty="0" smtClean="0"/>
              <a:t> </a:t>
            </a:r>
            <a:r>
              <a:rPr lang="en-US" dirty="0" smtClean="0"/>
              <a:t> This claim was picked up by the Sub-Indian Agent for Southern Oregon, who convened a mass meeting in a Willamette Valley town and formally made the call to raise 3,000 troops from the citizenry to do battle with the menace.</a:t>
            </a:r>
            <a:r>
              <a:rPr lang="en-US" baseline="30000" dirty="0" smtClean="0"/>
              <a:t> </a:t>
            </a:r>
            <a:r>
              <a:rPr lang="en-US" dirty="0" smtClean="0"/>
              <a:t> Concern swept the Oregon Territory, with newspapers up and down the coast, from the Washington Territory to Northern California, virtually unanimously calling for war.</a:t>
            </a:r>
            <a:r>
              <a:rPr lang="en-US" baseline="30000" dirty="0" smtClean="0"/>
              <a:t> </a:t>
            </a:r>
            <a:endParaRPr lang="en-US" dirty="0" smtClean="0"/>
          </a:p>
          <a:p>
            <a:r>
              <a:rPr lang="en-US" dirty="0" smtClean="0"/>
              <a:t>	Governor George Law Curry obliged the popular demand and issued a proclamation declaring war, urging that a volunteer militia take the field immediately.</a:t>
            </a:r>
            <a:r>
              <a:rPr lang="en-US" baseline="30000" dirty="0" smtClean="0"/>
              <a:t> </a:t>
            </a:r>
            <a:r>
              <a:rPr lang="en-US" dirty="0" smtClean="0"/>
              <a:t> A frenzy of extreme violence followed—native populations were uprooted from their villages, driven through the countryside, and killed.</a:t>
            </a:r>
            <a:r>
              <a:rPr lang="en-US" baseline="30000" dirty="0" smtClean="0"/>
              <a:t> </a:t>
            </a:r>
            <a:r>
              <a:rPr lang="en-US" dirty="0" smtClean="0"/>
              <a:t> In response, native individuals burned settler homesteads. These responses were used as justification for further violence and allowed settlers to affirm their own prejudiced beliefs.</a:t>
            </a:r>
          </a:p>
          <a:p>
            <a:r>
              <a:rPr lang="en-US" dirty="0" smtClean="0"/>
              <a:t>	The fledgling Oregon press provided propaganda that rationalized the one-sided campaign of extermination. One paper opined on November 10, 1855, that</a:t>
            </a:r>
          </a:p>
          <a:p>
            <a:r>
              <a:rPr lang="en-US" dirty="0" smtClean="0"/>
              <a:t>"The Indians are ignorant, abject, and debased by nature, whose minds are as incapable of instruction as their bodies are of labor. ... They have nothing in common with Humanity but the form; and God has sent us to destroy them, as he did to the Israelites of old to similar tribes."</a:t>
            </a:r>
          </a:p>
          <a:p>
            <a:r>
              <a:rPr lang="en-US" b="1" dirty="0" smtClean="0"/>
              <a:t>Reservations</a:t>
            </a:r>
          </a:p>
          <a:p>
            <a:r>
              <a:rPr lang="en-US" dirty="0" smtClean="0"/>
              <a:t>	In 1856, the native groups or tribes of western Oregon were forcefully moved to a temporary reservation in Grand </a:t>
            </a:r>
            <a:r>
              <a:rPr lang="en-US" dirty="0" err="1" smtClean="0"/>
              <a:t>Ronde</a:t>
            </a:r>
            <a:r>
              <a:rPr lang="en-US" dirty="0" smtClean="0"/>
              <a:t>. This reservation eventually became permanent with distinct settlements for distinct groups. These separations allowed for recognition of distinct group identities and contributed to the preservation of peace in spite of traditional rivalries. Within the reservation, groups adapted to use Chinook Wawa or Chinook Jargon, a common language previously utilized for trade.</a:t>
            </a:r>
          </a:p>
          <a:p>
            <a:r>
              <a:rPr lang="en-US" dirty="0" smtClean="0"/>
              <a:t>	The enclosure of Native People in reservations furthered the difficulty of survival efforts. Early reservations had extremely limited resources for supporting health and participation in the settler economy.</a:t>
            </a:r>
            <a:r>
              <a:rPr lang="en-US" baseline="30000" dirty="0" smtClean="0"/>
              <a:t> </a:t>
            </a:r>
            <a:r>
              <a:rPr lang="en-US" dirty="0" smtClean="0"/>
              <a:t> Because of the conditions of the reservations, many individuals were convinced to leave, causing groups to separate and weaken.</a:t>
            </a:r>
          </a:p>
          <a:p>
            <a:r>
              <a:rPr lang="en-US" b="1" dirty="0" smtClean="0"/>
              <a:t>Citizenship</a:t>
            </a:r>
          </a:p>
          <a:p>
            <a:r>
              <a:rPr lang="en-US" dirty="0" smtClean="0"/>
              <a:t>	In 1924, Congress passed the Indian Citizenship Act. This act established citizenship for native peoples irrespective of individual desire to be considered citizens. As citizens, native peoples were under the jurisdiction of the United States government more firmly than as members of independent native nations.</a:t>
            </a:r>
          </a:p>
          <a:p>
            <a:r>
              <a:rPr lang="en-US" b="1" dirty="0" smtClean="0"/>
              <a:t>Termination</a:t>
            </a:r>
          </a:p>
          <a:p>
            <a:r>
              <a:rPr lang="en-US" dirty="0" smtClean="0"/>
              <a:t>	In 1954, as a continuation of the United States government's work to remove or eliminate the resistance put up by native peoples, the state passed the Western Oregon Indian Termination Act which terminated, recognition of all native groups west of the Cascade Mountains.</a:t>
            </a:r>
            <a:r>
              <a:rPr lang="en-US" baseline="30000" dirty="0" smtClean="0"/>
              <a:t> </a:t>
            </a:r>
            <a:r>
              <a:rPr lang="en-US" dirty="0" smtClean="0"/>
              <a:t>This meant rejection of treaties and recognition without prior discussion and consent. Following termination, most native individuals were unable to buy back their land. Most individuals were forced to move away in order to survive. As a result, native people from Oregon are now spread across the United States.</a:t>
            </a:r>
          </a:p>
          <a:p>
            <a:r>
              <a:rPr lang="en-US" b="1" dirty="0" smtClean="0"/>
              <a:t>Native Peoples in Oregon Today</a:t>
            </a:r>
          </a:p>
          <a:p>
            <a:r>
              <a:rPr lang="en-US" dirty="0" smtClean="0"/>
              <a:t>	There are currently nine federally recognized native groups or tribes in Oregon. These are the Burns Paiute Tribe, the Confederated Tribes of the Coos, Lower Umpqua and Siuslaw Indians, the Confederated Tribes of the Grand </a:t>
            </a:r>
            <a:r>
              <a:rPr lang="en-US" dirty="0" err="1" smtClean="0"/>
              <a:t>Ronde</a:t>
            </a:r>
            <a:r>
              <a:rPr lang="en-US" dirty="0" smtClean="0"/>
              <a:t> Community of Oregon, the Confederated Tribes of Siletz Indians, the Confederated Tribes of the Umatilla Indian Reservation, the Confederated Tribes of Warm Springs, the Coquille Indian Tribe, the Cow Creek Band of Umpqua Tribe of Indians, and the Klamath Tribes. There are many native people in Oregon who are neither officially nor unofficially associated with any of these recognized groups. These individuals belong to groups that have not yet been recognized by the United States government, to groups that were at one time recognized but are recognized no longer, and to groups that have established communities elsewhere. There are significant populations of native peoples residing in Oregon as a result of the terrorization and attempted extermination of native peoples in California due to the settler gold rush. More than one hundred thousand Californian native people were killed in the twenty-five year period from 1845 to 1870 and thousands more were forcefully removed to reservations in Oregon and Oklahoma.</a:t>
            </a:r>
            <a:r>
              <a:rPr lang="en-US" baseline="30000" dirty="0" smtClean="0"/>
              <a:t> </a:t>
            </a:r>
            <a:r>
              <a:rPr lang="en-US" dirty="0" smtClean="0"/>
              <a:t> Many other native people live in Oregon, isolated from land traditionally belonging to their communities due to dispossession of land, violence, and other forms of pressure that lead to community fragmentation.</a:t>
            </a:r>
          </a:p>
          <a:p>
            <a:endParaRPr lang="en-US" dirty="0" smtClean="0"/>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3388280"/>
          </a:xfrm>
          <a:prstGeom prst="rect">
            <a:avLst/>
          </a:prstGeom>
        </p:spPr>
        <p:txBody>
          <a:bodyPr wrap="square">
            <a:spAutoFit/>
          </a:bodyPr>
          <a:lstStyle/>
          <a:p>
            <a:r>
              <a:rPr lang="en-US" dirty="0" smtClean="0">
                <a:hlinkClick r:id="rId2"/>
              </a:rPr>
              <a:t>https://en.wikipedia.org/wiki/Cayuse_War</a:t>
            </a:r>
            <a:endParaRPr lang="en-US" dirty="0" smtClean="0"/>
          </a:p>
          <a:p>
            <a:r>
              <a:rPr lang="en-US" dirty="0" smtClean="0"/>
              <a:t>	The </a:t>
            </a:r>
            <a:r>
              <a:rPr lang="en-US" b="1" dirty="0" smtClean="0"/>
              <a:t>Cayuse War</a:t>
            </a:r>
            <a:r>
              <a:rPr lang="en-US" dirty="0" smtClean="0"/>
              <a:t> was an armed conflict that took place in the Northwestern United States from 1847 to 1855 between the Cayuse people of the region and the United States Government and local American settlers. Caused in part by the influx of disease and settlers to the region, the immediate start of the conflict occurred in 1847 when the Whitman Massacre took place at the Whitman Mission near present day Walla Walla, Washington when fourteen people were killed in and around the mission. Over the next few years the Provisional Government of Oregon and later the United States Army battled the Indians east of the Cascades. This was the first of several wars between the Indians and American settlers in that region that would lead to the negotiations between the United States and Indians of the Columbia Plateau, creating a number of Indian reservations.</a:t>
            </a:r>
          </a:p>
          <a:p>
            <a:r>
              <a:rPr lang="en-US" dirty="0" smtClean="0"/>
              <a:t>	The Whitman Massacre, precipitated the Cayuse War.  The Provisional Legislature of Oregon and Governor George Abernethy called for "immediate and prompt action," and authorized the raising of companies of volunteers to go to war, if necessary, against the Cayuse Tribe. In January 1848, a force of over 500 militiamen marched against the Cayuse and other native inhabitants of central Oregon.  With a larger force, the militia forces pressed east towards the Whitman Mission.</a:t>
            </a:r>
            <a:r>
              <a:rPr lang="en-US" baseline="30000" dirty="0" smtClean="0"/>
              <a:t> </a:t>
            </a:r>
            <a:r>
              <a:rPr lang="en-US" dirty="0" smtClean="0"/>
              <a:t>By March 4 the forces reached the mission after a battle at Sand Hollows. </a:t>
            </a:r>
          </a:p>
          <a:p>
            <a:r>
              <a:rPr lang="en-US" dirty="0" smtClean="0"/>
              <a:t>	These militia forces were later supported by the United States Army. Some Cayuse initially refused to make peace and raided isolated settlements while others, considered friendly to the settlers, tried to work with the peace commission. The militia forces, eager for action, provoked both friendly and hostile Indians. Many Cayuse resisted, but they were unable to put up an effective opposition to the firepower of their opponents, and were driven into hiding in the Blue Mountains.</a:t>
            </a:r>
          </a:p>
          <a:p>
            <a:r>
              <a:rPr lang="en-US" dirty="0" smtClean="0"/>
              <a:t>	In 1850, the tribe handed over five members to be tried for the murder of the </a:t>
            </a:r>
            <a:r>
              <a:rPr lang="en-US" dirty="0" err="1" smtClean="0"/>
              <a:t>Whitmans</a:t>
            </a:r>
            <a:r>
              <a:rPr lang="en-US" dirty="0" smtClean="0"/>
              <a:t>. All five Cayuse were convicted by a military commission and hanged on 3 June 1850. This did not end the conflict, though, and sporadic bloodshed continued for another five years until the Cayuse were finally defeated in 1855. </a:t>
            </a:r>
          </a:p>
          <a:p>
            <a:r>
              <a:rPr lang="en-US" dirty="0" smtClean="0"/>
              <a:t>	Due to their defeat the Cayuse were much reduced. In 1855 they ceded most of their tribal lands, reserving the Confederated Tribes of the Umatilla Indian Reservation with the Umatilla and Walla Walla peoples. The war had significant long-term consequences for the region. It caused the United States government to pursue a policy of treaty-making with many tribes of the Pacific Northwest.</a:t>
            </a:r>
          </a:p>
          <a:p>
            <a:r>
              <a:rPr lang="en-US" dirty="0" smtClean="0"/>
              <a:t>	The </a:t>
            </a:r>
            <a:r>
              <a:rPr lang="en-US" b="1" dirty="0" smtClean="0"/>
              <a:t>Rogue River</a:t>
            </a:r>
            <a:r>
              <a:rPr lang="en-US" dirty="0" smtClean="0"/>
              <a:t> </a:t>
            </a:r>
            <a:r>
              <a:rPr lang="en-US" b="1" dirty="0" smtClean="0"/>
              <a:t>Wars</a:t>
            </a:r>
            <a:r>
              <a:rPr lang="en-US" dirty="0" smtClean="0"/>
              <a:t> were an armed conflict in 1855–1856 between the U.S. Army, local militias and volunteers, and the Native American tribes commonly grouped under the designation of Rogue River Indians, in the Rogue River Valley area of what today is southern Oregon.	</a:t>
            </a:r>
          </a:p>
          <a:p>
            <a:r>
              <a:rPr lang="en-US" dirty="0" smtClean="0"/>
              <a:t>	The </a:t>
            </a:r>
            <a:r>
              <a:rPr lang="en-US" b="1" dirty="0" smtClean="0"/>
              <a:t>Yakima War</a:t>
            </a:r>
            <a:r>
              <a:rPr lang="en-US" dirty="0" smtClean="0"/>
              <a:t> (1855-1858) was a conflict between the United States and the Yakama of the Northwest Plateau, then part of Washington Territory, and the tribal allies of each. It primarily took place in the southern interior of present-day Washington, with isolated battles in western Washington .</a:t>
            </a:r>
          </a:p>
          <a:p>
            <a:r>
              <a:rPr lang="en-US" dirty="0" smtClean="0"/>
              <a:t>	The </a:t>
            </a:r>
            <a:r>
              <a:rPr lang="en-US" b="1" dirty="0" smtClean="0"/>
              <a:t>Coeur d'Alene War</a:t>
            </a:r>
            <a:r>
              <a:rPr lang="en-US" dirty="0" smtClean="0"/>
              <a:t> of 1858, was the second phase of the Yakima War, involving a series of encounters between the allied Native American tribes of the </a:t>
            </a:r>
            <a:r>
              <a:rPr lang="en-US" dirty="0" err="1" smtClean="0"/>
              <a:t>Skitswish</a:t>
            </a:r>
            <a:r>
              <a:rPr lang="en-US" dirty="0" smtClean="0"/>
              <a:t> ("Coeur d'Alene"), Kalispell ("</a:t>
            </a:r>
            <a:r>
              <a:rPr lang="en-US" dirty="0" err="1" smtClean="0"/>
              <a:t>Pend'Oreille</a:t>
            </a:r>
            <a:r>
              <a:rPr lang="en-US" dirty="0" smtClean="0"/>
              <a:t>"), Spokane, Palouse and Northern Paiute against United States Army forces in Washington and Idaho.</a:t>
            </a:r>
          </a:p>
          <a:p>
            <a:r>
              <a:rPr lang="en-US" dirty="0" smtClean="0"/>
              <a:t>	</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9510296"/>
          </a:xfrm>
          <a:prstGeom prst="rect">
            <a:avLst/>
          </a:prstGeom>
        </p:spPr>
        <p:txBody>
          <a:bodyPr wrap="square">
            <a:spAutoFit/>
          </a:bodyPr>
          <a:lstStyle/>
          <a:p>
            <a:r>
              <a:rPr lang="en-US" dirty="0" smtClean="0">
                <a:hlinkClick r:id="rId2"/>
              </a:rPr>
              <a:t>https://en.wikipedia.org/wiki/Rogue_River_Wars</a:t>
            </a:r>
            <a:endParaRPr lang="en-US" dirty="0" smtClean="0"/>
          </a:p>
          <a:p>
            <a:r>
              <a:rPr lang="en-US" dirty="0" smtClean="0"/>
              <a:t>	 The </a:t>
            </a:r>
            <a:r>
              <a:rPr lang="en-US" b="1" dirty="0" smtClean="0"/>
              <a:t>Rogue River Wars</a:t>
            </a:r>
            <a:r>
              <a:rPr lang="en-US" dirty="0" smtClean="0"/>
              <a:t> were an armed conflict in 1855–1856 between the U.S. Army, local militias and volunteers, and the Native American tribes commonly grouped under the designation of Rogue River Indians, in the Rogue River Valley area of what today is southern Oregon. The conflict designation usually includes only the hostilities that took place during 1855–1856, but there had been numerous previous skirmishes, as early as the 1830s, between European-American settlers and the Native Americans, over territory and resources.</a:t>
            </a:r>
          </a:p>
          <a:p>
            <a:r>
              <a:rPr lang="en-US" dirty="0" smtClean="0"/>
              <a:t>	 In 1847, the Whitman massacre and the Cayuse War in what became southeastern </a:t>
            </a:r>
          </a:p>
          <a:p>
            <a:r>
              <a:rPr lang="en-US" dirty="0" smtClean="0"/>
              <a:t>Washington raised fears among white settlers throughout the region. They formed large volunteer militias to fight Indians. Tensions intensified among whites passing through the Rogue River Valley in 1848 at the start of the California Gold Rush, when hundreds of men from the Oregon Territory passed through the Rogue Valley on their way to the Sacramento River basin. After Indians attacked a group of miners returning along the Rogue in 1850, former territorial governor Joseph Lane negotiated a peace treaty with </a:t>
            </a:r>
            <a:r>
              <a:rPr lang="en-US" dirty="0" err="1" smtClean="0"/>
              <a:t>Apserkahar</a:t>
            </a:r>
            <a:r>
              <a:rPr lang="en-US" dirty="0" smtClean="0"/>
              <a:t>, a leader of the </a:t>
            </a:r>
            <a:r>
              <a:rPr lang="en-US" dirty="0" err="1" smtClean="0"/>
              <a:t>Takelma</a:t>
            </a:r>
            <a:r>
              <a:rPr lang="en-US" dirty="0" smtClean="0"/>
              <a:t> Indians. It promised protection of Indian rights and safe passage through the Rogue Valley for white miners and settlers.</a:t>
            </a:r>
          </a:p>
          <a:p>
            <a:r>
              <a:rPr lang="en-US" dirty="0" smtClean="0"/>
              <a:t>	 Miners began prospecting for gold in the watershed, including a Bear Creek tributary called Jackson Creek, where they established a mining camp in 1851 at the site of what later became Jacksonville. Indian attacks on miners that year led to U.S. Army intervention and fighting near Table Rock between Indians and the combined forces of professional soldiers and volunteer miner militias.</a:t>
            </a:r>
            <a:r>
              <a:rPr lang="en-US" baseline="30000" dirty="0" smtClean="0"/>
              <a:t> </a:t>
            </a:r>
            <a:r>
              <a:rPr lang="en-US" dirty="0" smtClean="0"/>
              <a:t> John P. Gaines, the new territorial governor, negotiated a new treaty with some but not all of the Indian bands, removing them from Bear Creek and other tributaries on the south side of the main stem.</a:t>
            </a:r>
            <a:r>
              <a:rPr lang="en-US" baseline="30000" dirty="0" smtClean="0"/>
              <a:t> </a:t>
            </a:r>
            <a:r>
              <a:rPr lang="en-US" dirty="0" smtClean="0"/>
              <a:t> At about the same time, more white emigrants, including families with women and children, were settling in the region. By 1852, about 28 donation land claims had been filed in the Rogue Valley.</a:t>
            </a:r>
          </a:p>
          <a:p>
            <a:r>
              <a:rPr lang="en-US" dirty="0" smtClean="0"/>
              <a:t>	Further clashes in 1853 led to the Treaty with the Rogue River that established the Table Rock Indian Reservation across the river from the federal Fort Lane.</a:t>
            </a:r>
            <a:r>
              <a:rPr lang="en-US" baseline="30000" dirty="0" smtClean="0"/>
              <a:t> </a:t>
            </a:r>
            <a:r>
              <a:rPr lang="en-US" dirty="0" smtClean="0"/>
              <a:t> As the white population increased and Indian losses of land, food sources, and personal safety mounted, bouts of violence upstream and down continued through 1854–1855.</a:t>
            </a:r>
          </a:p>
          <a:p>
            <a:r>
              <a:rPr lang="en-US" dirty="0" smtClean="0"/>
              <a:t>	 In 1855, this friction culminated in open conflict, which lasted into 1856, and is now called the Rogue River War. Most of the Rogue River Indians were removed in 1856 to reservations further north.</a:t>
            </a:r>
          </a:p>
          <a:p>
            <a:endParaRPr lang="en-US" dirty="0" smtClean="0"/>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smtClean="0">
                <a:hlinkClick r:id="rId2"/>
              </a:rPr>
              <a:t>https://ndnhistoryresearch.com/2018/01/04/anson-dart-and-the-willamette-treaty-commission/</a:t>
            </a:r>
            <a:endParaRPr lang="en-US" dirty="0" smtClean="0"/>
          </a:p>
          <a:p>
            <a:r>
              <a:rPr lang="en-US" dirty="0" smtClean="0"/>
              <a:t>	Orders were sent to the Willamette Treaty Commission; Governor John T. Gaines, Alonzo A. Skinner, and Beverly S. Allen, on October 25, 1850. Their orders are to buy the land by writing, negotiate treaties with the western Oregon tribes, and clear the title of the Indian lands for white settlement. The Commissioner of Indian Affairs explains the problem thus,</a:t>
            </a:r>
          </a:p>
          <a:p>
            <a:pPr marL="465138"/>
            <a:r>
              <a:rPr lang="en-US" i="1" dirty="0" smtClean="0"/>
              <a:t>the Government is to extinguish the title of the Indians to all the lands lying west of the Cascade Mountains; and if possible to provide for the removal of the whole from the west to the east of the mountains: but should you fail in inducing the whole to remove, you will then induce as many as you can procure acquisitions of territory from, but no effort should be untried to procure the removal of the whole, thereby leaving the country free for settlement by the whites……</a:t>
            </a:r>
          </a:p>
          <a:p>
            <a:pPr marL="465138"/>
            <a:r>
              <a:rPr lang="en-US" i="1" dirty="0" smtClean="0"/>
              <a:t>It is presumed the land to be ceded will not be found to be of any very great value, and in many cases it is presumed the consideration will be merely nominal, but in others where the land is of more value of course a greater sum will be allowed. The maximum price given for Indian lands has been ten cents per acre.</a:t>
            </a:r>
            <a:endParaRPr lang="en-US" dirty="0" smtClean="0"/>
          </a:p>
          <a:p>
            <a:r>
              <a:rPr lang="en-US" dirty="0" smtClean="0"/>
              <a:t>It is disingenuous for the US Government to have offered so little a price for the lands of Oregon. Even though these treaties failed, the ratified treaties of 1853-55, follow a similar set of orders, and after averaging the acres purchased with the money given, the tribes of Oregon are given about one cent an acre. </a:t>
            </a:r>
            <a:br>
              <a:rPr lang="en-US" dirty="0" smtClean="0"/>
            </a:br>
            <a:endParaRPr lang="en-US" dirty="0"/>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a:srcRect/>
          <a:stretch>
            <a:fillRect/>
          </a:stretch>
        </p:blipFill>
        <p:spPr bwMode="auto">
          <a:xfrm>
            <a:off x="-1" y="228600"/>
            <a:ext cx="9144001" cy="6683245"/>
          </a:xfrm>
          <a:prstGeom prst="rect">
            <a:avLst/>
          </a:prstGeom>
          <a:noFill/>
          <a:ln w="9525">
            <a:noFill/>
            <a:miter lim="800000"/>
            <a:headEnd/>
            <a:tailEnd/>
          </a:ln>
          <a:effectLst/>
        </p:spPr>
      </p:pic>
      <p:grpSp>
        <p:nvGrpSpPr>
          <p:cNvPr id="14" name="Group 13"/>
          <p:cNvGrpSpPr/>
          <p:nvPr/>
        </p:nvGrpSpPr>
        <p:grpSpPr>
          <a:xfrm>
            <a:off x="1381958" y="2971800"/>
            <a:ext cx="3225552" cy="1569719"/>
            <a:chOff x="1381958" y="2971800"/>
            <a:chExt cx="3225552" cy="1569719"/>
          </a:xfrm>
        </p:grpSpPr>
        <p:grpSp>
          <p:nvGrpSpPr>
            <p:cNvPr id="12" name="Group 11"/>
            <p:cNvGrpSpPr/>
            <p:nvPr/>
          </p:nvGrpSpPr>
          <p:grpSpPr>
            <a:xfrm>
              <a:off x="1381958" y="3491884"/>
              <a:ext cx="3225552" cy="1049635"/>
              <a:chOff x="1381958" y="3491884"/>
              <a:chExt cx="3225552" cy="1049635"/>
            </a:xfrm>
          </p:grpSpPr>
          <p:sp>
            <p:nvSpPr>
              <p:cNvPr id="8" name="Freeform 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9" name="Freeform 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0" name="Freeform 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1" name="Freeform 1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13" name="Freeform 12"/>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15" name="Freeform 1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useBgFill="1">
        <p:nvSpPr>
          <p:cNvPr id="16" name="TextBox 15"/>
          <p:cNvSpPr txBox="1"/>
          <p:nvPr/>
        </p:nvSpPr>
        <p:spPr>
          <a:xfrm>
            <a:off x="2362200" y="2510135"/>
            <a:ext cx="1219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Yakama</a:t>
            </a:r>
            <a:endParaRPr lang="en-US" sz="2400" b="1" dirty="0">
              <a:solidFill>
                <a:srgbClr val="FF0000"/>
              </a:solidFill>
              <a:effectLst>
                <a:outerShdw dist="50800" dir="7200000" algn="ctr" rotWithShape="0">
                  <a:schemeClr val="tx1"/>
                </a:outerShdw>
              </a:effectLst>
            </a:endParaRPr>
          </a:p>
        </p:txBody>
      </p:sp>
      <p:sp useBgFill="1">
        <p:nvSpPr>
          <p:cNvPr id="17" name="TextBox 16"/>
          <p:cNvSpPr txBox="1"/>
          <p:nvPr/>
        </p:nvSpPr>
        <p:spPr>
          <a:xfrm>
            <a:off x="3962400" y="2971800"/>
            <a:ext cx="12954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Umatilla</a:t>
            </a:r>
            <a:endParaRPr lang="en-US" sz="2400" b="1" dirty="0">
              <a:solidFill>
                <a:srgbClr val="FF0000"/>
              </a:solidFill>
              <a:effectLst>
                <a:outerShdw dist="50800" dir="7200000" algn="ctr" rotWithShape="0">
                  <a:schemeClr val="tx1"/>
                </a:outerShdw>
              </a:effectLst>
            </a:endParaRPr>
          </a:p>
        </p:txBody>
      </p:sp>
      <p:sp useBgFill="1">
        <p:nvSpPr>
          <p:cNvPr id="18" name="TextBox 17"/>
          <p:cNvSpPr txBox="1"/>
          <p:nvPr/>
        </p:nvSpPr>
        <p:spPr>
          <a:xfrm>
            <a:off x="2057400" y="4567535"/>
            <a:ext cx="2133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Warm Springs </a:t>
            </a:r>
            <a:endParaRPr lang="en-US" sz="2400" b="1" dirty="0">
              <a:solidFill>
                <a:srgbClr val="FF0000"/>
              </a:solidFill>
              <a:effectLst>
                <a:outerShdw dist="50800" dir="7200000" algn="ctr" rotWithShape="0">
                  <a:schemeClr val="tx1"/>
                </a:outerShdw>
              </a:effectLst>
            </a:endParaRPr>
          </a:p>
        </p:txBody>
      </p:sp>
      <p:sp useBgFill="1">
        <p:nvSpPr>
          <p:cNvPr id="19" name="TextBox 18"/>
          <p:cNvSpPr txBox="1"/>
          <p:nvPr/>
        </p:nvSpPr>
        <p:spPr>
          <a:xfrm>
            <a:off x="304800" y="3348335"/>
            <a:ext cx="1981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Grand </a:t>
            </a:r>
            <a:r>
              <a:rPr lang="en-US" sz="2400" b="1" dirty="0" err="1" smtClean="0">
                <a:solidFill>
                  <a:srgbClr val="FF0000"/>
                </a:solidFill>
                <a:effectLst>
                  <a:outerShdw dist="50800" dir="7200000" algn="ctr" rotWithShape="0">
                    <a:schemeClr val="tx1"/>
                  </a:outerShdw>
                </a:effectLst>
              </a:rPr>
              <a:t>Ronde</a:t>
            </a:r>
            <a:endParaRPr lang="en-US" sz="2400" b="1" dirty="0">
              <a:solidFill>
                <a:srgbClr val="FF0000"/>
              </a:solidFill>
              <a:effectLst>
                <a:outerShdw dist="50800" dir="7200000" algn="ctr" rotWithShape="0">
                  <a:schemeClr val="tx1"/>
                </a:outerShdw>
              </a:effectLst>
            </a:endParaRPr>
          </a:p>
        </p:txBody>
      </p:sp>
      <p:sp useBgFill="1">
        <p:nvSpPr>
          <p:cNvPr id="20" name="TextBox 19"/>
          <p:cNvSpPr txBox="1"/>
          <p:nvPr/>
        </p:nvSpPr>
        <p:spPr>
          <a:xfrm>
            <a:off x="838200" y="4495800"/>
            <a:ext cx="990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Siletz</a:t>
            </a:r>
            <a:endParaRPr lang="en-US" sz="2400" b="1" dirty="0">
              <a:solidFill>
                <a:srgbClr val="FF0000"/>
              </a:solidFill>
              <a:effectLst>
                <a:outerShdw dist="50800" dir="7200000" algn="ctr" rotWithShape="0">
                  <a:schemeClr val="tx1"/>
                </a:outerShdw>
              </a:effectLst>
            </a:endParaRPr>
          </a:p>
        </p:txBody>
      </p:sp>
      <p:sp>
        <p:nvSpPr>
          <p:cNvPr id="21" name="TextBox 20"/>
          <p:cNvSpPr txBox="1"/>
          <p:nvPr/>
        </p:nvSpPr>
        <p:spPr>
          <a:xfrm>
            <a:off x="2514600" y="228600"/>
            <a:ext cx="4460452" cy="584775"/>
          </a:xfrm>
          <a:prstGeom prst="rect">
            <a:avLst/>
          </a:prstGeom>
          <a:noFill/>
        </p:spPr>
        <p:txBody>
          <a:bodyPr wrap="none" rtlCol="0">
            <a:spAutoFit/>
          </a:bodyPr>
          <a:lstStyle/>
          <a:p>
            <a:r>
              <a:rPr lang="en-US" sz="3200" b="1" dirty="0" smtClean="0"/>
              <a:t>1855 Indian Reservations</a:t>
            </a:r>
            <a:endParaRPr lang="en-US" sz="3200" b="1"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childTnLst>
                                </p:cTn>
                              </p:par>
                              <p:par>
                                <p:cTn id="8" presetID="10" presetClass="exit" presetSubtype="0" fill="hold" grpId="0" nodeType="withEffect">
                                  <p:stCondLst>
                                    <p:cond delay="0"/>
                                  </p:stCondLst>
                                  <p:childTnLst>
                                    <p:animEffect transition="out" filter="fade">
                                      <p:cBhvr>
                                        <p:cTn id="9" dur="1000"/>
                                        <p:tgtEl>
                                          <p:spTgt spid="21"/>
                                        </p:tgtEl>
                                      </p:cBhvr>
                                    </p:animEffect>
                                    <p:set>
                                      <p:cBhvr>
                                        <p:cTn id="10" dur="1" fill="hold">
                                          <p:stCondLst>
                                            <p:cond delay="9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7" name="Rectangle 36"/>
          <p:cNvSpPr>
            <a:spLocks noChangeArrowheads="1"/>
          </p:cNvSpPr>
          <p:nvPr/>
        </p:nvSpPr>
        <p:spPr bwMode="auto">
          <a:xfrm>
            <a:off x="1905000" y="1312545"/>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14" name="TextBox 13"/>
          <p:cNvSpPr txBox="1"/>
          <p:nvPr/>
        </p:nvSpPr>
        <p:spPr>
          <a:xfrm>
            <a:off x="0" y="0"/>
            <a:ext cx="9144000" cy="923330"/>
          </a:xfrm>
          <a:prstGeom prst="rect">
            <a:avLst/>
          </a:prstGeom>
          <a:noFill/>
        </p:spPr>
        <p:txBody>
          <a:bodyPr wrap="square" rtlCol="0">
            <a:spAutoFit/>
          </a:bodyPr>
          <a:lstStyle/>
          <a:p>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    West Coast Journeys . . . .</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28" name="Group 27"/>
          <p:cNvGrpSpPr/>
          <p:nvPr/>
        </p:nvGrpSpPr>
        <p:grpSpPr>
          <a:xfrm>
            <a:off x="169025" y="914401"/>
            <a:ext cx="8060575" cy="2438400"/>
            <a:chOff x="169025" y="914401"/>
            <a:chExt cx="8060575" cy="2438400"/>
          </a:xfrm>
        </p:grpSpPr>
        <p:sp>
          <p:nvSpPr>
            <p:cNvPr id="5" name="Rectangle 3"/>
            <p:cNvSpPr>
              <a:spLocks noChangeArrowheads="1"/>
            </p:cNvSpPr>
            <p:nvPr/>
          </p:nvSpPr>
          <p:spPr bwMode="auto">
            <a:xfrm>
              <a:off x="4343400" y="1143000"/>
              <a:ext cx="3886200" cy="677108"/>
            </a:xfrm>
            <a:prstGeom prst="rect">
              <a:avLst/>
            </a:prstGeom>
            <a:noFill/>
            <a:ln w="50800">
              <a:solidFill>
                <a:srgbClr val="002060"/>
              </a:solid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19" name="Picture 4" descr="My Oregon Trail past: Ancestors on the move"/>
            <p:cNvPicPr>
              <a:picLocks noChangeAspect="1" noChangeArrowheads="1"/>
            </p:cNvPicPr>
            <p:nvPr/>
          </p:nvPicPr>
          <p:blipFill>
            <a:blip r:embed="rId2" cstate="print"/>
            <a:srcRect l="5848" t="66" r="12713"/>
            <a:stretch>
              <a:fillRect/>
            </a:stretch>
          </p:blipFill>
          <p:spPr bwMode="auto">
            <a:xfrm flipH="1">
              <a:off x="169025" y="914401"/>
              <a:ext cx="4191000" cy="2438400"/>
            </a:xfrm>
            <a:prstGeom prst="rect">
              <a:avLst/>
            </a:prstGeom>
            <a:noFill/>
            <a:ln w="50800">
              <a:solidFill>
                <a:srgbClr val="002060"/>
              </a:solidFill>
            </a:ln>
          </p:spPr>
        </p:pic>
      </p:grpSp>
      <p:grpSp>
        <p:nvGrpSpPr>
          <p:cNvPr id="29" name="Group 28"/>
          <p:cNvGrpSpPr/>
          <p:nvPr/>
        </p:nvGrpSpPr>
        <p:grpSpPr>
          <a:xfrm>
            <a:off x="533400" y="2514600"/>
            <a:ext cx="8382000" cy="2615346"/>
            <a:chOff x="533400" y="2514600"/>
            <a:chExt cx="8382000" cy="2615346"/>
          </a:xfrm>
        </p:grpSpPr>
        <p:sp>
          <p:nvSpPr>
            <p:cNvPr id="4" name="Rectangle 3"/>
            <p:cNvSpPr>
              <a:spLocks noChangeArrowheads="1"/>
            </p:cNvSpPr>
            <p:nvPr/>
          </p:nvSpPr>
          <p:spPr bwMode="auto">
            <a:xfrm>
              <a:off x="533400" y="3505200"/>
              <a:ext cx="4609322" cy="677108"/>
            </a:xfrm>
            <a:prstGeom prst="rect">
              <a:avLst/>
            </a:prstGeom>
            <a:noFill/>
            <a:ln w="50800">
              <a:solidFill>
                <a:srgbClr val="002060"/>
              </a:solid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6" name="Picture 11"/>
            <p:cNvPicPr>
              <a:picLocks noChangeAspect="1" noChangeArrowheads="1"/>
            </p:cNvPicPr>
            <p:nvPr/>
          </p:nvPicPr>
          <p:blipFill>
            <a:blip r:embed="rId3" cstate="print"/>
            <a:srcRect t="8095" r="5833"/>
            <a:stretch>
              <a:fillRect/>
            </a:stretch>
          </p:blipFill>
          <p:spPr bwMode="auto">
            <a:xfrm>
              <a:off x="4724400" y="2514600"/>
              <a:ext cx="4191000" cy="2615346"/>
            </a:xfrm>
            <a:prstGeom prst="rect">
              <a:avLst/>
            </a:prstGeom>
            <a:noFill/>
            <a:ln w="50800">
              <a:solidFill>
                <a:srgbClr val="002060"/>
              </a:solidFill>
              <a:miter lim="800000"/>
              <a:headEnd/>
              <a:tailEnd/>
            </a:ln>
            <a:effectLst/>
          </p:spPr>
        </p:pic>
      </p:grpSp>
      <p:grpSp>
        <p:nvGrpSpPr>
          <p:cNvPr id="30" name="Group 29"/>
          <p:cNvGrpSpPr/>
          <p:nvPr/>
        </p:nvGrpSpPr>
        <p:grpSpPr>
          <a:xfrm>
            <a:off x="228600" y="4419600"/>
            <a:ext cx="8458200" cy="2322024"/>
            <a:chOff x="228600" y="4419600"/>
            <a:chExt cx="8458200" cy="2322024"/>
          </a:xfrm>
        </p:grpSpPr>
        <p:sp>
          <p:nvSpPr>
            <p:cNvPr id="3" name="Rectangle 3"/>
            <p:cNvSpPr>
              <a:spLocks noChangeArrowheads="1"/>
            </p:cNvSpPr>
            <p:nvPr/>
          </p:nvSpPr>
          <p:spPr bwMode="auto">
            <a:xfrm>
              <a:off x="4419600" y="5638800"/>
              <a:ext cx="4267200" cy="677108"/>
            </a:xfrm>
            <a:prstGeom prst="rect">
              <a:avLst/>
            </a:prstGeom>
            <a:noFill/>
            <a:ln w="50800">
              <a:solidFill>
                <a:srgbClr val="002060"/>
              </a:solid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7" name="Picture 2" descr="Emigrants on the mountainous road to California, as depicted in 1850"/>
            <p:cNvPicPr>
              <a:picLocks noChangeAspect="1" noChangeArrowheads="1"/>
            </p:cNvPicPr>
            <p:nvPr/>
          </p:nvPicPr>
          <p:blipFill>
            <a:blip r:embed="rId4"/>
            <a:srcRect l="14224" t="21471" r="203"/>
            <a:stretch>
              <a:fillRect/>
            </a:stretch>
          </p:blipFill>
          <p:spPr bwMode="auto">
            <a:xfrm>
              <a:off x="228600" y="4419600"/>
              <a:ext cx="4174375" cy="2322024"/>
            </a:xfrm>
            <a:prstGeom prst="rect">
              <a:avLst/>
            </a:prstGeom>
            <a:noFill/>
            <a:ln w="50800">
              <a:solidFill>
                <a:srgbClr val="002060"/>
              </a:solidFill>
            </a:ln>
          </p:spPr>
        </p:pic>
      </p:grpSp>
      <p:sp>
        <p:nvSpPr>
          <p:cNvPr id="31" name="TextBox 30"/>
          <p:cNvSpPr txBox="1"/>
          <p:nvPr/>
        </p:nvSpPr>
        <p:spPr>
          <a:xfrm rot="20400000">
            <a:off x="238245" y="4100883"/>
            <a:ext cx="8917109" cy="923330"/>
          </a:xfrm>
          <a:prstGeom prst="rect">
            <a:avLst/>
          </a:prstGeom>
          <a:solidFill>
            <a:schemeClr val="accent1">
              <a:lumMod val="20000"/>
              <a:lumOff val="80000"/>
            </a:schemeClr>
          </a:solidFill>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32" name="TextBox 3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34" name="Rectangle 3"/>
          <p:cNvSpPr>
            <a:spLocks noChangeArrowheads="1"/>
          </p:cNvSpPr>
          <p:nvPr/>
        </p:nvSpPr>
        <p:spPr bwMode="auto">
          <a:xfrm>
            <a:off x="4343400" y="1143000"/>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35" name="Rectangle 34"/>
          <p:cNvSpPr>
            <a:spLocks noChangeArrowheads="1"/>
          </p:cNvSpPr>
          <p:nvPr/>
        </p:nvSpPr>
        <p:spPr bwMode="auto">
          <a:xfrm>
            <a:off x="533400" y="3513892"/>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36" name="Rectangle 3"/>
          <p:cNvSpPr>
            <a:spLocks noChangeArrowheads="1"/>
          </p:cNvSpPr>
          <p:nvPr/>
        </p:nvSpPr>
        <p:spPr bwMode="auto">
          <a:xfrm>
            <a:off x="4419600" y="5647492"/>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38" name="TextBox 37"/>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useBgFill="1">
        <p:nvSpPr>
          <p:cNvPr id="20" name="Rectangle 3"/>
          <p:cNvSpPr>
            <a:spLocks noChangeArrowheads="1"/>
          </p:cNvSpPr>
          <p:nvPr/>
        </p:nvSpPr>
        <p:spPr bwMode="auto">
          <a:xfrm>
            <a:off x="0" y="685800"/>
            <a:ext cx="9144000" cy="677108"/>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25400" dir="7200000" algn="ctr" rotWithShape="0">
                    <a:schemeClr val="tx1"/>
                  </a:outerShdw>
                </a:effectLst>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Oregon .</a:t>
            </a:r>
            <a:r>
              <a:rPr kumimoji="0" lang="en-US" sz="3800" b="1" i="0" u="none" strike="noStrike" cap="none" normalizeH="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 . . . . .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Utah . . . . . . California</a:t>
            </a:r>
            <a:endPar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cs typeface="Arial" pitchFamily="34" charset="0"/>
            </a:endParaRPr>
          </a:p>
        </p:txBody>
      </p:sp>
      <p:sp>
        <p:nvSpPr>
          <p:cNvPr id="21" name="Rectangle 20"/>
          <p:cNvSpPr>
            <a:spLocks noChangeArrowheads="1"/>
          </p:cNvSpPr>
          <p:nvPr/>
        </p:nvSpPr>
        <p:spPr bwMode="auto">
          <a:xfrm>
            <a:off x="6781800" y="4114800"/>
            <a:ext cx="17526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(Utah)</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right)">
                                      <p:cBhvr>
                                        <p:cTn id="7" dur="20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right)">
                                      <p:cBhvr>
                                        <p:cTn id="12" dur="10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right)">
                                      <p:cBhvr>
                                        <p:cTn id="17" dur="20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0" fill="hold" grpId="0" nodeType="click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p:cTn id="22" dur="1000" fill="hold"/>
                                        <p:tgtEl>
                                          <p:spTgt spid="31"/>
                                        </p:tgtEl>
                                        <p:attrNameLst>
                                          <p:attrName>ppt_w</p:attrName>
                                        </p:attrNameLst>
                                      </p:cBhvr>
                                      <p:tavLst>
                                        <p:tav tm="0">
                                          <p:val>
                                            <p:fltVal val="0"/>
                                          </p:val>
                                        </p:tav>
                                        <p:tav tm="100000">
                                          <p:val>
                                            <p:strVal val="#ppt_w"/>
                                          </p:val>
                                        </p:tav>
                                      </p:tavLst>
                                    </p:anim>
                                    <p:anim calcmode="lin" valueType="num">
                                      <p:cBhvr>
                                        <p:cTn id="23" dur="1000" fill="hold"/>
                                        <p:tgtEl>
                                          <p:spTgt spid="31"/>
                                        </p:tgtEl>
                                        <p:attrNameLst>
                                          <p:attrName>ppt_h</p:attrName>
                                        </p:attrNameLst>
                                      </p:cBhvr>
                                      <p:tavLst>
                                        <p:tav tm="0">
                                          <p:val>
                                            <p:fltVal val="0"/>
                                          </p:val>
                                        </p:tav>
                                        <p:tav tm="100000">
                                          <p:val>
                                            <p:strVal val="#ppt_h"/>
                                          </p:val>
                                        </p:tav>
                                      </p:tavLst>
                                    </p:anim>
                                    <p:animEffect transition="in" filter="fade">
                                      <p:cBhvr>
                                        <p:cTn id="24" dur="1000"/>
                                        <p:tgtEl>
                                          <p:spTgt spid="31"/>
                                        </p:tgtEl>
                                      </p:cBhvr>
                                    </p:animEffect>
                                  </p:childTnLst>
                                </p:cTn>
                              </p:par>
                            </p:childTnLst>
                          </p:cTn>
                        </p:par>
                      </p:childTnLst>
                    </p:cTn>
                  </p:par>
                  <p:par>
                    <p:cTn id="25" fill="hold">
                      <p:stCondLst>
                        <p:cond delay="indefinite"/>
                      </p:stCondLst>
                      <p:childTnLst>
                        <p:par>
                          <p:cTn id="26" fill="hold">
                            <p:stCondLst>
                              <p:cond delay="0"/>
                            </p:stCondLst>
                            <p:childTnLst>
                              <p:par>
                                <p:cTn id="27" presetID="8" presetClass="emph" presetSubtype="0" fill="hold" grpId="1" nodeType="clickEffect">
                                  <p:stCondLst>
                                    <p:cond delay="0"/>
                                  </p:stCondLst>
                                  <p:childTnLst>
                                    <p:animRot by="1200000">
                                      <p:cBhvr>
                                        <p:cTn id="28" dur="1000" fill="hold"/>
                                        <p:tgtEl>
                                          <p:spTgt spid="31"/>
                                        </p:tgtEl>
                                        <p:attrNameLst>
                                          <p:attrName>r</p:attrName>
                                        </p:attrNameLst>
                                      </p:cBhvr>
                                    </p:animRot>
                                  </p:childTnLst>
                                </p:cTn>
                              </p:par>
                              <p:par>
                                <p:cTn id="29" presetID="64" presetClass="path" presetSubtype="0" accel="50000" decel="50000" fill="hold" grpId="2" nodeType="withEffect">
                                  <p:stCondLst>
                                    <p:cond delay="0"/>
                                  </p:stCondLst>
                                  <p:childTnLst>
                                    <p:animMotion origin="layout" path="M -1.66667E-6 1.32948E-6 L -0.01354 -0.60902 " pathEditMode="relative" rAng="0" ptsTypes="AA">
                                      <p:cBhvr>
                                        <p:cTn id="30" dur="1000" fill="hold"/>
                                        <p:tgtEl>
                                          <p:spTgt spid="31"/>
                                        </p:tgtEl>
                                        <p:attrNameLst>
                                          <p:attrName>ppt_x</p:attrName>
                                          <p:attrName>ppt_y</p:attrName>
                                        </p:attrNameLst>
                                      </p:cBhvr>
                                      <p:rCtr x="-7" y="-305"/>
                                    </p:animMotion>
                                  </p:childTnLst>
                                </p:cTn>
                              </p:par>
                              <p:par>
                                <p:cTn id="31" presetID="6" presetClass="emph" presetSubtype="0" fill="hold" grpId="4" nodeType="withEffect">
                                  <p:stCondLst>
                                    <p:cond delay="0"/>
                                  </p:stCondLst>
                                  <p:childTnLst>
                                    <p:animScale>
                                      <p:cBhvr>
                                        <p:cTn id="32" dur="1000" fill="hold"/>
                                        <p:tgtEl>
                                          <p:spTgt spid="31"/>
                                        </p:tgtEl>
                                      </p:cBhvr>
                                      <p:by x="85000" y="85000"/>
                                    </p:animScale>
                                  </p:childTnLst>
                                </p:cTn>
                              </p:par>
                              <p:par>
                                <p:cTn id="33" presetID="10" presetClass="exit" presetSubtype="0" fill="hold" grpId="0" nodeType="withEffect">
                                  <p:stCondLst>
                                    <p:cond delay="0"/>
                                  </p:stCondLst>
                                  <p:childTnLst>
                                    <p:animEffect transition="out" filter="fade">
                                      <p:cBhvr>
                                        <p:cTn id="34" dur="1000"/>
                                        <p:tgtEl>
                                          <p:spTgt spid="14"/>
                                        </p:tgtEl>
                                      </p:cBhvr>
                                    </p:animEffect>
                                    <p:set>
                                      <p:cBhvr>
                                        <p:cTn id="35" dur="1" fill="hold">
                                          <p:stCondLst>
                                            <p:cond delay="999"/>
                                          </p:stCondLst>
                                        </p:cTn>
                                        <p:tgtEl>
                                          <p:spTgt spid="14"/>
                                        </p:tgtEl>
                                        <p:attrNameLst>
                                          <p:attrName>style.visibility</p:attrName>
                                        </p:attrNameLst>
                                      </p:cBhvr>
                                      <p:to>
                                        <p:strVal val="hidden"/>
                                      </p:to>
                                    </p:set>
                                  </p:childTnLst>
                                </p:cTn>
                              </p:par>
                              <p:par>
                                <p:cTn id="36" presetID="10" presetClass="entr" presetSubtype="0" fill="hold" grpId="0" nodeType="withEffect">
                                  <p:stCondLst>
                                    <p:cond delay="100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1000"/>
                                        <p:tgtEl>
                                          <p:spTgt spid="32"/>
                                        </p:tgtEl>
                                      </p:cBhvr>
                                    </p:animEffect>
                                  </p:childTnLst>
                                </p:cTn>
                              </p:par>
                              <p:par>
                                <p:cTn id="39" presetID="10" presetClass="exit" presetSubtype="0" fill="hold" grpId="3" nodeType="withEffect">
                                  <p:stCondLst>
                                    <p:cond delay="1000"/>
                                  </p:stCondLst>
                                  <p:childTnLst>
                                    <p:animEffect transition="out" filter="fade">
                                      <p:cBhvr>
                                        <p:cTn id="40" dur="1000"/>
                                        <p:tgtEl>
                                          <p:spTgt spid="31"/>
                                        </p:tgtEl>
                                      </p:cBhvr>
                                    </p:animEffect>
                                    <p:set>
                                      <p:cBhvr>
                                        <p:cTn id="41" dur="1" fill="hold">
                                          <p:stCondLst>
                                            <p:cond delay="999"/>
                                          </p:stCondLst>
                                        </p:cTn>
                                        <p:tgtEl>
                                          <p:spTgt spid="31"/>
                                        </p:tgtEl>
                                        <p:attrNameLst>
                                          <p:attrName>style.visibility</p:attrName>
                                        </p:attrNameLst>
                                      </p:cBhvr>
                                      <p:to>
                                        <p:strVal val="hidden"/>
                                      </p:to>
                                    </p:set>
                                  </p:childTnLst>
                                </p:cTn>
                              </p:par>
                              <p:par>
                                <p:cTn id="42" presetID="10" presetClass="exit" presetSubtype="0" fill="hold" nodeType="withEffect">
                                  <p:stCondLst>
                                    <p:cond delay="1000"/>
                                  </p:stCondLst>
                                  <p:childTnLst>
                                    <p:animEffect transition="out" filter="fade">
                                      <p:cBhvr>
                                        <p:cTn id="43" dur="1000"/>
                                        <p:tgtEl>
                                          <p:spTgt spid="28"/>
                                        </p:tgtEl>
                                      </p:cBhvr>
                                    </p:animEffect>
                                    <p:set>
                                      <p:cBhvr>
                                        <p:cTn id="44" dur="1" fill="hold">
                                          <p:stCondLst>
                                            <p:cond delay="999"/>
                                          </p:stCondLst>
                                        </p:cTn>
                                        <p:tgtEl>
                                          <p:spTgt spid="28"/>
                                        </p:tgtEl>
                                        <p:attrNameLst>
                                          <p:attrName>style.visibility</p:attrName>
                                        </p:attrNameLst>
                                      </p:cBhvr>
                                      <p:to>
                                        <p:strVal val="hidden"/>
                                      </p:to>
                                    </p:set>
                                  </p:childTnLst>
                                </p:cTn>
                              </p:par>
                              <p:par>
                                <p:cTn id="45" presetID="10" presetClass="exit" presetSubtype="0" fill="hold" nodeType="withEffect">
                                  <p:stCondLst>
                                    <p:cond delay="1000"/>
                                  </p:stCondLst>
                                  <p:childTnLst>
                                    <p:animEffect transition="out" filter="fade">
                                      <p:cBhvr>
                                        <p:cTn id="46" dur="1000"/>
                                        <p:tgtEl>
                                          <p:spTgt spid="29"/>
                                        </p:tgtEl>
                                      </p:cBhvr>
                                    </p:animEffect>
                                    <p:set>
                                      <p:cBhvr>
                                        <p:cTn id="47" dur="1" fill="hold">
                                          <p:stCondLst>
                                            <p:cond delay="999"/>
                                          </p:stCondLst>
                                        </p:cTn>
                                        <p:tgtEl>
                                          <p:spTgt spid="29"/>
                                        </p:tgtEl>
                                        <p:attrNameLst>
                                          <p:attrName>style.visibility</p:attrName>
                                        </p:attrNameLst>
                                      </p:cBhvr>
                                      <p:to>
                                        <p:strVal val="hidden"/>
                                      </p:to>
                                    </p:set>
                                  </p:childTnLst>
                                </p:cTn>
                              </p:par>
                              <p:par>
                                <p:cTn id="48" presetID="10" presetClass="exit" presetSubtype="0" fill="hold" nodeType="withEffect">
                                  <p:stCondLst>
                                    <p:cond delay="1000"/>
                                  </p:stCondLst>
                                  <p:childTnLst>
                                    <p:animEffect transition="out" filter="fade">
                                      <p:cBhvr>
                                        <p:cTn id="49" dur="1000"/>
                                        <p:tgtEl>
                                          <p:spTgt spid="30"/>
                                        </p:tgtEl>
                                      </p:cBhvr>
                                    </p:animEffect>
                                    <p:set>
                                      <p:cBhvr>
                                        <p:cTn id="50" dur="1" fill="hold">
                                          <p:stCondLst>
                                            <p:cond delay="999"/>
                                          </p:stCondLst>
                                        </p:cTn>
                                        <p:tgtEl>
                                          <p:spTgt spid="30"/>
                                        </p:tgtEl>
                                        <p:attrNameLst>
                                          <p:attrName>style.visibility</p:attrName>
                                        </p:attrNameLst>
                                      </p:cBhvr>
                                      <p:to>
                                        <p:strVal val="hidden"/>
                                      </p:to>
                                    </p:set>
                                  </p:childTnLst>
                                </p:cTn>
                              </p:par>
                              <p:par>
                                <p:cTn id="51" presetID="10" presetClass="entr" presetSubtype="0" fill="hold" grpId="0" nodeType="withEffect">
                                  <p:stCondLst>
                                    <p:cond delay="50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1000"/>
                                        <p:tgtEl>
                                          <p:spTgt spid="35"/>
                                        </p:tgtEl>
                                      </p:cBhvr>
                                    </p:animEffect>
                                  </p:childTnLst>
                                </p:cTn>
                              </p:par>
                              <p:par>
                                <p:cTn id="54" presetID="10" presetClass="entr" presetSubtype="0" fill="hold" grpId="0" nodeType="withEffect">
                                  <p:stCondLst>
                                    <p:cond delay="5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1000"/>
                                        <p:tgtEl>
                                          <p:spTgt spid="34"/>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36"/>
                                        </p:tgtEl>
                                        <p:attrNameLst>
                                          <p:attrName>style.visibility</p:attrName>
                                        </p:attrNameLst>
                                      </p:cBhvr>
                                      <p:to>
                                        <p:strVal val="visible"/>
                                      </p:to>
                                    </p:set>
                                    <p:animEffect transition="in" filter="fade">
                                      <p:cBhvr>
                                        <p:cTn id="59" dur="1000"/>
                                        <p:tgtEl>
                                          <p:spTgt spid="36"/>
                                        </p:tgtEl>
                                      </p:cBhvr>
                                    </p:animEffect>
                                  </p:childTnLst>
                                </p:cTn>
                              </p:par>
                              <p:par>
                                <p:cTn id="60" presetID="35" presetClass="path" presetSubtype="0" accel="50000" decel="50000" fill="hold" grpId="1" nodeType="withEffect">
                                  <p:stCondLst>
                                    <p:cond delay="500"/>
                                  </p:stCondLst>
                                  <p:childTnLst>
                                    <p:animMotion origin="layout" path="M 0.00833 0.00509 L 0.24583 0.08787 " pathEditMode="relative" rAng="0" ptsTypes="AA">
                                      <p:cBhvr>
                                        <p:cTn id="61" dur="1000" fill="hold"/>
                                        <p:tgtEl>
                                          <p:spTgt spid="35"/>
                                        </p:tgtEl>
                                        <p:attrNameLst>
                                          <p:attrName>ppt_x</p:attrName>
                                          <p:attrName>ppt_y</p:attrName>
                                        </p:attrNameLst>
                                      </p:cBhvr>
                                      <p:rCtr x="119" y="41"/>
                                    </p:animMotion>
                                  </p:childTnLst>
                                </p:cTn>
                              </p:par>
                              <p:par>
                                <p:cTn id="62" presetID="35" presetClass="path" presetSubtype="0" accel="50000" decel="50000" fill="hold" grpId="1" nodeType="withEffect">
                                  <p:stCondLst>
                                    <p:cond delay="500"/>
                                  </p:stCondLst>
                                  <p:childTnLst>
                                    <p:animMotion origin="layout" path="M -0.00833 0.00625 L -0.17083 0.30104 " pathEditMode="relative" rAng="0" ptsTypes="AA">
                                      <p:cBhvr>
                                        <p:cTn id="63" dur="1000" fill="hold"/>
                                        <p:tgtEl>
                                          <p:spTgt spid="34"/>
                                        </p:tgtEl>
                                        <p:attrNameLst>
                                          <p:attrName>ppt_x</p:attrName>
                                          <p:attrName>ppt_y</p:attrName>
                                        </p:attrNameLst>
                                      </p:cBhvr>
                                      <p:rCtr x="-81" y="147"/>
                                    </p:animMotion>
                                  </p:childTnLst>
                                </p:cTn>
                              </p:par>
                              <p:par>
                                <p:cTn id="64" presetID="35" presetClass="path" presetSubtype="0" accel="50000" decel="50000" fill="hold" grpId="1" nodeType="withEffect">
                                  <p:stCondLst>
                                    <p:cond delay="500"/>
                                  </p:stCondLst>
                                  <p:childTnLst>
                                    <p:animMotion origin="layout" path="M -3.33333E-6 3.69942E-6 L -0.175 -0.0837 " pathEditMode="relative" rAng="0" ptsTypes="AA">
                                      <p:cBhvr>
                                        <p:cTn id="65" dur="1000" fill="hold"/>
                                        <p:tgtEl>
                                          <p:spTgt spid="36"/>
                                        </p:tgtEl>
                                        <p:attrNameLst>
                                          <p:attrName>ppt_x</p:attrName>
                                          <p:attrName>ppt_y</p:attrName>
                                        </p:attrNameLst>
                                      </p:cBhvr>
                                      <p:rCtr x="-87" y="-42"/>
                                    </p:animMotion>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37">
                                            <p:bg/>
                                          </p:spTgt>
                                        </p:tgtEl>
                                        <p:attrNameLst>
                                          <p:attrName>style.visibility</p:attrName>
                                        </p:attrNameLst>
                                      </p:cBhvr>
                                      <p:to>
                                        <p:strVal val="visible"/>
                                      </p:to>
                                    </p:set>
                                    <p:animEffect transition="in" filter="fade">
                                      <p:cBhvr>
                                        <p:cTn id="70" dur="1000"/>
                                        <p:tgtEl>
                                          <p:spTgt spid="37">
                                            <p:bg/>
                                          </p:spTgt>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37">
                                            <p:txEl>
                                              <p:pRg st="0" end="0"/>
                                            </p:txEl>
                                          </p:spTgt>
                                        </p:tgtEl>
                                        <p:attrNameLst>
                                          <p:attrName>style.visibility</p:attrName>
                                        </p:attrNameLst>
                                      </p:cBhvr>
                                      <p:to>
                                        <p:strVal val="visible"/>
                                      </p:to>
                                    </p:set>
                                    <p:animEffect transition="in" filter="wipe(left)">
                                      <p:cBhvr>
                                        <p:cTn id="73" dur="1000"/>
                                        <p:tgtEl>
                                          <p:spTgt spid="37">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37">
                                            <p:txEl>
                                              <p:pRg st="2" end="2"/>
                                            </p:txEl>
                                          </p:spTgt>
                                        </p:tgtEl>
                                        <p:attrNameLst>
                                          <p:attrName>style.visibility</p:attrName>
                                        </p:attrNameLst>
                                      </p:cBhvr>
                                      <p:to>
                                        <p:strVal val="visible"/>
                                      </p:to>
                                    </p:set>
                                    <p:animEffect transition="in" filter="wipe(left)">
                                      <p:cBhvr>
                                        <p:cTn id="78" dur="1000"/>
                                        <p:tgtEl>
                                          <p:spTgt spid="37">
                                            <p:txEl>
                                              <p:pRg st="2" end="2"/>
                                            </p:txEl>
                                          </p:spTgt>
                                        </p:tgtEl>
                                      </p:cBhvr>
                                    </p:animEffect>
                                  </p:childTnLst>
                                </p:cTn>
                              </p:par>
                            </p:childTnLst>
                          </p:cTn>
                        </p:par>
                        <p:par>
                          <p:cTn id="79" fill="hold">
                            <p:stCondLst>
                              <p:cond delay="1000"/>
                            </p:stCondLst>
                            <p:childTnLst>
                              <p:par>
                                <p:cTn id="80" presetID="22" presetClass="entr" presetSubtype="8" fill="hold" grpId="0" nodeType="afterEffect">
                                  <p:stCondLst>
                                    <p:cond delay="0"/>
                                  </p:stCondLst>
                                  <p:childTnLst>
                                    <p:set>
                                      <p:cBhvr>
                                        <p:cTn id="81" dur="1" fill="hold">
                                          <p:stCondLst>
                                            <p:cond delay="0"/>
                                          </p:stCondLst>
                                        </p:cTn>
                                        <p:tgtEl>
                                          <p:spTgt spid="37">
                                            <p:txEl>
                                              <p:pRg st="4" end="4"/>
                                            </p:txEl>
                                          </p:spTgt>
                                        </p:tgtEl>
                                        <p:attrNameLst>
                                          <p:attrName>style.visibility</p:attrName>
                                        </p:attrNameLst>
                                      </p:cBhvr>
                                      <p:to>
                                        <p:strVal val="visible"/>
                                      </p:to>
                                    </p:set>
                                    <p:animEffect transition="in" filter="wipe(left)">
                                      <p:cBhvr>
                                        <p:cTn id="82" dur="1000"/>
                                        <p:tgtEl>
                                          <p:spTgt spid="37">
                                            <p:txEl>
                                              <p:pRg st="4" end="4"/>
                                            </p:txEl>
                                          </p:spTgt>
                                        </p:tgtEl>
                                      </p:cBhvr>
                                    </p:animEffect>
                                  </p:childTnLst>
                                </p:cTn>
                              </p:par>
                            </p:childTnLst>
                          </p:cTn>
                        </p:par>
                        <p:par>
                          <p:cTn id="83" fill="hold">
                            <p:stCondLst>
                              <p:cond delay="2000"/>
                            </p:stCondLst>
                            <p:childTnLst>
                              <p:par>
                                <p:cTn id="84" presetID="22" presetClass="entr" presetSubtype="8" fill="hold" grpId="0" nodeType="afterEffect">
                                  <p:stCondLst>
                                    <p:cond delay="0"/>
                                  </p:stCondLst>
                                  <p:childTnLst>
                                    <p:set>
                                      <p:cBhvr>
                                        <p:cTn id="85" dur="1" fill="hold">
                                          <p:stCondLst>
                                            <p:cond delay="0"/>
                                          </p:stCondLst>
                                        </p:cTn>
                                        <p:tgtEl>
                                          <p:spTgt spid="37">
                                            <p:txEl>
                                              <p:pRg st="6" end="6"/>
                                            </p:txEl>
                                          </p:spTgt>
                                        </p:tgtEl>
                                        <p:attrNameLst>
                                          <p:attrName>style.visibility</p:attrName>
                                        </p:attrNameLst>
                                      </p:cBhvr>
                                      <p:to>
                                        <p:strVal val="visible"/>
                                      </p:to>
                                    </p:set>
                                    <p:animEffect transition="in" filter="wipe(left)">
                                      <p:cBhvr>
                                        <p:cTn id="86" dur="1000"/>
                                        <p:tgtEl>
                                          <p:spTgt spid="37">
                                            <p:txEl>
                                              <p:pRg st="6" end="6"/>
                                            </p:txEl>
                                          </p:spTgt>
                                        </p:tgtEl>
                                      </p:cBhvr>
                                    </p:animEffect>
                                  </p:childTnLst>
                                </p:cTn>
                              </p:par>
                            </p:childTnLst>
                          </p:cTn>
                        </p:par>
                        <p:par>
                          <p:cTn id="87" fill="hold">
                            <p:stCondLst>
                              <p:cond delay="3000"/>
                            </p:stCondLst>
                            <p:childTnLst>
                              <p:par>
                                <p:cTn id="88" presetID="22" presetClass="entr" presetSubtype="8" fill="hold" nodeType="afterEffect">
                                  <p:stCondLst>
                                    <p:cond delay="0"/>
                                  </p:stCondLst>
                                  <p:childTnLst>
                                    <p:set>
                                      <p:cBhvr>
                                        <p:cTn id="89" dur="1" fill="hold">
                                          <p:stCondLst>
                                            <p:cond delay="0"/>
                                          </p:stCondLst>
                                        </p:cTn>
                                        <p:tgtEl>
                                          <p:spTgt spid="21"/>
                                        </p:tgtEl>
                                        <p:attrNameLst>
                                          <p:attrName>style.visibility</p:attrName>
                                        </p:attrNameLst>
                                      </p:cBhvr>
                                      <p:to>
                                        <p:strVal val="visible"/>
                                      </p:to>
                                    </p:set>
                                    <p:animEffect transition="in" filter="wipe(left)">
                                      <p:cBhvr>
                                        <p:cTn id="90" dur="1000"/>
                                        <p:tgtEl>
                                          <p:spTgt spid="21"/>
                                        </p:tgtEl>
                                      </p:cBhvr>
                                    </p:animEffect>
                                  </p:childTnLst>
                                </p:cTn>
                              </p:par>
                            </p:childTnLst>
                          </p:cTn>
                        </p:par>
                        <p:par>
                          <p:cTn id="91" fill="hold">
                            <p:stCondLst>
                              <p:cond delay="4000"/>
                            </p:stCondLst>
                            <p:childTnLst>
                              <p:par>
                                <p:cTn id="92" presetID="22" presetClass="entr" presetSubtype="8" fill="hold" grpId="0" nodeType="afterEffect">
                                  <p:stCondLst>
                                    <p:cond delay="0"/>
                                  </p:stCondLst>
                                  <p:childTnLst>
                                    <p:set>
                                      <p:cBhvr>
                                        <p:cTn id="93" dur="1" fill="hold">
                                          <p:stCondLst>
                                            <p:cond delay="0"/>
                                          </p:stCondLst>
                                        </p:cTn>
                                        <p:tgtEl>
                                          <p:spTgt spid="37">
                                            <p:txEl>
                                              <p:pRg st="8" end="8"/>
                                            </p:txEl>
                                          </p:spTgt>
                                        </p:tgtEl>
                                        <p:attrNameLst>
                                          <p:attrName>style.visibility</p:attrName>
                                        </p:attrNameLst>
                                      </p:cBhvr>
                                      <p:to>
                                        <p:strVal val="visible"/>
                                      </p:to>
                                    </p:set>
                                    <p:animEffect transition="in" filter="wipe(left)">
                                      <p:cBhvr>
                                        <p:cTn id="94" dur="1000"/>
                                        <p:tgtEl>
                                          <p:spTgt spid="37">
                                            <p:txEl>
                                              <p:pRg st="8" end="8"/>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xit" presetSubtype="8" fill="hold" grpId="1" nodeType="clickEffect">
                                  <p:stCondLst>
                                    <p:cond delay="0"/>
                                  </p:stCondLst>
                                  <p:childTnLst>
                                    <p:animEffect transition="out" filter="wipe(left)">
                                      <p:cBhvr>
                                        <p:cTn id="98" dur="1000"/>
                                        <p:tgtEl>
                                          <p:spTgt spid="32"/>
                                        </p:tgtEl>
                                      </p:cBhvr>
                                    </p:animEffect>
                                    <p:set>
                                      <p:cBhvr>
                                        <p:cTn id="99" dur="1" fill="hold">
                                          <p:stCondLst>
                                            <p:cond delay="999"/>
                                          </p:stCondLst>
                                        </p:cTn>
                                        <p:tgtEl>
                                          <p:spTgt spid="32"/>
                                        </p:tgtEl>
                                        <p:attrNameLst>
                                          <p:attrName>style.visibility</p:attrName>
                                        </p:attrNameLst>
                                      </p:cBhvr>
                                      <p:to>
                                        <p:strVal val="hidden"/>
                                      </p:to>
                                    </p:set>
                                  </p:childTnLst>
                                </p:cTn>
                              </p:par>
                              <p:par>
                                <p:cTn id="100" presetID="22" presetClass="entr" presetSubtype="8" fill="hold" grpId="1" nodeType="withEffect">
                                  <p:stCondLst>
                                    <p:cond delay="0"/>
                                  </p:stCondLst>
                                  <p:childTnLst>
                                    <p:set>
                                      <p:cBhvr>
                                        <p:cTn id="101" dur="1" fill="hold">
                                          <p:stCondLst>
                                            <p:cond delay="0"/>
                                          </p:stCondLst>
                                        </p:cTn>
                                        <p:tgtEl>
                                          <p:spTgt spid="38"/>
                                        </p:tgtEl>
                                        <p:attrNameLst>
                                          <p:attrName>style.visibility</p:attrName>
                                        </p:attrNameLst>
                                      </p:cBhvr>
                                      <p:to>
                                        <p:strVal val="visible"/>
                                      </p:to>
                                    </p:set>
                                    <p:animEffect transition="in" filter="wipe(left)">
                                      <p:cBhvr>
                                        <p:cTn id="102" dur="1000"/>
                                        <p:tgtEl>
                                          <p:spTgt spid="38"/>
                                        </p:tgtEl>
                                      </p:cBhvr>
                                    </p:animEffect>
                                  </p:childTnLst>
                                </p:cTn>
                              </p:par>
                              <p:par>
                                <p:cTn id="103" presetID="10" presetClass="exit" presetSubtype="0" fill="hold" grpId="1" nodeType="withEffect">
                                  <p:stCondLst>
                                    <p:cond delay="0"/>
                                  </p:stCondLst>
                                  <p:childTnLst>
                                    <p:animEffect transition="out" filter="fade">
                                      <p:cBhvr>
                                        <p:cTn id="104" dur="1000"/>
                                        <p:tgtEl>
                                          <p:spTgt spid="37">
                                            <p:txEl>
                                              <p:pRg st="0" end="0"/>
                                            </p:txEl>
                                          </p:spTgt>
                                        </p:tgtEl>
                                      </p:cBhvr>
                                    </p:animEffect>
                                    <p:set>
                                      <p:cBhvr>
                                        <p:cTn id="105" dur="1" fill="hold">
                                          <p:stCondLst>
                                            <p:cond delay="999"/>
                                          </p:stCondLst>
                                        </p:cTn>
                                        <p:tgtEl>
                                          <p:spTgt spid="37">
                                            <p:txEl>
                                              <p:pRg st="0" end="0"/>
                                            </p:txEl>
                                          </p:spTgt>
                                        </p:tgtEl>
                                        <p:attrNameLst>
                                          <p:attrName>style.visibility</p:attrName>
                                        </p:attrNameLst>
                                      </p:cBhvr>
                                      <p:to>
                                        <p:strVal val="hidden"/>
                                      </p:to>
                                    </p:set>
                                  </p:childTnLst>
                                </p:cTn>
                              </p:par>
                              <p:par>
                                <p:cTn id="106" presetID="10" presetClass="exit" presetSubtype="0" fill="hold" grpId="1" nodeType="withEffect">
                                  <p:stCondLst>
                                    <p:cond delay="0"/>
                                  </p:stCondLst>
                                  <p:childTnLst>
                                    <p:animEffect transition="out" filter="fade">
                                      <p:cBhvr>
                                        <p:cTn id="107" dur="1000"/>
                                        <p:tgtEl>
                                          <p:spTgt spid="37">
                                            <p:txEl>
                                              <p:pRg st="2" end="2"/>
                                            </p:txEl>
                                          </p:spTgt>
                                        </p:tgtEl>
                                      </p:cBhvr>
                                    </p:animEffect>
                                    <p:set>
                                      <p:cBhvr>
                                        <p:cTn id="108" dur="1" fill="hold">
                                          <p:stCondLst>
                                            <p:cond delay="999"/>
                                          </p:stCondLst>
                                        </p:cTn>
                                        <p:tgtEl>
                                          <p:spTgt spid="37">
                                            <p:txEl>
                                              <p:pRg st="2" end="2"/>
                                            </p:txEl>
                                          </p:spTgt>
                                        </p:tgtEl>
                                        <p:attrNameLst>
                                          <p:attrName>style.visibility</p:attrName>
                                        </p:attrNameLst>
                                      </p:cBhvr>
                                      <p:to>
                                        <p:strVal val="hidden"/>
                                      </p:to>
                                    </p:set>
                                  </p:childTnLst>
                                </p:cTn>
                              </p:par>
                              <p:par>
                                <p:cTn id="109" presetID="10" presetClass="exit" presetSubtype="0" fill="hold" grpId="1" nodeType="withEffect">
                                  <p:stCondLst>
                                    <p:cond delay="0"/>
                                  </p:stCondLst>
                                  <p:childTnLst>
                                    <p:animEffect transition="out" filter="fade">
                                      <p:cBhvr>
                                        <p:cTn id="110" dur="1000"/>
                                        <p:tgtEl>
                                          <p:spTgt spid="37">
                                            <p:txEl>
                                              <p:pRg st="4" end="4"/>
                                            </p:txEl>
                                          </p:spTgt>
                                        </p:tgtEl>
                                      </p:cBhvr>
                                    </p:animEffect>
                                    <p:set>
                                      <p:cBhvr>
                                        <p:cTn id="111" dur="1" fill="hold">
                                          <p:stCondLst>
                                            <p:cond delay="999"/>
                                          </p:stCondLst>
                                        </p:cTn>
                                        <p:tgtEl>
                                          <p:spTgt spid="37">
                                            <p:txEl>
                                              <p:pRg st="4" end="4"/>
                                            </p:txEl>
                                          </p:spTgt>
                                        </p:tgtEl>
                                        <p:attrNameLst>
                                          <p:attrName>style.visibility</p:attrName>
                                        </p:attrNameLst>
                                      </p:cBhvr>
                                      <p:to>
                                        <p:strVal val="hidden"/>
                                      </p:to>
                                    </p:set>
                                  </p:childTnLst>
                                </p:cTn>
                              </p:par>
                              <p:par>
                                <p:cTn id="112" presetID="10" presetClass="exit" presetSubtype="0" fill="hold" grpId="1" nodeType="withEffect">
                                  <p:stCondLst>
                                    <p:cond delay="0"/>
                                  </p:stCondLst>
                                  <p:childTnLst>
                                    <p:animEffect transition="out" filter="fade">
                                      <p:cBhvr>
                                        <p:cTn id="113" dur="1000"/>
                                        <p:tgtEl>
                                          <p:spTgt spid="37">
                                            <p:txEl>
                                              <p:pRg st="6" end="6"/>
                                            </p:txEl>
                                          </p:spTgt>
                                        </p:tgtEl>
                                      </p:cBhvr>
                                    </p:animEffect>
                                    <p:set>
                                      <p:cBhvr>
                                        <p:cTn id="114" dur="1" fill="hold">
                                          <p:stCondLst>
                                            <p:cond delay="999"/>
                                          </p:stCondLst>
                                        </p:cTn>
                                        <p:tgtEl>
                                          <p:spTgt spid="37">
                                            <p:txEl>
                                              <p:pRg st="6" end="6"/>
                                            </p:txEl>
                                          </p:spTgt>
                                        </p:tgtEl>
                                        <p:attrNameLst>
                                          <p:attrName>style.visibility</p:attrName>
                                        </p:attrNameLst>
                                      </p:cBhvr>
                                      <p:to>
                                        <p:strVal val="hidden"/>
                                      </p:to>
                                    </p:set>
                                  </p:childTnLst>
                                </p:cTn>
                              </p:par>
                              <p:par>
                                <p:cTn id="115" presetID="10" presetClass="exit" presetSubtype="0" fill="hold" grpId="1" nodeType="withEffect">
                                  <p:stCondLst>
                                    <p:cond delay="0"/>
                                  </p:stCondLst>
                                  <p:childTnLst>
                                    <p:animEffect transition="out" filter="fade">
                                      <p:cBhvr>
                                        <p:cTn id="116" dur="1000"/>
                                        <p:tgtEl>
                                          <p:spTgt spid="37">
                                            <p:txEl>
                                              <p:pRg st="8" end="8"/>
                                            </p:txEl>
                                          </p:spTgt>
                                        </p:tgtEl>
                                      </p:cBhvr>
                                    </p:animEffect>
                                    <p:set>
                                      <p:cBhvr>
                                        <p:cTn id="117" dur="1" fill="hold">
                                          <p:stCondLst>
                                            <p:cond delay="999"/>
                                          </p:stCondLst>
                                        </p:cTn>
                                        <p:tgtEl>
                                          <p:spTgt spid="37">
                                            <p:txEl>
                                              <p:pRg st="8" end="8"/>
                                            </p:txEl>
                                          </p:spTgt>
                                        </p:tgtEl>
                                        <p:attrNameLst>
                                          <p:attrName>style.visibility</p:attrName>
                                        </p:attrNameLst>
                                      </p:cBhvr>
                                      <p:to>
                                        <p:strVal val="hidden"/>
                                      </p:to>
                                    </p:set>
                                  </p:childTnLst>
                                </p:cTn>
                              </p:par>
                              <p:par>
                                <p:cTn id="118" presetID="10" presetClass="exit" presetSubtype="0" fill="hold" grpId="1" nodeType="withEffect">
                                  <p:stCondLst>
                                    <p:cond delay="0"/>
                                  </p:stCondLst>
                                  <p:childTnLst>
                                    <p:animEffect transition="out" filter="fade">
                                      <p:cBhvr>
                                        <p:cTn id="119" dur="1000"/>
                                        <p:tgtEl>
                                          <p:spTgt spid="37">
                                            <p:bg/>
                                          </p:spTgt>
                                        </p:tgtEl>
                                      </p:cBhvr>
                                    </p:animEffect>
                                    <p:set>
                                      <p:cBhvr>
                                        <p:cTn id="120" dur="1" fill="hold">
                                          <p:stCondLst>
                                            <p:cond delay="999"/>
                                          </p:stCondLst>
                                        </p:cTn>
                                        <p:tgtEl>
                                          <p:spTgt spid="37">
                                            <p:bg/>
                                          </p:spTgt>
                                        </p:tgtEl>
                                        <p:attrNameLst>
                                          <p:attrName>style.visibility</p:attrName>
                                        </p:attrNameLst>
                                      </p:cBhvr>
                                      <p:to>
                                        <p:strVal val="hidden"/>
                                      </p:to>
                                    </p:set>
                                  </p:childTnLst>
                                </p:cTn>
                              </p:par>
                              <p:par>
                                <p:cTn id="121" presetID="10" presetClass="exit" presetSubtype="0" fill="hold" grpId="2" nodeType="withEffect">
                                  <p:stCondLst>
                                    <p:cond delay="0"/>
                                  </p:stCondLst>
                                  <p:childTnLst>
                                    <p:animEffect transition="out" filter="fade">
                                      <p:cBhvr>
                                        <p:cTn id="122" dur="1000"/>
                                        <p:tgtEl>
                                          <p:spTgt spid="35"/>
                                        </p:tgtEl>
                                      </p:cBhvr>
                                    </p:animEffect>
                                    <p:set>
                                      <p:cBhvr>
                                        <p:cTn id="123" dur="1" fill="hold">
                                          <p:stCondLst>
                                            <p:cond delay="999"/>
                                          </p:stCondLst>
                                        </p:cTn>
                                        <p:tgtEl>
                                          <p:spTgt spid="35"/>
                                        </p:tgtEl>
                                        <p:attrNameLst>
                                          <p:attrName>style.visibility</p:attrName>
                                        </p:attrNameLst>
                                      </p:cBhvr>
                                      <p:to>
                                        <p:strVal val="hidden"/>
                                      </p:to>
                                    </p:set>
                                  </p:childTnLst>
                                </p:cTn>
                              </p:par>
                              <p:par>
                                <p:cTn id="124" presetID="10" presetClass="exit" presetSubtype="0" fill="hold" grpId="2" nodeType="withEffect">
                                  <p:stCondLst>
                                    <p:cond delay="0"/>
                                  </p:stCondLst>
                                  <p:childTnLst>
                                    <p:animEffect transition="out" filter="fade">
                                      <p:cBhvr>
                                        <p:cTn id="125" dur="1000"/>
                                        <p:tgtEl>
                                          <p:spTgt spid="36"/>
                                        </p:tgtEl>
                                      </p:cBhvr>
                                    </p:animEffect>
                                    <p:set>
                                      <p:cBhvr>
                                        <p:cTn id="126" dur="1" fill="hold">
                                          <p:stCondLst>
                                            <p:cond delay="999"/>
                                          </p:stCondLst>
                                        </p:cTn>
                                        <p:tgtEl>
                                          <p:spTgt spid="36"/>
                                        </p:tgtEl>
                                        <p:attrNameLst>
                                          <p:attrName>style.visibility</p:attrName>
                                        </p:attrNameLst>
                                      </p:cBhvr>
                                      <p:to>
                                        <p:strVal val="hidden"/>
                                      </p:to>
                                    </p:set>
                                  </p:childTnLst>
                                </p:cTn>
                              </p:par>
                              <p:par>
                                <p:cTn id="127" presetID="10" presetClass="exit" presetSubtype="0" fill="hold" grpId="1" nodeType="withEffect">
                                  <p:stCondLst>
                                    <p:cond delay="0"/>
                                  </p:stCondLst>
                                  <p:childTnLst>
                                    <p:animEffect transition="out" filter="fade">
                                      <p:cBhvr>
                                        <p:cTn id="128" dur="1000"/>
                                        <p:tgtEl>
                                          <p:spTgt spid="21"/>
                                        </p:tgtEl>
                                      </p:cBhvr>
                                    </p:animEffect>
                                    <p:set>
                                      <p:cBhvr>
                                        <p:cTn id="129" dur="1" fill="hold">
                                          <p:stCondLst>
                                            <p:cond delay="999"/>
                                          </p:stCondLst>
                                        </p:cTn>
                                        <p:tgtEl>
                                          <p:spTgt spid="21"/>
                                        </p:tgtEl>
                                        <p:attrNameLst>
                                          <p:attrName>style.visibility</p:attrName>
                                        </p:attrNameLst>
                                      </p:cBhvr>
                                      <p:to>
                                        <p:strVal val="hidden"/>
                                      </p:to>
                                    </p:set>
                                  </p:childTnLst>
                                </p:cTn>
                              </p:par>
                              <p:par>
                                <p:cTn id="130" presetID="10" presetClass="exit" presetSubtype="0" fill="hold" grpId="2" nodeType="withEffect">
                                  <p:stCondLst>
                                    <p:cond delay="0"/>
                                  </p:stCondLst>
                                  <p:childTnLst>
                                    <p:animEffect transition="out" filter="fade">
                                      <p:cBhvr>
                                        <p:cTn id="131" dur="1000"/>
                                        <p:tgtEl>
                                          <p:spTgt spid="34"/>
                                        </p:tgtEl>
                                      </p:cBhvr>
                                    </p:animEffect>
                                    <p:set>
                                      <p:cBhvr>
                                        <p:cTn id="132" dur="1" fill="hold">
                                          <p:stCondLst>
                                            <p:cond delay="999"/>
                                          </p:stCondLst>
                                        </p:cTn>
                                        <p:tgtEl>
                                          <p:spTgt spid="34"/>
                                        </p:tgtEl>
                                        <p:attrNameLst>
                                          <p:attrName>style.visibility</p:attrName>
                                        </p:attrNameLst>
                                      </p:cBhvr>
                                      <p:to>
                                        <p:strVal val="hidden"/>
                                      </p:to>
                                    </p:set>
                                  </p:childTnLst>
                                </p:cTn>
                              </p:par>
                              <p:par>
                                <p:cTn id="133" presetID="42" presetClass="entr" presetSubtype="0" fill="hold" grpId="0" nodeType="withEffect">
                                  <p:stCondLst>
                                    <p:cond delay="50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1000"/>
                                        <p:tgtEl>
                                          <p:spTgt spid="20"/>
                                        </p:tgtEl>
                                      </p:cBhvr>
                                    </p:animEffect>
                                    <p:anim calcmode="lin" valueType="num">
                                      <p:cBhvr>
                                        <p:cTn id="136" dur="1000" fill="hold"/>
                                        <p:tgtEl>
                                          <p:spTgt spid="20"/>
                                        </p:tgtEl>
                                        <p:attrNameLst>
                                          <p:attrName>ppt_x</p:attrName>
                                        </p:attrNameLst>
                                      </p:cBhvr>
                                      <p:tavLst>
                                        <p:tav tm="0">
                                          <p:val>
                                            <p:strVal val="#ppt_x"/>
                                          </p:val>
                                        </p:tav>
                                        <p:tav tm="100000">
                                          <p:val>
                                            <p:strVal val="#ppt_x"/>
                                          </p:val>
                                        </p:tav>
                                      </p:tavLst>
                                    </p:anim>
                                    <p:anim calcmode="lin" valueType="num">
                                      <p:cBhvr>
                                        <p:cTn id="13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uiExpand="1" build="allAtOnce" animBg="1"/>
      <p:bldP spid="37" grpId="1" build="allAtOnce" animBg="1"/>
      <p:bldP spid="14" grpId="0"/>
      <p:bldP spid="31" grpId="0" animBg="1"/>
      <p:bldP spid="31" grpId="1" animBg="1"/>
      <p:bldP spid="31" grpId="2" animBg="1"/>
      <p:bldP spid="31" grpId="3" animBg="1"/>
      <p:bldP spid="31" grpId="4" animBg="1"/>
      <p:bldP spid="32" grpId="0" animBg="1"/>
      <p:bldP spid="32" grpId="1" animBg="1"/>
      <p:bldP spid="34" grpId="0"/>
      <p:bldP spid="34" grpId="1"/>
      <p:bldP spid="34" grpId="2"/>
      <p:bldP spid="35" grpId="0"/>
      <p:bldP spid="35" grpId="1"/>
      <p:bldP spid="35" grpId="2"/>
      <p:bldP spid="36" grpId="0"/>
      <p:bldP spid="36" grpId="1"/>
      <p:bldP spid="36" grpId="2"/>
      <p:bldP spid="38" grpId="1" animBg="1"/>
      <p:bldP spid="20" grpId="0" animBg="1"/>
      <p:bldP spid="21" grpId="1"/>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srcRect l="30673" t="29688" r="24524" b="9375"/>
          <a:stretch>
            <a:fillRect/>
          </a:stretch>
        </p:blipFill>
        <p:spPr bwMode="auto">
          <a:xfrm>
            <a:off x="-381000" y="389965"/>
            <a:ext cx="8458200" cy="6468035"/>
          </a:xfrm>
          <a:prstGeom prst="rect">
            <a:avLst/>
          </a:prstGeom>
          <a:noFill/>
          <a:ln w="9525">
            <a:noFill/>
            <a:miter lim="800000"/>
            <a:headEnd/>
            <a:tailEnd/>
          </a:ln>
          <a:effectLst/>
        </p:spPr>
      </p:pic>
      <p:sp>
        <p:nvSpPr>
          <p:cNvPr id="3" name="Rectangle 2"/>
          <p:cNvSpPr/>
          <p:nvPr/>
        </p:nvSpPr>
        <p:spPr>
          <a:xfrm>
            <a:off x="0" y="0"/>
            <a:ext cx="9144000" cy="369332"/>
          </a:xfrm>
          <a:prstGeom prst="rect">
            <a:avLst/>
          </a:prstGeom>
        </p:spPr>
        <p:txBody>
          <a:bodyPr wrap="square">
            <a:spAutoFit/>
          </a:bodyPr>
          <a:lstStyle/>
          <a:p>
            <a:r>
              <a:rPr lang="en-US" dirty="0" smtClean="0"/>
              <a:t>https://willametteheritage.org/assets/FScurriculum.pdf</a:t>
            </a:r>
            <a:endParaRPr lang="en-US" dirty="0"/>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6186309"/>
          </a:xfrm>
          <a:prstGeom prst="rect">
            <a:avLst/>
          </a:prstGeom>
        </p:spPr>
        <p:txBody>
          <a:bodyPr wrap="square">
            <a:spAutoFit/>
          </a:bodyPr>
          <a:lstStyle/>
          <a:p>
            <a:r>
              <a:rPr lang="en-US" dirty="0" smtClean="0">
                <a:hlinkClick r:id="rId2"/>
              </a:rPr>
              <a:t>https://warmsprings-nsn.gov/history/</a:t>
            </a:r>
            <a:endParaRPr lang="en-US" dirty="0" smtClean="0"/>
          </a:p>
          <a:p>
            <a:r>
              <a:rPr lang="en-US" dirty="0" smtClean="0"/>
              <a:t>	During the 1800’s, the old way of life for the Indian bands in Oregon was upset by the new waves of immigrants from the east. In 1843, 1,000 immigrants passed through The </a:t>
            </a:r>
            <a:r>
              <a:rPr lang="en-US" dirty="0" err="1" smtClean="0"/>
              <a:t>Dalles</a:t>
            </a:r>
            <a:r>
              <a:rPr lang="en-US" dirty="0" smtClean="0"/>
              <a:t>. In 1847 there were 4,000. By 1852, up to 12,000 settlers were crossing Wasco and Warm Springs territories each year.</a:t>
            </a:r>
          </a:p>
          <a:p>
            <a:r>
              <a:rPr lang="en-US" dirty="0" smtClean="0"/>
              <a:t>	In 1855, Joel Palmer, superintendent for the Oregon Territory, received his orders to clear the Indians from their lands. He did so by negotiating a series of Indian treaties including the one establishing </a:t>
            </a:r>
            <a:r>
              <a:rPr lang="en-US" b="1" dirty="0" smtClean="0"/>
              <a:t>the Warm Springs Reservation</a:t>
            </a:r>
            <a:r>
              <a:rPr lang="en-US" dirty="0" smtClean="0"/>
              <a:t>. Under the treaty, the Warm Springs and Wasco tribes relinquished approximately ten million acres of land, but reserved the Warm Springs Reservation for their exclusive use. The tribes also kept their rights to harvest fish, game and other foods off the reservation in their usual and accustomed places.</a:t>
            </a:r>
          </a:p>
          <a:p>
            <a:r>
              <a:rPr lang="en-US" dirty="0" smtClean="0"/>
              <a:t>	Traditional ways of life changed greatly after the Wasco and Warm Springs tribes relocated onto the Warm Springs Reservation. Salmon wasn’t as plentiful as it had been on the Columbia, and the harsher climate and poor soil conditions made farming more difficult. They quickly found that their former economic system was no longer workable. In addition, federal policies to assimilate the Indian people forced them to abandon many of their customary ways in favor of modern schools, sawmills, and other </a:t>
            </a:r>
            <a:r>
              <a:rPr lang="en-US" dirty="0" err="1" smtClean="0"/>
              <a:t>infrastucture</a:t>
            </a:r>
            <a:r>
              <a:rPr lang="en-US" dirty="0" smtClean="0"/>
              <a:t> foreign to the tribes</a:t>
            </a:r>
          </a:p>
          <a:p>
            <a:r>
              <a:rPr lang="en-US" dirty="0" smtClean="0"/>
              <a:t>	The settlement of the Paiutes on the Warm Springs Reservation began in 1879 when 38 Paiutes moved to Warm Springs from the Yakama Reservation. These 38 people, along with many other Paiutes, had been forced to move to the Yakama Reservation and Fort Vancouver after joining the Bannocks in a war against the U.S. Army. Eventually more of them came, and they became a permanent part of the Warm Springs Reservation.</a:t>
            </a:r>
            <a:endParaRPr lang="en-US" dirty="0"/>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139321"/>
          </a:xfrm>
          <a:prstGeom prst="rect">
            <a:avLst/>
          </a:prstGeom>
        </p:spPr>
        <p:txBody>
          <a:bodyPr wrap="square">
            <a:spAutoFit/>
          </a:bodyPr>
          <a:lstStyle/>
          <a:p>
            <a:r>
              <a:rPr lang="en-US" dirty="0" smtClean="0">
                <a:hlinkClick r:id="rId2"/>
              </a:rPr>
              <a:t>https://ctuir.org/history-culture</a:t>
            </a:r>
            <a:endParaRPr lang="en-US" dirty="0" smtClean="0"/>
          </a:p>
          <a:p>
            <a:r>
              <a:rPr lang="en-US" dirty="0" smtClean="0"/>
              <a:t>	In 1855, the Cayuse, Umatilla and Walla Walla tribes and the U.S. Government negotiated a treaty in which 6.4 million acres were ceded in exchange for a reservation homeland of 250,000 acres. As a result of federal legislation in the late 1800s that reduced its size, </a:t>
            </a:r>
            <a:r>
              <a:rPr lang="en-US" b="1" dirty="0" smtClean="0"/>
              <a:t>the Umatilla Reservation </a:t>
            </a:r>
            <a:r>
              <a:rPr lang="en-US" dirty="0" smtClean="0"/>
              <a:t>is now 172,000 acres -- 158,000 acres just east of Pendleton, Oregon plus 14,000 acres in the McKay, Johnson, and McCoy Creek areas southeast of Pilot Rock, Oregon.</a:t>
            </a:r>
          </a:p>
          <a:p>
            <a:r>
              <a:rPr lang="en-US" dirty="0" smtClean="0"/>
              <a:t>	Also reserved within the treaty are inherent rights to fish in usual and accustomed sites, and to hunt and gather traditional foods and medicines on public lands within the ceded areas. Today, the three tribes of the Confederated Tribes of the Umatilla Indian Reservation have an enrollment of nearly 3,000 members.</a:t>
            </a:r>
            <a:endParaRPr lang="en-US" dirty="0"/>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0"/>
            <a:ext cx="9144000" cy="2862322"/>
          </a:xfrm>
          <a:prstGeom prst="rect">
            <a:avLst/>
          </a:prstGeom>
        </p:spPr>
        <p:txBody>
          <a:bodyPr wrap="square">
            <a:spAutoFit/>
          </a:bodyPr>
          <a:lstStyle/>
          <a:p>
            <a:r>
              <a:rPr lang="en-US" dirty="0" smtClean="0">
                <a:hlinkClick r:id="rId2"/>
              </a:rPr>
              <a:t>https://en.wikipedia.org/wiki/Siletz_Reservation</a:t>
            </a:r>
            <a:endParaRPr lang="en-US" dirty="0" smtClean="0"/>
          </a:p>
          <a:p>
            <a:r>
              <a:rPr lang="en-US" dirty="0" smtClean="0"/>
              <a:t>	In November 1855 President of the United States Franklin Pierce issued an executive order creating a reservation for the relocation of the indigenous peoples of the coastal region of the Oregon Territory.</a:t>
            </a:r>
            <a:r>
              <a:rPr lang="en-US" baseline="30000" dirty="0" smtClean="0"/>
              <a:t> </a:t>
            </a:r>
            <a:r>
              <a:rPr lang="en-US" dirty="0" smtClean="0"/>
              <a:t> A 120-mile-long strip of land was designated for this </a:t>
            </a:r>
            <a:r>
              <a:rPr lang="en-US" b="1" dirty="0" smtClean="0"/>
              <a:t>"Coast" or "Siletz" Reservation</a:t>
            </a:r>
            <a:r>
              <a:rPr lang="en-US" dirty="0" smtClean="0"/>
              <a:t>.</a:t>
            </a:r>
            <a:r>
              <a:rPr lang="en-US" baseline="30000" dirty="0" smtClean="0"/>
              <a:t> </a:t>
            </a:r>
            <a:r>
              <a:rPr lang="en-US" dirty="0" smtClean="0"/>
              <a:t>This reservation extended from Cape Lookout in Tillamook County on the north coast, extending to the </a:t>
            </a:r>
            <a:r>
              <a:rPr lang="en-US" dirty="0" err="1" smtClean="0"/>
              <a:t>Siltcoos</a:t>
            </a:r>
            <a:r>
              <a:rPr lang="en-US" dirty="0" smtClean="0"/>
              <a:t> River, near Florence in the South.</a:t>
            </a:r>
          </a:p>
          <a:p>
            <a:r>
              <a:rPr lang="en-US" dirty="0" smtClean="0"/>
              <a:t>	As Oregon's population grew, the federal government opened up some reservation lands for settlement by white newcomers, who displaced the indigenous peoples. Tribal groups reestablished a presence in isolated portions of their traditional homelands.</a:t>
            </a:r>
          </a:p>
          <a:p>
            <a:endParaRPr lang="en-US" dirty="0"/>
          </a:p>
        </p:txBody>
      </p:sp>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247317"/>
          </a:xfrm>
          <a:prstGeom prst="rect">
            <a:avLst/>
          </a:prstGeom>
        </p:spPr>
        <p:txBody>
          <a:bodyPr wrap="square">
            <a:spAutoFit/>
          </a:bodyPr>
          <a:lstStyle/>
          <a:p>
            <a:r>
              <a:rPr lang="en-US" dirty="0" smtClean="0">
                <a:hlinkClick r:id="rId2"/>
              </a:rPr>
              <a:t>https://en.wikipedia.org/wiki/Yakama_Indian_Reservation</a:t>
            </a:r>
            <a:endParaRPr lang="en-US" dirty="0" smtClean="0"/>
          </a:p>
          <a:p>
            <a:r>
              <a:rPr lang="en-US" dirty="0" smtClean="0"/>
              <a:t>	 The reservation was created in 1855 by a treaty signed by Washington Territory </a:t>
            </a:r>
          </a:p>
          <a:p>
            <a:r>
              <a:rPr lang="en-US" dirty="0" smtClean="0"/>
              <a:t>Gov. Isaac Stevens and representatives of the Yakama tribe. Several Native leaders believed that those representatives did not have the authority to cede communal land and had not properly gained consensus from the full council or tribe. A dispute over the treaty led to the Yakima War (1855–1858) waged against the United States.</a:t>
            </a:r>
          </a:p>
          <a:p>
            <a:r>
              <a:rPr lang="en-US" dirty="0" smtClean="0"/>
              <a:t>	Following the Bannock War of 1878, the United States government forced the Northern Paiute people out of Nevada and onto the Yakama Reservation, although most had not been involved in the war. The more than 500 Paiute in Washington were subjected to privation for more than a decade before being allowed to return to Nevada. They were forced to compete for the limited resources and housing on the reservation with peoples who had been established there for decades. The Paiute did not return to Nevada until the 1886 expansion of the Duck Valley Indian Reservation permitted them to reunite with their Western Shoshone brethren.</a:t>
            </a:r>
          </a:p>
          <a:p>
            <a:endParaRPr lang="en-US" dirty="0"/>
          </a:p>
        </p:txBody>
      </p:sp>
      <p:pic>
        <p:nvPicPr>
          <p:cNvPr id="2050" name="Picture 2" descr="https://upload.wikimedia.org/wikipedia/commons/f/f3/Tribes_of_Washington_state.png"/>
          <p:cNvPicPr>
            <a:picLocks noChangeAspect="1" noChangeArrowheads="1"/>
          </p:cNvPicPr>
          <p:nvPr/>
        </p:nvPicPr>
        <p:blipFill>
          <a:blip r:embed="rId3"/>
          <a:srcRect/>
          <a:stretch>
            <a:fillRect/>
          </a:stretch>
        </p:blipFill>
        <p:spPr bwMode="auto">
          <a:xfrm>
            <a:off x="2438400" y="3810000"/>
            <a:ext cx="4219575" cy="2590800"/>
          </a:xfrm>
          <a:prstGeom prst="rect">
            <a:avLst/>
          </a:prstGeom>
          <a:noFill/>
        </p:spPr>
      </p:pic>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3" name="TextBox 3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grpSp>
        <p:nvGrpSpPr>
          <p:cNvPr id="37" name="Group 36"/>
          <p:cNvGrpSpPr/>
          <p:nvPr/>
        </p:nvGrpSpPr>
        <p:grpSpPr>
          <a:xfrm>
            <a:off x="-152400" y="758952"/>
            <a:ext cx="9895718" cy="6327648"/>
            <a:chOff x="-152400" y="758952"/>
            <a:chExt cx="9895718" cy="6327648"/>
          </a:xfrm>
        </p:grpSpPr>
        <p:grpSp>
          <p:nvGrpSpPr>
            <p:cNvPr id="3" name="Group 38"/>
            <p:cNvGrpSpPr/>
            <p:nvPr/>
          </p:nvGrpSpPr>
          <p:grpSpPr>
            <a:xfrm>
              <a:off x="-152400" y="758952"/>
              <a:ext cx="9895718" cy="6327648"/>
              <a:chOff x="-194414" y="758952"/>
              <a:chExt cx="9895718" cy="6327648"/>
            </a:xfrm>
          </p:grpSpPr>
          <p:grpSp>
            <p:nvGrpSpPr>
              <p:cNvPr id="4" name="Group 11"/>
              <p:cNvGrpSpPr/>
              <p:nvPr/>
            </p:nvGrpSpPr>
            <p:grpSpPr>
              <a:xfrm>
                <a:off x="-179174" y="758952"/>
                <a:ext cx="9339702" cy="6327648"/>
                <a:chOff x="-179174" y="758952"/>
                <a:chExt cx="9339702" cy="6327648"/>
              </a:xfrm>
            </p:grpSpPr>
            <p:pic>
              <p:nvPicPr>
                <p:cNvPr id="3074" name="Picture 2" descr="File:United States 1848-08-1849.png"/>
                <p:cNvPicPr>
                  <a:picLocks noChangeAspect="1" noChangeArrowheads="1"/>
                </p:cNvPicPr>
                <p:nvPr/>
              </p:nvPicPr>
              <p:blipFill>
                <a:blip r:embed="rId3"/>
                <a:srcRect/>
                <a:stretch>
                  <a:fillRect/>
                </a:stretch>
              </p:blipFill>
              <p:spPr bwMode="auto">
                <a:xfrm>
                  <a:off x="-179174" y="758952"/>
                  <a:ext cx="9339702" cy="6327648"/>
                </a:xfrm>
                <a:prstGeom prst="rect">
                  <a:avLst/>
                </a:prstGeom>
                <a:noFill/>
              </p:spPr>
            </p:pic>
            <p:pic>
              <p:nvPicPr>
                <p:cNvPr id="10" name="Picture 2" descr="File:United States 1837-03-1838.png"/>
                <p:cNvPicPr>
                  <a:picLocks noChangeAspect="1" noChangeArrowheads="1"/>
                </p:cNvPicPr>
                <p:nvPr/>
              </p:nvPicPr>
              <p:blipFill>
                <a:blip r:embed="rId4"/>
                <a:srcRect l="11259" t="19316" r="78135" b="73458"/>
                <a:stretch>
                  <a:fillRect/>
                </a:stretch>
              </p:blipFill>
              <p:spPr bwMode="auto">
                <a:xfrm>
                  <a:off x="609600" y="3712464"/>
                  <a:ext cx="2057400" cy="304800"/>
                </a:xfrm>
                <a:prstGeom prst="rect">
                  <a:avLst/>
                </a:prstGeom>
                <a:noFill/>
              </p:spPr>
            </p:pic>
          </p:grpSp>
          <p:grpSp>
            <p:nvGrpSpPr>
              <p:cNvPr id="5" name="Group 3"/>
              <p:cNvGrpSpPr/>
              <p:nvPr/>
            </p:nvGrpSpPr>
            <p:grpSpPr>
              <a:xfrm>
                <a:off x="-194414" y="914400"/>
                <a:ext cx="9895718" cy="6158004"/>
                <a:chOff x="-249263" y="928596"/>
                <a:chExt cx="9895718" cy="6158004"/>
              </a:xfrm>
              <a:solidFill>
                <a:schemeClr val="bg1"/>
              </a:solidFill>
            </p:grpSpPr>
            <p:sp>
              <p:nvSpPr>
                <p:cNvPr id="26" name="Freeform 25"/>
                <p:cNvSpPr/>
                <p:nvPr/>
              </p:nvSpPr>
              <p:spPr>
                <a:xfrm>
                  <a:off x="3408337" y="2071596"/>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249263" y="5294193"/>
                  <a:ext cx="3706061" cy="1792407"/>
                  <a:chOff x="-428508" y="5257800"/>
                  <a:chExt cx="3781308" cy="1828800"/>
                </a:xfrm>
                <a:grpFill/>
              </p:grpSpPr>
              <p:sp>
                <p:nvSpPr>
                  <p:cNvPr id="30" name="Rectangle 29"/>
                  <p:cNvSpPr/>
                  <p:nvPr/>
                </p:nvSpPr>
                <p:spPr>
                  <a:xfrm>
                    <a:off x="-428508"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484537"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03737" y="58010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3" name="Freeform 22"/>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7" name="Picture 26"/>
          <p:cNvPicPr>
            <a:picLocks noChangeAspect="1" noChangeArrowheads="1"/>
          </p:cNvPicPr>
          <p:nvPr/>
        </p:nvPicPr>
        <p:blipFill>
          <a:blip r:embed="rId5" cstate="print"/>
          <a:srcRect t="21239" r="2057"/>
          <a:stretch>
            <a:fillRect/>
          </a:stretch>
        </p:blipFill>
        <p:spPr bwMode="auto">
          <a:xfrm rot="660000">
            <a:off x="211953" y="1240400"/>
            <a:ext cx="2781116" cy="1690706"/>
          </a:xfrm>
          <a:prstGeom prst="rect">
            <a:avLst/>
          </a:prstGeom>
          <a:noFill/>
          <a:ln w="9525">
            <a:noFill/>
            <a:miter lim="800000"/>
            <a:headEnd/>
            <a:tailEnd/>
          </a:ln>
          <a:effectLst/>
        </p:spPr>
      </p:pic>
      <p:grpSp>
        <p:nvGrpSpPr>
          <p:cNvPr id="38" name="Group 37"/>
          <p:cNvGrpSpPr/>
          <p:nvPr/>
        </p:nvGrpSpPr>
        <p:grpSpPr>
          <a:xfrm>
            <a:off x="0" y="0"/>
            <a:ext cx="9220200" cy="1346775"/>
            <a:chOff x="0" y="0"/>
            <a:chExt cx="9220200" cy="1346775"/>
          </a:xfrm>
        </p:grpSpPr>
        <p:sp>
          <p:nvSpPr>
            <p:cNvPr id="39" name="TextBox 38"/>
            <p:cNvSpPr txBox="1"/>
            <p:nvPr/>
          </p:nvSpPr>
          <p:spPr>
            <a:xfrm>
              <a:off x="5906023" y="762000"/>
              <a:ext cx="3314177" cy="584775"/>
            </a:xfrm>
            <a:prstGeom prst="rect">
              <a:avLst/>
            </a:prstGeom>
            <a:noFill/>
          </p:spPr>
          <p:txBody>
            <a:bodyPr wrap="none" rtlCol="0">
              <a:spAutoFit/>
            </a:bodyPr>
            <a:lstStyle/>
            <a:p>
              <a:r>
                <a:rPr lang="en-US" sz="3200" b="1" dirty="0" smtClean="0"/>
                <a:t>Native Homelands</a:t>
              </a:r>
              <a:endParaRPr lang="en-US" sz="3200" b="1" dirty="0"/>
            </a:p>
          </p:txBody>
        </p:sp>
        <p:sp>
          <p:nvSpPr>
            <p:cNvPr id="40" name="TextBox 39"/>
            <p:cNvSpPr txBox="1"/>
            <p:nvPr/>
          </p:nvSpPr>
          <p:spPr>
            <a:xfrm>
              <a:off x="0" y="762000"/>
              <a:ext cx="9144000" cy="584775"/>
            </a:xfrm>
            <a:prstGeom prst="rect">
              <a:avLst/>
            </a:prstGeom>
            <a:solidFill>
              <a:schemeClr val="accent1">
                <a:lumMod val="20000"/>
                <a:lumOff val="80000"/>
              </a:schemeClr>
            </a:solidFill>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Removal: 1856-1858</a:t>
              </a:r>
              <a:endParaRPr lang="en-US" sz="3200" b="1" dirty="0">
                <a:solidFill>
                  <a:srgbClr val="FF0000"/>
                </a:solidFill>
                <a:effectLst>
                  <a:outerShdw dist="50800" dir="7200000" algn="ctr" rotWithShape="0">
                    <a:schemeClr val="tx1"/>
                  </a:outerShdw>
                </a:effectLst>
              </a:endParaRPr>
            </a:p>
          </p:txBody>
        </p:sp>
        <p:sp>
          <p:nvSpPr>
            <p:cNvPr id="41" name="Rectangle 40"/>
            <p:cNvSpPr>
              <a:spLocks noChangeArrowheads="1"/>
            </p:cNvSpPr>
            <p:nvPr/>
          </p:nvSpPr>
          <p:spPr bwMode="auto">
            <a:xfrm>
              <a:off x="0" y="0"/>
              <a:ext cx="9144000" cy="830997"/>
            </a:xfrm>
            <a:prstGeom prst="rect">
              <a:avLst/>
            </a:prstGeom>
            <a:solidFill>
              <a:schemeClr val="accent1">
                <a:lumMod val="20000"/>
                <a:lumOff val="80000"/>
              </a:schemeClr>
            </a:solid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2" name="TextBox 41"/>
            <p:cNvSpPr txBox="1"/>
            <p:nvPr/>
          </p:nvSpPr>
          <p:spPr>
            <a:xfrm>
              <a:off x="74041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grpSp>
      <p:pic>
        <p:nvPicPr>
          <p:cNvPr id="43" name="Picture 2"/>
          <p:cNvPicPr>
            <a:picLocks noChangeAspect="1" noChangeArrowheads="1"/>
          </p:cNvPicPr>
          <p:nvPr/>
        </p:nvPicPr>
        <p:blipFill>
          <a:blip r:embed="rId6"/>
          <a:srcRect t="21239" r="2057"/>
          <a:stretch>
            <a:fillRect/>
          </a:stretch>
        </p:blipFill>
        <p:spPr bwMode="auto">
          <a:xfrm>
            <a:off x="-152400" y="1371600"/>
            <a:ext cx="9296400" cy="56515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6" presetClass="emph" presetSubtype="0" fill="hold" nodeType="withEffect">
                                  <p:stCondLst>
                                    <p:cond delay="0"/>
                                  </p:stCondLst>
                                  <p:childTnLst>
                                    <p:animScale>
                                      <p:cBhvr>
                                        <p:cTn id="9" dur="1000" fill="hold"/>
                                        <p:tgtEl>
                                          <p:spTgt spid="43"/>
                                        </p:tgtEl>
                                      </p:cBhvr>
                                      <p:by x="30000" y="30000"/>
                                    </p:animScale>
                                  </p:childTnLst>
                                </p:cTn>
                              </p:par>
                              <p:par>
                                <p:cTn id="10" presetID="35" presetClass="path" presetSubtype="0" fill="hold" nodeType="withEffect">
                                  <p:stCondLst>
                                    <p:cond delay="0"/>
                                  </p:stCondLst>
                                  <p:childTnLst>
                                    <p:animMotion origin="layout" path="M 3.33333E-6 2.96296E-6 L -0.31667 -0.31204 " pathEditMode="relative" rAng="0" ptsTypes="AA">
                                      <p:cBhvr>
                                        <p:cTn id="11" dur="1000" fill="hold"/>
                                        <p:tgtEl>
                                          <p:spTgt spid="43"/>
                                        </p:tgtEl>
                                        <p:attrNameLst>
                                          <p:attrName>ppt_x</p:attrName>
                                          <p:attrName>ppt_y</p:attrName>
                                        </p:attrNameLst>
                                      </p:cBhvr>
                                      <p:rCtr x="-158" y="-156"/>
                                    </p:animMotion>
                                  </p:childTnLst>
                                </p:cTn>
                              </p:par>
                              <p:par>
                                <p:cTn id="12" presetID="8" presetClass="emph" presetSubtype="0" fill="hold" nodeType="withEffect">
                                  <p:stCondLst>
                                    <p:cond delay="0"/>
                                  </p:stCondLst>
                                  <p:childTnLst>
                                    <p:animRot by="660000">
                                      <p:cBhvr>
                                        <p:cTn id="13" dur="1000" fill="hold"/>
                                        <p:tgtEl>
                                          <p:spTgt spid="43"/>
                                        </p:tgtEl>
                                        <p:attrNameLst>
                                          <p:attrName>r</p:attrName>
                                        </p:attrNameLst>
                                      </p:cBhvr>
                                    </p:animRot>
                                  </p:childTnLst>
                                </p:cTn>
                              </p:par>
                              <p:par>
                                <p:cTn id="14" presetID="10" presetClass="entr" presetSubtype="0" fill="hold"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000"/>
                                        <p:tgtEl>
                                          <p:spTgt spid="27"/>
                                        </p:tgtEl>
                                      </p:cBhvr>
                                    </p:animEffect>
                                  </p:childTnLst>
                                </p:cTn>
                              </p:par>
                              <p:par>
                                <p:cTn id="17" presetID="10" presetClass="exit" presetSubtype="0" fill="hold" nodeType="withEffect">
                                  <p:stCondLst>
                                    <p:cond delay="1000"/>
                                  </p:stCondLst>
                                  <p:childTnLst>
                                    <p:animEffect transition="out" filter="fade">
                                      <p:cBhvr>
                                        <p:cTn id="18" dur="1000"/>
                                        <p:tgtEl>
                                          <p:spTgt spid="43"/>
                                        </p:tgtEl>
                                      </p:cBhvr>
                                    </p:animEffect>
                                    <p:set>
                                      <p:cBhvr>
                                        <p:cTn id="19" dur="1" fill="hold">
                                          <p:stCondLst>
                                            <p:cond delay="999"/>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3" name="TextBox 3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1848</a:t>
            </a:r>
            <a:endParaRPr lang="en-US" sz="4800" b="1" dirty="0">
              <a:solidFill>
                <a:srgbClr val="FF0000"/>
              </a:solidFill>
              <a:effectLst>
                <a:outerShdw dist="50800" dir="5400000" algn="ctr" rotWithShape="0">
                  <a:schemeClr val="tx1"/>
                </a:outerShdw>
              </a:effectLst>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1850</a:t>
            </a:r>
            <a:endParaRPr lang="en-US" sz="4800" b="1" dirty="0">
              <a:solidFill>
                <a:srgbClr val="FF0000"/>
              </a:solidFill>
              <a:effectLst>
                <a:outerShdw dist="50800" dir="5400000" algn="ctr" rotWithShape="0">
                  <a:schemeClr val="tx1"/>
                </a:outerShdw>
              </a:effectLst>
            </a:endParaRPr>
          </a:p>
        </p:txBody>
      </p:sp>
      <p:sp useBgFill="1">
        <p:nvSpPr>
          <p:cNvPr id="25" name="TextBox 24"/>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1852</a:t>
            </a:r>
            <a:endParaRPr lang="en-US" sz="4800" b="1" dirty="0">
              <a:solidFill>
                <a:srgbClr val="FF0000"/>
              </a:solidFill>
              <a:effectLst>
                <a:outerShdw dist="50800" dir="5400000" algn="ctr" rotWithShape="0">
                  <a:schemeClr val="tx1"/>
                </a:outerShdw>
              </a:effectLst>
            </a:endParaRPr>
          </a:p>
        </p:txBody>
      </p:sp>
      <p:grpSp>
        <p:nvGrpSpPr>
          <p:cNvPr id="2" name="Group 38"/>
          <p:cNvGrpSpPr/>
          <p:nvPr/>
        </p:nvGrpSpPr>
        <p:grpSpPr>
          <a:xfrm>
            <a:off x="-152400" y="758952"/>
            <a:ext cx="9895718" cy="6327648"/>
            <a:chOff x="-194414" y="758952"/>
            <a:chExt cx="9895718" cy="6327648"/>
          </a:xfrm>
        </p:grpSpPr>
        <p:grpSp>
          <p:nvGrpSpPr>
            <p:cNvPr id="3" name="Group 11"/>
            <p:cNvGrpSpPr/>
            <p:nvPr/>
          </p:nvGrpSpPr>
          <p:grpSpPr>
            <a:xfrm>
              <a:off x="-179174" y="758952"/>
              <a:ext cx="9339702" cy="6327648"/>
              <a:chOff x="-179174" y="758952"/>
              <a:chExt cx="9339702" cy="6327648"/>
            </a:xfrm>
          </p:grpSpPr>
          <p:pic>
            <p:nvPicPr>
              <p:cNvPr id="3074" name="Picture 2" descr="File:United States 1848-08-1849.png"/>
              <p:cNvPicPr>
                <a:picLocks noChangeAspect="1" noChangeArrowheads="1"/>
              </p:cNvPicPr>
              <p:nvPr/>
            </p:nvPicPr>
            <p:blipFill>
              <a:blip r:embed="rId3"/>
              <a:srcRect/>
              <a:stretch>
                <a:fillRect/>
              </a:stretch>
            </p:blipFill>
            <p:spPr bwMode="auto">
              <a:xfrm>
                <a:off x="-179174" y="758952"/>
                <a:ext cx="9339702" cy="6327648"/>
              </a:xfrm>
              <a:prstGeom prst="rect">
                <a:avLst/>
              </a:prstGeom>
              <a:noFill/>
            </p:spPr>
          </p:pic>
          <p:pic>
            <p:nvPicPr>
              <p:cNvPr id="10" name="Picture 2" descr="File:United States 1837-03-1838.png"/>
              <p:cNvPicPr>
                <a:picLocks noChangeAspect="1" noChangeArrowheads="1"/>
              </p:cNvPicPr>
              <p:nvPr/>
            </p:nvPicPr>
            <p:blipFill>
              <a:blip r:embed="rId4"/>
              <a:srcRect l="11259" t="19316" r="78135" b="73458"/>
              <a:stretch>
                <a:fillRect/>
              </a:stretch>
            </p:blipFill>
            <p:spPr bwMode="auto">
              <a:xfrm>
                <a:off x="609600" y="3712464"/>
                <a:ext cx="2057400" cy="304800"/>
              </a:xfrm>
              <a:prstGeom prst="rect">
                <a:avLst/>
              </a:prstGeom>
              <a:noFill/>
            </p:spPr>
          </p:pic>
        </p:grpSp>
        <p:grpSp>
          <p:nvGrpSpPr>
            <p:cNvPr id="4" name="Group 3"/>
            <p:cNvGrpSpPr/>
            <p:nvPr/>
          </p:nvGrpSpPr>
          <p:grpSpPr>
            <a:xfrm>
              <a:off x="-194414" y="914400"/>
              <a:ext cx="9895718" cy="6158004"/>
              <a:chOff x="-249263" y="928596"/>
              <a:chExt cx="9895718" cy="6158004"/>
            </a:xfrm>
            <a:solidFill>
              <a:schemeClr val="bg1"/>
            </a:solidFill>
          </p:grpSpPr>
          <p:sp>
            <p:nvSpPr>
              <p:cNvPr id="26" name="Freeform 25"/>
              <p:cNvSpPr/>
              <p:nvPr/>
            </p:nvSpPr>
            <p:spPr>
              <a:xfrm>
                <a:off x="3408337" y="2071596"/>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49263" y="5294193"/>
                <a:ext cx="3706061" cy="1792407"/>
                <a:chOff x="-428508" y="5257800"/>
                <a:chExt cx="3781308" cy="1828800"/>
              </a:xfrm>
              <a:grpFill/>
            </p:grpSpPr>
            <p:sp>
              <p:nvSpPr>
                <p:cNvPr id="30" name="Rectangle 29"/>
                <p:cNvSpPr/>
                <p:nvPr/>
              </p:nvSpPr>
              <p:spPr>
                <a:xfrm>
                  <a:off x="-428508"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484537"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03737" y="58010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6" name="Rectangle 35"/>
          <p:cNvSpPr/>
          <p:nvPr/>
        </p:nvSpPr>
        <p:spPr>
          <a:xfrm>
            <a:off x="0" y="6349425"/>
            <a:ext cx="9144000" cy="584775"/>
          </a:xfrm>
          <a:prstGeom prst="rect">
            <a:avLst/>
          </a:prstGeom>
          <a:solidFill>
            <a:schemeClr val="bg1"/>
          </a:solidFill>
        </p:spPr>
        <p:txBody>
          <a:bodyPr wrap="square">
            <a:spAutoFit/>
          </a:bodyPr>
          <a:lstStyle/>
          <a:p>
            <a:r>
              <a:rPr lang="en-US" sz="3200" b="1" dirty="0" smtClean="0"/>
              <a:t>        - LARGE increase in settlers to Oregon Territory</a:t>
            </a:r>
          </a:p>
        </p:txBody>
      </p:sp>
      <p:sp>
        <p:nvSpPr>
          <p:cNvPr id="23" name="Freeform 22"/>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Oval 23"/>
          <p:cNvSpPr>
            <a:spLocks noChangeAspect="1"/>
          </p:cNvSpPr>
          <p:nvPr/>
        </p:nvSpPr>
        <p:spPr>
          <a:xfrm>
            <a:off x="4038600" y="2971800"/>
            <a:ext cx="1901952" cy="1901952"/>
          </a:xfrm>
          <a:prstGeom prst="ellipse">
            <a:avLst/>
          </a:prstGeom>
          <a:solidFill>
            <a:schemeClr val="tx1">
              <a:alpha val="76000"/>
            </a:scheme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pic>
        <p:nvPicPr>
          <p:cNvPr id="27" name="Picture 26"/>
          <p:cNvPicPr>
            <a:picLocks noChangeAspect="1" noChangeArrowheads="1"/>
          </p:cNvPicPr>
          <p:nvPr/>
        </p:nvPicPr>
        <p:blipFill>
          <a:blip r:embed="rId5" cstate="print"/>
          <a:srcRect t="21239" r="2057"/>
          <a:stretch>
            <a:fillRect/>
          </a:stretch>
        </p:blipFill>
        <p:spPr bwMode="auto">
          <a:xfrm rot="660000">
            <a:off x="211953" y="1240400"/>
            <a:ext cx="2781116" cy="1690706"/>
          </a:xfrm>
          <a:prstGeom prst="rect">
            <a:avLst/>
          </a:prstGeom>
          <a:noFill/>
          <a:ln w="9525">
            <a:noFill/>
            <a:miter lim="800000"/>
            <a:headEnd/>
            <a:tailEnd/>
          </a:ln>
          <a:effectLst/>
        </p:spPr>
      </p:pic>
      <p:grpSp>
        <p:nvGrpSpPr>
          <p:cNvPr id="38" name="Group 37"/>
          <p:cNvGrpSpPr/>
          <p:nvPr/>
        </p:nvGrpSpPr>
        <p:grpSpPr>
          <a:xfrm>
            <a:off x="5486400" y="2514600"/>
            <a:ext cx="1968500" cy="2835275"/>
            <a:chOff x="5486400" y="2514600"/>
            <a:chExt cx="1968500" cy="2835275"/>
          </a:xfrm>
        </p:grpSpPr>
        <p:pic>
          <p:nvPicPr>
            <p:cNvPr id="143363" name="Picture 3"/>
            <p:cNvPicPr>
              <a:picLocks noChangeAspect="1" noChangeArrowheads="1"/>
            </p:cNvPicPr>
            <p:nvPr/>
          </p:nvPicPr>
          <p:blipFill>
            <a:blip r:embed="rId6"/>
            <a:srcRect/>
            <a:stretch>
              <a:fillRect/>
            </a:stretch>
          </p:blipFill>
          <p:spPr bwMode="auto">
            <a:xfrm>
              <a:off x="5486400" y="2514600"/>
              <a:ext cx="1968500" cy="2835275"/>
            </a:xfrm>
            <a:prstGeom prst="rect">
              <a:avLst/>
            </a:prstGeom>
            <a:noFill/>
            <a:ln w="9525">
              <a:noFill/>
              <a:miter lim="800000"/>
              <a:headEnd/>
              <a:tailEnd/>
            </a:ln>
            <a:effectLst/>
          </p:spPr>
        </p:pic>
        <p:sp>
          <p:nvSpPr>
            <p:cNvPr id="37" name="TextBox 36"/>
            <p:cNvSpPr txBox="1"/>
            <p:nvPr/>
          </p:nvSpPr>
          <p:spPr>
            <a:xfrm>
              <a:off x="5562600" y="4876800"/>
              <a:ext cx="1764522" cy="461665"/>
            </a:xfrm>
            <a:prstGeom prst="rect">
              <a:avLst/>
            </a:prstGeom>
            <a:solidFill>
              <a:schemeClr val="bg1"/>
            </a:solidFill>
          </p:spPr>
          <p:txBody>
            <a:bodyPr wrap="none" rtlCol="0">
              <a:spAutoFit/>
            </a:bodyPr>
            <a:lstStyle/>
            <a:p>
              <a:r>
                <a:rPr lang="en-US" sz="2400" b="1" dirty="0" smtClean="0"/>
                <a:t>Ezra Meeker</a:t>
              </a:r>
              <a:endParaRPr lang="en-US" sz="2400" b="1" dirty="0"/>
            </a:p>
          </p:txBody>
        </p:sp>
      </p:grpSp>
      <p:sp>
        <p:nvSpPr>
          <p:cNvPr id="34" name="Rectangle 33"/>
          <p:cNvSpPr/>
          <p:nvPr/>
        </p:nvSpPr>
        <p:spPr>
          <a:xfrm>
            <a:off x="0" y="838200"/>
            <a:ext cx="9144000" cy="584775"/>
          </a:xfrm>
          <a:prstGeom prst="rect">
            <a:avLst/>
          </a:prstGeom>
          <a:solidFill>
            <a:schemeClr val="bg1"/>
          </a:solidFill>
        </p:spPr>
        <p:txBody>
          <a:bodyPr wrap="square">
            <a:spAutoFit/>
          </a:bodyPr>
          <a:lstStyle/>
          <a:p>
            <a:r>
              <a:rPr lang="en-US" sz="3200" b="1" dirty="0" smtClean="0"/>
              <a:t>1850: Donation Land Claim Act – U.S. Congress</a:t>
            </a:r>
          </a:p>
        </p:txBody>
      </p:sp>
      <p:sp>
        <p:nvSpPr>
          <p:cNvPr id="35" name="Rectangle 34"/>
          <p:cNvSpPr/>
          <p:nvPr/>
        </p:nvSpPr>
        <p:spPr>
          <a:xfrm>
            <a:off x="0" y="1905000"/>
            <a:ext cx="9144000" cy="584775"/>
          </a:xfrm>
          <a:prstGeom prst="rect">
            <a:avLst/>
          </a:prstGeom>
          <a:solidFill>
            <a:schemeClr val="bg1"/>
          </a:solidFill>
        </p:spPr>
        <p:txBody>
          <a:bodyPr wrap="square">
            <a:spAutoFit/>
          </a:bodyPr>
          <a:lstStyle/>
          <a:p>
            <a:r>
              <a:rPr lang="en-US" sz="3200" b="1" dirty="0" smtClean="0">
                <a:solidFill>
                  <a:srgbClr val="FF0000"/>
                </a:solidFill>
                <a:effectLst>
                  <a:outerShdw dist="50800" dir="7200000" algn="ctr" rotWithShape="0">
                    <a:schemeClr val="tx1"/>
                  </a:outerShdw>
                </a:effectLst>
              </a:rPr>
              <a:t>	</a:t>
            </a:r>
            <a:r>
              <a:rPr lang="en-US" sz="3200" dirty="0" smtClean="0">
                <a:effectLst>
                  <a:outerShdw dist="50800" dir="7200000" algn="ctr" rotWithShape="0">
                    <a:schemeClr val="tx1"/>
                  </a:outerShdw>
                </a:effectLst>
              </a:rPr>
              <a:t>-</a:t>
            </a:r>
            <a:r>
              <a:rPr lang="en-US" sz="3200" b="1" dirty="0" smtClean="0">
                <a:solidFill>
                  <a:srgbClr val="FF0000"/>
                </a:solidFill>
                <a:effectLst>
                  <a:outerShdw dist="50800" dir="7200000" algn="ctr" rotWithShape="0">
                    <a:schemeClr val="tx1"/>
                  </a:outerShdw>
                </a:effectLst>
              </a:rPr>
              <a:t> FREE LAND: </a:t>
            </a:r>
            <a:r>
              <a:rPr lang="en-US" sz="3200" b="1" dirty="0" smtClean="0"/>
              <a:t>320 acres/man, 640 acres/couple</a:t>
            </a:r>
          </a:p>
        </p:txBody>
      </p:sp>
      <p:sp>
        <p:nvSpPr>
          <p:cNvPr id="39" name="Rectangle 38"/>
          <p:cNvSpPr/>
          <p:nvPr/>
        </p:nvSpPr>
        <p:spPr>
          <a:xfrm>
            <a:off x="0" y="1371600"/>
            <a:ext cx="9144000" cy="584775"/>
          </a:xfrm>
          <a:prstGeom prst="rect">
            <a:avLst/>
          </a:prstGeom>
          <a:solidFill>
            <a:schemeClr val="bg1"/>
          </a:solidFill>
        </p:spPr>
        <p:txBody>
          <a:bodyPr wrap="square">
            <a:spAutoFit/>
          </a:bodyPr>
          <a:lstStyle/>
          <a:p>
            <a:r>
              <a:rPr lang="en-US" sz="3200" b="1" dirty="0" smtClean="0"/>
              <a:t>  	- promote homesteading in Oregon</a:t>
            </a:r>
          </a:p>
        </p:txBody>
      </p:sp>
      <p:sp>
        <p:nvSpPr>
          <p:cNvPr id="40" name="Rectangle 39"/>
          <p:cNvSpPr/>
          <p:nvPr/>
        </p:nvSpPr>
        <p:spPr>
          <a:xfrm>
            <a:off x="0" y="2438400"/>
            <a:ext cx="9144000" cy="584775"/>
          </a:xfrm>
          <a:prstGeom prst="rect">
            <a:avLst/>
          </a:prstGeom>
          <a:solidFill>
            <a:schemeClr val="bg1"/>
          </a:solidFill>
        </p:spPr>
        <p:txBody>
          <a:bodyPr wrap="square">
            <a:spAutoFit/>
          </a:bodyPr>
          <a:lstStyle/>
          <a:p>
            <a:r>
              <a:rPr lang="en-US" sz="3200" b="1" dirty="0" smtClean="0"/>
              <a:t>  	- claimants must live on land &amp; cultivate it</a:t>
            </a:r>
          </a:p>
        </p:txBody>
      </p:sp>
      <p:sp>
        <p:nvSpPr>
          <p:cNvPr id="41" name="Rectangle 40"/>
          <p:cNvSpPr/>
          <p:nvPr/>
        </p:nvSpPr>
        <p:spPr>
          <a:xfrm>
            <a:off x="0" y="2971800"/>
            <a:ext cx="9144000" cy="584775"/>
          </a:xfrm>
          <a:prstGeom prst="rect">
            <a:avLst/>
          </a:prstGeom>
          <a:solidFill>
            <a:schemeClr val="bg1"/>
          </a:solidFill>
        </p:spPr>
        <p:txBody>
          <a:bodyPr wrap="square">
            <a:spAutoFit/>
          </a:bodyPr>
          <a:lstStyle/>
          <a:p>
            <a:r>
              <a:rPr lang="en-US" sz="3200" b="1" dirty="0" smtClean="0"/>
              <a:t>  	- opportunity expires in 1855</a:t>
            </a:r>
          </a:p>
        </p:txBody>
      </p:sp>
      <p:pic>
        <p:nvPicPr>
          <p:cNvPr id="3075" name="Picture 3"/>
          <p:cNvPicPr>
            <a:picLocks noChangeAspect="1" noChangeArrowheads="1"/>
          </p:cNvPicPr>
          <p:nvPr/>
        </p:nvPicPr>
        <p:blipFill>
          <a:blip r:embed="rId7"/>
          <a:srcRect/>
          <a:stretch>
            <a:fillRect/>
          </a:stretch>
        </p:blipFill>
        <p:spPr bwMode="auto">
          <a:xfrm>
            <a:off x="228600" y="3626049"/>
            <a:ext cx="4648200" cy="3231952"/>
          </a:xfrm>
          <a:prstGeom prst="rect">
            <a:avLst/>
          </a:prstGeom>
          <a:noFill/>
          <a:ln w="50800">
            <a:solidFill>
              <a:schemeClr val="accent6">
                <a:lumMod val="50000"/>
              </a:schemeClr>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27"/>
                                        </p:tgtEl>
                                      </p:cBhvr>
                                    </p:animEffect>
                                    <p:set>
                                      <p:cBhvr>
                                        <p:cTn id="7" dur="1" fill="hold">
                                          <p:stCondLst>
                                            <p:cond delay="999"/>
                                          </p:stCondLst>
                                        </p:cTn>
                                        <p:tgtEl>
                                          <p:spTgt spid="27"/>
                                        </p:tgtEl>
                                        <p:attrNameLst>
                                          <p:attrName>style.visibility</p:attrName>
                                        </p:attrNameLst>
                                      </p:cBhvr>
                                      <p:to>
                                        <p:strVal val="hidden"/>
                                      </p:to>
                                    </p:set>
                                  </p:childTnLst>
                                </p:cTn>
                              </p:par>
                            </p:childTnLst>
                          </p:cTn>
                        </p:par>
                        <p:par>
                          <p:cTn id="8" fill="hold">
                            <p:stCondLst>
                              <p:cond delay="1000"/>
                            </p:stCondLst>
                            <p:childTnLst>
                              <p:par>
                                <p:cTn id="9" presetID="49" presetClass="exit" presetSubtype="0" accel="100000" fill="hold" grpId="0" nodeType="afterEffect">
                                  <p:stCondLst>
                                    <p:cond delay="0"/>
                                  </p:stCondLst>
                                  <p:childTnLst>
                                    <p:anim calcmode="lin" valueType="num">
                                      <p:cBhvr>
                                        <p:cTn id="10" dur="1000"/>
                                        <p:tgtEl>
                                          <p:spTgt spid="33"/>
                                        </p:tgtEl>
                                        <p:attrNameLst>
                                          <p:attrName>ppt_w</p:attrName>
                                        </p:attrNameLst>
                                      </p:cBhvr>
                                      <p:tavLst>
                                        <p:tav tm="0">
                                          <p:val>
                                            <p:strVal val="ppt_w"/>
                                          </p:val>
                                        </p:tav>
                                        <p:tav tm="100000">
                                          <p:val>
                                            <p:fltVal val="0"/>
                                          </p:val>
                                        </p:tav>
                                      </p:tavLst>
                                    </p:anim>
                                    <p:anim calcmode="lin" valueType="num">
                                      <p:cBhvr>
                                        <p:cTn id="11" dur="1000"/>
                                        <p:tgtEl>
                                          <p:spTgt spid="33"/>
                                        </p:tgtEl>
                                        <p:attrNameLst>
                                          <p:attrName>ppt_h</p:attrName>
                                        </p:attrNameLst>
                                      </p:cBhvr>
                                      <p:tavLst>
                                        <p:tav tm="0">
                                          <p:val>
                                            <p:strVal val="ppt_h"/>
                                          </p:val>
                                        </p:tav>
                                        <p:tav tm="100000">
                                          <p:val>
                                            <p:fltVal val="0"/>
                                          </p:val>
                                        </p:tav>
                                      </p:tavLst>
                                    </p:anim>
                                    <p:anim calcmode="lin" valueType="num">
                                      <p:cBhvr>
                                        <p:cTn id="12" dur="1000"/>
                                        <p:tgtEl>
                                          <p:spTgt spid="33"/>
                                        </p:tgtEl>
                                        <p:attrNameLst>
                                          <p:attrName>style.rotation</p:attrName>
                                        </p:attrNameLst>
                                      </p:cBhvr>
                                      <p:tavLst>
                                        <p:tav tm="0">
                                          <p:val>
                                            <p:fltVal val="0"/>
                                          </p:val>
                                        </p:tav>
                                        <p:tav tm="100000">
                                          <p:val>
                                            <p:fltVal val="360"/>
                                          </p:val>
                                        </p:tav>
                                      </p:tavLst>
                                    </p:anim>
                                    <p:animEffect transition="out" filter="fade">
                                      <p:cBhvr>
                                        <p:cTn id="13" dur="1000"/>
                                        <p:tgtEl>
                                          <p:spTgt spid="33"/>
                                        </p:tgtEl>
                                      </p:cBhvr>
                                    </p:animEffect>
                                    <p:set>
                                      <p:cBhvr>
                                        <p:cTn id="14" dur="1" fill="hold">
                                          <p:stCondLst>
                                            <p:cond delay="999"/>
                                          </p:stCondLst>
                                        </p:cTn>
                                        <p:tgtEl>
                                          <p:spTgt spid="33"/>
                                        </p:tgtEl>
                                        <p:attrNameLst>
                                          <p:attrName>style.visibility</p:attrName>
                                        </p:attrNameLst>
                                      </p:cBhvr>
                                      <p:to>
                                        <p:strVal val="hidden"/>
                                      </p:to>
                                    </p:set>
                                  </p:childTnLst>
                                </p:cTn>
                              </p:par>
                              <p:par>
                                <p:cTn id="15" presetID="49" presetClass="entr" presetSubtype="0" decel="10000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 calcmode="lin" valueType="num">
                                      <p:cBhvr>
                                        <p:cTn id="19" dur="1000" fill="hold"/>
                                        <p:tgtEl>
                                          <p:spTgt spid="22"/>
                                        </p:tgtEl>
                                        <p:attrNameLst>
                                          <p:attrName>style.rotation</p:attrName>
                                        </p:attrNameLst>
                                      </p:cBhvr>
                                      <p:tavLst>
                                        <p:tav tm="0">
                                          <p:val>
                                            <p:fltVal val="360"/>
                                          </p:val>
                                        </p:tav>
                                        <p:tav tm="100000">
                                          <p:val>
                                            <p:fltVal val="0"/>
                                          </p:val>
                                        </p:tav>
                                      </p:tavLst>
                                    </p:anim>
                                    <p:animEffect transition="in" filter="fade">
                                      <p:cBhvr>
                                        <p:cTn id="20" dur="1000"/>
                                        <p:tgtEl>
                                          <p:spTgt spid="22"/>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1000"/>
                                        <p:tgtEl>
                                          <p:spTgt spid="3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par>
                                <p:cTn id="30" presetID="10" presetClass="entr" presetSubtype="0" fill="hold" nodeType="withEffect">
                                  <p:stCondLst>
                                    <p:cond delay="0"/>
                                  </p:stCondLst>
                                  <p:childTnLst>
                                    <p:set>
                                      <p:cBhvr>
                                        <p:cTn id="31" dur="1" fill="hold">
                                          <p:stCondLst>
                                            <p:cond delay="0"/>
                                          </p:stCondLst>
                                        </p:cTn>
                                        <p:tgtEl>
                                          <p:spTgt spid="3075"/>
                                        </p:tgtEl>
                                        <p:attrNameLst>
                                          <p:attrName>style.visibility</p:attrName>
                                        </p:attrNameLst>
                                      </p:cBhvr>
                                      <p:to>
                                        <p:strVal val="visible"/>
                                      </p:to>
                                    </p:set>
                                    <p:animEffect transition="in" filter="fade">
                                      <p:cBhvr>
                                        <p:cTn id="32" dur="1000"/>
                                        <p:tgtEl>
                                          <p:spTgt spid="3075"/>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1000"/>
                                        <p:tgtEl>
                                          <p:spTgt spid="35"/>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10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1000"/>
                                        <p:tgtEl>
                                          <p:spTgt spid="4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grpId="1" nodeType="clickEffect">
                                  <p:stCondLst>
                                    <p:cond delay="0"/>
                                  </p:stCondLst>
                                  <p:childTnLst>
                                    <p:animEffect transition="out" filter="fade">
                                      <p:cBhvr>
                                        <p:cTn id="51" dur="1000"/>
                                        <p:tgtEl>
                                          <p:spTgt spid="39"/>
                                        </p:tgtEl>
                                      </p:cBhvr>
                                    </p:animEffect>
                                    <p:set>
                                      <p:cBhvr>
                                        <p:cTn id="52" dur="1" fill="hold">
                                          <p:stCondLst>
                                            <p:cond delay="999"/>
                                          </p:stCondLst>
                                        </p:cTn>
                                        <p:tgtEl>
                                          <p:spTgt spid="39"/>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1000"/>
                                        <p:tgtEl>
                                          <p:spTgt spid="3075"/>
                                        </p:tgtEl>
                                      </p:cBhvr>
                                    </p:animEffect>
                                    <p:set>
                                      <p:cBhvr>
                                        <p:cTn id="55" dur="1" fill="hold">
                                          <p:stCondLst>
                                            <p:cond delay="999"/>
                                          </p:stCondLst>
                                        </p:cTn>
                                        <p:tgtEl>
                                          <p:spTgt spid="3075"/>
                                        </p:tgtEl>
                                        <p:attrNameLst>
                                          <p:attrName>style.visibility</p:attrName>
                                        </p:attrNameLst>
                                      </p:cBhvr>
                                      <p:to>
                                        <p:strVal val="hidden"/>
                                      </p:to>
                                    </p:set>
                                  </p:childTnLst>
                                </p:cTn>
                              </p:par>
                              <p:par>
                                <p:cTn id="56" presetID="10" presetClass="exit" presetSubtype="0" fill="hold" grpId="1" nodeType="withEffect">
                                  <p:stCondLst>
                                    <p:cond delay="0"/>
                                  </p:stCondLst>
                                  <p:childTnLst>
                                    <p:animEffect transition="out" filter="fade">
                                      <p:cBhvr>
                                        <p:cTn id="57" dur="1000"/>
                                        <p:tgtEl>
                                          <p:spTgt spid="40"/>
                                        </p:tgtEl>
                                      </p:cBhvr>
                                    </p:animEffect>
                                    <p:set>
                                      <p:cBhvr>
                                        <p:cTn id="58" dur="1" fill="hold">
                                          <p:stCondLst>
                                            <p:cond delay="999"/>
                                          </p:stCondLst>
                                        </p:cTn>
                                        <p:tgtEl>
                                          <p:spTgt spid="40"/>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41"/>
                                        </p:tgtEl>
                                      </p:cBhvr>
                                    </p:animEffect>
                                    <p:set>
                                      <p:cBhvr>
                                        <p:cTn id="61" dur="1" fill="hold">
                                          <p:stCondLst>
                                            <p:cond delay="999"/>
                                          </p:stCondLst>
                                        </p:cTn>
                                        <p:tgtEl>
                                          <p:spTgt spid="41"/>
                                        </p:tgtEl>
                                        <p:attrNameLst>
                                          <p:attrName>style.visibility</p:attrName>
                                        </p:attrNameLst>
                                      </p:cBhvr>
                                      <p:to>
                                        <p:strVal val="hidden"/>
                                      </p:to>
                                    </p:set>
                                  </p:childTnLst>
                                </p:cTn>
                              </p:par>
                              <p:par>
                                <p:cTn id="62" presetID="42" presetClass="path" presetSubtype="0" accel="50000" decel="50000" fill="hold" grpId="2" nodeType="withEffect">
                                  <p:stCondLst>
                                    <p:cond delay="0"/>
                                  </p:stCondLst>
                                  <p:childTnLst>
                                    <p:animMotion origin="layout" path="M 4.44444E-6 4.44444E-6 L -0.00764 0.65555 " pathEditMode="relative" rAng="0" ptsTypes="AA">
                                      <p:cBhvr>
                                        <p:cTn id="63" dur="1000" fill="hold"/>
                                        <p:tgtEl>
                                          <p:spTgt spid="34"/>
                                        </p:tgtEl>
                                        <p:attrNameLst>
                                          <p:attrName>ppt_x</p:attrName>
                                          <p:attrName>ppt_y</p:attrName>
                                        </p:attrNameLst>
                                      </p:cBhvr>
                                      <p:rCtr x="-4" y="328"/>
                                    </p:animMotion>
                                  </p:childTnLst>
                                </p:cTn>
                              </p:par>
                              <p:par>
                                <p:cTn id="64" presetID="42" presetClass="path" presetSubtype="0" accel="50000" decel="50000" fill="hold" grpId="2" nodeType="withEffect">
                                  <p:stCondLst>
                                    <p:cond delay="0"/>
                                  </p:stCondLst>
                                  <p:childTnLst>
                                    <p:animMotion origin="layout" path="M 0 -2.22222E-6 L -0.00833 0.56667 " pathEditMode="relative" rAng="0" ptsTypes="AA">
                                      <p:cBhvr>
                                        <p:cTn id="65" dur="1000" fill="hold"/>
                                        <p:tgtEl>
                                          <p:spTgt spid="35"/>
                                        </p:tgtEl>
                                        <p:attrNameLst>
                                          <p:attrName>ppt_x</p:attrName>
                                          <p:attrName>ppt_y</p:attrName>
                                        </p:attrNameLst>
                                      </p:cBhvr>
                                      <p:rCtr x="-4" y="283"/>
                                    </p:animMotion>
                                  </p:childTnLst>
                                </p:cTn>
                              </p:par>
                            </p:childTnLst>
                          </p:cTn>
                        </p:par>
                        <p:par>
                          <p:cTn id="66" fill="hold">
                            <p:stCondLst>
                              <p:cond delay="1000"/>
                            </p:stCondLst>
                            <p:childTnLst>
                              <p:par>
                                <p:cTn id="67" presetID="10" presetClass="entr" presetSubtype="0" fill="hold" grpId="0"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childTnLst>
                                </p:cTn>
                              </p:par>
                            </p:childTnLst>
                          </p:cTn>
                        </p:par>
                        <p:par>
                          <p:cTn id="70" fill="hold">
                            <p:stCondLst>
                              <p:cond delay="2000"/>
                            </p:stCondLst>
                            <p:childTnLst>
                              <p:par>
                                <p:cTn id="71" presetID="10" presetClass="entr" presetSubtype="0" fill="hold" grpId="0"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1000"/>
                                        <p:tgtEl>
                                          <p:spTgt spid="24"/>
                                        </p:tgtEl>
                                      </p:cBhvr>
                                    </p:animEffect>
                                  </p:childTnLst>
                                </p:cTn>
                              </p:par>
                              <p:par>
                                <p:cTn id="74" presetID="0" presetClass="path" presetSubtype="0" accel="50000" decel="50000" fill="hold" grpId="1" nodeType="withEffect">
                                  <p:stCondLst>
                                    <p:cond delay="0"/>
                                  </p:stCondLst>
                                  <p:childTnLst>
                                    <p:animMotion origin="layout" path="M -0.00035 0.00347 C -0.00747 0.00116 -0.00885 0.00185 -0.0151 -0.00393 C -0.01649 -0.00532 -0.01736 -0.00787 -0.01892 -0.0088 C -0.0224 -0.01111 -0.02639 -0.01204 -0.03003 -0.01366 C -0.03194 -0.01458 -0.03559 -0.0162 -0.03559 -0.01597 C -0.0434 -0.02662 -0.05295 -0.03125 -0.06337 -0.03588 C -0.06875 -0.04352 -0.06823 -0.04745 -0.07622 -0.05069 C -0.08646 -0.06435 -0.08524 -0.05995 -0.0967 -0.08032 C -0.10295 -0.0912 -0.10451 -0.10208 -0.11337 -0.10995 C -0.11389 -0.1125 -0.11389 -0.11528 -0.1151 -0.11736 C -0.11771 -0.12199 -0.12448 -0.12986 -0.12448 -0.12963 C -0.12674 -0.13958 -0.12847 -0.14143 -0.13559 -0.14468 C -0.13837 -0.15023 -0.13941 -0.15718 -0.14288 -0.1618 C -0.14375 -0.16296 -0.15573 -0.1669 -0.1559 -0.1669 C -0.15972 -0.16829 -0.16372 -0.16898 -0.16701 -0.17176 C -0.16892 -0.17338 -0.17049 -0.17569 -0.17257 -0.17662 C -0.18785 -0.18333 -0.21024 -0.1831 -0.22448 -0.18403 C -0.24861 -0.19514 -0.22292 -0.18403 -0.28733 -0.18912 C -0.30104 -0.19028 -0.31372 -0.20555 -0.32813 -0.2088 C -0.3408 -0.22569 -0.3349 -0.21968 -0.34479 -0.22847 C -0.34844 -0.23866 -0.35278 -0.24421 -0.35781 -0.25324 C -0.36094 -0.2662 -0.37083 -0.27801 -0.37813 -0.28773 C -0.38108 -0.29954 -0.38333 -0.29861 -0.39115 -0.30509 C -0.40486 -0.31643 -0.40382 -0.31505 -0.42066 -0.31505 " pathEditMode="relative" rAng="0" ptsTypes="fffffffffffffffffffffffA">
                                      <p:cBhvr>
                                        <p:cTn id="75" dur="3000" fill="hold"/>
                                        <p:tgtEl>
                                          <p:spTgt spid="24"/>
                                        </p:tgtEl>
                                        <p:attrNameLst>
                                          <p:attrName>ppt_x</p:attrName>
                                          <p:attrName>ppt_y</p:attrName>
                                        </p:attrNameLst>
                                      </p:cBhvr>
                                      <p:rCtr x="-210" y="-160"/>
                                    </p:animMotion>
                                  </p:childTnLst>
                                </p:cTn>
                              </p:par>
                            </p:childTnLst>
                          </p:cTn>
                        </p:par>
                      </p:childTnLst>
                    </p:cTn>
                  </p:par>
                  <p:par>
                    <p:cTn id="76" fill="hold">
                      <p:stCondLst>
                        <p:cond delay="indefinite"/>
                      </p:stCondLst>
                      <p:childTnLst>
                        <p:par>
                          <p:cTn id="77" fill="hold">
                            <p:stCondLst>
                              <p:cond delay="0"/>
                            </p:stCondLst>
                            <p:childTnLst>
                              <p:par>
                                <p:cTn id="78" presetID="49" presetClass="entr" presetSubtype="0" decel="100000" fill="hold" grpId="0" nodeType="clickEffect">
                                  <p:stCondLst>
                                    <p:cond delay="0"/>
                                  </p:stCondLst>
                                  <p:childTnLst>
                                    <p:set>
                                      <p:cBhvr>
                                        <p:cTn id="79" dur="1" fill="hold">
                                          <p:stCondLst>
                                            <p:cond delay="0"/>
                                          </p:stCondLst>
                                        </p:cTn>
                                        <p:tgtEl>
                                          <p:spTgt spid="25"/>
                                        </p:tgtEl>
                                        <p:attrNameLst>
                                          <p:attrName>style.visibility</p:attrName>
                                        </p:attrNameLst>
                                      </p:cBhvr>
                                      <p:to>
                                        <p:strVal val="visible"/>
                                      </p:to>
                                    </p:set>
                                    <p:anim calcmode="lin" valueType="num">
                                      <p:cBhvr>
                                        <p:cTn id="80" dur="1000" fill="hold"/>
                                        <p:tgtEl>
                                          <p:spTgt spid="25"/>
                                        </p:tgtEl>
                                        <p:attrNameLst>
                                          <p:attrName>ppt_w</p:attrName>
                                        </p:attrNameLst>
                                      </p:cBhvr>
                                      <p:tavLst>
                                        <p:tav tm="0">
                                          <p:val>
                                            <p:fltVal val="0"/>
                                          </p:val>
                                        </p:tav>
                                        <p:tav tm="100000">
                                          <p:val>
                                            <p:strVal val="#ppt_w"/>
                                          </p:val>
                                        </p:tav>
                                      </p:tavLst>
                                    </p:anim>
                                    <p:anim calcmode="lin" valueType="num">
                                      <p:cBhvr>
                                        <p:cTn id="81" dur="1000" fill="hold"/>
                                        <p:tgtEl>
                                          <p:spTgt spid="25"/>
                                        </p:tgtEl>
                                        <p:attrNameLst>
                                          <p:attrName>ppt_h</p:attrName>
                                        </p:attrNameLst>
                                      </p:cBhvr>
                                      <p:tavLst>
                                        <p:tav tm="0">
                                          <p:val>
                                            <p:fltVal val="0"/>
                                          </p:val>
                                        </p:tav>
                                        <p:tav tm="100000">
                                          <p:val>
                                            <p:strVal val="#ppt_h"/>
                                          </p:val>
                                        </p:tav>
                                      </p:tavLst>
                                    </p:anim>
                                    <p:anim calcmode="lin" valueType="num">
                                      <p:cBhvr>
                                        <p:cTn id="82" dur="1000" fill="hold"/>
                                        <p:tgtEl>
                                          <p:spTgt spid="25"/>
                                        </p:tgtEl>
                                        <p:attrNameLst>
                                          <p:attrName>style.rotation</p:attrName>
                                        </p:attrNameLst>
                                      </p:cBhvr>
                                      <p:tavLst>
                                        <p:tav tm="0">
                                          <p:val>
                                            <p:fltVal val="360"/>
                                          </p:val>
                                        </p:tav>
                                        <p:tav tm="100000">
                                          <p:val>
                                            <p:fltVal val="0"/>
                                          </p:val>
                                        </p:tav>
                                      </p:tavLst>
                                    </p:anim>
                                    <p:animEffect transition="in" filter="fade">
                                      <p:cBhvr>
                                        <p:cTn id="83" dur="1000"/>
                                        <p:tgtEl>
                                          <p:spTgt spid="25"/>
                                        </p:tgtEl>
                                      </p:cBhvr>
                                    </p:animEffect>
                                  </p:childTnLst>
                                </p:cTn>
                              </p:par>
                              <p:par>
                                <p:cTn id="84" presetID="49" presetClass="exit" presetSubtype="0" accel="100000" fill="hold" nodeType="withEffect">
                                  <p:stCondLst>
                                    <p:cond delay="0"/>
                                  </p:stCondLst>
                                  <p:childTnLst>
                                    <p:anim calcmode="lin" valueType="num">
                                      <p:cBhvr>
                                        <p:cTn id="85" dur="1000"/>
                                        <p:tgtEl>
                                          <p:spTgt spid="22"/>
                                        </p:tgtEl>
                                        <p:attrNameLst>
                                          <p:attrName>ppt_w</p:attrName>
                                        </p:attrNameLst>
                                      </p:cBhvr>
                                      <p:tavLst>
                                        <p:tav tm="0">
                                          <p:val>
                                            <p:strVal val="ppt_w"/>
                                          </p:val>
                                        </p:tav>
                                        <p:tav tm="100000">
                                          <p:val>
                                            <p:fltVal val="0"/>
                                          </p:val>
                                        </p:tav>
                                      </p:tavLst>
                                    </p:anim>
                                    <p:anim calcmode="lin" valueType="num">
                                      <p:cBhvr>
                                        <p:cTn id="86" dur="1000"/>
                                        <p:tgtEl>
                                          <p:spTgt spid="22"/>
                                        </p:tgtEl>
                                        <p:attrNameLst>
                                          <p:attrName>ppt_h</p:attrName>
                                        </p:attrNameLst>
                                      </p:cBhvr>
                                      <p:tavLst>
                                        <p:tav tm="0">
                                          <p:val>
                                            <p:strVal val="ppt_h"/>
                                          </p:val>
                                        </p:tav>
                                        <p:tav tm="100000">
                                          <p:val>
                                            <p:fltVal val="0"/>
                                          </p:val>
                                        </p:tav>
                                      </p:tavLst>
                                    </p:anim>
                                    <p:anim calcmode="lin" valueType="num">
                                      <p:cBhvr>
                                        <p:cTn id="87" dur="1000"/>
                                        <p:tgtEl>
                                          <p:spTgt spid="22"/>
                                        </p:tgtEl>
                                        <p:attrNameLst>
                                          <p:attrName>style.rotation</p:attrName>
                                        </p:attrNameLst>
                                      </p:cBhvr>
                                      <p:tavLst>
                                        <p:tav tm="0">
                                          <p:val>
                                            <p:fltVal val="0"/>
                                          </p:val>
                                        </p:tav>
                                        <p:tav tm="100000">
                                          <p:val>
                                            <p:fltVal val="360"/>
                                          </p:val>
                                        </p:tav>
                                      </p:tavLst>
                                    </p:anim>
                                    <p:animEffect transition="out" filter="fade">
                                      <p:cBhvr>
                                        <p:cTn id="88" dur="1000"/>
                                        <p:tgtEl>
                                          <p:spTgt spid="22"/>
                                        </p:tgtEl>
                                      </p:cBhvr>
                                    </p:animEffect>
                                    <p:set>
                                      <p:cBhvr>
                                        <p:cTn id="89" dur="1" fill="hold">
                                          <p:stCondLst>
                                            <p:cond delay="999"/>
                                          </p:stCondLst>
                                        </p:cTn>
                                        <p:tgtEl>
                                          <p:spTgt spid="22"/>
                                        </p:tgtEl>
                                        <p:attrNameLst>
                                          <p:attrName>style.visibility</p:attrName>
                                        </p:attrNameLst>
                                      </p:cBhvr>
                                      <p:to>
                                        <p:strVal val="hidden"/>
                                      </p:to>
                                    </p:set>
                                  </p:childTnLst>
                                </p:cTn>
                              </p:par>
                            </p:childTnLst>
                          </p:cTn>
                        </p:par>
                        <p:par>
                          <p:cTn id="90" fill="hold">
                            <p:stCondLst>
                              <p:cond delay="1000"/>
                            </p:stCondLst>
                            <p:childTnLst>
                              <p:par>
                                <p:cTn id="91" presetID="10" presetClass="entr" presetSubtype="0" fill="hold" nodeType="afterEffect">
                                  <p:stCondLst>
                                    <p:cond delay="0"/>
                                  </p:stCondLst>
                                  <p:childTnLst>
                                    <p:set>
                                      <p:cBhvr>
                                        <p:cTn id="92" dur="1" fill="hold">
                                          <p:stCondLst>
                                            <p:cond delay="0"/>
                                          </p:stCondLst>
                                        </p:cTn>
                                        <p:tgtEl>
                                          <p:spTgt spid="38"/>
                                        </p:tgtEl>
                                        <p:attrNameLst>
                                          <p:attrName>style.visibility</p:attrName>
                                        </p:attrNameLst>
                                      </p:cBhvr>
                                      <p:to>
                                        <p:strVal val="visible"/>
                                      </p:to>
                                    </p:set>
                                    <p:animEffect transition="in" filter="fade">
                                      <p:cBhvr>
                                        <p:cTn id="93" dur="1000"/>
                                        <p:tgtEl>
                                          <p:spTgt spid="38"/>
                                        </p:tgtEl>
                                      </p:cBhvr>
                                    </p:animEffect>
                                  </p:childTnLst>
                                </p:cTn>
                              </p:par>
                            </p:childTnLst>
                          </p:cTn>
                        </p:par>
                      </p:childTnLst>
                    </p:cTn>
                  </p:par>
                  <p:par>
                    <p:cTn id="94" fill="hold">
                      <p:stCondLst>
                        <p:cond delay="indefinite"/>
                      </p:stCondLst>
                      <p:childTnLst>
                        <p:par>
                          <p:cTn id="95" fill="hold">
                            <p:stCondLst>
                              <p:cond delay="0"/>
                            </p:stCondLst>
                            <p:childTnLst>
                              <p:par>
                                <p:cTn id="96" presetID="0" presetClass="path" presetSubtype="0" accel="50000" decel="50000" fill="hold" nodeType="clickEffect">
                                  <p:stCondLst>
                                    <p:cond delay="0"/>
                                  </p:stCondLst>
                                  <p:childTnLst>
                                    <p:animMotion origin="layout" path="M 8.33333E-7 3.7037E-7 C -0.00052 -0.00232 -0.00035 -0.00532 -0.00174 -0.00718 C -0.00313 -0.00903 -0.00556 -0.0081 -0.00712 -0.00949 C -0.01042 -0.01227 -0.01268 -0.01644 -0.01597 -0.01898 C -0.01875 -0.0213 -0.02205 -0.02199 -0.025 -0.02384 C -0.03403 -0.02986 -0.04271 -0.03681 -0.05174 -0.04282 C -0.06806 -0.0537 -0.09149 -0.05486 -0.10886 -0.05718 C -0.12136 -0.06134 -0.13386 -0.06482 -0.14636 -0.06898 C -0.14879 -0.0713 -0.1507 -0.07454 -0.15347 -0.07616 C -0.17743 -0.09051 -0.15156 -0.07037 -0.16788 -0.08102 C -0.18438 -0.09167 -0.16302 -0.08056 -0.17847 -0.0882 C -0.1849 -0.10486 -0.19549 -0.11435 -0.20538 -0.12616 C -0.21302 -0.13519 -0.21823 -0.14491 -0.22674 -0.15232 C -0.22847 -0.15556 -0.22986 -0.15949 -0.23212 -0.16204 C -0.23351 -0.16366 -0.23594 -0.1632 -0.2375 -0.16435 C -0.24011 -0.1662 -0.24202 -0.16945 -0.24462 -0.17153 C -0.24688 -0.17338 -0.24931 -0.17454 -0.25174 -0.17616 C -0.2691 -0.19931 -0.28698 -0.19884 -0.31077 -0.20232 C -0.32153 -0.20625 -0.33229 -0.20833 -0.34288 -0.21204 C -0.35434 -0.22199 -0.37101 -0.22361 -0.38386 -0.2287 C -0.39705 -0.23403 -0.425 -0.23333 -0.425 -0.23333 C -0.4382 -0.23889 -0.42292 -0.23079 -0.43386 -0.24282 C -0.43698 -0.2463 -0.44132 -0.24699 -0.44462 -0.25 C -0.45226 -0.25718 -0.46441 -0.27245 -0.47327 -0.27616 C -0.47743 -0.28009 -0.4816 -0.28426 -0.48577 -0.2882 C -0.4875 -0.28982 -0.49097 -0.29282 -0.49097 -0.29282 C -0.50052 -0.31181 -0.51354 -0.32639 -0.52327 -0.34537 C -0.5257 -0.35 -0.52795 -0.35486 -0.53038 -0.35949 C -0.5316 -0.36181 -0.53386 -0.36667 -0.53386 -0.36667 C -0.53785 -0.38634 -0.53611 -0.40625 -0.55174 -0.41667 " pathEditMode="relative" ptsTypes="fffffffffffffffffffffffffffffA">
                                      <p:cBhvr>
                                        <p:cTn id="97" dur="2000" fill="hold"/>
                                        <p:tgtEl>
                                          <p:spTgt spid="38"/>
                                        </p:tgtEl>
                                        <p:attrNameLst>
                                          <p:attrName>ppt_x</p:attrName>
                                          <p:attrName>ppt_y</p:attrName>
                                        </p:attrNameLst>
                                      </p:cBhvr>
                                    </p:animMotion>
                                  </p:childTnLst>
                                </p:cTn>
                              </p:par>
                              <p:par>
                                <p:cTn id="98" presetID="6" presetClass="emph" presetSubtype="0" fill="hold" nodeType="withEffect">
                                  <p:stCondLst>
                                    <p:cond delay="0"/>
                                  </p:stCondLst>
                                  <p:childTnLst>
                                    <p:animScale>
                                      <p:cBhvr>
                                        <p:cTn id="99" dur="1000" fill="hold"/>
                                        <p:tgtEl>
                                          <p:spTgt spid="38"/>
                                        </p:tgtEl>
                                      </p:cBhvr>
                                      <p:by x="50000" y="50000"/>
                                    </p:animScale>
                                  </p:childTnLst>
                                </p:cTn>
                              </p:par>
                              <p:par>
                                <p:cTn id="100" presetID="10" presetClass="exit" presetSubtype="0" fill="hold" nodeType="withEffect">
                                  <p:stCondLst>
                                    <p:cond delay="0"/>
                                  </p:stCondLst>
                                  <p:childTnLst>
                                    <p:animEffect transition="out" filter="fade">
                                      <p:cBhvr>
                                        <p:cTn id="101" dur="1000"/>
                                        <p:tgtEl>
                                          <p:spTgt spid="24"/>
                                        </p:tgtEl>
                                      </p:cBhvr>
                                    </p:animEffect>
                                    <p:set>
                                      <p:cBhvr>
                                        <p:cTn id="102" dur="1" fill="hold">
                                          <p:stCondLst>
                                            <p:cond delay="999"/>
                                          </p:stCondLst>
                                        </p:cTn>
                                        <p:tgtEl>
                                          <p:spTgt spid="24"/>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10" presetClass="exit" presetSubtype="0" fill="hold" grpId="1" nodeType="clickEffect">
                                  <p:stCondLst>
                                    <p:cond delay="0"/>
                                  </p:stCondLst>
                                  <p:childTnLst>
                                    <p:animEffect transition="out" filter="fade">
                                      <p:cBhvr>
                                        <p:cTn id="106" dur="2000"/>
                                        <p:tgtEl>
                                          <p:spTgt spid="34"/>
                                        </p:tgtEl>
                                      </p:cBhvr>
                                    </p:animEffect>
                                    <p:set>
                                      <p:cBhvr>
                                        <p:cTn id="107" dur="1" fill="hold">
                                          <p:stCondLst>
                                            <p:cond delay="1999"/>
                                          </p:stCondLst>
                                        </p:cTn>
                                        <p:tgtEl>
                                          <p:spTgt spid="34"/>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2000"/>
                                        <p:tgtEl>
                                          <p:spTgt spid="35"/>
                                        </p:tgtEl>
                                      </p:cBhvr>
                                    </p:animEffect>
                                    <p:set>
                                      <p:cBhvr>
                                        <p:cTn id="110" dur="1" fill="hold">
                                          <p:stCondLst>
                                            <p:cond delay="1999"/>
                                          </p:stCondLst>
                                        </p:cTn>
                                        <p:tgtEl>
                                          <p:spTgt spid="35"/>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2000"/>
                                        <p:tgtEl>
                                          <p:spTgt spid="36"/>
                                        </p:tgtEl>
                                      </p:cBhvr>
                                    </p:animEffect>
                                    <p:set>
                                      <p:cBhvr>
                                        <p:cTn id="113" dur="1" fill="hold">
                                          <p:stCondLst>
                                            <p:cond delay="19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2" grpId="0" animBg="1"/>
      <p:bldP spid="25" grpId="0" animBg="1"/>
      <p:bldP spid="36" grpId="0" animBg="1"/>
      <p:bldP spid="36" grpId="1" animBg="1"/>
      <p:bldP spid="24" grpId="0" animBg="1"/>
      <p:bldP spid="24" grpId="1" animBg="1"/>
      <p:bldP spid="34" grpId="0" animBg="1"/>
      <p:bldP spid="34" grpId="1" animBg="1"/>
      <p:bldP spid="34" grpId="2" animBg="1"/>
      <p:bldP spid="35" grpId="0" animBg="1"/>
      <p:bldP spid="35" grpId="1" animBg="1"/>
      <p:bldP spid="35" grpId="2" animBg="1"/>
      <p:bldP spid="39" grpId="0" animBg="1"/>
      <p:bldP spid="39" grpId="1" animBg="1"/>
      <p:bldP spid="40" grpId="0" animBg="1"/>
      <p:bldP spid="40" grpId="1" animBg="1"/>
      <p:bldP spid="41" grpId="0" animBg="1"/>
      <p:bldP spid="41" grpId="1" animBg="1"/>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862322"/>
          </a:xfrm>
          <a:prstGeom prst="rect">
            <a:avLst/>
          </a:prstGeom>
        </p:spPr>
        <p:txBody>
          <a:bodyPr wrap="square">
            <a:spAutoFit/>
          </a:bodyPr>
          <a:lstStyle/>
          <a:p>
            <a:r>
              <a:rPr lang="en-US" dirty="0" smtClean="0">
                <a:hlinkClick r:id="rId2"/>
              </a:rPr>
              <a:t>https://en.wikipedia.org/wiki/History_of_Oregon</a:t>
            </a:r>
            <a:endParaRPr lang="en-US" dirty="0" smtClean="0"/>
          </a:p>
          <a:p>
            <a:r>
              <a:rPr lang="en-US" dirty="0" smtClean="0"/>
              <a:t>	 The Oregon Trail brought many new settlers to the region, starting in 1842–1843, after the United States agreed to jointly settle the Oregon Country with the United Kingdom. </a:t>
            </a:r>
          </a:p>
          <a:p>
            <a:r>
              <a:rPr lang="en-US" dirty="0" smtClean="0"/>
              <a:t>	 The border was defined peacefully in 1846 by the Oregon Treaty. The border between the United States and British North America was set at the 49th parallel. The Oregon Territory was officially organized in 1848.</a:t>
            </a:r>
          </a:p>
          <a:p>
            <a:r>
              <a:rPr lang="en-US" dirty="0" smtClean="0"/>
              <a:t>	 Settlement increased because of the Donation Land Claim Act of 1850, in conjunction with the forced relocation of the native population to Indian reservations. </a:t>
            </a:r>
          </a:p>
          <a:p>
            <a:r>
              <a:rPr lang="en-US" dirty="0" smtClean="0"/>
              <a:t>	The state was admitted to the Union on February 14, 1859.</a:t>
            </a:r>
          </a:p>
          <a:p>
            <a:r>
              <a:rPr lang="en-US" dirty="0" smtClean="0"/>
              <a:t>	</a:t>
            </a:r>
            <a:endParaRPr lang="en-US" dirty="0"/>
          </a:p>
        </p:txBody>
      </p:sp>
      <p:sp useBgFill="1">
        <p:nvSpPr>
          <p:cNvPr id="3" name="Rectangle 2"/>
          <p:cNvSpPr/>
          <p:nvPr/>
        </p:nvSpPr>
        <p:spPr>
          <a:xfrm>
            <a:off x="0" y="2743200"/>
            <a:ext cx="9144000" cy="6740307"/>
          </a:xfrm>
          <a:prstGeom prst="rect">
            <a:avLst/>
          </a:prstGeom>
        </p:spPr>
        <p:txBody>
          <a:bodyPr wrap="square">
            <a:spAutoFit/>
          </a:bodyPr>
          <a:lstStyle/>
          <a:p>
            <a:r>
              <a:rPr lang="en-US" dirty="0" smtClean="0">
                <a:hlinkClick r:id="rId3"/>
              </a:rPr>
              <a:t>https://en.wikipedia.org/wiki/Donation_Land_Claim_Act</a:t>
            </a:r>
            <a:endParaRPr lang="en-US" dirty="0" smtClean="0"/>
          </a:p>
          <a:p>
            <a:r>
              <a:rPr lang="en-US" dirty="0" smtClean="0"/>
              <a:t>	 The </a:t>
            </a:r>
            <a:r>
              <a:rPr lang="en-US" b="1" dirty="0" smtClean="0"/>
              <a:t>Donation Land Claim Act of 1850</a:t>
            </a:r>
            <a:r>
              <a:rPr lang="en-US" dirty="0" smtClean="0"/>
              <a:t>, sometimes known as the </a:t>
            </a:r>
            <a:r>
              <a:rPr lang="en-US" b="1" dirty="0" smtClean="0"/>
              <a:t>Donation Land Act</a:t>
            </a:r>
            <a:r>
              <a:rPr lang="en-US" dirty="0" smtClean="0"/>
              <a:t>, was a statute enacted in late 1850 by the United States Congress. It was intended to promote homestead settlements in the Oregon Territory. The law, a forerunner of the later Homestead Act, brought thousands of white settlers into the new territory, swelling the ranks of settlers traveling along the Oregon Trail. 7,437 land patents were issued under the law, which expired in late 1855.</a:t>
            </a:r>
          </a:p>
          <a:p>
            <a:r>
              <a:rPr lang="en-US" dirty="0" smtClean="0"/>
              <a:t>	 The passage of the law was largely due to the efforts of Samuel R. Thurston, the Oregon territorial delegate to Congress. The act, which became law on 27 September 1850, granted 320 acres (1.3 km</a:t>
            </a:r>
            <a:r>
              <a:rPr lang="en-US" baseline="30000" dirty="0" smtClean="0"/>
              <a:t>2</a:t>
            </a:r>
            <a:r>
              <a:rPr lang="en-US" dirty="0" smtClean="0"/>
              <a:t>) of designated areas free of charge to every unmarried white male citizen eighteen or older and 640 acres (2.6 km</a:t>
            </a:r>
            <a:r>
              <a:rPr lang="en-US" baseline="30000" dirty="0" smtClean="0"/>
              <a:t>2</a:t>
            </a:r>
            <a:r>
              <a:rPr lang="en-US" dirty="0" smtClean="0"/>
              <a:t>) to every married couple arriving in the Oregon Territory before 1 December 1850. In the case of a married couple, the husband and wife each owned half of the total grant under their own names. The law was one of the first that allowed married women in the United States to hold property under their own name."American half-breed Indians" were also eligible for the grant. A provision in the law granted half the amount to those who arrived after the 1850 deadline but before 1854.</a:t>
            </a:r>
            <a:r>
              <a:rPr lang="en-US" baseline="30000" dirty="0" smtClean="0"/>
              <a:t> </a:t>
            </a:r>
            <a:r>
              <a:rPr lang="en-US" dirty="0" smtClean="0"/>
              <a:t>Claimants were required to live on the land and to cultivate it for four years to own it outright.</a:t>
            </a:r>
          </a:p>
          <a:p>
            <a:r>
              <a:rPr lang="en-US" dirty="0" smtClean="0"/>
              <a:t>	 After the 1854 cut-off date, the designated land in Oregon was no longer free but was still available, selling at $1.25 an acre ($3.09/hectare), with a limit of 320 acres (1.3 km²) in any one claim. The law expired on December 1, 1855. In the following years, the price was raised and the maximum size of claims was progressively lowered.</a:t>
            </a:r>
          </a:p>
          <a:p>
            <a:r>
              <a:rPr lang="en-US" dirty="0" smtClean="0"/>
              <a:t>	In 1862, Congress passed the first of the "Homestead Acts," which was largely designed to encourage settlement of the Great Plains states, but applied to Oregon as well.</a:t>
            </a:r>
          </a:p>
          <a:p>
            <a:r>
              <a:rPr lang="en-US" dirty="0" smtClean="0"/>
              <a:t>	</a:t>
            </a:r>
            <a:endParaRPr lang="en-US" dirty="0"/>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402300"/>
          </a:xfrm>
          <a:prstGeom prst="rect">
            <a:avLst/>
          </a:prstGeom>
        </p:spPr>
        <p:txBody>
          <a:bodyPr wrap="square">
            <a:spAutoFit/>
          </a:bodyPr>
          <a:lstStyle/>
          <a:p>
            <a:r>
              <a:rPr lang="en-US" b="1" dirty="0" smtClean="0">
                <a:hlinkClick r:id="rId3"/>
              </a:rPr>
              <a:t>https://en.wikipedia.org/wiki/Ezra_Meeker</a:t>
            </a:r>
            <a:endParaRPr lang="en-US" b="1" dirty="0" smtClean="0"/>
          </a:p>
          <a:p>
            <a:r>
              <a:rPr lang="en-US" b="1" dirty="0" smtClean="0"/>
              <a:t>	Ezra Manning Meeker</a:t>
            </a:r>
            <a:r>
              <a:rPr lang="en-US" dirty="0" smtClean="0"/>
              <a:t> (December 29, 1830 – December 3, 1928)</a:t>
            </a:r>
          </a:p>
          <a:p>
            <a:r>
              <a:rPr lang="en-US" dirty="0" smtClean="0"/>
              <a:t> was an American pioneer who traveled the Oregon Trail by ox-drawn </a:t>
            </a:r>
          </a:p>
          <a:p>
            <a:r>
              <a:rPr lang="en-US" dirty="0" smtClean="0"/>
              <a:t>wagon as a young man, migrating from Iowa to the Pacific Coast. Late in</a:t>
            </a:r>
          </a:p>
          <a:p>
            <a:r>
              <a:rPr lang="en-US" dirty="0" smtClean="0"/>
              <a:t> life he worked to memorialize the Trail, repeatedly retracing the trip of his</a:t>
            </a:r>
          </a:p>
          <a:p>
            <a:r>
              <a:rPr lang="en-US" dirty="0" smtClean="0"/>
              <a:t> youth. Once known as the "Hop King of the World", he was the first mayor</a:t>
            </a:r>
          </a:p>
          <a:p>
            <a:r>
              <a:rPr lang="en-US" dirty="0" smtClean="0"/>
              <a:t> of Puyallup, Washington.</a:t>
            </a:r>
          </a:p>
          <a:p>
            <a:r>
              <a:rPr lang="en-US" dirty="0" smtClean="0"/>
              <a:t>	Meeker was born in Butler County, Ohio, to Jacob and Phoebe</a:t>
            </a:r>
          </a:p>
          <a:p>
            <a:r>
              <a:rPr lang="en-US" dirty="0" smtClean="0"/>
              <a:t> Meeker. His family relocated to Indiana when he was a boy. He married </a:t>
            </a:r>
          </a:p>
          <a:p>
            <a:r>
              <a:rPr lang="en-US" dirty="0" smtClean="0"/>
              <a:t>Eliza Jane Sumner in 1851; the following year the couple, with Ezra's </a:t>
            </a:r>
          </a:p>
          <a:p>
            <a:r>
              <a:rPr lang="en-US" dirty="0" smtClean="0"/>
              <a:t>brother and with their newborn son, set out for the Oregon Territory, </a:t>
            </a:r>
          </a:p>
          <a:p>
            <a:r>
              <a:rPr lang="en-US" dirty="0" smtClean="0"/>
              <a:t>where land could be claimed and settled on. Although they endured </a:t>
            </a:r>
          </a:p>
          <a:p>
            <a:r>
              <a:rPr lang="en-US" dirty="0" smtClean="0"/>
              <a:t>hardships on the Trail in the journey of nearly six months, the entire party </a:t>
            </a:r>
          </a:p>
          <a:p>
            <a:r>
              <a:rPr lang="en-US" dirty="0" smtClean="0"/>
              <a:t>survived the trek. Meeker and his family briefly stayed near Portland, </a:t>
            </a:r>
          </a:p>
          <a:p>
            <a:r>
              <a:rPr lang="en-US" dirty="0" smtClean="0"/>
              <a:t>then journeyed north to live in the Puget Sound region. They settled at </a:t>
            </a:r>
          </a:p>
          <a:p>
            <a:r>
              <a:rPr lang="en-US" dirty="0" smtClean="0"/>
              <a:t>what is now Puyallup in 1862, where Meeker grew hops for use in brewing </a:t>
            </a:r>
          </a:p>
          <a:p>
            <a:r>
              <a:rPr lang="en-US" dirty="0" smtClean="0"/>
              <a:t>beer. By 1887, his business had made him wealthy, and his wife built a</a:t>
            </a:r>
          </a:p>
          <a:p>
            <a:r>
              <a:rPr lang="en-US" dirty="0" smtClean="0"/>
              <a:t> large mansion for the family. In 1891 an infestation of hop aphids </a:t>
            </a:r>
          </a:p>
          <a:p>
            <a:r>
              <a:rPr lang="en-US" dirty="0" smtClean="0"/>
              <a:t>destroyed his crops and took much of his fortune. He later tried his hand </a:t>
            </a:r>
          </a:p>
          <a:p>
            <a:r>
              <a:rPr lang="en-US" dirty="0" smtClean="0"/>
              <a:t>at a number of ventures, and made four largely unsuccessful trips to the</a:t>
            </a:r>
          </a:p>
          <a:p>
            <a:r>
              <a:rPr lang="en-US" dirty="0" smtClean="0"/>
              <a:t> Klondike, taking groceries and hoping to profit from the gold rush.</a:t>
            </a:r>
          </a:p>
          <a:p>
            <a:r>
              <a:rPr lang="en-US" dirty="0" smtClean="0"/>
              <a:t>	Meeker became convinced that the Oregon Trail was being</a:t>
            </a:r>
          </a:p>
          <a:p>
            <a:r>
              <a:rPr lang="en-US" dirty="0" smtClean="0"/>
              <a:t> forgotten, and he determined to bring it publicity so it could be marked and monuments erected. In 1906–1908, although in his late 70s, he retraced his steps along the Oregon Trail by wagon, seeking to build monuments in communities along the way. His trek reached New York, and in Washington, D.C. he met President Theodore Roosevelt. He traveled the Trail again several times in the final two decades of this life, including by oxcart in 1910–1912 and by airplane in 1924. During another such trip, in 1928, Meeker fell ill but was succored by Henry Ford. On his return to Washington state, Meeker became ill again and died there on December 3, 1928 at age 97.</a:t>
            </a:r>
            <a:endParaRPr lang="en-US" dirty="0"/>
          </a:p>
        </p:txBody>
      </p:sp>
      <p:pic>
        <p:nvPicPr>
          <p:cNvPr id="1026" name="Picture 2"/>
          <p:cNvPicPr>
            <a:picLocks noChangeAspect="1" noChangeArrowheads="1"/>
          </p:cNvPicPr>
          <p:nvPr/>
        </p:nvPicPr>
        <p:blipFill>
          <a:blip r:embed="rId4"/>
          <a:srcRect/>
          <a:stretch>
            <a:fillRect/>
          </a:stretch>
        </p:blipFill>
        <p:spPr bwMode="auto">
          <a:xfrm>
            <a:off x="7200900" y="0"/>
            <a:ext cx="1943100" cy="2797175"/>
          </a:xfrm>
          <a:prstGeom prst="rect">
            <a:avLst/>
          </a:prstGeom>
          <a:noFill/>
          <a:ln w="9525">
            <a:noFill/>
            <a:miter lim="800000"/>
            <a:headEnd/>
            <a:tailEnd/>
          </a:ln>
          <a:effectLst/>
        </p:spPr>
      </p:pic>
      <p:sp>
        <p:nvSpPr>
          <p:cNvPr id="4" name="TextBox 3"/>
          <p:cNvSpPr txBox="1"/>
          <p:nvPr/>
        </p:nvSpPr>
        <p:spPr>
          <a:xfrm>
            <a:off x="7239000" y="0"/>
            <a:ext cx="652743" cy="369332"/>
          </a:xfrm>
          <a:prstGeom prst="rect">
            <a:avLst/>
          </a:prstGeom>
          <a:noFill/>
        </p:spPr>
        <p:txBody>
          <a:bodyPr wrap="none" rtlCol="0">
            <a:spAutoFit/>
          </a:bodyPr>
          <a:lstStyle/>
          <a:p>
            <a:r>
              <a:rPr lang="en-US" dirty="0" smtClean="0"/>
              <a:t>1854</a:t>
            </a:r>
            <a:endParaRPr lang="en-US" dirty="0"/>
          </a:p>
        </p:txBody>
      </p:sp>
      <p:pic>
        <p:nvPicPr>
          <p:cNvPr id="1027" name="Picture 3"/>
          <p:cNvPicPr>
            <a:picLocks noChangeAspect="1" noChangeArrowheads="1"/>
          </p:cNvPicPr>
          <p:nvPr/>
        </p:nvPicPr>
        <p:blipFill>
          <a:blip r:embed="rId5"/>
          <a:srcRect/>
          <a:stretch>
            <a:fillRect/>
          </a:stretch>
        </p:blipFill>
        <p:spPr bwMode="auto">
          <a:xfrm>
            <a:off x="7162800" y="3048000"/>
            <a:ext cx="1981200" cy="2873375"/>
          </a:xfrm>
          <a:prstGeom prst="rect">
            <a:avLst/>
          </a:prstGeom>
          <a:noFill/>
          <a:ln w="9525">
            <a:noFill/>
            <a:miter lim="800000"/>
            <a:headEnd/>
            <a:tailEnd/>
          </a:ln>
          <a:effectLst/>
        </p:spPr>
      </p:pic>
      <p:sp>
        <p:nvSpPr>
          <p:cNvPr id="6" name="TextBox 5"/>
          <p:cNvSpPr txBox="1"/>
          <p:nvPr/>
        </p:nvSpPr>
        <p:spPr>
          <a:xfrm>
            <a:off x="7239000" y="3048000"/>
            <a:ext cx="652743" cy="369332"/>
          </a:xfrm>
          <a:prstGeom prst="rect">
            <a:avLst/>
          </a:prstGeom>
          <a:noFill/>
        </p:spPr>
        <p:txBody>
          <a:bodyPr wrap="none" rtlCol="0">
            <a:spAutoFit/>
          </a:bodyPr>
          <a:lstStyle/>
          <a:p>
            <a:r>
              <a:rPr lang="en-US" dirty="0" smtClean="0">
                <a:solidFill>
                  <a:schemeClr val="bg1"/>
                </a:solidFill>
              </a:rPr>
              <a:t>1880</a:t>
            </a:r>
            <a:endParaRPr lang="en-US" dirty="0">
              <a:solidFill>
                <a:schemeClr val="bg1"/>
              </a:solidFill>
            </a:endParaRP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2" name="Rectangle 3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7" name="TextBox 46"/>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1852</a:t>
            </a:r>
            <a:endParaRPr lang="en-US" sz="4800" b="1" dirty="0">
              <a:solidFill>
                <a:srgbClr val="FF0000"/>
              </a:solidFill>
              <a:effectLst>
                <a:outerShdw dist="50800" dir="5400000" algn="ctr" rotWithShape="0">
                  <a:schemeClr val="tx1"/>
                </a:outerShdw>
              </a:effectLst>
            </a:endParaRPr>
          </a:p>
        </p:txBody>
      </p:sp>
      <p:grpSp>
        <p:nvGrpSpPr>
          <p:cNvPr id="37" name="Group 36"/>
          <p:cNvGrpSpPr/>
          <p:nvPr/>
        </p:nvGrpSpPr>
        <p:grpSpPr>
          <a:xfrm>
            <a:off x="-137160" y="758952"/>
            <a:ext cx="9814560" cy="6327648"/>
            <a:chOff x="-137160" y="758952"/>
            <a:chExt cx="9814560" cy="6327648"/>
          </a:xfrm>
        </p:grpSpPr>
        <p:pic>
          <p:nvPicPr>
            <p:cNvPr id="38" name="Picture 2" descr="File:United States 1853-12-1854.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39" name="Group 2"/>
            <p:cNvGrpSpPr/>
            <p:nvPr/>
          </p:nvGrpSpPr>
          <p:grpSpPr>
            <a:xfrm>
              <a:off x="-34186" y="928596"/>
              <a:ext cx="9711586" cy="6158004"/>
              <a:chOff x="21351" y="928596"/>
              <a:chExt cx="9711586" cy="6158004"/>
            </a:xfrm>
            <a:solidFill>
              <a:schemeClr val="bg1"/>
            </a:solidFill>
          </p:grpSpPr>
          <p:sp>
            <p:nvSpPr>
              <p:cNvPr id="41"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11"/>
              <p:cNvGrpSpPr/>
              <p:nvPr/>
            </p:nvGrpSpPr>
            <p:grpSpPr>
              <a:xfrm>
                <a:off x="21351" y="5294193"/>
                <a:ext cx="3435447" cy="1792407"/>
                <a:chOff x="-152400" y="5257800"/>
                <a:chExt cx="3505200" cy="1828800"/>
              </a:xfrm>
              <a:grpFill/>
            </p:grpSpPr>
            <p:sp>
              <p:nvSpPr>
                <p:cNvPr id="45" name="Rectangle 44"/>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3" name="Freeform 42"/>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4"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0" name="Picture 2" descr="File:United States 1853-12-1854.png"/>
            <p:cNvPicPr preferRelativeResize="0">
              <a:picLocks noChangeArrowheads="1"/>
            </p:cNvPicPr>
            <p:nvPr/>
          </p:nvPicPr>
          <p:blipFill>
            <a:blip r:embed="rId3"/>
            <a:srcRect l="38999" t="65077" r="56106" b="31310"/>
            <a:stretch>
              <a:fillRect/>
            </a:stretch>
          </p:blipFill>
          <p:spPr bwMode="auto">
            <a:xfrm rot="180000">
              <a:off x="3504494" y="4251947"/>
              <a:ext cx="438912" cy="256032"/>
            </a:xfrm>
            <a:prstGeom prst="rect">
              <a:avLst/>
            </a:prstGeom>
            <a:noFill/>
          </p:spPr>
        </p:pic>
      </p:gr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1853</a:t>
            </a:r>
            <a:endParaRPr lang="en-US" sz="4800" b="1" dirty="0">
              <a:solidFill>
                <a:srgbClr val="FF0000"/>
              </a:solidFill>
              <a:effectLst>
                <a:outerShdw dist="50800" dir="5400000" algn="ctr" rotWithShape="0">
                  <a:schemeClr val="tx1"/>
                </a:outerShdw>
              </a:effectLst>
            </a:endParaRPr>
          </a:p>
        </p:txBody>
      </p:sp>
      <p:grpSp>
        <p:nvGrpSpPr>
          <p:cNvPr id="2" name="Group 38"/>
          <p:cNvGrpSpPr/>
          <p:nvPr/>
        </p:nvGrpSpPr>
        <p:grpSpPr>
          <a:xfrm>
            <a:off x="-152400" y="758952"/>
            <a:ext cx="9895718" cy="6327648"/>
            <a:chOff x="-194414" y="758952"/>
            <a:chExt cx="9895718" cy="6327648"/>
          </a:xfrm>
        </p:grpSpPr>
        <p:grpSp>
          <p:nvGrpSpPr>
            <p:cNvPr id="3" name="Group 11"/>
            <p:cNvGrpSpPr/>
            <p:nvPr/>
          </p:nvGrpSpPr>
          <p:grpSpPr>
            <a:xfrm>
              <a:off x="-179174" y="758952"/>
              <a:ext cx="9339702" cy="6327648"/>
              <a:chOff x="-179174" y="758952"/>
              <a:chExt cx="9339702" cy="6327648"/>
            </a:xfrm>
          </p:grpSpPr>
          <p:pic>
            <p:nvPicPr>
              <p:cNvPr id="3074" name="Picture 2" descr="File:United States 1848-08-1849.png"/>
              <p:cNvPicPr>
                <a:picLocks noChangeAspect="1" noChangeArrowheads="1"/>
              </p:cNvPicPr>
              <p:nvPr/>
            </p:nvPicPr>
            <p:blipFill>
              <a:blip r:embed="rId4"/>
              <a:srcRect/>
              <a:stretch>
                <a:fillRect/>
              </a:stretch>
            </p:blipFill>
            <p:spPr bwMode="auto">
              <a:xfrm>
                <a:off x="-179174" y="758952"/>
                <a:ext cx="9339702" cy="6327648"/>
              </a:xfrm>
              <a:prstGeom prst="rect">
                <a:avLst/>
              </a:prstGeom>
              <a:noFill/>
            </p:spPr>
          </p:pic>
          <p:pic>
            <p:nvPicPr>
              <p:cNvPr id="10" name="Picture 2" descr="File:United States 1837-03-1838.png"/>
              <p:cNvPicPr>
                <a:picLocks noChangeAspect="1" noChangeArrowheads="1"/>
              </p:cNvPicPr>
              <p:nvPr/>
            </p:nvPicPr>
            <p:blipFill>
              <a:blip r:embed="rId5"/>
              <a:srcRect l="11259" t="19316" r="78135" b="73458"/>
              <a:stretch>
                <a:fillRect/>
              </a:stretch>
            </p:blipFill>
            <p:spPr bwMode="auto">
              <a:xfrm>
                <a:off x="609600" y="3712464"/>
                <a:ext cx="2057400" cy="304800"/>
              </a:xfrm>
              <a:prstGeom prst="rect">
                <a:avLst/>
              </a:prstGeom>
              <a:noFill/>
            </p:spPr>
          </p:pic>
        </p:grpSp>
        <p:grpSp>
          <p:nvGrpSpPr>
            <p:cNvPr id="4" name="Group 3"/>
            <p:cNvGrpSpPr/>
            <p:nvPr/>
          </p:nvGrpSpPr>
          <p:grpSpPr>
            <a:xfrm>
              <a:off x="-194414" y="914400"/>
              <a:ext cx="9895718" cy="6158004"/>
              <a:chOff x="-249263" y="928596"/>
              <a:chExt cx="9895718" cy="6158004"/>
            </a:xfrm>
            <a:solidFill>
              <a:schemeClr val="bg1"/>
            </a:solidFill>
          </p:grpSpPr>
          <p:sp>
            <p:nvSpPr>
              <p:cNvPr id="26" name="Freeform 25"/>
              <p:cNvSpPr/>
              <p:nvPr/>
            </p:nvSpPr>
            <p:spPr>
              <a:xfrm>
                <a:off x="3408337" y="2071596"/>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49263" y="5294193"/>
                <a:ext cx="3706061" cy="1792407"/>
                <a:chOff x="-428508" y="5257800"/>
                <a:chExt cx="3781308" cy="1828800"/>
              </a:xfrm>
              <a:grpFill/>
            </p:grpSpPr>
            <p:sp>
              <p:nvSpPr>
                <p:cNvPr id="30" name="Rectangle 29"/>
                <p:cNvSpPr/>
                <p:nvPr/>
              </p:nvSpPr>
              <p:spPr>
                <a:xfrm>
                  <a:off x="-428508"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Rectangle 30"/>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Freeform 27"/>
              <p:cNvSpPr/>
              <p:nvPr/>
            </p:nvSpPr>
            <p:spPr>
              <a:xfrm>
                <a:off x="3484537"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9" name="Freeform 28"/>
              <p:cNvSpPr/>
              <p:nvPr/>
            </p:nvSpPr>
            <p:spPr>
              <a:xfrm>
                <a:off x="4703737" y="58010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3" name="Freeform 22"/>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Rectangle 33"/>
          <p:cNvSpPr/>
          <p:nvPr/>
        </p:nvSpPr>
        <p:spPr>
          <a:xfrm>
            <a:off x="0" y="3301425"/>
            <a:ext cx="9144000" cy="584775"/>
          </a:xfrm>
          <a:prstGeom prst="rect">
            <a:avLst/>
          </a:prstGeom>
          <a:solidFill>
            <a:schemeClr val="bg1"/>
          </a:solidFill>
        </p:spPr>
        <p:txBody>
          <a:bodyPr wrap="square">
            <a:spAutoFit/>
          </a:bodyPr>
          <a:lstStyle/>
          <a:p>
            <a:r>
              <a:rPr lang="en-US" sz="3200" dirty="0" smtClean="0"/>
              <a:t>- Ezra Meeker, age 22, &amp; family settle in Puyallup (WA)</a:t>
            </a:r>
          </a:p>
        </p:txBody>
      </p:sp>
      <p:sp>
        <p:nvSpPr>
          <p:cNvPr id="25" name="5-Point Star 2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5" name="Rectangle 34"/>
          <p:cNvSpPr/>
          <p:nvPr/>
        </p:nvSpPr>
        <p:spPr>
          <a:xfrm>
            <a:off x="0" y="2768025"/>
            <a:ext cx="9144000" cy="584775"/>
          </a:xfrm>
          <a:prstGeom prst="rect">
            <a:avLst/>
          </a:prstGeom>
          <a:solidFill>
            <a:schemeClr val="bg1"/>
          </a:solidFill>
        </p:spPr>
        <p:txBody>
          <a:bodyPr wrap="square">
            <a:spAutoFit/>
          </a:bodyPr>
          <a:lstStyle/>
          <a:p>
            <a:r>
              <a:rPr lang="en-US" sz="3200" dirty="0" smtClean="0"/>
              <a:t>- becomes wealthy growing hops for beer making</a:t>
            </a:r>
          </a:p>
        </p:txBody>
      </p:sp>
      <p:pic>
        <p:nvPicPr>
          <p:cNvPr id="50178" name="Picture 2" descr="Image result for beer hops"/>
          <p:cNvPicPr>
            <a:picLocks noChangeAspect="1" noChangeArrowheads="1"/>
          </p:cNvPicPr>
          <p:nvPr/>
        </p:nvPicPr>
        <p:blipFill>
          <a:blip r:embed="rId6"/>
          <a:srcRect/>
          <a:stretch>
            <a:fillRect/>
          </a:stretch>
        </p:blipFill>
        <p:spPr bwMode="auto">
          <a:xfrm>
            <a:off x="685800" y="3943350"/>
            <a:ext cx="3886200" cy="2914650"/>
          </a:xfrm>
          <a:prstGeom prst="rect">
            <a:avLst/>
          </a:prstGeom>
          <a:noFill/>
          <a:ln w="76200">
            <a:solidFill>
              <a:schemeClr val="bg1"/>
            </a:solidFill>
          </a:ln>
        </p:spPr>
      </p:pic>
      <p:sp>
        <p:nvSpPr>
          <p:cNvPr id="24" name="Rectangle 23"/>
          <p:cNvSpPr/>
          <p:nvPr/>
        </p:nvSpPr>
        <p:spPr>
          <a:xfrm>
            <a:off x="3886200" y="2209800"/>
            <a:ext cx="5257800" cy="584775"/>
          </a:xfrm>
          <a:prstGeom prst="rect">
            <a:avLst/>
          </a:prstGeom>
          <a:solidFill>
            <a:schemeClr val="bg1"/>
          </a:solidFill>
        </p:spPr>
        <p:txBody>
          <a:bodyPr wrap="square">
            <a:spAutoFit/>
          </a:bodyPr>
          <a:lstStyle/>
          <a:p>
            <a:r>
              <a:rPr lang="en-US" sz="3200" dirty="0" smtClean="0"/>
              <a:t>- elected 1</a:t>
            </a:r>
            <a:r>
              <a:rPr lang="en-US" sz="3200" baseline="30000" dirty="0" smtClean="0"/>
              <a:t>st</a:t>
            </a:r>
            <a:r>
              <a:rPr lang="en-US" sz="3200" dirty="0" smtClean="0"/>
              <a:t> mayor of Puyallup</a:t>
            </a:r>
          </a:p>
        </p:txBody>
      </p:sp>
      <p:sp>
        <p:nvSpPr>
          <p:cNvPr id="27" name="Rectangle 26"/>
          <p:cNvSpPr/>
          <p:nvPr/>
        </p:nvSpPr>
        <p:spPr>
          <a:xfrm>
            <a:off x="3124200" y="762000"/>
            <a:ext cx="6019800" cy="584775"/>
          </a:xfrm>
          <a:prstGeom prst="rect">
            <a:avLst/>
          </a:prstGeom>
          <a:solidFill>
            <a:schemeClr val="bg1"/>
          </a:solidFill>
        </p:spPr>
        <p:txBody>
          <a:bodyPr wrap="square">
            <a:spAutoFit/>
          </a:bodyPr>
          <a:lstStyle/>
          <a:p>
            <a:r>
              <a:rPr lang="en-US" sz="3200" dirty="0" smtClean="0"/>
              <a:t>Washington Territory is established</a:t>
            </a:r>
          </a:p>
        </p:txBody>
      </p:sp>
      <p:pic>
        <p:nvPicPr>
          <p:cNvPr id="36" name="Picture 2"/>
          <p:cNvPicPr>
            <a:picLocks noChangeAspect="1" noChangeArrowheads="1"/>
          </p:cNvPicPr>
          <p:nvPr/>
        </p:nvPicPr>
        <p:blipFill>
          <a:blip r:embed="rId7" cstate="print"/>
          <a:srcRect/>
          <a:stretch>
            <a:fillRect/>
          </a:stretch>
        </p:blipFill>
        <p:spPr bwMode="auto">
          <a:xfrm>
            <a:off x="989835" y="228600"/>
            <a:ext cx="1067565" cy="15240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fill="hold" nodeType="withEffect">
                                  <p:stCondLst>
                                    <p:cond delay="0"/>
                                  </p:stCondLst>
                                  <p:childTnLst>
                                    <p:animScale>
                                      <p:cBhvr>
                                        <p:cTn id="6" dur="1000" fill="hold"/>
                                        <p:tgtEl>
                                          <p:spTgt spid="36"/>
                                        </p:tgtEl>
                                      </p:cBhvr>
                                      <p:by x="200000" y="200000"/>
                                    </p:animScale>
                                  </p:childTnLst>
                                </p:cTn>
                              </p:par>
                              <p:par>
                                <p:cTn id="7" presetID="42" presetClass="path" presetSubtype="0" fill="hold" nodeType="withEffect">
                                  <p:stCondLst>
                                    <p:cond delay="0"/>
                                  </p:stCondLst>
                                  <p:childTnLst>
                                    <p:animMotion origin="layout" path="M 3.33333E-6 -3.33333E-6 L 0.56666 0.65556 " pathEditMode="relative" rAng="0" ptsTypes="AA">
                                      <p:cBhvr>
                                        <p:cTn id="8" dur="1000" fill="hold"/>
                                        <p:tgtEl>
                                          <p:spTgt spid="36"/>
                                        </p:tgtEl>
                                        <p:attrNameLst>
                                          <p:attrName>ppt_x</p:attrName>
                                          <p:attrName>ppt_y</p:attrName>
                                        </p:attrNameLst>
                                      </p:cBhvr>
                                      <p:rCtr x="283" y="328"/>
                                    </p:animMotion>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1000"/>
                                        <p:tgtEl>
                                          <p:spTgt spid="34"/>
                                        </p:tgtEl>
                                      </p:cBhvr>
                                    </p:animEffect>
                                  </p:childTnLst>
                                </p:cTn>
                              </p:par>
                              <p:par>
                                <p:cTn id="13" presetID="49" presetClass="entr" presetSubtype="0" decel="10000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p:cTn id="15" dur="1000" fill="hold"/>
                                        <p:tgtEl>
                                          <p:spTgt spid="25"/>
                                        </p:tgtEl>
                                        <p:attrNameLst>
                                          <p:attrName>ppt_w</p:attrName>
                                        </p:attrNameLst>
                                      </p:cBhvr>
                                      <p:tavLst>
                                        <p:tav tm="0">
                                          <p:val>
                                            <p:fltVal val="0"/>
                                          </p:val>
                                        </p:tav>
                                        <p:tav tm="100000">
                                          <p:val>
                                            <p:strVal val="#ppt_w"/>
                                          </p:val>
                                        </p:tav>
                                      </p:tavLst>
                                    </p:anim>
                                    <p:anim calcmode="lin" valueType="num">
                                      <p:cBhvr>
                                        <p:cTn id="16" dur="1000" fill="hold"/>
                                        <p:tgtEl>
                                          <p:spTgt spid="25"/>
                                        </p:tgtEl>
                                        <p:attrNameLst>
                                          <p:attrName>ppt_h</p:attrName>
                                        </p:attrNameLst>
                                      </p:cBhvr>
                                      <p:tavLst>
                                        <p:tav tm="0">
                                          <p:val>
                                            <p:fltVal val="0"/>
                                          </p:val>
                                        </p:tav>
                                        <p:tav tm="100000">
                                          <p:val>
                                            <p:strVal val="#ppt_h"/>
                                          </p:val>
                                        </p:tav>
                                      </p:tavLst>
                                    </p:anim>
                                    <p:anim calcmode="lin" valueType="num">
                                      <p:cBhvr>
                                        <p:cTn id="17" dur="1000" fill="hold"/>
                                        <p:tgtEl>
                                          <p:spTgt spid="25"/>
                                        </p:tgtEl>
                                        <p:attrNameLst>
                                          <p:attrName>style.rotation</p:attrName>
                                        </p:attrNameLst>
                                      </p:cBhvr>
                                      <p:tavLst>
                                        <p:tav tm="0">
                                          <p:val>
                                            <p:fltVal val="360"/>
                                          </p:val>
                                        </p:tav>
                                        <p:tav tm="100000">
                                          <p:val>
                                            <p:fltVal val="0"/>
                                          </p:val>
                                        </p:tav>
                                      </p:tavLst>
                                    </p:anim>
                                    <p:animEffect transition="in" filter="fade">
                                      <p:cBhvr>
                                        <p:cTn id="18" dur="10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childTnLst>
                                </p:cTn>
                              </p:par>
                              <p:par>
                                <p:cTn id="24" presetID="22" presetClass="entr" presetSubtype="4" fill="hold" nodeType="withEffect">
                                  <p:stCondLst>
                                    <p:cond delay="0"/>
                                  </p:stCondLst>
                                  <p:childTnLst>
                                    <p:set>
                                      <p:cBhvr>
                                        <p:cTn id="25" dur="1" fill="hold">
                                          <p:stCondLst>
                                            <p:cond delay="0"/>
                                          </p:stCondLst>
                                        </p:cTn>
                                        <p:tgtEl>
                                          <p:spTgt spid="50178"/>
                                        </p:tgtEl>
                                        <p:attrNameLst>
                                          <p:attrName>style.visibility</p:attrName>
                                        </p:attrNameLst>
                                      </p:cBhvr>
                                      <p:to>
                                        <p:strVal val="visible"/>
                                      </p:to>
                                    </p:set>
                                    <p:animEffect transition="in" filter="wipe(down)">
                                      <p:cBhvr>
                                        <p:cTn id="26" dur="1000"/>
                                        <p:tgtEl>
                                          <p:spTgt spid="5017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10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1000"/>
                                        <p:tgtEl>
                                          <p:spTgt spid="24"/>
                                        </p:tgtEl>
                                      </p:cBhvr>
                                    </p:animEffect>
                                    <p:set>
                                      <p:cBhvr>
                                        <p:cTn id="36" dur="1" fill="hold">
                                          <p:stCondLst>
                                            <p:cond delay="999"/>
                                          </p:stCondLst>
                                        </p:cTn>
                                        <p:tgtEl>
                                          <p:spTgt spid="24"/>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1000"/>
                                        <p:tgtEl>
                                          <p:spTgt spid="35"/>
                                        </p:tgtEl>
                                      </p:cBhvr>
                                    </p:animEffect>
                                    <p:set>
                                      <p:cBhvr>
                                        <p:cTn id="39" dur="1" fill="hold">
                                          <p:stCondLst>
                                            <p:cond delay="999"/>
                                          </p:stCondLst>
                                        </p:cTn>
                                        <p:tgtEl>
                                          <p:spTgt spid="35"/>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1000"/>
                                        <p:tgtEl>
                                          <p:spTgt spid="34"/>
                                        </p:tgtEl>
                                      </p:cBhvr>
                                    </p:animEffect>
                                    <p:set>
                                      <p:cBhvr>
                                        <p:cTn id="42" dur="1" fill="hold">
                                          <p:stCondLst>
                                            <p:cond delay="999"/>
                                          </p:stCondLst>
                                        </p:cTn>
                                        <p:tgtEl>
                                          <p:spTgt spid="34"/>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1000"/>
                                        <p:tgtEl>
                                          <p:spTgt spid="50178"/>
                                        </p:tgtEl>
                                      </p:cBhvr>
                                    </p:animEffect>
                                    <p:set>
                                      <p:cBhvr>
                                        <p:cTn id="45" dur="1" fill="hold">
                                          <p:stCondLst>
                                            <p:cond delay="999"/>
                                          </p:stCondLst>
                                        </p:cTn>
                                        <p:tgtEl>
                                          <p:spTgt spid="50178"/>
                                        </p:tgtEl>
                                        <p:attrNameLst>
                                          <p:attrName>style.visibility</p:attrName>
                                        </p:attrNameLst>
                                      </p:cBhvr>
                                      <p:to>
                                        <p:strVal val="hidden"/>
                                      </p:to>
                                    </p:set>
                                  </p:childTnLst>
                                </p:cTn>
                              </p:par>
                            </p:childTnLst>
                          </p:cTn>
                        </p:par>
                        <p:par>
                          <p:cTn id="46" fill="hold">
                            <p:stCondLst>
                              <p:cond delay="1000"/>
                            </p:stCondLst>
                            <p:childTnLst>
                              <p:par>
                                <p:cTn id="47" presetID="49" presetClass="entr" presetSubtype="0" decel="100000"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p:cTn id="49" dur="1000" fill="hold"/>
                                        <p:tgtEl>
                                          <p:spTgt spid="22"/>
                                        </p:tgtEl>
                                        <p:attrNameLst>
                                          <p:attrName>ppt_w</p:attrName>
                                        </p:attrNameLst>
                                      </p:cBhvr>
                                      <p:tavLst>
                                        <p:tav tm="0">
                                          <p:val>
                                            <p:fltVal val="0"/>
                                          </p:val>
                                        </p:tav>
                                        <p:tav tm="100000">
                                          <p:val>
                                            <p:strVal val="#ppt_w"/>
                                          </p:val>
                                        </p:tav>
                                      </p:tavLst>
                                    </p:anim>
                                    <p:anim calcmode="lin" valueType="num">
                                      <p:cBhvr>
                                        <p:cTn id="50" dur="1000" fill="hold"/>
                                        <p:tgtEl>
                                          <p:spTgt spid="22"/>
                                        </p:tgtEl>
                                        <p:attrNameLst>
                                          <p:attrName>ppt_h</p:attrName>
                                        </p:attrNameLst>
                                      </p:cBhvr>
                                      <p:tavLst>
                                        <p:tav tm="0">
                                          <p:val>
                                            <p:fltVal val="0"/>
                                          </p:val>
                                        </p:tav>
                                        <p:tav tm="100000">
                                          <p:val>
                                            <p:strVal val="#ppt_h"/>
                                          </p:val>
                                        </p:tav>
                                      </p:tavLst>
                                    </p:anim>
                                    <p:anim calcmode="lin" valueType="num">
                                      <p:cBhvr>
                                        <p:cTn id="51" dur="1000" fill="hold"/>
                                        <p:tgtEl>
                                          <p:spTgt spid="22"/>
                                        </p:tgtEl>
                                        <p:attrNameLst>
                                          <p:attrName>style.rotation</p:attrName>
                                        </p:attrNameLst>
                                      </p:cBhvr>
                                      <p:tavLst>
                                        <p:tav tm="0">
                                          <p:val>
                                            <p:fltVal val="360"/>
                                          </p:val>
                                        </p:tav>
                                        <p:tav tm="100000">
                                          <p:val>
                                            <p:fltVal val="0"/>
                                          </p:val>
                                        </p:tav>
                                      </p:tavLst>
                                    </p:anim>
                                    <p:animEffect transition="in" filter="fade">
                                      <p:cBhvr>
                                        <p:cTn id="52" dur="1000"/>
                                        <p:tgtEl>
                                          <p:spTgt spid="22"/>
                                        </p:tgtEl>
                                      </p:cBhvr>
                                    </p:animEffect>
                                  </p:childTnLst>
                                </p:cTn>
                              </p:par>
                              <p:par>
                                <p:cTn id="53" presetID="49" presetClass="exit" presetSubtype="0" accel="100000" fill="hold" grpId="0" nodeType="withEffect">
                                  <p:stCondLst>
                                    <p:cond delay="0"/>
                                  </p:stCondLst>
                                  <p:childTnLst>
                                    <p:anim calcmode="lin" valueType="num">
                                      <p:cBhvr>
                                        <p:cTn id="54" dur="1000"/>
                                        <p:tgtEl>
                                          <p:spTgt spid="47"/>
                                        </p:tgtEl>
                                        <p:attrNameLst>
                                          <p:attrName>ppt_w</p:attrName>
                                        </p:attrNameLst>
                                      </p:cBhvr>
                                      <p:tavLst>
                                        <p:tav tm="0">
                                          <p:val>
                                            <p:strVal val="ppt_w"/>
                                          </p:val>
                                        </p:tav>
                                        <p:tav tm="100000">
                                          <p:val>
                                            <p:fltVal val="0"/>
                                          </p:val>
                                        </p:tav>
                                      </p:tavLst>
                                    </p:anim>
                                    <p:anim calcmode="lin" valueType="num">
                                      <p:cBhvr>
                                        <p:cTn id="55" dur="1000"/>
                                        <p:tgtEl>
                                          <p:spTgt spid="47"/>
                                        </p:tgtEl>
                                        <p:attrNameLst>
                                          <p:attrName>ppt_h</p:attrName>
                                        </p:attrNameLst>
                                      </p:cBhvr>
                                      <p:tavLst>
                                        <p:tav tm="0">
                                          <p:val>
                                            <p:strVal val="ppt_h"/>
                                          </p:val>
                                        </p:tav>
                                        <p:tav tm="100000">
                                          <p:val>
                                            <p:fltVal val="0"/>
                                          </p:val>
                                        </p:tav>
                                      </p:tavLst>
                                    </p:anim>
                                    <p:anim calcmode="lin" valueType="num">
                                      <p:cBhvr>
                                        <p:cTn id="56" dur="1000"/>
                                        <p:tgtEl>
                                          <p:spTgt spid="47"/>
                                        </p:tgtEl>
                                        <p:attrNameLst>
                                          <p:attrName>style.rotation</p:attrName>
                                        </p:attrNameLst>
                                      </p:cBhvr>
                                      <p:tavLst>
                                        <p:tav tm="0">
                                          <p:val>
                                            <p:fltVal val="0"/>
                                          </p:val>
                                        </p:tav>
                                        <p:tav tm="100000">
                                          <p:val>
                                            <p:fltVal val="360"/>
                                          </p:val>
                                        </p:tav>
                                      </p:tavLst>
                                    </p:anim>
                                    <p:animEffect transition="out" filter="fade">
                                      <p:cBhvr>
                                        <p:cTn id="57" dur="1000"/>
                                        <p:tgtEl>
                                          <p:spTgt spid="47"/>
                                        </p:tgtEl>
                                      </p:cBhvr>
                                    </p:animEffect>
                                    <p:set>
                                      <p:cBhvr>
                                        <p:cTn id="58" dur="1" fill="hold">
                                          <p:stCondLst>
                                            <p:cond delay="999"/>
                                          </p:stCondLst>
                                        </p:cTn>
                                        <p:tgtEl>
                                          <p:spTgt spid="47"/>
                                        </p:tgtEl>
                                        <p:attrNameLst>
                                          <p:attrName>style.visibility</p:attrName>
                                        </p:attrNameLst>
                                      </p:cBhvr>
                                      <p:to>
                                        <p:strVal val="hidden"/>
                                      </p:to>
                                    </p:set>
                                  </p:childTnLst>
                                </p:cTn>
                              </p:par>
                            </p:childTnLst>
                          </p:cTn>
                        </p:par>
                        <p:par>
                          <p:cTn id="59" fill="hold">
                            <p:stCondLst>
                              <p:cond delay="2000"/>
                            </p:stCondLst>
                            <p:childTnLst>
                              <p:par>
                                <p:cTn id="60" presetID="22" presetClass="entr" presetSubtype="8"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wipe(left)">
                                      <p:cBhvr>
                                        <p:cTn id="62" dur="1000"/>
                                        <p:tgtEl>
                                          <p:spTgt spid="2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xit" presetSubtype="0" fill="hold" nodeType="clickEffect">
                                  <p:stCondLst>
                                    <p:cond delay="0"/>
                                  </p:stCondLst>
                                  <p:childTnLst>
                                    <p:animEffect transition="out" filter="dissolve">
                                      <p:cBhvr>
                                        <p:cTn id="66" dur="2000"/>
                                        <p:tgtEl>
                                          <p:spTgt spid="2"/>
                                        </p:tgtEl>
                                      </p:cBhvr>
                                    </p:animEffect>
                                    <p:set>
                                      <p:cBhvr>
                                        <p:cTn id="67" dur="1" fill="hold">
                                          <p:stCondLst>
                                            <p:cond delay="1999"/>
                                          </p:stCondLst>
                                        </p:cTn>
                                        <p:tgtEl>
                                          <p:spTgt spid="2"/>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1000"/>
                                        <p:tgtEl>
                                          <p:spTgt spid="36"/>
                                        </p:tgtEl>
                                      </p:cBhvr>
                                    </p:animEffect>
                                    <p:set>
                                      <p:cBhvr>
                                        <p:cTn id="70" dur="1" fill="hold">
                                          <p:stCondLst>
                                            <p:cond delay="999"/>
                                          </p:stCondLst>
                                        </p:cTn>
                                        <p:tgtEl>
                                          <p:spTgt spid="36"/>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25"/>
                                        </p:tgtEl>
                                      </p:cBhvr>
                                    </p:animEffect>
                                    <p:set>
                                      <p:cBhvr>
                                        <p:cTn id="73" dur="1" fill="hold">
                                          <p:stCondLst>
                                            <p:cond delay="999"/>
                                          </p:stCondLst>
                                        </p:cTn>
                                        <p:tgtEl>
                                          <p:spTgt spid="25"/>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27"/>
                                        </p:tgtEl>
                                      </p:cBhvr>
                                    </p:animEffect>
                                    <p:set>
                                      <p:cBhvr>
                                        <p:cTn id="76" dur="1" fill="hold">
                                          <p:stCondLst>
                                            <p:cond delay="99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2" grpId="0" animBg="1"/>
      <p:bldP spid="34" grpId="0" animBg="1"/>
      <p:bldP spid="34" grpId="1" animBg="1"/>
      <p:bldP spid="25" grpId="0" animBg="1"/>
      <p:bldP spid="25" grpId="1" animBg="1"/>
      <p:bldP spid="35" grpId="0" animBg="1"/>
      <p:bldP spid="35" grpId="1" animBg="1"/>
      <p:bldP spid="24" grpId="0" animBg="1"/>
      <p:bldP spid="24" grpId="1" animBg="1"/>
      <p:bldP spid="27" grpId="0" animBg="1"/>
      <p:bldP spid="2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7" name="Rectangle 3"/>
          <p:cNvSpPr>
            <a:spLocks noChangeArrowheads="1"/>
          </p:cNvSpPr>
          <p:nvPr/>
        </p:nvSpPr>
        <p:spPr bwMode="auto">
          <a:xfrm>
            <a:off x="0" y="685800"/>
            <a:ext cx="9144000" cy="677108"/>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25400" dir="7200000" algn="ctr" rotWithShape="0">
                    <a:schemeClr val="tx1"/>
                  </a:outerShdw>
                </a:effectLst>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Oregon .</a:t>
            </a:r>
            <a:r>
              <a:rPr kumimoji="0" lang="en-US" sz="3800" b="1" i="0" u="none" strike="noStrike" cap="none" normalizeH="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 . . . . . </a:t>
            </a:r>
            <a:r>
              <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ea typeface="Calibri" pitchFamily="34" charset="0"/>
                <a:cs typeface="Arial" pitchFamily="34" charset="0"/>
              </a:rPr>
              <a:t>Utah . . . . . . California</a:t>
            </a:r>
            <a:endParaRPr kumimoji="0" lang="en-US" sz="3800" b="1" i="0" u="none" strike="noStrike" cap="none" normalizeH="0" baseline="0" dirty="0" smtClean="0">
              <a:ln>
                <a:noFill/>
              </a:ln>
              <a:solidFill>
                <a:schemeClr val="accent1">
                  <a:lumMod val="75000"/>
                </a:schemeClr>
              </a:solidFill>
              <a:effectLst>
                <a:outerShdw dist="25400" dir="7200000" algn="ctr" rotWithShape="0">
                  <a:schemeClr val="tx1"/>
                </a:outerShdw>
              </a:effectLst>
              <a:cs typeface="Arial" pitchFamily="34" charset="0"/>
            </a:endParaRPr>
          </a:p>
        </p:txBody>
      </p:sp>
      <p:grpSp>
        <p:nvGrpSpPr>
          <p:cNvPr id="30" name="Group 29"/>
          <p:cNvGrpSpPr/>
          <p:nvPr/>
        </p:nvGrpSpPr>
        <p:grpSpPr>
          <a:xfrm>
            <a:off x="-3203" y="3048000"/>
            <a:ext cx="8232803" cy="3810000"/>
            <a:chOff x="-3203" y="3048000"/>
            <a:chExt cx="8232803" cy="3810000"/>
          </a:xfrm>
        </p:grpSpPr>
        <p:sp useBgFill="1">
          <p:nvSpPr>
            <p:cNvPr id="29" name="TextBox 28"/>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27"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14" name="TextBox 13"/>
          <p:cNvSpPr txBox="1"/>
          <p:nvPr/>
        </p:nvSpPr>
        <p:spPr>
          <a:xfrm rot="300000">
            <a:off x="4102709" y="5144083"/>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15" name="TextBox 14"/>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23" name="Group 22"/>
          <p:cNvGrpSpPr/>
          <p:nvPr/>
        </p:nvGrpSpPr>
        <p:grpSpPr>
          <a:xfrm>
            <a:off x="1295400" y="5410200"/>
            <a:ext cx="7455511" cy="1117830"/>
            <a:chOff x="-3894618" y="6182380"/>
            <a:chExt cx="7455511" cy="1117830"/>
          </a:xfrm>
        </p:grpSpPr>
        <p:sp>
          <p:nvSpPr>
            <p:cNvPr id="24" name="TextBox 23"/>
            <p:cNvSpPr txBox="1"/>
            <p:nvPr/>
          </p:nvSpPr>
          <p:spPr>
            <a:xfrm rot="462627">
              <a:off x="2613198" y="6776990"/>
              <a:ext cx="947695" cy="523220"/>
            </a:xfrm>
            <a:prstGeom prst="rect">
              <a:avLst/>
            </a:prstGeom>
            <a:noFill/>
          </p:spPr>
          <p:txBody>
            <a:bodyPr wrap="none" rtlCol="0">
              <a:spAutoFit/>
            </a:bodyPr>
            <a:lstStyle/>
            <a:p>
              <a:r>
                <a:rPr lang="en-US" sz="2800" b="1" dirty="0" smtClean="0"/>
                <a:t>TIME</a:t>
              </a:r>
              <a:endParaRPr lang="en-US" sz="2800" b="1" dirty="0"/>
            </a:p>
          </p:txBody>
        </p:sp>
        <p:cxnSp>
          <p:nvCxnSpPr>
            <p:cNvPr id="25" name="Straight Arrow Connector 24"/>
            <p:cNvCxnSpPr/>
            <p:nvPr/>
          </p:nvCxnSpPr>
          <p:spPr>
            <a:xfrm>
              <a:off x="-3894618" y="6182380"/>
              <a:ext cx="6553200" cy="762000"/>
            </a:xfrm>
            <a:prstGeom prst="straightConnector1">
              <a:avLst/>
            </a:prstGeom>
            <a:ln w="76200">
              <a:solidFill>
                <a:schemeClr val="tx1"/>
              </a:solidFill>
              <a:tailEnd type="triangle" w="med" len="lg"/>
            </a:ln>
          </p:spPr>
          <p:style>
            <a:lnRef idx="1">
              <a:schemeClr val="accent1"/>
            </a:lnRef>
            <a:fillRef idx="0">
              <a:schemeClr val="accent1"/>
            </a:fillRef>
            <a:effectRef idx="0">
              <a:schemeClr val="accent1"/>
            </a:effectRef>
            <a:fontRef idx="minor">
              <a:schemeClr val="tx1"/>
            </a:fontRef>
          </p:style>
        </p:cxnSp>
      </p:grpSp>
      <p:sp>
        <p:nvSpPr>
          <p:cNvPr id="32" name="TextBox 31"/>
          <p:cNvSpPr txBox="1"/>
          <p:nvPr/>
        </p:nvSpPr>
        <p:spPr>
          <a:xfrm>
            <a:off x="4572000" y="3657600"/>
            <a:ext cx="577402" cy="1107996"/>
          </a:xfrm>
          <a:prstGeom prst="rect">
            <a:avLst/>
          </a:prstGeom>
          <a:noFill/>
        </p:spPr>
        <p:txBody>
          <a:bodyPr wrap="none" rtlCol="0">
            <a:spAutoFit/>
          </a:bodyPr>
          <a:lstStyle/>
          <a:p>
            <a:r>
              <a:rPr lang="en-US" sz="6600" b="1" dirty="0" smtClean="0">
                <a:solidFill>
                  <a:srgbClr val="FF0000"/>
                </a:solidFill>
                <a:effectLst>
                  <a:outerShdw dist="50800" dir="6600000" algn="ctr" rotWithShape="0">
                    <a:schemeClr val="bg1"/>
                  </a:outerShdw>
                </a:effectLst>
              </a:rPr>
              <a:t>?</a:t>
            </a:r>
            <a:endParaRPr lang="en-US" sz="6600" b="1" dirty="0">
              <a:solidFill>
                <a:srgbClr val="FF0000"/>
              </a:solidFill>
              <a:effectLst>
                <a:outerShdw dist="50800" dir="6600000" algn="ctr" rotWithShape="0">
                  <a:schemeClr val="bg1"/>
                </a:outerShdw>
              </a:effectLst>
            </a:endParaRPr>
          </a:p>
        </p:txBody>
      </p:sp>
      <p:sp useBgFill="1">
        <p:nvSpPr>
          <p:cNvPr id="33" name="Rectangle 32"/>
          <p:cNvSpPr/>
          <p:nvPr/>
        </p:nvSpPr>
        <p:spPr>
          <a:xfrm>
            <a:off x="4953000" y="762000"/>
            <a:ext cx="3505200" cy="685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7" name="Group 36"/>
          <p:cNvGrpSpPr/>
          <p:nvPr/>
        </p:nvGrpSpPr>
        <p:grpSpPr>
          <a:xfrm>
            <a:off x="1524000" y="4191000"/>
            <a:ext cx="6515793" cy="1209502"/>
            <a:chOff x="1447800" y="4343400"/>
            <a:chExt cx="6515793" cy="1209502"/>
          </a:xfrm>
        </p:grpSpPr>
        <p:sp>
          <p:nvSpPr>
            <p:cNvPr id="35" name="Freeform 34"/>
            <p:cNvSpPr/>
            <p:nvPr/>
          </p:nvSpPr>
          <p:spPr>
            <a:xfrm>
              <a:off x="1862051" y="48546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 name="TextBox 35"/>
            <p:cNvSpPr txBox="1"/>
            <p:nvPr/>
          </p:nvSpPr>
          <p:spPr>
            <a:xfrm>
              <a:off x="1447800" y="4343400"/>
              <a:ext cx="577402" cy="1107996"/>
            </a:xfrm>
            <a:prstGeom prst="rect">
              <a:avLst/>
            </a:prstGeom>
            <a:noFill/>
            <a:ln w="63500">
              <a:noFill/>
              <a:prstDash val="sysDot"/>
            </a:ln>
          </p:spPr>
          <p:txBody>
            <a:bodyPr wrap="none" rtlCol="0">
              <a:spAutoFit/>
            </a:bodyPr>
            <a:lstStyle/>
            <a:p>
              <a:r>
                <a:rPr lang="en-US" sz="6600" b="1" dirty="0" smtClean="0">
                  <a:solidFill>
                    <a:srgbClr val="FF0000"/>
                  </a:solidFill>
                  <a:effectLst>
                    <a:outerShdw dist="50800" dir="5400000" algn="ctr" rotWithShape="0">
                      <a:schemeClr val="tx1"/>
                    </a:outerShdw>
                  </a:effectLst>
                </a:rPr>
                <a:t>?</a:t>
              </a:r>
              <a:endParaRPr lang="en-US" sz="6600" b="1" dirty="0">
                <a:solidFill>
                  <a:srgbClr val="FF0000"/>
                </a:solidFill>
                <a:effectLst>
                  <a:outerShdw dist="50800" dir="5400000" algn="ctr" rotWithShape="0">
                    <a:schemeClr val="tx1"/>
                  </a:outerShdw>
                </a:effectLst>
              </a:endParaRPr>
            </a:p>
          </p:txBody>
        </p:sp>
      </p:gr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
            </a:r>
            <a:r>
              <a:rPr lang="en-US" sz="4800" b="1" dirty="0" smtClean="0">
                <a:ln>
                  <a:solidFill>
                    <a:srgbClr val="0070C0"/>
                  </a:solidFill>
                </a:ln>
                <a:solidFill>
                  <a:schemeClr val="accent1">
                    <a:lumMod val="75000"/>
                  </a:schemeClr>
                </a:solidFill>
                <a:effectLst>
                  <a:outerShdw dist="50800" dir="7800000" algn="ctr" rotWithShape="0">
                    <a:srgbClr val="7C262C"/>
                  </a:outerShdw>
                </a:effectLst>
                <a:latin typeface="Tempus Sans ITC" pitchFamily="82" charset="0"/>
              </a:rPr>
              <a:t>AT</a:t>
            </a: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16" name="TextBox 15"/>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39" name="TextBox 38"/>
          <p:cNvSpPr txBox="1"/>
          <p:nvPr/>
        </p:nvSpPr>
        <p:spPr>
          <a:xfrm>
            <a:off x="1219200" y="1905000"/>
            <a:ext cx="6514284" cy="523220"/>
          </a:xfrm>
          <a:prstGeom prst="rect">
            <a:avLst/>
          </a:prstGeom>
          <a:noFill/>
          <a:ln w="50800">
            <a:solidFill>
              <a:schemeClr val="tx1"/>
            </a:solidFill>
          </a:ln>
        </p:spPr>
        <p:txBody>
          <a:bodyPr wrap="none" rtlCol="0">
            <a:spAutoFit/>
          </a:bodyPr>
          <a:lstStyle/>
          <a:p>
            <a:r>
              <a:rPr lang="en-US" sz="2800" b="1" dirty="0" smtClean="0"/>
              <a:t>AVERAGE NUMBER OF SETTLERS PER YEAR</a:t>
            </a:r>
            <a:endParaRPr lang="en-US" sz="2800" b="1" dirty="0"/>
          </a:p>
        </p:txBody>
      </p:sp>
      <p:grpSp>
        <p:nvGrpSpPr>
          <p:cNvPr id="22" name="Group 21"/>
          <p:cNvGrpSpPr/>
          <p:nvPr/>
        </p:nvGrpSpPr>
        <p:grpSpPr>
          <a:xfrm>
            <a:off x="250611" y="2546578"/>
            <a:ext cx="1314975" cy="2939822"/>
            <a:chOff x="250611" y="2470378"/>
            <a:chExt cx="1314975" cy="2939822"/>
          </a:xfrm>
        </p:grpSpPr>
        <p:sp>
          <p:nvSpPr>
            <p:cNvPr id="18" name="TextBox 17"/>
            <p:cNvSpPr txBox="1"/>
            <p:nvPr/>
          </p:nvSpPr>
          <p:spPr>
            <a:xfrm rot="2193008">
              <a:off x="250611" y="2470378"/>
              <a:ext cx="1314975" cy="523220"/>
            </a:xfrm>
            <a:prstGeom prst="rect">
              <a:avLst/>
            </a:prstGeom>
            <a:noFill/>
          </p:spPr>
          <p:txBody>
            <a:bodyPr wrap="none" rtlCol="0">
              <a:spAutoFit/>
            </a:bodyPr>
            <a:lstStyle/>
            <a:p>
              <a:r>
                <a:rPr lang="en-US" sz="2800" b="1" dirty="0" smtClean="0"/>
                <a:t>Settlers</a:t>
              </a:r>
              <a:endParaRPr lang="en-US" sz="2800" b="1" dirty="0"/>
            </a:p>
          </p:txBody>
        </p:sp>
        <p:cxnSp>
          <p:nvCxnSpPr>
            <p:cNvPr id="20" name="Straight Arrow Connector 19"/>
            <p:cNvCxnSpPr/>
            <p:nvPr/>
          </p:nvCxnSpPr>
          <p:spPr>
            <a:xfrm rot="16200000" flipV="1">
              <a:off x="76597" y="4267597"/>
              <a:ext cx="2209800" cy="75406"/>
            </a:xfrm>
            <a:prstGeom prst="straightConnector1">
              <a:avLst/>
            </a:prstGeom>
            <a:ln w="76200">
              <a:solidFill>
                <a:schemeClr val="tx1"/>
              </a:solidFill>
              <a:tailEnd type="triangle" w="med" len="lg"/>
            </a:ln>
          </p:spPr>
          <p:style>
            <a:lnRef idx="1">
              <a:schemeClr val="accent1"/>
            </a:lnRef>
            <a:fillRef idx="0">
              <a:schemeClr val="accent1"/>
            </a:fillRef>
            <a:effectRef idx="0">
              <a:schemeClr val="accent1"/>
            </a:effectRef>
            <a:fontRef idx="minor">
              <a:schemeClr val="tx1"/>
            </a:fontRef>
          </p:style>
        </p:cxnSp>
      </p:grpSp>
      <p:sp useBgFill="1">
        <p:nvSpPr>
          <p:cNvPr id="26" name="Rectangle 25"/>
          <p:cNvSpPr/>
          <p:nvPr/>
        </p:nvSpPr>
        <p:spPr>
          <a:xfrm>
            <a:off x="304800" y="762000"/>
            <a:ext cx="3505200" cy="685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12648" y="914400"/>
            <a:ext cx="5371983"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10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wipe(down)">
                                      <p:cBhvr>
                                        <p:cTn id="15" dur="10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1000"/>
                                        <p:tgtEl>
                                          <p:spTgt spid="2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wipe(left)">
                                      <p:cBhvr>
                                        <p:cTn id="25" dur="1000"/>
                                        <p:tgtEl>
                                          <p:spTgt spid="34"/>
                                        </p:tgtEl>
                                      </p:cBhvr>
                                    </p:animEffect>
                                  </p:childTnLst>
                                </p:cTn>
                              </p:par>
                            </p:childTnLst>
                          </p:cTn>
                        </p:par>
                        <p:par>
                          <p:cTn id="26" fill="hold">
                            <p:stCondLst>
                              <p:cond delay="1000"/>
                            </p:stCondLst>
                            <p:childTnLst>
                              <p:par>
                                <p:cTn id="27" presetID="49" presetClass="entr" presetSubtype="0" decel="10000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1000" fill="hold"/>
                                        <p:tgtEl>
                                          <p:spTgt spid="32"/>
                                        </p:tgtEl>
                                        <p:attrNameLst>
                                          <p:attrName>ppt_w</p:attrName>
                                        </p:attrNameLst>
                                      </p:cBhvr>
                                      <p:tavLst>
                                        <p:tav tm="0">
                                          <p:val>
                                            <p:fltVal val="0"/>
                                          </p:val>
                                        </p:tav>
                                        <p:tav tm="100000">
                                          <p:val>
                                            <p:strVal val="#ppt_w"/>
                                          </p:val>
                                        </p:tav>
                                      </p:tavLst>
                                    </p:anim>
                                    <p:anim calcmode="lin" valueType="num">
                                      <p:cBhvr>
                                        <p:cTn id="30" dur="1000" fill="hold"/>
                                        <p:tgtEl>
                                          <p:spTgt spid="32"/>
                                        </p:tgtEl>
                                        <p:attrNameLst>
                                          <p:attrName>ppt_h</p:attrName>
                                        </p:attrNameLst>
                                      </p:cBhvr>
                                      <p:tavLst>
                                        <p:tav tm="0">
                                          <p:val>
                                            <p:fltVal val="0"/>
                                          </p:val>
                                        </p:tav>
                                        <p:tav tm="100000">
                                          <p:val>
                                            <p:strVal val="#ppt_h"/>
                                          </p:val>
                                        </p:tav>
                                      </p:tavLst>
                                    </p:anim>
                                    <p:anim calcmode="lin" valueType="num">
                                      <p:cBhvr>
                                        <p:cTn id="31" dur="1000" fill="hold"/>
                                        <p:tgtEl>
                                          <p:spTgt spid="32"/>
                                        </p:tgtEl>
                                        <p:attrNameLst>
                                          <p:attrName>style.rotation</p:attrName>
                                        </p:attrNameLst>
                                      </p:cBhvr>
                                      <p:tavLst>
                                        <p:tav tm="0">
                                          <p:val>
                                            <p:fltVal val="360"/>
                                          </p:val>
                                        </p:tav>
                                        <p:tav tm="100000">
                                          <p:val>
                                            <p:fltVal val="0"/>
                                          </p:val>
                                        </p:tav>
                                      </p:tavLst>
                                    </p:anim>
                                    <p:animEffect transition="in" filter="fade">
                                      <p:cBhvr>
                                        <p:cTn id="32" dur="10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grpId="1" nodeType="clickEffect">
                                  <p:stCondLst>
                                    <p:cond delay="0"/>
                                  </p:stCondLst>
                                  <p:childTnLst>
                                    <p:animEffect transition="out" filter="fade">
                                      <p:cBhvr>
                                        <p:cTn id="36" dur="1000"/>
                                        <p:tgtEl>
                                          <p:spTgt spid="32"/>
                                        </p:tgtEl>
                                      </p:cBhvr>
                                    </p:animEffect>
                                    <p:set>
                                      <p:cBhvr>
                                        <p:cTn id="37" dur="1" fill="hold">
                                          <p:stCondLst>
                                            <p:cond delay="999"/>
                                          </p:stCondLst>
                                        </p:cTn>
                                        <p:tgtEl>
                                          <p:spTgt spid="32"/>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1000"/>
                                        <p:tgtEl>
                                          <p:spTgt spid="34"/>
                                        </p:tgtEl>
                                      </p:cBhvr>
                                    </p:animEffect>
                                    <p:set>
                                      <p:cBhvr>
                                        <p:cTn id="40" dur="1" fill="hold">
                                          <p:stCondLst>
                                            <p:cond delay="999"/>
                                          </p:stCondLst>
                                        </p:cTn>
                                        <p:tgtEl>
                                          <p:spTgt spid="34"/>
                                        </p:tgtEl>
                                        <p:attrNameLst>
                                          <p:attrName>style.visibility</p:attrName>
                                        </p:attrNameLst>
                                      </p:cBhvr>
                                      <p:to>
                                        <p:strVal val="hidden"/>
                                      </p:to>
                                    </p:set>
                                  </p:childTnLst>
                                </p:cTn>
                              </p:par>
                            </p:childTnLst>
                          </p:cTn>
                        </p:par>
                        <p:par>
                          <p:cTn id="41" fill="hold">
                            <p:stCondLst>
                              <p:cond delay="1000"/>
                            </p:stCondLst>
                            <p:childTnLst>
                              <p:par>
                                <p:cTn id="42" presetID="47" presetClass="entr" presetSubtype="0" fill="hold" grpId="0" nodeType="after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fade">
                                      <p:cBhvr>
                                        <p:cTn id="44" dur="1000"/>
                                        <p:tgtEl>
                                          <p:spTgt spid="33"/>
                                        </p:tgtEl>
                                      </p:cBhvr>
                                    </p:animEffect>
                                    <p:anim calcmode="lin" valueType="num">
                                      <p:cBhvr>
                                        <p:cTn id="45" dur="1000" fill="hold"/>
                                        <p:tgtEl>
                                          <p:spTgt spid="33"/>
                                        </p:tgtEl>
                                        <p:attrNameLst>
                                          <p:attrName>ppt_x</p:attrName>
                                        </p:attrNameLst>
                                      </p:cBhvr>
                                      <p:tavLst>
                                        <p:tav tm="0">
                                          <p:val>
                                            <p:strVal val="#ppt_x"/>
                                          </p:val>
                                        </p:tav>
                                        <p:tav tm="100000">
                                          <p:val>
                                            <p:strVal val="#ppt_x"/>
                                          </p:val>
                                        </p:tav>
                                      </p:tavLst>
                                    </p:anim>
                                    <p:anim calcmode="lin" valueType="num">
                                      <p:cBhvr>
                                        <p:cTn id="46" dur="1000" fill="hold"/>
                                        <p:tgtEl>
                                          <p:spTgt spid="33"/>
                                        </p:tgtEl>
                                        <p:attrNameLst>
                                          <p:attrName>ppt_y</p:attrName>
                                        </p:attrNameLst>
                                      </p:cBhvr>
                                      <p:tavLst>
                                        <p:tav tm="0">
                                          <p:val>
                                            <p:strVal val="#ppt_y-.1"/>
                                          </p:val>
                                        </p:tav>
                                        <p:tav tm="100000">
                                          <p:val>
                                            <p:strVal val="#ppt_y"/>
                                          </p:val>
                                        </p:tav>
                                      </p:tavLst>
                                    </p:anim>
                                  </p:childTnLst>
                                </p:cTn>
                              </p:par>
                            </p:childTnLst>
                          </p:cTn>
                        </p:par>
                        <p:par>
                          <p:cTn id="47" fill="hold">
                            <p:stCondLst>
                              <p:cond delay="2000"/>
                            </p:stCondLst>
                            <p:childTnLst>
                              <p:par>
                                <p:cTn id="48" presetID="47"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1000"/>
                                        <p:tgtEl>
                                          <p:spTgt spid="15"/>
                                        </p:tgtEl>
                                      </p:cBhvr>
                                    </p:animEffect>
                                    <p:anim calcmode="lin" valueType="num">
                                      <p:cBhvr>
                                        <p:cTn id="51" dur="1000" fill="hold"/>
                                        <p:tgtEl>
                                          <p:spTgt spid="15"/>
                                        </p:tgtEl>
                                        <p:attrNameLst>
                                          <p:attrName>ppt_x</p:attrName>
                                        </p:attrNameLst>
                                      </p:cBhvr>
                                      <p:tavLst>
                                        <p:tav tm="0">
                                          <p:val>
                                            <p:strVal val="#ppt_x"/>
                                          </p:val>
                                        </p:tav>
                                        <p:tav tm="100000">
                                          <p:val>
                                            <p:strVal val="#ppt_x"/>
                                          </p:val>
                                        </p:tav>
                                      </p:tavLst>
                                    </p:anim>
                                    <p:anim calcmode="lin" valueType="num">
                                      <p:cBhvr>
                                        <p:cTn id="5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wipe(left)">
                                      <p:cBhvr>
                                        <p:cTn id="57" dur="1000"/>
                                        <p:tgtEl>
                                          <p:spTgt spid="37"/>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xit" presetSubtype="0" fill="hold" nodeType="clickEffect">
                                  <p:stCondLst>
                                    <p:cond delay="0"/>
                                  </p:stCondLst>
                                  <p:childTnLst>
                                    <p:animEffect transition="out" filter="fade">
                                      <p:cBhvr>
                                        <p:cTn id="61" dur="1000"/>
                                        <p:tgtEl>
                                          <p:spTgt spid="37"/>
                                        </p:tgtEl>
                                      </p:cBhvr>
                                    </p:animEffect>
                                    <p:set>
                                      <p:cBhvr>
                                        <p:cTn id="62" dur="1" fill="hold">
                                          <p:stCondLst>
                                            <p:cond delay="999"/>
                                          </p:stCondLst>
                                        </p:cTn>
                                        <p:tgtEl>
                                          <p:spTgt spid="37"/>
                                        </p:tgtEl>
                                        <p:attrNameLst>
                                          <p:attrName>style.visibility</p:attrName>
                                        </p:attrNameLst>
                                      </p:cBhvr>
                                      <p:to>
                                        <p:strVal val="hidden"/>
                                      </p:to>
                                    </p:set>
                                  </p:childTnLst>
                                </p:cTn>
                              </p:par>
                            </p:childTnLst>
                          </p:cTn>
                        </p:par>
                        <p:par>
                          <p:cTn id="63" fill="hold">
                            <p:stCondLst>
                              <p:cond delay="1000"/>
                            </p:stCondLst>
                            <p:childTnLst>
                              <p:par>
                                <p:cTn id="64" presetID="47" presetClass="entr" presetSubtype="0" fill="hold" grpId="0" nodeType="after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2000"/>
                            </p:stCondLst>
                            <p:childTnLst>
                              <p:par>
                                <p:cTn id="70" presetID="47"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fade">
                                      <p:cBhvr>
                                        <p:cTn id="72" dur="1000"/>
                                        <p:tgtEl>
                                          <p:spTgt spid="16"/>
                                        </p:tgtEl>
                                      </p:cBhvr>
                                    </p:animEffect>
                                    <p:anim calcmode="lin" valueType="num">
                                      <p:cBhvr>
                                        <p:cTn id="73" dur="1000" fill="hold"/>
                                        <p:tgtEl>
                                          <p:spTgt spid="16"/>
                                        </p:tgtEl>
                                        <p:attrNameLst>
                                          <p:attrName>ppt_x</p:attrName>
                                        </p:attrNameLst>
                                      </p:cBhvr>
                                      <p:tavLst>
                                        <p:tav tm="0">
                                          <p:val>
                                            <p:strVal val="#ppt_x"/>
                                          </p:val>
                                        </p:tav>
                                        <p:tav tm="100000">
                                          <p:val>
                                            <p:strVal val="#ppt_x"/>
                                          </p:val>
                                        </p:tav>
                                      </p:tavLst>
                                    </p:anim>
                                    <p:anim calcmode="lin" valueType="num">
                                      <p:cBhvr>
                                        <p:cTn id="7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7" presetClass="entr" presetSubtype="0" fill="hold" grpId="0" nodeType="click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fade">
                                      <p:cBhvr>
                                        <p:cTn id="79" dur="1000"/>
                                        <p:tgtEl>
                                          <p:spTgt spid="14"/>
                                        </p:tgtEl>
                                      </p:cBhvr>
                                    </p:animEffect>
                                    <p:anim calcmode="lin" valueType="num">
                                      <p:cBhvr>
                                        <p:cTn id="80" dur="1000" fill="hold"/>
                                        <p:tgtEl>
                                          <p:spTgt spid="14"/>
                                        </p:tgtEl>
                                        <p:attrNameLst>
                                          <p:attrName>ppt_x</p:attrName>
                                        </p:attrNameLst>
                                      </p:cBhvr>
                                      <p:tavLst>
                                        <p:tav tm="0">
                                          <p:val>
                                            <p:strVal val="#ppt_x"/>
                                          </p:val>
                                        </p:tav>
                                        <p:tav tm="100000">
                                          <p:val>
                                            <p:strVal val="#ppt_x"/>
                                          </p:val>
                                        </p:tav>
                                      </p:tavLst>
                                    </p:anim>
                                    <p:anim calcmode="lin" valueType="num">
                                      <p:cBhvr>
                                        <p:cTn id="81" dur="1000" fill="hold"/>
                                        <p:tgtEl>
                                          <p:spTgt spid="14"/>
                                        </p:tgtEl>
                                        <p:attrNameLst>
                                          <p:attrName>ppt_y</p:attrName>
                                        </p:attrNameLst>
                                      </p:cBhvr>
                                      <p:tavLst>
                                        <p:tav tm="0">
                                          <p:val>
                                            <p:strVal val="#ppt_y-.1"/>
                                          </p:val>
                                        </p:tav>
                                        <p:tav tm="100000">
                                          <p:val>
                                            <p:strVal val="#ppt_y"/>
                                          </p:val>
                                        </p:tav>
                                      </p:tavLst>
                                    </p:anim>
                                  </p:childTnLst>
                                </p:cTn>
                              </p:par>
                              <p:par>
                                <p:cTn id="82" presetID="10" presetClass="exit" presetSubtype="0" fill="hold" grpId="0" nodeType="withEffect">
                                  <p:stCondLst>
                                    <p:cond delay="0"/>
                                  </p:stCondLst>
                                  <p:childTnLst>
                                    <p:animEffect transition="out" filter="fade">
                                      <p:cBhvr>
                                        <p:cTn id="83" dur="1000"/>
                                        <p:tgtEl>
                                          <p:spTgt spid="17"/>
                                        </p:tgtEl>
                                      </p:cBhvr>
                                    </p:animEffect>
                                    <p:set>
                                      <p:cBhvr>
                                        <p:cTn id="84" dur="1" fill="hold">
                                          <p:stCondLst>
                                            <p:cond delay="999"/>
                                          </p:stCondLst>
                                        </p:cTn>
                                        <p:tgtEl>
                                          <p:spTgt spid="17"/>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0" presetClass="exit" presetSubtype="0" fill="hold" grpId="1" nodeType="clickEffect">
                                  <p:stCondLst>
                                    <p:cond delay="0"/>
                                  </p:stCondLst>
                                  <p:childTnLst>
                                    <p:animEffect transition="out" filter="fade">
                                      <p:cBhvr>
                                        <p:cTn id="88" dur="1000"/>
                                        <p:tgtEl>
                                          <p:spTgt spid="39"/>
                                        </p:tgtEl>
                                      </p:cBhvr>
                                    </p:animEffect>
                                    <p:set>
                                      <p:cBhvr>
                                        <p:cTn id="89" dur="1" fill="hold">
                                          <p:stCondLst>
                                            <p:cond delay="999"/>
                                          </p:stCondLst>
                                        </p:cTn>
                                        <p:tgtEl>
                                          <p:spTgt spid="39"/>
                                        </p:tgtEl>
                                        <p:attrNameLst>
                                          <p:attrName>style.visibility</p:attrName>
                                        </p:attrNameLst>
                                      </p:cBhvr>
                                      <p:to>
                                        <p:strVal val="hidden"/>
                                      </p:to>
                                    </p:set>
                                  </p:childTnLst>
                                </p:cTn>
                              </p:par>
                              <p:par>
                                <p:cTn id="90" presetID="10" presetClass="exit" presetSubtype="0" fill="hold" nodeType="withEffect">
                                  <p:stCondLst>
                                    <p:cond delay="0"/>
                                  </p:stCondLst>
                                  <p:childTnLst>
                                    <p:animEffect transition="out" filter="fade">
                                      <p:cBhvr>
                                        <p:cTn id="91" dur="1000"/>
                                        <p:tgtEl>
                                          <p:spTgt spid="22"/>
                                        </p:tgtEl>
                                      </p:cBhvr>
                                    </p:animEffect>
                                    <p:set>
                                      <p:cBhvr>
                                        <p:cTn id="92" dur="1" fill="hold">
                                          <p:stCondLst>
                                            <p:cond delay="999"/>
                                          </p:stCondLst>
                                        </p:cTn>
                                        <p:tgtEl>
                                          <p:spTgt spid="22"/>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1000"/>
                                        <p:tgtEl>
                                          <p:spTgt spid="23"/>
                                        </p:tgtEl>
                                      </p:cBhvr>
                                    </p:animEffect>
                                    <p:set>
                                      <p:cBhvr>
                                        <p:cTn id="95" dur="1" fill="hold">
                                          <p:stCondLst>
                                            <p:cond delay="999"/>
                                          </p:stCondLst>
                                        </p:cTn>
                                        <p:tgtEl>
                                          <p:spTgt spid="23"/>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15"/>
                                        </p:tgtEl>
                                      </p:cBhvr>
                                    </p:animEffect>
                                    <p:set>
                                      <p:cBhvr>
                                        <p:cTn id="98" dur="1" fill="hold">
                                          <p:stCondLst>
                                            <p:cond delay="999"/>
                                          </p:stCondLst>
                                        </p:cTn>
                                        <p:tgtEl>
                                          <p:spTgt spid="15"/>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1000"/>
                                        <p:tgtEl>
                                          <p:spTgt spid="16"/>
                                        </p:tgtEl>
                                      </p:cBhvr>
                                    </p:animEffect>
                                    <p:set>
                                      <p:cBhvr>
                                        <p:cTn id="101" dur="1" fill="hold">
                                          <p:stCondLst>
                                            <p:cond delay="999"/>
                                          </p:stCondLst>
                                        </p:cTn>
                                        <p:tgtEl>
                                          <p:spTgt spid="16"/>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14"/>
                                        </p:tgtEl>
                                      </p:cBhvr>
                                    </p:animEffect>
                                    <p:set>
                                      <p:cBhvr>
                                        <p:cTn id="104" dur="1" fill="hold">
                                          <p:stCondLst>
                                            <p:cond delay="999"/>
                                          </p:stCondLst>
                                        </p:cTn>
                                        <p:tgtEl>
                                          <p:spTgt spid="14"/>
                                        </p:tgtEl>
                                        <p:attrNameLst>
                                          <p:attrName>style.visibility</p:attrName>
                                        </p:attrNameLst>
                                      </p:cBhvr>
                                      <p:to>
                                        <p:strVal val="hidden"/>
                                      </p:to>
                                    </p:set>
                                  </p:childTnLst>
                                </p:cTn>
                              </p:par>
                            </p:childTnLst>
                          </p:cTn>
                        </p:par>
                        <p:par>
                          <p:cTn id="105" fill="hold">
                            <p:stCondLst>
                              <p:cond delay="1000"/>
                            </p:stCondLst>
                            <p:childTnLst>
                              <p:par>
                                <p:cTn id="106" presetID="22" presetClass="entr" presetSubtype="8" fill="hold" grpId="0" nodeType="after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ipe(left)">
                                      <p:cBhvr>
                                        <p:cTn id="10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4" grpId="0"/>
      <p:bldP spid="14" grpId="1"/>
      <p:bldP spid="15" grpId="0"/>
      <p:bldP spid="15" grpId="1"/>
      <p:bldP spid="32" grpId="0"/>
      <p:bldP spid="32" grpId="1"/>
      <p:bldP spid="33" grpId="0" animBg="1"/>
      <p:bldP spid="34" grpId="0" animBg="1"/>
      <p:bldP spid="34" grpId="1" animBg="1"/>
      <p:bldP spid="16" grpId="0"/>
      <p:bldP spid="16" grpId="1"/>
      <p:bldP spid="39" grpId="0" animBg="1"/>
      <p:bldP spid="39" grpId="1" animBg="1"/>
      <p:bldP spid="26" grpId="0" animBg="1"/>
      <p:bldP spid="2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14" name="TextBox 13"/>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1853</a:t>
            </a:r>
            <a:endParaRPr lang="en-US" sz="4800" b="1" dirty="0">
              <a:solidFill>
                <a:srgbClr val="FF0000"/>
              </a:solidFill>
              <a:effectLst>
                <a:outerShdw dist="50800" dir="5400000" algn="ctr" rotWithShape="0">
                  <a:schemeClr val="tx1"/>
                </a:outerShdw>
              </a:effectLst>
            </a:endParaRPr>
          </a:p>
        </p:txBody>
      </p:sp>
      <p:sp useBgFill="1">
        <p:nvSpPr>
          <p:cNvPr id="15" name="TextBox 14"/>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1856</a:t>
            </a:r>
            <a:endParaRPr lang="en-US" sz="4800" b="1" dirty="0">
              <a:solidFill>
                <a:srgbClr val="FF0000"/>
              </a:solidFill>
              <a:effectLst>
                <a:outerShdw dist="50800" dir="5400000" algn="ctr" rotWithShape="0">
                  <a:schemeClr val="tx1"/>
                </a:outerShdw>
              </a:effectLst>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grpSp>
        <p:nvGrpSpPr>
          <p:cNvPr id="11" name="Group 10"/>
          <p:cNvGrpSpPr/>
          <p:nvPr/>
        </p:nvGrpSpPr>
        <p:grpSpPr>
          <a:xfrm>
            <a:off x="-137160" y="758952"/>
            <a:ext cx="9814560" cy="6327648"/>
            <a:chOff x="-137160" y="758952"/>
            <a:chExt cx="9814560" cy="6327648"/>
          </a:xfrm>
        </p:grpSpPr>
        <p:pic>
          <p:nvPicPr>
            <p:cNvPr id="2050" name="Picture 2" descr="File:United States 1853-12-1854.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2" name="Group 2"/>
            <p:cNvGrpSpPr/>
            <p:nvPr/>
          </p:nvGrpSpPr>
          <p:grpSpPr>
            <a:xfrm>
              <a:off x="-34186"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 name="Picture 2" descr="File:United States 1853-12-1854.png"/>
            <p:cNvPicPr preferRelativeResize="0">
              <a:picLocks noChangeArrowheads="1"/>
            </p:cNvPicPr>
            <p:nvPr/>
          </p:nvPicPr>
          <p:blipFill>
            <a:blip r:embed="rId3"/>
            <a:srcRect l="38999" t="65077" r="56106" b="31310"/>
            <a:stretch>
              <a:fillRect/>
            </a:stretch>
          </p:blipFill>
          <p:spPr bwMode="auto">
            <a:xfrm rot="180000">
              <a:off x="3504494" y="4251947"/>
              <a:ext cx="438912" cy="256032"/>
            </a:xfrm>
            <a:prstGeom prst="rect">
              <a:avLst/>
            </a:prstGeom>
            <a:noFill/>
          </p:spPr>
        </p:pic>
      </p:grpSp>
      <p:sp>
        <p:nvSpPr>
          <p:cNvPr id="17" name="Explosion 2 16"/>
          <p:cNvSpPr/>
          <p:nvPr/>
        </p:nvSpPr>
        <p:spPr>
          <a:xfrm>
            <a:off x="228600" y="1676400"/>
            <a:ext cx="914400" cy="914400"/>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Explosion 2 18"/>
          <p:cNvSpPr/>
          <p:nvPr/>
        </p:nvSpPr>
        <p:spPr>
          <a:xfrm rot="2618148">
            <a:off x="1177022" y="1944537"/>
            <a:ext cx="867606" cy="1329323"/>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Explosion 2 19"/>
          <p:cNvSpPr/>
          <p:nvPr/>
        </p:nvSpPr>
        <p:spPr>
          <a:xfrm rot="20059808">
            <a:off x="1077062" y="1184040"/>
            <a:ext cx="1122475" cy="1006746"/>
          </a:xfrm>
          <a:prstGeom prst="irregularSeal2">
            <a:avLst/>
          </a:prstGeom>
          <a:gradFill flip="none" rotWithShape="1">
            <a:gsLst>
              <a:gs pos="0">
                <a:srgbClr val="FFF200"/>
              </a:gs>
              <a:gs pos="45000">
                <a:srgbClr val="FF7A00"/>
              </a:gs>
              <a:gs pos="70000">
                <a:srgbClr val="FF0300"/>
              </a:gs>
              <a:gs pos="100000">
                <a:srgbClr val="4D0808"/>
              </a:gs>
            </a:gsLst>
            <a:path path="shape">
              <a:fillToRect l="50000" t="50000" r="50000" b="50000"/>
            </a:path>
            <a:tileRect/>
          </a:gradFill>
          <a:ln w="38100">
            <a:noFill/>
            <a:prstDash val="sys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21" name="TextBox 20"/>
          <p:cNvSpPr txBox="1"/>
          <p:nvPr/>
        </p:nvSpPr>
        <p:spPr>
          <a:xfrm>
            <a:off x="4038600" y="710625"/>
            <a:ext cx="51054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Removal: 1856-1858</a:t>
            </a:r>
            <a:endParaRPr lang="en-US" sz="3200" b="1" dirty="0">
              <a:solidFill>
                <a:srgbClr val="FF0000"/>
              </a:solidFill>
              <a:effectLst>
                <a:outerShdw dist="50800" dir="7200000" algn="ctr" rotWithShape="0">
                  <a:schemeClr val="tx1"/>
                </a:outerShdw>
              </a:effectLst>
            </a:endParaRPr>
          </a:p>
        </p:txBody>
      </p:sp>
      <p:sp>
        <p:nvSpPr>
          <p:cNvPr id="32" name="Rectangle 31"/>
          <p:cNvSpPr/>
          <p:nvPr/>
        </p:nvSpPr>
        <p:spPr>
          <a:xfrm>
            <a:off x="0" y="5105400"/>
            <a:ext cx="9144000" cy="584775"/>
          </a:xfrm>
          <a:prstGeom prst="rect">
            <a:avLst/>
          </a:prstGeom>
          <a:solidFill>
            <a:schemeClr val="bg1"/>
          </a:solidFill>
        </p:spPr>
        <p:txBody>
          <a:bodyPr wrap="square">
            <a:spAutoFit/>
          </a:bodyPr>
          <a:lstStyle/>
          <a:p>
            <a:r>
              <a:rPr lang="en-US" sz="3200" dirty="0" smtClean="0"/>
              <a:t>1847-1858: on-going military engagements w/tribes</a:t>
            </a:r>
          </a:p>
        </p:txBody>
      </p:sp>
      <p:sp>
        <p:nvSpPr>
          <p:cNvPr id="33" name="Rectangle 32"/>
          <p:cNvSpPr/>
          <p:nvPr/>
        </p:nvSpPr>
        <p:spPr>
          <a:xfrm>
            <a:off x="0" y="5663625"/>
            <a:ext cx="9144000" cy="1077218"/>
          </a:xfrm>
          <a:prstGeom prst="rect">
            <a:avLst/>
          </a:prstGeom>
          <a:solidFill>
            <a:schemeClr val="bg1"/>
          </a:solidFill>
        </p:spPr>
        <p:txBody>
          <a:bodyPr wrap="square">
            <a:spAutoFit/>
          </a:bodyPr>
          <a:lstStyle/>
          <a:p>
            <a:r>
              <a:rPr lang="en-US" sz="3200" dirty="0" smtClean="0"/>
              <a:t>		Reservations: Siletz, Grand </a:t>
            </a:r>
            <a:r>
              <a:rPr lang="en-US" sz="3200" dirty="0" err="1" smtClean="0"/>
              <a:t>Ronde</a:t>
            </a:r>
            <a:r>
              <a:rPr lang="en-US" sz="3200" dirty="0" smtClean="0"/>
              <a:t>, Yakama,</a:t>
            </a:r>
          </a:p>
          <a:p>
            <a:r>
              <a:rPr lang="en-US" sz="3200" dirty="0" smtClean="0"/>
              <a:t> 		 	   	     Umatilla, Warm Springs </a:t>
            </a:r>
          </a:p>
        </p:txBody>
      </p:sp>
      <p:sp useBgFill="1">
        <p:nvSpPr>
          <p:cNvPr id="16" name="TextBox 15"/>
          <p:cNvSpPr txBox="1"/>
          <p:nvPr/>
        </p:nvSpPr>
        <p:spPr>
          <a:xfrm>
            <a:off x="0" y="710625"/>
            <a:ext cx="50292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a:t>
            </a:r>
            <a:endParaRPr lang="en-US" sz="3200" b="1" dirty="0">
              <a:solidFill>
                <a:srgbClr val="FF0000"/>
              </a:solidFill>
              <a:effectLst>
                <a:outerShdw dist="50800" dir="7200000" algn="ctr" rotWithShape="0">
                  <a:schemeClr val="tx1"/>
                </a:outerShdw>
              </a:effectLst>
            </a:endParaRPr>
          </a:p>
        </p:txBody>
      </p:sp>
      <p:sp>
        <p:nvSpPr>
          <p:cNvPr id="34" name="Freeform 33"/>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5" name="Group 13"/>
          <p:cNvGrpSpPr>
            <a:grpSpLocks noChangeAspect="1"/>
          </p:cNvGrpSpPr>
          <p:nvPr/>
        </p:nvGrpSpPr>
        <p:grpSpPr>
          <a:xfrm rot="347142">
            <a:off x="434284" y="1674618"/>
            <a:ext cx="1513642" cy="736616"/>
            <a:chOff x="1381958" y="2971800"/>
            <a:chExt cx="3225552" cy="1569719"/>
          </a:xfrm>
        </p:grpSpPr>
        <p:grpSp>
          <p:nvGrpSpPr>
            <p:cNvPr id="26" name="Group 11"/>
            <p:cNvGrpSpPr/>
            <p:nvPr/>
          </p:nvGrpSpPr>
          <p:grpSpPr>
            <a:xfrm>
              <a:off x="1381958" y="3491884"/>
              <a:ext cx="3225552" cy="1049635"/>
              <a:chOff x="1381958" y="3491884"/>
              <a:chExt cx="3225552" cy="1049635"/>
            </a:xfrm>
          </p:grpSpPr>
          <p:sp>
            <p:nvSpPr>
              <p:cNvPr id="28" name="Freeform 2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9" name="Freeform 2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0" name="Freeform 2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1" name="Freeform 3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27" name="Freeform 26"/>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4"/>
                                        </p:tgtEl>
                                      </p:cBhvr>
                                    </p:animEffect>
                                    <p:set>
                                      <p:cBhvr>
                                        <p:cTn id="7" dur="1" fill="hold">
                                          <p:stCondLst>
                                            <p:cond delay="999"/>
                                          </p:stCondLst>
                                        </p:cTn>
                                        <p:tgtEl>
                                          <p:spTgt spid="34"/>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1000"/>
                                        <p:tgtEl>
                                          <p:spTgt spid="32"/>
                                        </p:tgtEl>
                                      </p:cBhvr>
                                    </p:animEffect>
                                  </p:childTnLst>
                                </p:cTn>
                              </p:par>
                            </p:childTnLst>
                          </p:cTn>
                        </p:par>
                        <p:par>
                          <p:cTn id="11" fill="hold">
                            <p:stCondLst>
                              <p:cond delay="1000"/>
                            </p:stCondLst>
                            <p:childTnLst>
                              <p:par>
                                <p:cTn id="12" presetID="47" presetClass="entr" presetSubtype="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par>
                                <p:cTn id="17" presetID="54" presetClass="entr" presetSubtype="0" accel="100000" fill="hold" grpId="0" nodeType="withEffect">
                                  <p:stCondLst>
                                    <p:cond delay="10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1000" fill="hold"/>
                                        <p:tgtEl>
                                          <p:spTgt spid="19"/>
                                        </p:tgtEl>
                                        <p:attrNameLst>
                                          <p:attrName>ppt_w</p:attrName>
                                        </p:attrNameLst>
                                      </p:cBhvr>
                                      <p:tavLst>
                                        <p:tav tm="0">
                                          <p:val>
                                            <p:strVal val="#ppt_w*0.05"/>
                                          </p:val>
                                        </p:tav>
                                        <p:tav tm="100000">
                                          <p:val>
                                            <p:strVal val="#ppt_w"/>
                                          </p:val>
                                        </p:tav>
                                      </p:tavLst>
                                    </p:anim>
                                    <p:anim calcmode="lin" valueType="num">
                                      <p:cBhvr>
                                        <p:cTn id="20" dur="1000" fill="hold"/>
                                        <p:tgtEl>
                                          <p:spTgt spid="19"/>
                                        </p:tgtEl>
                                        <p:attrNameLst>
                                          <p:attrName>ppt_h</p:attrName>
                                        </p:attrNameLst>
                                      </p:cBhvr>
                                      <p:tavLst>
                                        <p:tav tm="0">
                                          <p:val>
                                            <p:strVal val="#ppt_h"/>
                                          </p:val>
                                        </p:tav>
                                        <p:tav tm="100000">
                                          <p:val>
                                            <p:strVal val="#ppt_h"/>
                                          </p:val>
                                        </p:tav>
                                      </p:tavLst>
                                    </p:anim>
                                    <p:anim calcmode="lin" valueType="num">
                                      <p:cBhvr>
                                        <p:cTn id="21" dur="1000" fill="hold"/>
                                        <p:tgtEl>
                                          <p:spTgt spid="19"/>
                                        </p:tgtEl>
                                        <p:attrNameLst>
                                          <p:attrName>ppt_x</p:attrName>
                                        </p:attrNameLst>
                                      </p:cBhvr>
                                      <p:tavLst>
                                        <p:tav tm="0">
                                          <p:val>
                                            <p:strVal val="#ppt_x-.2"/>
                                          </p:val>
                                        </p:tav>
                                        <p:tav tm="100000">
                                          <p:val>
                                            <p:strVal val="#ppt_x"/>
                                          </p:val>
                                        </p:tav>
                                      </p:tavLst>
                                    </p:anim>
                                    <p:anim calcmode="lin" valueType="num">
                                      <p:cBhvr>
                                        <p:cTn id="22" dur="1000" fill="hold"/>
                                        <p:tgtEl>
                                          <p:spTgt spid="19"/>
                                        </p:tgtEl>
                                        <p:attrNameLst>
                                          <p:attrName>ppt_y</p:attrName>
                                        </p:attrNameLst>
                                      </p:cBhvr>
                                      <p:tavLst>
                                        <p:tav tm="0">
                                          <p:val>
                                            <p:strVal val="#ppt_y"/>
                                          </p:val>
                                        </p:tav>
                                        <p:tav tm="100000">
                                          <p:val>
                                            <p:strVal val="#ppt_y"/>
                                          </p:val>
                                        </p:tav>
                                      </p:tavLst>
                                    </p:anim>
                                    <p:animEffect transition="in" filter="fade">
                                      <p:cBhvr>
                                        <p:cTn id="23" dur="1000"/>
                                        <p:tgtEl>
                                          <p:spTgt spid="19"/>
                                        </p:tgtEl>
                                      </p:cBhvr>
                                    </p:animEffect>
                                  </p:childTnLst>
                                </p:cTn>
                              </p:par>
                              <p:par>
                                <p:cTn id="24" presetID="47" presetClass="entr" presetSubtype="0" fill="hold" grpId="0" nodeType="withEffect">
                                  <p:stCondLst>
                                    <p:cond delay="2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1000"/>
                                        <p:tgtEl>
                                          <p:spTgt spid="17"/>
                                        </p:tgtEl>
                                      </p:cBhvr>
                                    </p:animEffect>
                                    <p:anim calcmode="lin" valueType="num">
                                      <p:cBhvr>
                                        <p:cTn id="27" dur="1000" fill="hold"/>
                                        <p:tgtEl>
                                          <p:spTgt spid="17"/>
                                        </p:tgtEl>
                                        <p:attrNameLst>
                                          <p:attrName>ppt_x</p:attrName>
                                        </p:attrNameLst>
                                      </p:cBhvr>
                                      <p:tavLst>
                                        <p:tav tm="0">
                                          <p:val>
                                            <p:strVal val="#ppt_x"/>
                                          </p:val>
                                        </p:tav>
                                        <p:tav tm="100000">
                                          <p:val>
                                            <p:strVal val="#ppt_x"/>
                                          </p:val>
                                        </p:tav>
                                      </p:tavLst>
                                    </p:anim>
                                    <p:anim calcmode="lin" valueType="num">
                                      <p:cBhvr>
                                        <p:cTn id="2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9" presetClass="entr" presetSubtype="0" decel="10000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1000" fill="hold"/>
                                        <p:tgtEl>
                                          <p:spTgt spid="15"/>
                                        </p:tgtEl>
                                        <p:attrNameLst>
                                          <p:attrName>ppt_w</p:attrName>
                                        </p:attrNameLst>
                                      </p:cBhvr>
                                      <p:tavLst>
                                        <p:tav tm="0">
                                          <p:val>
                                            <p:fltVal val="0"/>
                                          </p:val>
                                        </p:tav>
                                        <p:tav tm="100000">
                                          <p:val>
                                            <p:strVal val="#ppt_w"/>
                                          </p:val>
                                        </p:tav>
                                      </p:tavLst>
                                    </p:anim>
                                    <p:anim calcmode="lin" valueType="num">
                                      <p:cBhvr>
                                        <p:cTn id="34" dur="1000" fill="hold"/>
                                        <p:tgtEl>
                                          <p:spTgt spid="15"/>
                                        </p:tgtEl>
                                        <p:attrNameLst>
                                          <p:attrName>ppt_h</p:attrName>
                                        </p:attrNameLst>
                                      </p:cBhvr>
                                      <p:tavLst>
                                        <p:tav tm="0">
                                          <p:val>
                                            <p:fltVal val="0"/>
                                          </p:val>
                                        </p:tav>
                                        <p:tav tm="100000">
                                          <p:val>
                                            <p:strVal val="#ppt_h"/>
                                          </p:val>
                                        </p:tav>
                                      </p:tavLst>
                                    </p:anim>
                                    <p:anim calcmode="lin" valueType="num">
                                      <p:cBhvr>
                                        <p:cTn id="35" dur="1000" fill="hold"/>
                                        <p:tgtEl>
                                          <p:spTgt spid="15"/>
                                        </p:tgtEl>
                                        <p:attrNameLst>
                                          <p:attrName>style.rotation</p:attrName>
                                        </p:attrNameLst>
                                      </p:cBhvr>
                                      <p:tavLst>
                                        <p:tav tm="0">
                                          <p:val>
                                            <p:fltVal val="360"/>
                                          </p:val>
                                        </p:tav>
                                        <p:tav tm="100000">
                                          <p:val>
                                            <p:fltVal val="0"/>
                                          </p:val>
                                        </p:tav>
                                      </p:tavLst>
                                    </p:anim>
                                    <p:animEffect transition="in" filter="fade">
                                      <p:cBhvr>
                                        <p:cTn id="36" dur="1000"/>
                                        <p:tgtEl>
                                          <p:spTgt spid="15"/>
                                        </p:tgtEl>
                                      </p:cBhvr>
                                    </p:animEffect>
                                  </p:childTnLst>
                                </p:cTn>
                              </p:par>
                              <p:par>
                                <p:cTn id="37" presetID="49" presetClass="exit" presetSubtype="0" accel="100000" fill="hold" grpId="0" nodeType="withEffect">
                                  <p:stCondLst>
                                    <p:cond delay="0"/>
                                  </p:stCondLst>
                                  <p:childTnLst>
                                    <p:anim calcmode="lin" valueType="num">
                                      <p:cBhvr>
                                        <p:cTn id="38" dur="1000"/>
                                        <p:tgtEl>
                                          <p:spTgt spid="14"/>
                                        </p:tgtEl>
                                        <p:attrNameLst>
                                          <p:attrName>ppt_w</p:attrName>
                                        </p:attrNameLst>
                                      </p:cBhvr>
                                      <p:tavLst>
                                        <p:tav tm="0">
                                          <p:val>
                                            <p:strVal val="ppt_w"/>
                                          </p:val>
                                        </p:tav>
                                        <p:tav tm="100000">
                                          <p:val>
                                            <p:fltVal val="0"/>
                                          </p:val>
                                        </p:tav>
                                      </p:tavLst>
                                    </p:anim>
                                    <p:anim calcmode="lin" valueType="num">
                                      <p:cBhvr>
                                        <p:cTn id="39" dur="1000"/>
                                        <p:tgtEl>
                                          <p:spTgt spid="14"/>
                                        </p:tgtEl>
                                        <p:attrNameLst>
                                          <p:attrName>ppt_h</p:attrName>
                                        </p:attrNameLst>
                                      </p:cBhvr>
                                      <p:tavLst>
                                        <p:tav tm="0">
                                          <p:val>
                                            <p:strVal val="ppt_h"/>
                                          </p:val>
                                        </p:tav>
                                        <p:tav tm="100000">
                                          <p:val>
                                            <p:fltVal val="0"/>
                                          </p:val>
                                        </p:tav>
                                      </p:tavLst>
                                    </p:anim>
                                    <p:anim calcmode="lin" valueType="num">
                                      <p:cBhvr>
                                        <p:cTn id="40" dur="1000"/>
                                        <p:tgtEl>
                                          <p:spTgt spid="14"/>
                                        </p:tgtEl>
                                        <p:attrNameLst>
                                          <p:attrName>style.rotation</p:attrName>
                                        </p:attrNameLst>
                                      </p:cBhvr>
                                      <p:tavLst>
                                        <p:tav tm="0">
                                          <p:val>
                                            <p:fltVal val="0"/>
                                          </p:val>
                                        </p:tav>
                                        <p:tav tm="100000">
                                          <p:val>
                                            <p:fltVal val="360"/>
                                          </p:val>
                                        </p:tav>
                                      </p:tavLst>
                                    </p:anim>
                                    <p:animEffect transition="out" filter="fade">
                                      <p:cBhvr>
                                        <p:cTn id="41" dur="1000"/>
                                        <p:tgtEl>
                                          <p:spTgt spid="14"/>
                                        </p:tgtEl>
                                      </p:cBhvr>
                                    </p:animEffect>
                                    <p:set>
                                      <p:cBhvr>
                                        <p:cTn id="42" dur="1" fill="hold">
                                          <p:stCondLst>
                                            <p:cond delay="999"/>
                                          </p:stCondLst>
                                        </p:cTn>
                                        <p:tgtEl>
                                          <p:spTgt spid="14"/>
                                        </p:tgtEl>
                                        <p:attrNameLst>
                                          <p:attrName>style.visibility</p:attrName>
                                        </p:attrNameLst>
                                      </p:cBhvr>
                                      <p:to>
                                        <p:strVal val="hidden"/>
                                      </p:to>
                                    </p:set>
                                  </p:childTnLst>
                                </p:cTn>
                              </p:par>
                            </p:childTnLst>
                          </p:cTn>
                        </p:par>
                        <p:par>
                          <p:cTn id="43" fill="hold">
                            <p:stCondLst>
                              <p:cond delay="1000"/>
                            </p:stCondLst>
                            <p:childTnLst>
                              <p:par>
                                <p:cTn id="44" presetID="22" presetClass="entr" presetSubtype="8"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1000"/>
                                        <p:tgtEl>
                                          <p:spTgt spid="16"/>
                                        </p:tgtEl>
                                      </p:cBhvr>
                                    </p:animEffect>
                                  </p:childTnLst>
                                </p:cTn>
                              </p:par>
                            </p:childTnLst>
                          </p:cTn>
                        </p:par>
                        <p:par>
                          <p:cTn id="47" fill="hold">
                            <p:stCondLst>
                              <p:cond delay="2000"/>
                            </p:stCondLst>
                            <p:childTnLst>
                              <p:par>
                                <p:cTn id="48" presetID="10" presetClass="exit" presetSubtype="0" fill="hold" grpId="1" nodeType="afterEffect">
                                  <p:stCondLst>
                                    <p:cond delay="0"/>
                                  </p:stCondLst>
                                  <p:childTnLst>
                                    <p:animEffect transition="out" filter="fade">
                                      <p:cBhvr>
                                        <p:cTn id="49" dur="2000"/>
                                        <p:tgtEl>
                                          <p:spTgt spid="20"/>
                                        </p:tgtEl>
                                      </p:cBhvr>
                                    </p:animEffect>
                                    <p:set>
                                      <p:cBhvr>
                                        <p:cTn id="50" dur="1" fill="hold">
                                          <p:stCondLst>
                                            <p:cond delay="1999"/>
                                          </p:stCondLst>
                                        </p:cTn>
                                        <p:tgtEl>
                                          <p:spTgt spid="20"/>
                                        </p:tgtEl>
                                        <p:attrNameLst>
                                          <p:attrName>style.visibility</p:attrName>
                                        </p:attrNameLst>
                                      </p:cBhvr>
                                      <p:to>
                                        <p:strVal val="hidden"/>
                                      </p:to>
                                    </p:set>
                                  </p:childTnLst>
                                </p:cTn>
                              </p:par>
                              <p:par>
                                <p:cTn id="51" presetID="10" presetClass="exit" presetSubtype="0" fill="hold" grpId="1" nodeType="withEffect">
                                  <p:stCondLst>
                                    <p:cond delay="0"/>
                                  </p:stCondLst>
                                  <p:childTnLst>
                                    <p:animEffect transition="out" filter="fade">
                                      <p:cBhvr>
                                        <p:cTn id="52" dur="2000"/>
                                        <p:tgtEl>
                                          <p:spTgt spid="17"/>
                                        </p:tgtEl>
                                      </p:cBhvr>
                                    </p:animEffect>
                                    <p:set>
                                      <p:cBhvr>
                                        <p:cTn id="53" dur="1" fill="hold">
                                          <p:stCondLst>
                                            <p:cond delay="1999"/>
                                          </p:stCondLst>
                                        </p:cTn>
                                        <p:tgtEl>
                                          <p:spTgt spid="17"/>
                                        </p:tgtEl>
                                        <p:attrNameLst>
                                          <p:attrName>style.visibility</p:attrName>
                                        </p:attrNameLst>
                                      </p:cBhvr>
                                      <p:to>
                                        <p:strVal val="hidden"/>
                                      </p:to>
                                    </p:set>
                                  </p:childTnLst>
                                </p:cTn>
                              </p:par>
                              <p:par>
                                <p:cTn id="54" presetID="10" presetClass="exit" presetSubtype="0" fill="hold" grpId="1" nodeType="withEffect">
                                  <p:stCondLst>
                                    <p:cond delay="0"/>
                                  </p:stCondLst>
                                  <p:childTnLst>
                                    <p:animEffect transition="out" filter="fade">
                                      <p:cBhvr>
                                        <p:cTn id="55" dur="2000"/>
                                        <p:tgtEl>
                                          <p:spTgt spid="19"/>
                                        </p:tgtEl>
                                      </p:cBhvr>
                                    </p:animEffect>
                                    <p:set>
                                      <p:cBhvr>
                                        <p:cTn id="56" dur="1" fill="hold">
                                          <p:stCondLst>
                                            <p:cond delay="1999"/>
                                          </p:stCondLst>
                                        </p:cTn>
                                        <p:tgtEl>
                                          <p:spTgt spid="1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49" presetClass="exit" presetSubtype="0" accel="100000" fill="hold" grpId="1" nodeType="clickEffect">
                                  <p:stCondLst>
                                    <p:cond delay="0"/>
                                  </p:stCondLst>
                                  <p:childTnLst>
                                    <p:anim calcmode="lin" valueType="num">
                                      <p:cBhvr>
                                        <p:cTn id="60" dur="1000"/>
                                        <p:tgtEl>
                                          <p:spTgt spid="15"/>
                                        </p:tgtEl>
                                        <p:attrNameLst>
                                          <p:attrName>ppt_w</p:attrName>
                                        </p:attrNameLst>
                                      </p:cBhvr>
                                      <p:tavLst>
                                        <p:tav tm="0">
                                          <p:val>
                                            <p:strVal val="ppt_w"/>
                                          </p:val>
                                        </p:tav>
                                        <p:tav tm="100000">
                                          <p:val>
                                            <p:fltVal val="0"/>
                                          </p:val>
                                        </p:tav>
                                      </p:tavLst>
                                    </p:anim>
                                    <p:anim calcmode="lin" valueType="num">
                                      <p:cBhvr>
                                        <p:cTn id="61" dur="1000"/>
                                        <p:tgtEl>
                                          <p:spTgt spid="15"/>
                                        </p:tgtEl>
                                        <p:attrNameLst>
                                          <p:attrName>ppt_h</p:attrName>
                                        </p:attrNameLst>
                                      </p:cBhvr>
                                      <p:tavLst>
                                        <p:tav tm="0">
                                          <p:val>
                                            <p:strVal val="ppt_h"/>
                                          </p:val>
                                        </p:tav>
                                        <p:tav tm="100000">
                                          <p:val>
                                            <p:fltVal val="0"/>
                                          </p:val>
                                        </p:tav>
                                      </p:tavLst>
                                    </p:anim>
                                    <p:anim calcmode="lin" valueType="num">
                                      <p:cBhvr>
                                        <p:cTn id="62" dur="1000"/>
                                        <p:tgtEl>
                                          <p:spTgt spid="15"/>
                                        </p:tgtEl>
                                        <p:attrNameLst>
                                          <p:attrName>style.rotation</p:attrName>
                                        </p:attrNameLst>
                                      </p:cBhvr>
                                      <p:tavLst>
                                        <p:tav tm="0">
                                          <p:val>
                                            <p:fltVal val="0"/>
                                          </p:val>
                                        </p:tav>
                                        <p:tav tm="100000">
                                          <p:val>
                                            <p:fltVal val="360"/>
                                          </p:val>
                                        </p:tav>
                                      </p:tavLst>
                                    </p:anim>
                                    <p:animEffect transition="out" filter="fade">
                                      <p:cBhvr>
                                        <p:cTn id="63" dur="1000"/>
                                        <p:tgtEl>
                                          <p:spTgt spid="15"/>
                                        </p:tgtEl>
                                      </p:cBhvr>
                                    </p:animEffect>
                                    <p:set>
                                      <p:cBhvr>
                                        <p:cTn id="64" dur="1" fill="hold">
                                          <p:stCondLst>
                                            <p:cond delay="999"/>
                                          </p:stCondLst>
                                        </p:cTn>
                                        <p:tgtEl>
                                          <p:spTgt spid="15"/>
                                        </p:tgtEl>
                                        <p:attrNameLst>
                                          <p:attrName>style.visibility</p:attrName>
                                        </p:attrNameLst>
                                      </p:cBhvr>
                                      <p:to>
                                        <p:strVal val="hidden"/>
                                      </p:to>
                                    </p:set>
                                  </p:childTnLst>
                                </p:cTn>
                              </p:par>
                              <p:par>
                                <p:cTn id="65" presetID="49" presetClass="entr" presetSubtype="0" decel="100000"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1000" fill="hold"/>
                                        <p:tgtEl>
                                          <p:spTgt spid="22"/>
                                        </p:tgtEl>
                                        <p:attrNameLst>
                                          <p:attrName>ppt_w</p:attrName>
                                        </p:attrNameLst>
                                      </p:cBhvr>
                                      <p:tavLst>
                                        <p:tav tm="0">
                                          <p:val>
                                            <p:fltVal val="0"/>
                                          </p:val>
                                        </p:tav>
                                        <p:tav tm="100000">
                                          <p:val>
                                            <p:strVal val="#ppt_w"/>
                                          </p:val>
                                        </p:tav>
                                      </p:tavLst>
                                    </p:anim>
                                    <p:anim calcmode="lin" valueType="num">
                                      <p:cBhvr>
                                        <p:cTn id="68" dur="1000" fill="hold"/>
                                        <p:tgtEl>
                                          <p:spTgt spid="22"/>
                                        </p:tgtEl>
                                        <p:attrNameLst>
                                          <p:attrName>ppt_h</p:attrName>
                                        </p:attrNameLst>
                                      </p:cBhvr>
                                      <p:tavLst>
                                        <p:tav tm="0">
                                          <p:val>
                                            <p:fltVal val="0"/>
                                          </p:val>
                                        </p:tav>
                                        <p:tav tm="100000">
                                          <p:val>
                                            <p:strVal val="#ppt_h"/>
                                          </p:val>
                                        </p:tav>
                                      </p:tavLst>
                                    </p:anim>
                                    <p:anim calcmode="lin" valueType="num">
                                      <p:cBhvr>
                                        <p:cTn id="69" dur="1000" fill="hold"/>
                                        <p:tgtEl>
                                          <p:spTgt spid="22"/>
                                        </p:tgtEl>
                                        <p:attrNameLst>
                                          <p:attrName>style.rotation</p:attrName>
                                        </p:attrNameLst>
                                      </p:cBhvr>
                                      <p:tavLst>
                                        <p:tav tm="0">
                                          <p:val>
                                            <p:fltVal val="360"/>
                                          </p:val>
                                        </p:tav>
                                        <p:tav tm="100000">
                                          <p:val>
                                            <p:fltVal val="0"/>
                                          </p:val>
                                        </p:tav>
                                      </p:tavLst>
                                    </p:anim>
                                    <p:animEffect transition="in" filter="fade">
                                      <p:cBhvr>
                                        <p:cTn id="70" dur="1000"/>
                                        <p:tgtEl>
                                          <p:spTgt spid="22"/>
                                        </p:tgtEl>
                                      </p:cBhvr>
                                    </p:animEffect>
                                  </p:childTnLst>
                                </p:cTn>
                              </p:par>
                            </p:childTnLst>
                          </p:cTn>
                        </p:par>
                        <p:par>
                          <p:cTn id="71" fill="hold">
                            <p:stCondLst>
                              <p:cond delay="1000"/>
                            </p:stCondLst>
                            <p:childTnLst>
                              <p:par>
                                <p:cTn id="72" presetID="22" presetClass="entr" presetSubtype="8"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wipe(left)">
                                      <p:cBhvr>
                                        <p:cTn id="74" dur="1000"/>
                                        <p:tgtEl>
                                          <p:spTgt spid="21"/>
                                        </p:tgtEl>
                                      </p:cBhvr>
                                    </p:animEffect>
                                  </p:childTnLst>
                                </p:cTn>
                              </p:par>
                            </p:childTnLst>
                          </p:cTn>
                        </p:par>
                        <p:par>
                          <p:cTn id="75" fill="hold">
                            <p:stCondLst>
                              <p:cond delay="2000"/>
                            </p:stCondLst>
                            <p:childTnLst>
                              <p:par>
                                <p:cTn id="76" presetID="51" presetClass="entr" presetSubtype="0" fill="hold" nodeType="after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770" decel="100000"/>
                                        <p:tgtEl>
                                          <p:spTgt spid="25"/>
                                        </p:tgtEl>
                                      </p:cBhvr>
                                    </p:animEffect>
                                    <p:animScale>
                                      <p:cBhvr>
                                        <p:cTn id="79" dur="770" decel="100000"/>
                                        <p:tgtEl>
                                          <p:spTgt spid="25"/>
                                        </p:tgtEl>
                                      </p:cBhvr>
                                      <p:from x="10000" y="10000"/>
                                      <p:to x="200000" y="450000"/>
                                    </p:animScale>
                                    <p:animScale>
                                      <p:cBhvr>
                                        <p:cTn id="80" dur="1230" accel="100000" fill="hold">
                                          <p:stCondLst>
                                            <p:cond delay="770"/>
                                          </p:stCondLst>
                                        </p:cTn>
                                        <p:tgtEl>
                                          <p:spTgt spid="25"/>
                                        </p:tgtEl>
                                      </p:cBhvr>
                                      <p:from x="200000" y="450000"/>
                                      <p:to x="100000" y="100000"/>
                                    </p:animScale>
                                    <p:set>
                                      <p:cBhvr>
                                        <p:cTn id="81" dur="770" fill="hold"/>
                                        <p:tgtEl>
                                          <p:spTgt spid="25"/>
                                        </p:tgtEl>
                                        <p:attrNameLst>
                                          <p:attrName>ppt_x</p:attrName>
                                        </p:attrNameLst>
                                      </p:cBhvr>
                                      <p:to>
                                        <p:strVal val="(0.5)"/>
                                      </p:to>
                                    </p:set>
                                    <p:anim from="(0.5)" to="(#ppt_x)" calcmode="lin" valueType="num">
                                      <p:cBhvr>
                                        <p:cTn id="82" dur="1230" accel="100000" fill="hold">
                                          <p:stCondLst>
                                            <p:cond delay="770"/>
                                          </p:stCondLst>
                                        </p:cTn>
                                        <p:tgtEl>
                                          <p:spTgt spid="25"/>
                                        </p:tgtEl>
                                        <p:attrNameLst>
                                          <p:attrName>ppt_x</p:attrName>
                                        </p:attrNameLst>
                                      </p:cBhvr>
                                    </p:anim>
                                    <p:set>
                                      <p:cBhvr>
                                        <p:cTn id="83" dur="770" fill="hold"/>
                                        <p:tgtEl>
                                          <p:spTgt spid="25"/>
                                        </p:tgtEl>
                                        <p:attrNameLst>
                                          <p:attrName>ppt_y</p:attrName>
                                        </p:attrNameLst>
                                      </p:cBhvr>
                                      <p:to>
                                        <p:strVal val="(#ppt_y+0.4)"/>
                                      </p:to>
                                    </p:set>
                                    <p:anim from="(#ppt_y+0.4)" to="(#ppt_y)" calcmode="lin" valueType="num">
                                      <p:cBhvr>
                                        <p:cTn id="84" dur="1230" accel="100000" fill="hold">
                                          <p:stCondLst>
                                            <p:cond delay="770"/>
                                          </p:stCondLst>
                                        </p:cTn>
                                        <p:tgtEl>
                                          <p:spTgt spid="25"/>
                                        </p:tgtEl>
                                        <p:attrNameLst>
                                          <p:attrName>ppt_y</p:attrName>
                                        </p:attrNameLst>
                                      </p:cBhvr>
                                    </p:anim>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nodeType="click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5" grpId="1" animBg="1"/>
      <p:bldP spid="22" grpId="0" animBg="1"/>
      <p:bldP spid="17" grpId="0" animBg="1"/>
      <p:bldP spid="17" grpId="1" animBg="1"/>
      <p:bldP spid="19" grpId="0" animBg="1"/>
      <p:bldP spid="19" grpId="1" animBg="1"/>
      <p:bldP spid="20" grpId="0" animBg="1"/>
      <p:bldP spid="20" grpId="1" animBg="1"/>
      <p:bldP spid="21" grpId="0" animBg="1"/>
      <p:bldP spid="32" grpId="0" animBg="1"/>
      <p:bldP spid="16" grpId="0" animBg="1"/>
      <p:bldP spid="34"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4" name="Group 23"/>
          <p:cNvGrpSpPr/>
          <p:nvPr/>
        </p:nvGrpSpPr>
        <p:grpSpPr>
          <a:xfrm>
            <a:off x="-195943" y="0"/>
            <a:ext cx="9339943" cy="7519307"/>
            <a:chOff x="-195943" y="0"/>
            <a:chExt cx="9339943" cy="7519307"/>
          </a:xfrm>
        </p:grpSpPr>
        <p:pic>
          <p:nvPicPr>
            <p:cNvPr id="2" name="Picture 3"/>
            <p:cNvPicPr>
              <a:picLocks noChangeAspect="1" noChangeArrowheads="1"/>
            </p:cNvPicPr>
            <p:nvPr/>
          </p:nvPicPr>
          <p:blipFill>
            <a:blip r:embed="rId2"/>
            <a:srcRect/>
            <a:stretch>
              <a:fillRect/>
            </a:stretch>
          </p:blipFill>
          <p:spPr bwMode="auto">
            <a:xfrm>
              <a:off x="-1" y="228600"/>
              <a:ext cx="9144001" cy="6683245"/>
            </a:xfrm>
            <a:prstGeom prst="rect">
              <a:avLst/>
            </a:prstGeom>
            <a:noFill/>
            <a:ln w="9525">
              <a:noFill/>
              <a:miter lim="800000"/>
              <a:headEnd/>
              <a:tailEnd/>
            </a:ln>
            <a:effectLst/>
          </p:spPr>
        </p:pic>
        <p:grpSp>
          <p:nvGrpSpPr>
            <p:cNvPr id="3" name="Group 13"/>
            <p:cNvGrpSpPr/>
            <p:nvPr/>
          </p:nvGrpSpPr>
          <p:grpSpPr>
            <a:xfrm>
              <a:off x="1381958" y="2971800"/>
              <a:ext cx="3225552" cy="1569719"/>
              <a:chOff x="1381958" y="2971800"/>
              <a:chExt cx="3225552" cy="1569719"/>
            </a:xfrm>
          </p:grpSpPr>
          <p:grpSp>
            <p:nvGrpSpPr>
              <p:cNvPr id="4" name="Group 11"/>
              <p:cNvGrpSpPr/>
              <p:nvPr/>
            </p:nvGrpSpPr>
            <p:grpSpPr>
              <a:xfrm>
                <a:off x="1381958" y="3491884"/>
                <a:ext cx="3225552" cy="1049635"/>
                <a:chOff x="1381958" y="3491884"/>
                <a:chExt cx="3225552" cy="1049635"/>
              </a:xfrm>
            </p:grpSpPr>
            <p:sp>
              <p:nvSpPr>
                <p:cNvPr id="8" name="Freeform 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9" name="Freeform 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0" name="Freeform 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11" name="Freeform 1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13" name="Freeform 12"/>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useBgFill="1">
          <p:nvSpPr>
            <p:cNvPr id="16" name="TextBox 15"/>
            <p:cNvSpPr txBox="1"/>
            <p:nvPr/>
          </p:nvSpPr>
          <p:spPr>
            <a:xfrm>
              <a:off x="2362200" y="2510135"/>
              <a:ext cx="1219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Yakama</a:t>
              </a:r>
              <a:endParaRPr lang="en-US" sz="2400" b="1" dirty="0">
                <a:solidFill>
                  <a:srgbClr val="FF0000"/>
                </a:solidFill>
                <a:effectLst>
                  <a:outerShdw dist="50800" dir="7200000" algn="ctr" rotWithShape="0">
                    <a:schemeClr val="tx1"/>
                  </a:outerShdw>
                </a:effectLst>
              </a:endParaRPr>
            </a:p>
          </p:txBody>
        </p:sp>
        <p:sp useBgFill="1">
          <p:nvSpPr>
            <p:cNvPr id="17" name="TextBox 16"/>
            <p:cNvSpPr txBox="1"/>
            <p:nvPr/>
          </p:nvSpPr>
          <p:spPr>
            <a:xfrm>
              <a:off x="3962400" y="2971800"/>
              <a:ext cx="12954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Umatilla</a:t>
              </a:r>
              <a:endParaRPr lang="en-US" sz="2400" b="1" dirty="0">
                <a:solidFill>
                  <a:srgbClr val="FF0000"/>
                </a:solidFill>
                <a:effectLst>
                  <a:outerShdw dist="50800" dir="7200000" algn="ctr" rotWithShape="0">
                    <a:schemeClr val="tx1"/>
                  </a:outerShdw>
                </a:effectLst>
              </a:endParaRPr>
            </a:p>
          </p:txBody>
        </p:sp>
        <p:sp useBgFill="1">
          <p:nvSpPr>
            <p:cNvPr id="18" name="TextBox 17"/>
            <p:cNvSpPr txBox="1"/>
            <p:nvPr/>
          </p:nvSpPr>
          <p:spPr>
            <a:xfrm>
              <a:off x="2057400" y="4567535"/>
              <a:ext cx="2133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Warm Springs </a:t>
              </a:r>
              <a:endParaRPr lang="en-US" sz="2400" b="1" dirty="0">
                <a:solidFill>
                  <a:srgbClr val="FF0000"/>
                </a:solidFill>
                <a:effectLst>
                  <a:outerShdw dist="50800" dir="7200000" algn="ctr" rotWithShape="0">
                    <a:schemeClr val="tx1"/>
                  </a:outerShdw>
                </a:effectLst>
              </a:endParaRPr>
            </a:p>
          </p:txBody>
        </p:sp>
        <p:sp useBgFill="1">
          <p:nvSpPr>
            <p:cNvPr id="19" name="TextBox 18"/>
            <p:cNvSpPr txBox="1"/>
            <p:nvPr/>
          </p:nvSpPr>
          <p:spPr>
            <a:xfrm>
              <a:off x="304800" y="3348335"/>
              <a:ext cx="19812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Grand </a:t>
              </a:r>
              <a:r>
                <a:rPr lang="en-US" sz="2400" b="1" dirty="0" err="1" smtClean="0">
                  <a:solidFill>
                    <a:srgbClr val="FF0000"/>
                  </a:solidFill>
                  <a:effectLst>
                    <a:outerShdw dist="50800" dir="7200000" algn="ctr" rotWithShape="0">
                      <a:schemeClr val="tx1"/>
                    </a:outerShdw>
                  </a:effectLst>
                </a:rPr>
                <a:t>Ronde</a:t>
              </a:r>
              <a:endParaRPr lang="en-US" sz="2400" b="1" dirty="0">
                <a:solidFill>
                  <a:srgbClr val="FF0000"/>
                </a:solidFill>
                <a:effectLst>
                  <a:outerShdw dist="50800" dir="7200000" algn="ctr" rotWithShape="0">
                    <a:schemeClr val="tx1"/>
                  </a:outerShdw>
                </a:effectLst>
              </a:endParaRPr>
            </a:p>
          </p:txBody>
        </p:sp>
        <p:sp useBgFill="1">
          <p:nvSpPr>
            <p:cNvPr id="20" name="TextBox 19"/>
            <p:cNvSpPr txBox="1"/>
            <p:nvPr/>
          </p:nvSpPr>
          <p:spPr>
            <a:xfrm>
              <a:off x="838200" y="4495800"/>
              <a:ext cx="990600" cy="461665"/>
            </a:xfrm>
            <a:prstGeom prst="rect">
              <a:avLst/>
            </a:prstGeom>
          </p:spPr>
          <p:txBody>
            <a:bodyPr wrap="square" rtlCol="0">
              <a:spAutoFit/>
            </a:bodyPr>
            <a:lstStyle/>
            <a:p>
              <a:r>
                <a:rPr lang="en-US" sz="2400" b="1" dirty="0" smtClean="0">
                  <a:solidFill>
                    <a:srgbClr val="FF0000"/>
                  </a:solidFill>
                  <a:effectLst>
                    <a:outerShdw dist="50800" dir="7200000" algn="ctr" rotWithShape="0">
                      <a:schemeClr val="tx1"/>
                    </a:outerShdw>
                  </a:effectLst>
                </a:rPr>
                <a:t>Siletz</a:t>
              </a:r>
              <a:endParaRPr lang="en-US" sz="2400" b="1" dirty="0">
                <a:solidFill>
                  <a:srgbClr val="FF0000"/>
                </a:solidFill>
                <a:effectLst>
                  <a:outerShdw dist="50800" dir="7200000" algn="ctr" rotWithShape="0">
                    <a:schemeClr val="tx1"/>
                  </a:outerShdw>
                </a:effectLst>
              </a:endParaRPr>
            </a:p>
          </p:txBody>
        </p:sp>
        <p:sp>
          <p:nvSpPr>
            <p:cNvPr id="15" name="Freeform 14"/>
            <p:cNvSpPr/>
            <p:nvPr/>
          </p:nvSpPr>
          <p:spPr>
            <a:xfrm>
              <a:off x="-195943" y="176892"/>
              <a:ext cx="4122964" cy="7342415"/>
            </a:xfrm>
            <a:custGeom>
              <a:avLst/>
              <a:gdLst>
                <a:gd name="connsiteX0" fmla="*/ 1175657 w 4122964"/>
                <a:gd name="connsiteY0" fmla="*/ 1243694 h 7342415"/>
                <a:gd name="connsiteX1" fmla="*/ 1224643 w 4122964"/>
                <a:gd name="connsiteY1" fmla="*/ 1635579 h 7342415"/>
                <a:gd name="connsiteX2" fmla="*/ 1420586 w 4122964"/>
                <a:gd name="connsiteY2" fmla="*/ 1945822 h 7342415"/>
                <a:gd name="connsiteX3" fmla="*/ 1436914 w 4122964"/>
                <a:gd name="connsiteY3" fmla="*/ 2419351 h 7342415"/>
                <a:gd name="connsiteX4" fmla="*/ 1453243 w 4122964"/>
                <a:gd name="connsiteY4" fmla="*/ 2811237 h 7342415"/>
                <a:gd name="connsiteX5" fmla="*/ 1436914 w 4122964"/>
                <a:gd name="connsiteY5" fmla="*/ 3888922 h 7342415"/>
                <a:gd name="connsiteX6" fmla="*/ 1355272 w 4122964"/>
                <a:gd name="connsiteY6" fmla="*/ 4215494 h 7342415"/>
                <a:gd name="connsiteX7" fmla="*/ 1387929 w 4122964"/>
                <a:gd name="connsiteY7" fmla="*/ 4460422 h 7342415"/>
                <a:gd name="connsiteX8" fmla="*/ 1306286 w 4122964"/>
                <a:gd name="connsiteY8" fmla="*/ 4966608 h 7342415"/>
                <a:gd name="connsiteX9" fmla="*/ 1257300 w 4122964"/>
                <a:gd name="connsiteY9" fmla="*/ 5195208 h 7342415"/>
                <a:gd name="connsiteX10" fmla="*/ 1094014 w 4122964"/>
                <a:gd name="connsiteY10" fmla="*/ 5652408 h 7342415"/>
                <a:gd name="connsiteX11" fmla="*/ 1094014 w 4122964"/>
                <a:gd name="connsiteY11" fmla="*/ 5815694 h 7342415"/>
                <a:gd name="connsiteX12" fmla="*/ 1143000 w 4122964"/>
                <a:gd name="connsiteY12" fmla="*/ 5913665 h 7342415"/>
                <a:gd name="connsiteX13" fmla="*/ 1143000 w 4122964"/>
                <a:gd name="connsiteY13" fmla="*/ 6125937 h 7342415"/>
                <a:gd name="connsiteX14" fmla="*/ 1191986 w 4122964"/>
                <a:gd name="connsiteY14" fmla="*/ 6436179 h 7342415"/>
                <a:gd name="connsiteX15" fmla="*/ 342900 w 4122964"/>
                <a:gd name="connsiteY15" fmla="*/ 6468837 h 7342415"/>
                <a:gd name="connsiteX16" fmla="*/ 179614 w 4122964"/>
                <a:gd name="connsiteY16" fmla="*/ 6452508 h 7342415"/>
                <a:gd name="connsiteX17" fmla="*/ 212272 w 4122964"/>
                <a:gd name="connsiteY17" fmla="*/ 1129394 h 7342415"/>
                <a:gd name="connsiteX18" fmla="*/ 1453243 w 4122964"/>
                <a:gd name="connsiteY18" fmla="*/ 149679 h 7342415"/>
                <a:gd name="connsiteX19" fmla="*/ 3722914 w 4122964"/>
                <a:gd name="connsiteY19" fmla="*/ 231322 h 7342415"/>
                <a:gd name="connsiteX20" fmla="*/ 3853543 w 4122964"/>
                <a:gd name="connsiteY20" fmla="*/ 476251 h 7342415"/>
                <a:gd name="connsiteX21" fmla="*/ 3592286 w 4122964"/>
                <a:gd name="connsiteY21" fmla="*/ 655865 h 7342415"/>
                <a:gd name="connsiteX22" fmla="*/ 3118757 w 4122964"/>
                <a:gd name="connsiteY22" fmla="*/ 672194 h 7342415"/>
                <a:gd name="connsiteX23" fmla="*/ 2465614 w 4122964"/>
                <a:gd name="connsiteY23" fmla="*/ 655865 h 7342415"/>
                <a:gd name="connsiteX24" fmla="*/ 1845129 w 4122964"/>
                <a:gd name="connsiteY24" fmla="*/ 688522 h 7342415"/>
                <a:gd name="connsiteX25" fmla="*/ 2057400 w 4122964"/>
                <a:gd name="connsiteY25" fmla="*/ 1309008 h 7342415"/>
                <a:gd name="connsiteX26" fmla="*/ 1975757 w 4122964"/>
                <a:gd name="connsiteY26" fmla="*/ 1341665 h 7342415"/>
                <a:gd name="connsiteX27" fmla="*/ 1747157 w 4122964"/>
                <a:gd name="connsiteY27" fmla="*/ 1357994 h 7342415"/>
                <a:gd name="connsiteX28" fmla="*/ 1355272 w 4122964"/>
                <a:gd name="connsiteY28" fmla="*/ 1178379 h 7342415"/>
                <a:gd name="connsiteX29" fmla="*/ 1273629 w 4122964"/>
                <a:gd name="connsiteY29" fmla="*/ 1178379 h 7342415"/>
                <a:gd name="connsiteX30" fmla="*/ 1175657 w 4122964"/>
                <a:gd name="connsiteY30" fmla="*/ 1243694 h 734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2964" h="7342415">
                  <a:moveTo>
                    <a:pt x="1175657" y="1243694"/>
                  </a:moveTo>
                  <a:cubicBezTo>
                    <a:pt x="1167493" y="1319894"/>
                    <a:pt x="1183822" y="1518558"/>
                    <a:pt x="1224643" y="1635579"/>
                  </a:cubicBezTo>
                  <a:cubicBezTo>
                    <a:pt x="1265465" y="1752600"/>
                    <a:pt x="1385208" y="1815193"/>
                    <a:pt x="1420586" y="1945822"/>
                  </a:cubicBezTo>
                  <a:cubicBezTo>
                    <a:pt x="1455964" y="2076451"/>
                    <a:pt x="1431471" y="2275115"/>
                    <a:pt x="1436914" y="2419351"/>
                  </a:cubicBezTo>
                  <a:cubicBezTo>
                    <a:pt x="1442357" y="2563587"/>
                    <a:pt x="1453243" y="2566309"/>
                    <a:pt x="1453243" y="2811237"/>
                  </a:cubicBezTo>
                  <a:cubicBezTo>
                    <a:pt x="1453243" y="3056165"/>
                    <a:pt x="1453242" y="3654879"/>
                    <a:pt x="1436914" y="3888922"/>
                  </a:cubicBezTo>
                  <a:cubicBezTo>
                    <a:pt x="1420586" y="4122965"/>
                    <a:pt x="1363436" y="4120244"/>
                    <a:pt x="1355272" y="4215494"/>
                  </a:cubicBezTo>
                  <a:cubicBezTo>
                    <a:pt x="1347108" y="4310744"/>
                    <a:pt x="1396093" y="4335236"/>
                    <a:pt x="1387929" y="4460422"/>
                  </a:cubicBezTo>
                  <a:cubicBezTo>
                    <a:pt x="1379765" y="4585608"/>
                    <a:pt x="1328058" y="4844144"/>
                    <a:pt x="1306286" y="4966608"/>
                  </a:cubicBezTo>
                  <a:cubicBezTo>
                    <a:pt x="1284514" y="5089072"/>
                    <a:pt x="1292679" y="5080908"/>
                    <a:pt x="1257300" y="5195208"/>
                  </a:cubicBezTo>
                  <a:cubicBezTo>
                    <a:pt x="1221921" y="5309508"/>
                    <a:pt x="1121228" y="5548994"/>
                    <a:pt x="1094014" y="5652408"/>
                  </a:cubicBezTo>
                  <a:cubicBezTo>
                    <a:pt x="1066800" y="5755822"/>
                    <a:pt x="1085850" y="5772151"/>
                    <a:pt x="1094014" y="5815694"/>
                  </a:cubicBezTo>
                  <a:cubicBezTo>
                    <a:pt x="1102178" y="5859237"/>
                    <a:pt x="1134836" y="5861958"/>
                    <a:pt x="1143000" y="5913665"/>
                  </a:cubicBezTo>
                  <a:cubicBezTo>
                    <a:pt x="1151164" y="5965372"/>
                    <a:pt x="1134836" y="6038851"/>
                    <a:pt x="1143000" y="6125937"/>
                  </a:cubicBezTo>
                  <a:cubicBezTo>
                    <a:pt x="1151164" y="6213023"/>
                    <a:pt x="1325336" y="6379029"/>
                    <a:pt x="1191986" y="6436179"/>
                  </a:cubicBezTo>
                  <a:cubicBezTo>
                    <a:pt x="1058636" y="6493329"/>
                    <a:pt x="511629" y="6466116"/>
                    <a:pt x="342900" y="6468837"/>
                  </a:cubicBezTo>
                  <a:cubicBezTo>
                    <a:pt x="174171" y="6471558"/>
                    <a:pt x="201385" y="7342415"/>
                    <a:pt x="179614" y="6452508"/>
                  </a:cubicBezTo>
                  <a:cubicBezTo>
                    <a:pt x="157843" y="5562601"/>
                    <a:pt x="0" y="2179866"/>
                    <a:pt x="212272" y="1129394"/>
                  </a:cubicBezTo>
                  <a:cubicBezTo>
                    <a:pt x="424544" y="78923"/>
                    <a:pt x="868136" y="299358"/>
                    <a:pt x="1453243" y="149679"/>
                  </a:cubicBezTo>
                  <a:cubicBezTo>
                    <a:pt x="2038350" y="0"/>
                    <a:pt x="3322864" y="176893"/>
                    <a:pt x="3722914" y="231322"/>
                  </a:cubicBezTo>
                  <a:cubicBezTo>
                    <a:pt x="4122964" y="285751"/>
                    <a:pt x="3875314" y="405494"/>
                    <a:pt x="3853543" y="476251"/>
                  </a:cubicBezTo>
                  <a:cubicBezTo>
                    <a:pt x="3831772" y="547008"/>
                    <a:pt x="3714750" y="623208"/>
                    <a:pt x="3592286" y="655865"/>
                  </a:cubicBezTo>
                  <a:cubicBezTo>
                    <a:pt x="3469822" y="688522"/>
                    <a:pt x="3306536" y="672194"/>
                    <a:pt x="3118757" y="672194"/>
                  </a:cubicBezTo>
                  <a:cubicBezTo>
                    <a:pt x="2930978" y="672194"/>
                    <a:pt x="2677885" y="653144"/>
                    <a:pt x="2465614" y="655865"/>
                  </a:cubicBezTo>
                  <a:cubicBezTo>
                    <a:pt x="2253343" y="658586"/>
                    <a:pt x="1913165" y="579665"/>
                    <a:pt x="1845129" y="688522"/>
                  </a:cubicBezTo>
                  <a:cubicBezTo>
                    <a:pt x="1777093" y="797379"/>
                    <a:pt x="2035629" y="1200151"/>
                    <a:pt x="2057400" y="1309008"/>
                  </a:cubicBezTo>
                  <a:cubicBezTo>
                    <a:pt x="2079171" y="1417865"/>
                    <a:pt x="2027464" y="1333501"/>
                    <a:pt x="1975757" y="1341665"/>
                  </a:cubicBezTo>
                  <a:cubicBezTo>
                    <a:pt x="1924050" y="1349829"/>
                    <a:pt x="1850571" y="1385208"/>
                    <a:pt x="1747157" y="1357994"/>
                  </a:cubicBezTo>
                  <a:cubicBezTo>
                    <a:pt x="1643743" y="1330780"/>
                    <a:pt x="1434193" y="1208315"/>
                    <a:pt x="1355272" y="1178379"/>
                  </a:cubicBezTo>
                  <a:cubicBezTo>
                    <a:pt x="1276351" y="1148443"/>
                    <a:pt x="1300843" y="1172936"/>
                    <a:pt x="1273629" y="1178379"/>
                  </a:cubicBezTo>
                  <a:cubicBezTo>
                    <a:pt x="1246415" y="1183822"/>
                    <a:pt x="1183821" y="1167494"/>
                    <a:pt x="1175657" y="1243694"/>
                  </a:cubicBezTo>
                  <a:close/>
                </a:path>
              </a:pathLst>
            </a:cu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21" name="TextBox 20"/>
            <p:cNvSpPr txBox="1"/>
            <p:nvPr/>
          </p:nvSpPr>
          <p:spPr>
            <a:xfrm>
              <a:off x="0" y="0"/>
              <a:ext cx="9144000" cy="584775"/>
            </a:xfrm>
            <a:prstGeom prst="rect">
              <a:avLst/>
            </a:prstGeom>
            <a:solidFill>
              <a:schemeClr val="bg1"/>
            </a:solidFill>
          </p:spPr>
          <p:txBody>
            <a:bodyPr wrap="square" rtlCol="0">
              <a:spAutoFit/>
            </a:bodyPr>
            <a:lstStyle/>
            <a:p>
              <a:pPr algn="ctr"/>
              <a:r>
                <a:rPr lang="en-US" sz="3200" b="1" dirty="0" smtClean="0"/>
                <a:t>1858 Indian Reservations</a:t>
              </a:r>
              <a:endParaRPr lang="en-US" sz="3200" b="1" dirty="0"/>
            </a:p>
          </p:txBody>
        </p:sp>
      </p:grpSp>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pic>
        <p:nvPicPr>
          <p:cNvPr id="36" name="Picture 2" descr="File:United States 1859-1860.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sp useBgFill="1">
        <p:nvSpPr>
          <p:cNvPr id="15" name="TextBox 14"/>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1858</a:t>
            </a:r>
            <a:endParaRPr lang="en-US" sz="4800" b="1" dirty="0">
              <a:solidFill>
                <a:srgbClr val="FF0000"/>
              </a:solidFill>
              <a:effectLst>
                <a:outerShdw dist="50800" dir="5400000" algn="ctr" rotWithShape="0">
                  <a:schemeClr val="tx1"/>
                </a:outerShdw>
              </a:effectLst>
            </a:endParaRPr>
          </a:p>
        </p:txBody>
      </p:sp>
      <p:pic>
        <p:nvPicPr>
          <p:cNvPr id="2050" name="Picture 2" descr="File:United States 1853-12-1854.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3" name="Group 2"/>
          <p:cNvGrpSpPr/>
          <p:nvPr/>
        </p:nvGrpSpPr>
        <p:grpSpPr>
          <a:xfrm>
            <a:off x="-34186"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 name="Picture 2" descr="File:United States 1853-12-1854.png"/>
          <p:cNvPicPr preferRelativeResize="0">
            <a:picLocks noChangeArrowheads="1"/>
          </p:cNvPicPr>
          <p:nvPr/>
        </p:nvPicPr>
        <p:blipFill>
          <a:blip r:embed="rId4"/>
          <a:srcRect l="38999" t="65077" r="56106" b="31310"/>
          <a:stretch>
            <a:fillRect/>
          </a:stretch>
        </p:blipFill>
        <p:spPr bwMode="auto">
          <a:xfrm rot="180000">
            <a:off x="3504494" y="4251947"/>
            <a:ext cx="438912" cy="256032"/>
          </a:xfrm>
          <a:prstGeom prst="rect">
            <a:avLst/>
          </a:prstGeom>
          <a:noFill/>
        </p:spPr>
      </p:pic>
      <p:sp useBgFill="1">
        <p:nvSpPr>
          <p:cNvPr id="21" name="TextBox 20"/>
          <p:cNvSpPr txBox="1"/>
          <p:nvPr/>
        </p:nvSpPr>
        <p:spPr>
          <a:xfrm>
            <a:off x="4038600" y="710625"/>
            <a:ext cx="51054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Removal: 1856-1858</a:t>
            </a:r>
            <a:endParaRPr lang="en-US" sz="3200" b="1" dirty="0">
              <a:solidFill>
                <a:srgbClr val="FF0000"/>
              </a:solidFill>
              <a:effectLst>
                <a:outerShdw dist="50800" dir="7200000" algn="ctr" rotWithShape="0">
                  <a:schemeClr val="tx1"/>
                </a:outerShdw>
              </a:effectLst>
            </a:endParaRPr>
          </a:p>
        </p:txBody>
      </p:sp>
      <p:grpSp>
        <p:nvGrpSpPr>
          <p:cNvPr id="11" name="Group 13"/>
          <p:cNvGrpSpPr>
            <a:grpSpLocks noChangeAspect="1"/>
          </p:cNvGrpSpPr>
          <p:nvPr/>
        </p:nvGrpSpPr>
        <p:grpSpPr>
          <a:xfrm rot="347142">
            <a:off x="434284" y="1674618"/>
            <a:ext cx="1513642" cy="736616"/>
            <a:chOff x="1381958" y="2971800"/>
            <a:chExt cx="3225552" cy="1569719"/>
          </a:xfrm>
        </p:grpSpPr>
        <p:grpSp>
          <p:nvGrpSpPr>
            <p:cNvPr id="13" name="Group 11"/>
            <p:cNvGrpSpPr/>
            <p:nvPr/>
          </p:nvGrpSpPr>
          <p:grpSpPr>
            <a:xfrm>
              <a:off x="1381958" y="3491884"/>
              <a:ext cx="3225552" cy="1049635"/>
              <a:chOff x="1381958" y="3491884"/>
              <a:chExt cx="3225552" cy="1049635"/>
            </a:xfrm>
          </p:grpSpPr>
          <p:sp>
            <p:nvSpPr>
              <p:cNvPr id="28" name="Freeform 2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9" name="Freeform 2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0" name="Freeform 2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1" name="Freeform 3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27" name="Freeform 26"/>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32" name="Rectangle 31"/>
          <p:cNvSpPr/>
          <p:nvPr/>
        </p:nvSpPr>
        <p:spPr>
          <a:xfrm>
            <a:off x="0" y="5105400"/>
            <a:ext cx="9144000" cy="584775"/>
          </a:xfrm>
          <a:prstGeom prst="rect">
            <a:avLst/>
          </a:prstGeom>
          <a:solidFill>
            <a:schemeClr val="bg1"/>
          </a:solidFill>
        </p:spPr>
        <p:txBody>
          <a:bodyPr wrap="square">
            <a:spAutoFit/>
          </a:bodyPr>
          <a:lstStyle/>
          <a:p>
            <a:r>
              <a:rPr lang="en-US" sz="3200" dirty="0" smtClean="0"/>
              <a:t>1847-1858: on-going military engagements w/tribes</a:t>
            </a:r>
          </a:p>
        </p:txBody>
      </p:sp>
      <p:sp>
        <p:nvSpPr>
          <p:cNvPr id="33" name="Rectangle 32"/>
          <p:cNvSpPr/>
          <p:nvPr/>
        </p:nvSpPr>
        <p:spPr>
          <a:xfrm>
            <a:off x="0" y="5663625"/>
            <a:ext cx="9144000" cy="1077218"/>
          </a:xfrm>
          <a:prstGeom prst="rect">
            <a:avLst/>
          </a:prstGeom>
          <a:solidFill>
            <a:schemeClr val="bg1"/>
          </a:solidFill>
        </p:spPr>
        <p:txBody>
          <a:bodyPr wrap="square">
            <a:spAutoFit/>
          </a:bodyPr>
          <a:lstStyle/>
          <a:p>
            <a:r>
              <a:rPr lang="en-US" sz="3200" dirty="0" smtClean="0"/>
              <a:t>		Reservations: Siletz, Grand </a:t>
            </a:r>
            <a:r>
              <a:rPr lang="en-US" sz="3200" dirty="0" err="1" smtClean="0"/>
              <a:t>Ronde</a:t>
            </a:r>
            <a:r>
              <a:rPr lang="en-US" sz="3200" dirty="0" smtClean="0"/>
              <a:t>, Yakama,</a:t>
            </a:r>
          </a:p>
          <a:p>
            <a:r>
              <a:rPr lang="en-US" sz="3200" dirty="0" smtClean="0"/>
              <a:t> 		 	   	     Umatilla, Warm Springs </a:t>
            </a:r>
          </a:p>
        </p:txBody>
      </p:sp>
      <p:sp useBgFill="1">
        <p:nvSpPr>
          <p:cNvPr id="16" name="TextBox 15"/>
          <p:cNvSpPr txBox="1"/>
          <p:nvPr/>
        </p:nvSpPr>
        <p:spPr>
          <a:xfrm>
            <a:off x="0" y="710625"/>
            <a:ext cx="5029200" cy="584775"/>
          </a:xfrm>
          <a:prstGeom prst="rect">
            <a:avLst/>
          </a:prstGeom>
        </p:spPr>
        <p:txBody>
          <a:bodyPr wrap="square" rtlCol="0">
            <a:spAutoFit/>
          </a:bodyPr>
          <a:lstStyle/>
          <a:p>
            <a:r>
              <a:rPr lang="en-US" sz="3200" b="1" dirty="0" smtClean="0">
                <a:solidFill>
                  <a:srgbClr val="FF0000"/>
                </a:solidFill>
                <a:effectLst>
                  <a:outerShdw dist="50800" dir="7200000" algn="ctr" rotWithShape="0">
                    <a:schemeClr val="tx1"/>
                  </a:outerShdw>
                </a:effectLst>
              </a:rPr>
              <a:t>   Treaties: 1855-1856		</a:t>
            </a:r>
            <a:endParaRPr lang="en-US" sz="3200" b="1" dirty="0">
              <a:solidFill>
                <a:srgbClr val="FF0000"/>
              </a:solidFill>
              <a:effectLst>
                <a:outerShdw dist="50800" dir="7200000" algn="ctr" rotWithShape="0">
                  <a:schemeClr val="tx1"/>
                </a:outerShdw>
              </a:effectLst>
            </a:endParaRPr>
          </a:p>
        </p:txBody>
      </p:sp>
      <p:sp>
        <p:nvSpPr>
          <p:cNvPr id="35" name="Rectangle 34"/>
          <p:cNvSpPr/>
          <p:nvPr/>
        </p:nvSpPr>
        <p:spPr>
          <a:xfrm>
            <a:off x="0" y="6245352"/>
            <a:ext cx="9144000" cy="584775"/>
          </a:xfrm>
          <a:prstGeom prst="rect">
            <a:avLst/>
          </a:prstGeom>
          <a:solidFill>
            <a:schemeClr val="bg1"/>
          </a:solidFill>
        </p:spPr>
        <p:txBody>
          <a:bodyPr wrap="square">
            <a:spAutoFit/>
          </a:bodyPr>
          <a:lstStyle/>
          <a:p>
            <a:pPr algn="ctr"/>
            <a:r>
              <a:rPr lang="en-US" sz="3200" b="1" dirty="0" smtClean="0"/>
              <a:t>1859: Oregon statehood!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32"/>
                                        </p:tgtEl>
                                      </p:cBhvr>
                                    </p:animEffect>
                                    <p:set>
                                      <p:cBhvr>
                                        <p:cTn id="7" dur="1" fill="hold">
                                          <p:stCondLst>
                                            <p:cond delay="999"/>
                                          </p:stCondLst>
                                        </p:cTn>
                                        <p:tgtEl>
                                          <p:spTgt spid="32"/>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16"/>
                                        </p:tgtEl>
                                      </p:cBhvr>
                                    </p:animEffect>
                                    <p:set>
                                      <p:cBhvr>
                                        <p:cTn id="13" dur="1" fill="hold">
                                          <p:stCondLst>
                                            <p:cond delay="999"/>
                                          </p:stCondLst>
                                        </p:cTn>
                                        <p:tgtEl>
                                          <p:spTgt spid="16"/>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1000"/>
                                        <p:tgtEl>
                                          <p:spTgt spid="21"/>
                                        </p:tgtEl>
                                      </p:cBhvr>
                                    </p:animEffect>
                                    <p:set>
                                      <p:cBhvr>
                                        <p:cTn id="16" dur="1" fill="hold">
                                          <p:stCondLst>
                                            <p:cond delay="999"/>
                                          </p:stCondLst>
                                        </p:cTn>
                                        <p:tgtEl>
                                          <p:spTgt spid="21"/>
                                        </p:tgtEl>
                                        <p:attrNameLst>
                                          <p:attrName>style.visibility</p:attrName>
                                        </p:attrNameLst>
                                      </p:cBhvr>
                                      <p:to>
                                        <p:strVal val="hidden"/>
                                      </p:to>
                                    </p:set>
                                  </p:childTnLst>
                                </p:cTn>
                              </p:par>
                            </p:childTnLst>
                          </p:cTn>
                        </p:par>
                        <p:par>
                          <p:cTn id="17" fill="hold">
                            <p:stCondLst>
                              <p:cond delay="1000"/>
                            </p:stCondLst>
                            <p:childTnLst>
                              <p:par>
                                <p:cTn id="18" presetID="49" presetClass="exit" presetSubtype="0" accel="100000" fill="hold" grpId="1" nodeType="afterEffect">
                                  <p:stCondLst>
                                    <p:cond delay="0"/>
                                  </p:stCondLst>
                                  <p:childTnLst>
                                    <p:anim calcmode="lin" valueType="num">
                                      <p:cBhvr>
                                        <p:cTn id="19" dur="1000"/>
                                        <p:tgtEl>
                                          <p:spTgt spid="15"/>
                                        </p:tgtEl>
                                        <p:attrNameLst>
                                          <p:attrName>ppt_w</p:attrName>
                                        </p:attrNameLst>
                                      </p:cBhvr>
                                      <p:tavLst>
                                        <p:tav tm="0">
                                          <p:val>
                                            <p:strVal val="ppt_w"/>
                                          </p:val>
                                        </p:tav>
                                        <p:tav tm="100000">
                                          <p:val>
                                            <p:fltVal val="0"/>
                                          </p:val>
                                        </p:tav>
                                      </p:tavLst>
                                    </p:anim>
                                    <p:anim calcmode="lin" valueType="num">
                                      <p:cBhvr>
                                        <p:cTn id="20" dur="1000"/>
                                        <p:tgtEl>
                                          <p:spTgt spid="15"/>
                                        </p:tgtEl>
                                        <p:attrNameLst>
                                          <p:attrName>ppt_h</p:attrName>
                                        </p:attrNameLst>
                                      </p:cBhvr>
                                      <p:tavLst>
                                        <p:tav tm="0">
                                          <p:val>
                                            <p:strVal val="ppt_h"/>
                                          </p:val>
                                        </p:tav>
                                        <p:tav tm="100000">
                                          <p:val>
                                            <p:fltVal val="0"/>
                                          </p:val>
                                        </p:tav>
                                      </p:tavLst>
                                    </p:anim>
                                    <p:anim calcmode="lin" valueType="num">
                                      <p:cBhvr>
                                        <p:cTn id="21" dur="1000"/>
                                        <p:tgtEl>
                                          <p:spTgt spid="15"/>
                                        </p:tgtEl>
                                        <p:attrNameLst>
                                          <p:attrName>style.rotation</p:attrName>
                                        </p:attrNameLst>
                                      </p:cBhvr>
                                      <p:tavLst>
                                        <p:tav tm="0">
                                          <p:val>
                                            <p:fltVal val="0"/>
                                          </p:val>
                                        </p:tav>
                                        <p:tav tm="100000">
                                          <p:val>
                                            <p:fltVal val="360"/>
                                          </p:val>
                                        </p:tav>
                                      </p:tavLst>
                                    </p:anim>
                                    <p:animEffect transition="out" filter="fade">
                                      <p:cBhvr>
                                        <p:cTn id="22" dur="1000"/>
                                        <p:tgtEl>
                                          <p:spTgt spid="15"/>
                                        </p:tgtEl>
                                      </p:cBhvr>
                                    </p:animEffect>
                                    <p:set>
                                      <p:cBhvr>
                                        <p:cTn id="23" dur="1" fill="hold">
                                          <p:stCondLst>
                                            <p:cond delay="999"/>
                                          </p:stCondLst>
                                        </p:cTn>
                                        <p:tgtEl>
                                          <p:spTgt spid="15"/>
                                        </p:tgtEl>
                                        <p:attrNameLst>
                                          <p:attrName>style.visibility</p:attrName>
                                        </p:attrNameLst>
                                      </p:cBhvr>
                                      <p:to>
                                        <p:strVal val="hidden"/>
                                      </p:to>
                                    </p:set>
                                  </p:childTnLst>
                                </p:cTn>
                              </p:par>
                              <p:par>
                                <p:cTn id="24" presetID="49" presetClass="entr" presetSubtype="0" decel="100000"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1000" fill="hold"/>
                                        <p:tgtEl>
                                          <p:spTgt spid="22"/>
                                        </p:tgtEl>
                                        <p:attrNameLst>
                                          <p:attrName>ppt_w</p:attrName>
                                        </p:attrNameLst>
                                      </p:cBhvr>
                                      <p:tavLst>
                                        <p:tav tm="0">
                                          <p:val>
                                            <p:fltVal val="0"/>
                                          </p:val>
                                        </p:tav>
                                        <p:tav tm="100000">
                                          <p:val>
                                            <p:strVal val="#ppt_w"/>
                                          </p:val>
                                        </p:tav>
                                      </p:tavLst>
                                    </p:anim>
                                    <p:anim calcmode="lin" valueType="num">
                                      <p:cBhvr>
                                        <p:cTn id="27" dur="1000" fill="hold"/>
                                        <p:tgtEl>
                                          <p:spTgt spid="22"/>
                                        </p:tgtEl>
                                        <p:attrNameLst>
                                          <p:attrName>ppt_h</p:attrName>
                                        </p:attrNameLst>
                                      </p:cBhvr>
                                      <p:tavLst>
                                        <p:tav tm="0">
                                          <p:val>
                                            <p:fltVal val="0"/>
                                          </p:val>
                                        </p:tav>
                                        <p:tav tm="100000">
                                          <p:val>
                                            <p:strVal val="#ppt_h"/>
                                          </p:val>
                                        </p:tav>
                                      </p:tavLst>
                                    </p:anim>
                                    <p:anim calcmode="lin" valueType="num">
                                      <p:cBhvr>
                                        <p:cTn id="28" dur="1000" fill="hold"/>
                                        <p:tgtEl>
                                          <p:spTgt spid="22"/>
                                        </p:tgtEl>
                                        <p:attrNameLst>
                                          <p:attrName>style.rotation</p:attrName>
                                        </p:attrNameLst>
                                      </p:cBhvr>
                                      <p:tavLst>
                                        <p:tav tm="0">
                                          <p:val>
                                            <p:fltVal val="360"/>
                                          </p:val>
                                        </p:tav>
                                        <p:tav tm="100000">
                                          <p:val>
                                            <p:fltVal val="0"/>
                                          </p:val>
                                        </p:tav>
                                      </p:tavLst>
                                    </p:anim>
                                    <p:animEffect transition="in" filter="fade">
                                      <p:cBhvr>
                                        <p:cTn id="29" dur="1000"/>
                                        <p:tgtEl>
                                          <p:spTgt spid="2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1000" fill="hold"/>
                                        <p:tgtEl>
                                          <p:spTgt spid="35"/>
                                        </p:tgtEl>
                                        <p:attrNameLst>
                                          <p:attrName>ppt_w</p:attrName>
                                        </p:attrNameLst>
                                      </p:cBhvr>
                                      <p:tavLst>
                                        <p:tav tm="0">
                                          <p:val>
                                            <p:fltVal val="0"/>
                                          </p:val>
                                        </p:tav>
                                        <p:tav tm="100000">
                                          <p:val>
                                            <p:strVal val="#ppt_w"/>
                                          </p:val>
                                        </p:tav>
                                      </p:tavLst>
                                    </p:anim>
                                    <p:anim calcmode="lin" valueType="num">
                                      <p:cBhvr>
                                        <p:cTn id="33" dur="1000" fill="hold"/>
                                        <p:tgtEl>
                                          <p:spTgt spid="35"/>
                                        </p:tgtEl>
                                        <p:attrNameLst>
                                          <p:attrName>ppt_h</p:attrName>
                                        </p:attrNameLst>
                                      </p:cBhvr>
                                      <p:tavLst>
                                        <p:tav tm="0">
                                          <p:val>
                                            <p:fltVal val="0"/>
                                          </p:val>
                                        </p:tav>
                                        <p:tav tm="100000">
                                          <p:val>
                                            <p:strVal val="#ppt_h"/>
                                          </p:val>
                                        </p:tav>
                                      </p:tavLst>
                                    </p:anim>
                                    <p:animEffect transition="in" filter="fade">
                                      <p:cBhvr>
                                        <p:cTn id="34" dur="1000"/>
                                        <p:tgtEl>
                                          <p:spTgt spid="35"/>
                                        </p:tgtEl>
                                      </p:cBhvr>
                                    </p:animEffect>
                                  </p:childTnLst>
                                </p:cTn>
                              </p:par>
                            </p:childTnLst>
                          </p:cTn>
                        </p:par>
                        <p:par>
                          <p:cTn id="35" fill="hold">
                            <p:stCondLst>
                              <p:cond delay="2000"/>
                            </p:stCondLst>
                            <p:childTnLst>
                              <p:par>
                                <p:cTn id="36" presetID="9" presetClass="exit" presetSubtype="0" fill="hold" nodeType="afterEffect">
                                  <p:stCondLst>
                                    <p:cond delay="0"/>
                                  </p:stCondLst>
                                  <p:childTnLst>
                                    <p:animEffect transition="out" filter="dissolve">
                                      <p:cBhvr>
                                        <p:cTn id="37" dur="2000"/>
                                        <p:tgtEl>
                                          <p:spTgt spid="2050"/>
                                        </p:tgtEl>
                                      </p:cBhvr>
                                    </p:animEffect>
                                    <p:set>
                                      <p:cBhvr>
                                        <p:cTn id="38" dur="1" fill="hold">
                                          <p:stCondLst>
                                            <p:cond delay="1999"/>
                                          </p:stCondLst>
                                        </p:cTn>
                                        <p:tgtEl>
                                          <p:spTgt spid="20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5" grpId="1" animBg="1"/>
      <p:bldP spid="21" grpId="0" animBg="1"/>
      <p:bldP spid="32" grpId="0" animBg="1"/>
      <p:bldP spid="16" grpId="0" animBg="1"/>
      <p:bldP spid="35"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pic>
        <p:nvPicPr>
          <p:cNvPr id="36" name="Picture 2" descr="File:United States 1859-1860.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grpSp>
        <p:nvGrpSpPr>
          <p:cNvPr id="2" name="Group 10"/>
          <p:cNvGrpSpPr/>
          <p:nvPr/>
        </p:nvGrpSpPr>
        <p:grpSpPr>
          <a:xfrm>
            <a:off x="-34186" y="928596"/>
            <a:ext cx="9711586" cy="6158004"/>
            <a:chOff x="-34186" y="928596"/>
            <a:chExt cx="9711586" cy="6158004"/>
          </a:xfrm>
        </p:grpSpPr>
        <p:grpSp>
          <p:nvGrpSpPr>
            <p:cNvPr id="3" name="Group 2"/>
            <p:cNvGrpSpPr/>
            <p:nvPr/>
          </p:nvGrpSpPr>
          <p:grpSpPr>
            <a:xfrm>
              <a:off x="-34186" y="928596"/>
              <a:ext cx="9711586" cy="6158004"/>
              <a:chOff x="21351" y="928596"/>
              <a:chExt cx="9711586" cy="6158004"/>
            </a:xfrm>
            <a:solidFill>
              <a:schemeClr val="bg1"/>
            </a:solidFill>
          </p:grpSpPr>
          <p:sp>
            <p:nvSpPr>
              <p:cNvPr id="4" name="Freeform 3"/>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 name="Picture 2" descr="File:United States 1853-12-1854.png"/>
            <p:cNvPicPr preferRelativeResize="0">
              <a:picLocks noChangeArrowheads="1"/>
            </p:cNvPicPr>
            <p:nvPr/>
          </p:nvPicPr>
          <p:blipFill>
            <a:blip r:embed="rId4"/>
            <a:srcRect l="38999" t="65077" r="56106" b="31310"/>
            <a:stretch>
              <a:fillRect/>
            </a:stretch>
          </p:blipFill>
          <p:spPr bwMode="auto">
            <a:xfrm rot="180000">
              <a:off x="3504494" y="4251947"/>
              <a:ext cx="438912" cy="256032"/>
            </a:xfrm>
            <a:prstGeom prst="rect">
              <a:avLst/>
            </a:prstGeom>
            <a:noFill/>
          </p:spPr>
        </p:pic>
      </p:grpSp>
      <p:grpSp>
        <p:nvGrpSpPr>
          <p:cNvPr id="11" name="Group 13"/>
          <p:cNvGrpSpPr>
            <a:grpSpLocks noChangeAspect="1"/>
          </p:cNvGrpSpPr>
          <p:nvPr/>
        </p:nvGrpSpPr>
        <p:grpSpPr>
          <a:xfrm rot="347142">
            <a:off x="434284" y="1674618"/>
            <a:ext cx="1513642" cy="736616"/>
            <a:chOff x="1381958" y="2971800"/>
            <a:chExt cx="3225552" cy="1569719"/>
          </a:xfrm>
        </p:grpSpPr>
        <p:grpSp>
          <p:nvGrpSpPr>
            <p:cNvPr id="13" name="Group 11"/>
            <p:cNvGrpSpPr/>
            <p:nvPr/>
          </p:nvGrpSpPr>
          <p:grpSpPr>
            <a:xfrm>
              <a:off x="1381958" y="3491884"/>
              <a:ext cx="3225552" cy="1049635"/>
              <a:chOff x="1381958" y="3491884"/>
              <a:chExt cx="3225552" cy="1049635"/>
            </a:xfrm>
          </p:grpSpPr>
          <p:sp>
            <p:nvSpPr>
              <p:cNvPr id="28" name="Freeform 27"/>
              <p:cNvSpPr/>
              <p:nvPr/>
            </p:nvSpPr>
            <p:spPr>
              <a:xfrm>
                <a:off x="2514600" y="4038599"/>
                <a:ext cx="533400" cy="502920"/>
              </a:xfrm>
              <a:custGeom>
                <a:avLst/>
                <a:gdLst>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220435 w 449036"/>
                  <a:gd name="connsiteY6" fmla="*/ 424543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 name="connsiteX0" fmla="*/ 73478 w 449036"/>
                  <a:gd name="connsiteY0" fmla="*/ 0 h 457200"/>
                  <a:gd name="connsiteX1" fmla="*/ 416378 w 449036"/>
                  <a:gd name="connsiteY1" fmla="*/ 97972 h 457200"/>
                  <a:gd name="connsiteX2" fmla="*/ 416378 w 449036"/>
                  <a:gd name="connsiteY2" fmla="*/ 97972 h 457200"/>
                  <a:gd name="connsiteX3" fmla="*/ 432707 w 449036"/>
                  <a:gd name="connsiteY3" fmla="*/ 195943 h 457200"/>
                  <a:gd name="connsiteX4" fmla="*/ 432707 w 449036"/>
                  <a:gd name="connsiteY4" fmla="*/ 277586 h 457200"/>
                  <a:gd name="connsiteX5" fmla="*/ 334735 w 449036"/>
                  <a:gd name="connsiteY5" fmla="*/ 293915 h 457200"/>
                  <a:gd name="connsiteX6" fmla="*/ 348731 w 449036"/>
                  <a:gd name="connsiteY6" fmla="*/ 424544 h 457200"/>
                  <a:gd name="connsiteX7" fmla="*/ 187778 w 449036"/>
                  <a:gd name="connsiteY7" fmla="*/ 391886 h 457200"/>
                  <a:gd name="connsiteX8" fmla="*/ 106135 w 449036"/>
                  <a:gd name="connsiteY8" fmla="*/ 408215 h 457200"/>
                  <a:gd name="connsiteX9" fmla="*/ 8164 w 449036"/>
                  <a:gd name="connsiteY9" fmla="*/ 391886 h 457200"/>
                  <a:gd name="connsiteX10" fmla="*/ 73478 w 449036"/>
                  <a:gd name="connsiteY10"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036" h="457200">
                    <a:moveTo>
                      <a:pt x="73478" y="0"/>
                    </a:moveTo>
                    <a:lnTo>
                      <a:pt x="416378" y="97972"/>
                    </a:lnTo>
                    <a:lnTo>
                      <a:pt x="416378" y="97972"/>
                    </a:lnTo>
                    <a:cubicBezTo>
                      <a:pt x="419100" y="114301"/>
                      <a:pt x="429986" y="166007"/>
                      <a:pt x="432707" y="195943"/>
                    </a:cubicBezTo>
                    <a:cubicBezTo>
                      <a:pt x="435428" y="225879"/>
                      <a:pt x="449036" y="261257"/>
                      <a:pt x="432707" y="277586"/>
                    </a:cubicBezTo>
                    <a:cubicBezTo>
                      <a:pt x="416378" y="293915"/>
                      <a:pt x="348731" y="269422"/>
                      <a:pt x="334735" y="293915"/>
                    </a:cubicBezTo>
                    <a:cubicBezTo>
                      <a:pt x="320739" y="318408"/>
                      <a:pt x="373224" y="408216"/>
                      <a:pt x="348731" y="424544"/>
                    </a:cubicBezTo>
                    <a:cubicBezTo>
                      <a:pt x="324238" y="440872"/>
                      <a:pt x="228211" y="394608"/>
                      <a:pt x="187778" y="391886"/>
                    </a:cubicBezTo>
                    <a:cubicBezTo>
                      <a:pt x="147345" y="389165"/>
                      <a:pt x="136071" y="408215"/>
                      <a:pt x="106135" y="408215"/>
                    </a:cubicBezTo>
                    <a:cubicBezTo>
                      <a:pt x="76199" y="408215"/>
                      <a:pt x="16328" y="457200"/>
                      <a:pt x="8164" y="391886"/>
                    </a:cubicBezTo>
                    <a:cubicBezTo>
                      <a:pt x="0" y="326572"/>
                      <a:pt x="28574" y="171450"/>
                      <a:pt x="73478" y="0"/>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9" name="Freeform 28"/>
              <p:cNvSpPr/>
              <p:nvPr/>
            </p:nvSpPr>
            <p:spPr>
              <a:xfrm>
                <a:off x="4290874" y="3491884"/>
                <a:ext cx="316636" cy="312197"/>
              </a:xfrm>
              <a:custGeom>
                <a:avLst/>
                <a:gdLst>
                  <a:gd name="connsiteX0" fmla="*/ 112450 w 316636"/>
                  <a:gd name="connsiteY0" fmla="*/ 5918 h 312197"/>
                  <a:gd name="connsiteX1" fmla="*/ 14796 w 316636"/>
                  <a:gd name="connsiteY1" fmla="*/ 112450 h 312197"/>
                  <a:gd name="connsiteX2" fmla="*/ 23674 w 316636"/>
                  <a:gd name="connsiteY2" fmla="*/ 290003 h 312197"/>
                  <a:gd name="connsiteX3" fmla="*/ 139083 w 316636"/>
                  <a:gd name="connsiteY3" fmla="*/ 245615 h 312197"/>
                  <a:gd name="connsiteX4" fmla="*/ 218982 w 316636"/>
                  <a:gd name="connsiteY4" fmla="*/ 227860 h 312197"/>
                  <a:gd name="connsiteX5" fmla="*/ 298881 w 316636"/>
                  <a:gd name="connsiteY5" fmla="*/ 76939 h 312197"/>
                  <a:gd name="connsiteX6" fmla="*/ 112450 w 316636"/>
                  <a:gd name="connsiteY6" fmla="*/ 5918 h 31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636" h="312197">
                    <a:moveTo>
                      <a:pt x="112450" y="5918"/>
                    </a:moveTo>
                    <a:cubicBezTo>
                      <a:pt x="65103" y="11837"/>
                      <a:pt x="29592" y="65103"/>
                      <a:pt x="14796" y="112450"/>
                    </a:cubicBezTo>
                    <a:cubicBezTo>
                      <a:pt x="0" y="159797"/>
                      <a:pt x="2960" y="267809"/>
                      <a:pt x="23674" y="290003"/>
                    </a:cubicBezTo>
                    <a:cubicBezTo>
                      <a:pt x="44389" y="312197"/>
                      <a:pt x="106532" y="255972"/>
                      <a:pt x="139083" y="245615"/>
                    </a:cubicBezTo>
                    <a:cubicBezTo>
                      <a:pt x="171634" y="235258"/>
                      <a:pt x="192349" y="255973"/>
                      <a:pt x="218982" y="227860"/>
                    </a:cubicBezTo>
                    <a:cubicBezTo>
                      <a:pt x="245615" y="199747"/>
                      <a:pt x="316636" y="112450"/>
                      <a:pt x="298881" y="76939"/>
                    </a:cubicBezTo>
                    <a:cubicBezTo>
                      <a:pt x="281126" y="41428"/>
                      <a:pt x="159798" y="0"/>
                      <a:pt x="112450" y="5918"/>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0" name="Freeform 29"/>
              <p:cNvSpPr/>
              <p:nvPr/>
            </p:nvSpPr>
            <p:spPr>
              <a:xfrm>
                <a:off x="1423386" y="3928369"/>
                <a:ext cx="198269" cy="204186"/>
              </a:xfrm>
              <a:custGeom>
                <a:avLst/>
                <a:gdLst>
                  <a:gd name="connsiteX0" fmla="*/ 23674 w 198269"/>
                  <a:gd name="connsiteY0" fmla="*/ 22194 h 204186"/>
                  <a:gd name="connsiteX1" fmla="*/ 174595 w 198269"/>
                  <a:gd name="connsiteY1" fmla="*/ 31072 h 204186"/>
                  <a:gd name="connsiteX2" fmla="*/ 165717 w 198269"/>
                  <a:gd name="connsiteY2" fmla="*/ 181992 h 204186"/>
                  <a:gd name="connsiteX3" fmla="*/ 32552 w 198269"/>
                  <a:gd name="connsiteY3" fmla="*/ 164237 h 204186"/>
                  <a:gd name="connsiteX4" fmla="*/ 23674 w 198269"/>
                  <a:gd name="connsiteY4" fmla="*/ 22194 h 20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69" h="204186">
                    <a:moveTo>
                      <a:pt x="23674" y="22194"/>
                    </a:moveTo>
                    <a:cubicBezTo>
                      <a:pt x="47348" y="0"/>
                      <a:pt x="150921" y="4439"/>
                      <a:pt x="174595" y="31072"/>
                    </a:cubicBezTo>
                    <a:cubicBezTo>
                      <a:pt x="198269" y="57705"/>
                      <a:pt x="189391" y="159798"/>
                      <a:pt x="165717" y="181992"/>
                    </a:cubicBezTo>
                    <a:cubicBezTo>
                      <a:pt x="142043" y="204186"/>
                      <a:pt x="56226" y="190870"/>
                      <a:pt x="32552" y="164237"/>
                    </a:cubicBezTo>
                    <a:cubicBezTo>
                      <a:pt x="8878" y="137604"/>
                      <a:pt x="0" y="44388"/>
                      <a:pt x="23674" y="22194"/>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1" name="Freeform 30"/>
              <p:cNvSpPr/>
              <p:nvPr/>
            </p:nvSpPr>
            <p:spPr>
              <a:xfrm>
                <a:off x="1381958" y="4274599"/>
                <a:ext cx="192349" cy="159798"/>
              </a:xfrm>
              <a:custGeom>
                <a:avLst/>
                <a:gdLst>
                  <a:gd name="connsiteX0" fmla="*/ 20714 w 192349"/>
                  <a:gd name="connsiteY0" fmla="*/ 13316 h 159798"/>
                  <a:gd name="connsiteX1" fmla="*/ 47347 w 192349"/>
                  <a:gd name="connsiteY1" fmla="*/ 137603 h 159798"/>
                  <a:gd name="connsiteX2" fmla="*/ 162757 w 192349"/>
                  <a:gd name="connsiteY2" fmla="*/ 146481 h 159798"/>
                  <a:gd name="connsiteX3" fmla="*/ 171634 w 192349"/>
                  <a:gd name="connsiteY3" fmla="*/ 57704 h 159798"/>
                  <a:gd name="connsiteX4" fmla="*/ 20714 w 192349"/>
                  <a:gd name="connsiteY4" fmla="*/ 13316 h 159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349" h="159798">
                    <a:moveTo>
                      <a:pt x="20714" y="13316"/>
                    </a:moveTo>
                    <a:cubicBezTo>
                      <a:pt x="0" y="26633"/>
                      <a:pt x="23673" y="115409"/>
                      <a:pt x="47347" y="137603"/>
                    </a:cubicBezTo>
                    <a:cubicBezTo>
                      <a:pt x="71021" y="159797"/>
                      <a:pt x="142043" y="159798"/>
                      <a:pt x="162757" y="146481"/>
                    </a:cubicBezTo>
                    <a:cubicBezTo>
                      <a:pt x="183472" y="133165"/>
                      <a:pt x="192349" y="78419"/>
                      <a:pt x="171634" y="57704"/>
                    </a:cubicBezTo>
                    <a:cubicBezTo>
                      <a:pt x="150919" y="36989"/>
                      <a:pt x="41429" y="0"/>
                      <a:pt x="20714" y="13316"/>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sp>
          <p:nvSpPr>
            <p:cNvPr id="27" name="Freeform 26"/>
            <p:cNvSpPr/>
            <p:nvPr/>
          </p:nvSpPr>
          <p:spPr>
            <a:xfrm>
              <a:off x="2590800" y="2971800"/>
              <a:ext cx="838200" cy="430887"/>
            </a:xfrm>
            <a:custGeom>
              <a:avLst/>
              <a:gdLst>
                <a:gd name="connsiteX0" fmla="*/ 62593 w 783771"/>
                <a:gd name="connsiteY0" fmla="*/ 59871 h 506185"/>
                <a:gd name="connsiteX1" fmla="*/ 438150 w 783771"/>
                <a:gd name="connsiteY1" fmla="*/ 43542 h 506185"/>
                <a:gd name="connsiteX2" fmla="*/ 634093 w 783771"/>
                <a:gd name="connsiteY2" fmla="*/ 59871 h 506185"/>
                <a:gd name="connsiteX3" fmla="*/ 781050 w 783771"/>
                <a:gd name="connsiteY3" fmla="*/ 386442 h 506185"/>
                <a:gd name="connsiteX4" fmla="*/ 617765 w 783771"/>
                <a:gd name="connsiteY4" fmla="*/ 500742 h 506185"/>
                <a:gd name="connsiteX5" fmla="*/ 372836 w 783771"/>
                <a:gd name="connsiteY5" fmla="*/ 419099 h 506185"/>
                <a:gd name="connsiteX6" fmla="*/ 111579 w 783771"/>
                <a:gd name="connsiteY6" fmla="*/ 419099 h 506185"/>
                <a:gd name="connsiteX7" fmla="*/ 62593 w 783771"/>
                <a:gd name="connsiteY7" fmla="*/ 402771 h 506185"/>
                <a:gd name="connsiteX8" fmla="*/ 62593 w 783771"/>
                <a:gd name="connsiteY8" fmla="*/ 59871 h 50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771" h="506185">
                  <a:moveTo>
                    <a:pt x="62593" y="59871"/>
                  </a:moveTo>
                  <a:cubicBezTo>
                    <a:pt x="125186" y="0"/>
                    <a:pt x="342900" y="43542"/>
                    <a:pt x="438150" y="43542"/>
                  </a:cubicBezTo>
                  <a:cubicBezTo>
                    <a:pt x="533400" y="43542"/>
                    <a:pt x="576943" y="2721"/>
                    <a:pt x="634093" y="59871"/>
                  </a:cubicBezTo>
                  <a:cubicBezTo>
                    <a:pt x="691243" y="117021"/>
                    <a:pt x="783771" y="312964"/>
                    <a:pt x="781050" y="386442"/>
                  </a:cubicBezTo>
                  <a:cubicBezTo>
                    <a:pt x="778329" y="459920"/>
                    <a:pt x="685801" y="495299"/>
                    <a:pt x="617765" y="500742"/>
                  </a:cubicBezTo>
                  <a:cubicBezTo>
                    <a:pt x="549729" y="506185"/>
                    <a:pt x="457200" y="432706"/>
                    <a:pt x="372836" y="419099"/>
                  </a:cubicBezTo>
                  <a:cubicBezTo>
                    <a:pt x="288472" y="405492"/>
                    <a:pt x="163286" y="421820"/>
                    <a:pt x="111579" y="419099"/>
                  </a:cubicBezTo>
                  <a:cubicBezTo>
                    <a:pt x="59872" y="416378"/>
                    <a:pt x="68036" y="459921"/>
                    <a:pt x="62593" y="402771"/>
                  </a:cubicBezTo>
                  <a:cubicBezTo>
                    <a:pt x="57150" y="345621"/>
                    <a:pt x="0" y="119742"/>
                    <a:pt x="62593" y="59871"/>
                  </a:cubicBezTo>
                  <a:close/>
                </a:path>
              </a:pathLst>
            </a:custGeom>
            <a:solidFill>
              <a:schemeClr val="tx1"/>
            </a:solidFill>
            <a:ln>
              <a:noFill/>
            </a:ln>
          </p:spPr>
          <p:txBody>
            <a:bodyPr wrap="square" rtlCol="0" anchor="ctr">
              <a:spAutoFit/>
            </a:bodyPr>
            <a:lstStyle/>
            <a:p>
              <a:pPr algn="ctr"/>
              <a:endParaRPr lang="en-US" sz="2200" b="1" dirty="0" smtClean="0">
                <a:solidFill>
                  <a:schemeClr val="bg1"/>
                </a:solidFill>
              </a:endParaRPr>
            </a:p>
          </p:txBody>
        </p:sp>
      </p:grpSp>
      <p:pic>
        <p:nvPicPr>
          <p:cNvPr id="46081" name="Picture 1"/>
          <p:cNvPicPr>
            <a:picLocks noChangeAspect="1" noChangeArrowheads="1"/>
          </p:cNvPicPr>
          <p:nvPr/>
        </p:nvPicPr>
        <p:blipFill>
          <a:blip r:embed="rId5" cstate="print"/>
          <a:srcRect/>
          <a:stretch>
            <a:fillRect/>
          </a:stretch>
        </p:blipFill>
        <p:spPr bwMode="auto">
          <a:xfrm rot="414351">
            <a:off x="393266" y="1163916"/>
            <a:ext cx="2193746" cy="1603854"/>
          </a:xfrm>
          <a:prstGeom prst="rect">
            <a:avLst/>
          </a:prstGeom>
          <a:noFill/>
          <a:ln w="9525">
            <a:noFill/>
            <a:miter lim="800000"/>
            <a:headEnd/>
            <a:tailEnd/>
          </a:ln>
          <a:effectLst/>
        </p:spPr>
      </p:pic>
      <p:pic>
        <p:nvPicPr>
          <p:cNvPr id="149508" name="Picture 4"/>
          <p:cNvPicPr>
            <a:picLocks noChangeAspect="1" noChangeArrowheads="1"/>
          </p:cNvPicPr>
          <p:nvPr/>
        </p:nvPicPr>
        <p:blipFill>
          <a:blip r:embed="rId6"/>
          <a:srcRect/>
          <a:stretch>
            <a:fillRect/>
          </a:stretch>
        </p:blipFill>
        <p:spPr bwMode="auto">
          <a:xfrm>
            <a:off x="-104775" y="-76200"/>
            <a:ext cx="9248775" cy="7115175"/>
          </a:xfrm>
          <a:prstGeom prst="rect">
            <a:avLst/>
          </a:prstGeom>
          <a:noFill/>
          <a:ln w="9525">
            <a:noFill/>
            <a:miter lim="800000"/>
            <a:headEnd/>
            <a:tailEnd/>
          </a:ln>
          <a:effectLst/>
        </p:spPr>
      </p:pic>
      <p:sp>
        <p:nvSpPr>
          <p:cNvPr id="55" name="Rectangle 54"/>
          <p:cNvSpPr/>
          <p:nvPr/>
        </p:nvSpPr>
        <p:spPr>
          <a:xfrm>
            <a:off x="0" y="599182"/>
            <a:ext cx="9144000" cy="584775"/>
          </a:xfrm>
          <a:prstGeom prst="rect">
            <a:avLst/>
          </a:prstGeom>
          <a:solidFill>
            <a:schemeClr val="bg1"/>
          </a:solidFill>
        </p:spPr>
        <p:txBody>
          <a:bodyPr wrap="square">
            <a:spAutoFit/>
          </a:bodyPr>
          <a:lstStyle/>
          <a:p>
            <a:r>
              <a:rPr lang="en-US" sz="3200" dirty="0" smtClean="0"/>
              <a:t>1862: Homestead Act: 160 (320) acres </a:t>
            </a:r>
            <a:r>
              <a:rPr lang="en-US" sz="3200" dirty="0" smtClean="0">
                <a:solidFill>
                  <a:srgbClr val="FF0000"/>
                </a:solidFill>
                <a:effectLst>
                  <a:outerShdw dist="50800" dir="7200000" algn="ctr" rotWithShape="0">
                    <a:schemeClr val="tx1"/>
                  </a:outerShdw>
                </a:effectLst>
              </a:rPr>
              <a:t>FREE</a:t>
            </a:r>
          </a:p>
        </p:txBody>
      </p:sp>
      <p:sp>
        <p:nvSpPr>
          <p:cNvPr id="54" name="Rectangle 53"/>
          <p:cNvSpPr/>
          <p:nvPr/>
        </p:nvSpPr>
        <p:spPr>
          <a:xfrm>
            <a:off x="0" y="1143000"/>
            <a:ext cx="9144000" cy="1077218"/>
          </a:xfrm>
          <a:prstGeom prst="rect">
            <a:avLst/>
          </a:prstGeom>
          <a:solidFill>
            <a:schemeClr val="bg1"/>
          </a:solidFill>
        </p:spPr>
        <p:txBody>
          <a:bodyPr wrap="square">
            <a:spAutoFit/>
          </a:bodyPr>
          <a:lstStyle/>
          <a:p>
            <a:r>
              <a:rPr lang="en-US" sz="3200" dirty="0" smtClean="0"/>
              <a:t>1864-1868: more wars, more treaties, more removals</a:t>
            </a:r>
          </a:p>
          <a:p>
            <a:r>
              <a:rPr lang="en-US" sz="3200" dirty="0" smtClean="0"/>
              <a:t> 		  as pioneers settle on land  </a:t>
            </a:r>
          </a:p>
        </p:txBody>
      </p:sp>
      <p:sp>
        <p:nvSpPr>
          <p:cNvPr id="56" name="Freeform 55"/>
          <p:cNvSpPr/>
          <p:nvPr/>
        </p:nvSpPr>
        <p:spPr>
          <a:xfrm>
            <a:off x="2971800" y="4400550"/>
            <a:ext cx="2743200" cy="2313214"/>
          </a:xfrm>
          <a:custGeom>
            <a:avLst/>
            <a:gdLst>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0" fmla="*/ 342900 w 2743200"/>
              <a:gd name="connsiteY0" fmla="*/ 2147207 h 2313214"/>
              <a:gd name="connsiteX1" fmla="*/ 212271 w 2743200"/>
              <a:gd name="connsiteY1" fmla="*/ 1690007 h 2313214"/>
              <a:gd name="connsiteX2" fmla="*/ 130629 w 2743200"/>
              <a:gd name="connsiteY2" fmla="*/ 1477736 h 2313214"/>
              <a:gd name="connsiteX3" fmla="*/ 16329 w 2743200"/>
              <a:gd name="connsiteY3" fmla="*/ 1216479 h 2313214"/>
              <a:gd name="connsiteX4" fmla="*/ 32657 w 2743200"/>
              <a:gd name="connsiteY4" fmla="*/ 579664 h 2313214"/>
              <a:gd name="connsiteX5" fmla="*/ 146957 w 2743200"/>
              <a:gd name="connsiteY5" fmla="*/ 89807 h 2313214"/>
              <a:gd name="connsiteX6" fmla="*/ 212271 w 2743200"/>
              <a:gd name="connsiteY6" fmla="*/ 40821 h 2313214"/>
              <a:gd name="connsiteX7" fmla="*/ 865414 w 2743200"/>
              <a:gd name="connsiteY7" fmla="*/ 155121 h 2313214"/>
              <a:gd name="connsiteX8" fmla="*/ 1681843 w 2743200"/>
              <a:gd name="connsiteY8" fmla="*/ 269421 h 2313214"/>
              <a:gd name="connsiteX9" fmla="*/ 2139043 w 2743200"/>
              <a:gd name="connsiteY9" fmla="*/ 285750 h 2313214"/>
              <a:gd name="connsiteX10" fmla="*/ 2286000 w 2743200"/>
              <a:gd name="connsiteY10" fmla="*/ 367393 h 2313214"/>
              <a:gd name="connsiteX11" fmla="*/ 2677886 w 2743200"/>
              <a:gd name="connsiteY11" fmla="*/ 383721 h 2313214"/>
              <a:gd name="connsiteX12" fmla="*/ 2677886 w 2743200"/>
              <a:gd name="connsiteY12" fmla="*/ 432707 h 2313214"/>
              <a:gd name="connsiteX13" fmla="*/ 2645229 w 2743200"/>
              <a:gd name="connsiteY13" fmla="*/ 775607 h 2313214"/>
              <a:gd name="connsiteX14" fmla="*/ 2596243 w 2743200"/>
              <a:gd name="connsiteY14" fmla="*/ 1167493 h 2313214"/>
              <a:gd name="connsiteX15" fmla="*/ 2269671 w 2743200"/>
              <a:gd name="connsiteY15" fmla="*/ 1624693 h 2313214"/>
              <a:gd name="connsiteX16" fmla="*/ 2122714 w 2743200"/>
              <a:gd name="connsiteY16" fmla="*/ 1755321 h 2313214"/>
              <a:gd name="connsiteX17" fmla="*/ 2041071 w 2743200"/>
              <a:gd name="connsiteY17" fmla="*/ 2032907 h 2313214"/>
              <a:gd name="connsiteX18" fmla="*/ 2057400 w 2743200"/>
              <a:gd name="connsiteY18" fmla="*/ 2114550 h 2313214"/>
              <a:gd name="connsiteX19" fmla="*/ 1861457 w 2743200"/>
              <a:gd name="connsiteY19" fmla="*/ 2179864 h 2313214"/>
              <a:gd name="connsiteX20" fmla="*/ 391886 w 2743200"/>
              <a:gd name="connsiteY20" fmla="*/ 2228850 h 2313214"/>
              <a:gd name="connsiteX21" fmla="*/ 342900 w 2743200"/>
              <a:gd name="connsiteY21" fmla="*/ 2147207 h 23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3200" h="2313214">
                <a:moveTo>
                  <a:pt x="342900" y="2147207"/>
                </a:moveTo>
                <a:cubicBezTo>
                  <a:pt x="295275" y="1974396"/>
                  <a:pt x="247650" y="1801586"/>
                  <a:pt x="212271" y="1690007"/>
                </a:cubicBezTo>
                <a:cubicBezTo>
                  <a:pt x="176893" y="1578429"/>
                  <a:pt x="163286" y="1556657"/>
                  <a:pt x="130629" y="1477736"/>
                </a:cubicBezTo>
                <a:cubicBezTo>
                  <a:pt x="97972" y="1398815"/>
                  <a:pt x="32658" y="1366158"/>
                  <a:pt x="16329" y="1216479"/>
                </a:cubicBezTo>
                <a:cubicBezTo>
                  <a:pt x="0" y="1066800"/>
                  <a:pt x="10886" y="767443"/>
                  <a:pt x="32657" y="579664"/>
                </a:cubicBezTo>
                <a:cubicBezTo>
                  <a:pt x="54428" y="391885"/>
                  <a:pt x="117021" y="179614"/>
                  <a:pt x="146957" y="89807"/>
                </a:cubicBezTo>
                <a:cubicBezTo>
                  <a:pt x="176893" y="0"/>
                  <a:pt x="92528" y="29935"/>
                  <a:pt x="212271" y="40821"/>
                </a:cubicBezTo>
                <a:cubicBezTo>
                  <a:pt x="332014" y="51707"/>
                  <a:pt x="620485" y="117021"/>
                  <a:pt x="865414" y="155121"/>
                </a:cubicBezTo>
                <a:cubicBezTo>
                  <a:pt x="1110343" y="193221"/>
                  <a:pt x="1469572" y="247650"/>
                  <a:pt x="1681843" y="269421"/>
                </a:cubicBezTo>
                <a:cubicBezTo>
                  <a:pt x="1894114" y="291192"/>
                  <a:pt x="2038350" y="269421"/>
                  <a:pt x="2139043" y="285750"/>
                </a:cubicBezTo>
                <a:cubicBezTo>
                  <a:pt x="2239736" y="302079"/>
                  <a:pt x="2196193" y="351065"/>
                  <a:pt x="2286000" y="367393"/>
                </a:cubicBezTo>
                <a:cubicBezTo>
                  <a:pt x="2375807" y="383721"/>
                  <a:pt x="2612572" y="372835"/>
                  <a:pt x="2677886" y="383721"/>
                </a:cubicBezTo>
                <a:cubicBezTo>
                  <a:pt x="2743200" y="394607"/>
                  <a:pt x="2683329" y="367393"/>
                  <a:pt x="2677886" y="432707"/>
                </a:cubicBezTo>
                <a:cubicBezTo>
                  <a:pt x="2672443" y="498021"/>
                  <a:pt x="2658836" y="653143"/>
                  <a:pt x="2645229" y="775607"/>
                </a:cubicBezTo>
                <a:cubicBezTo>
                  <a:pt x="2631622" y="898071"/>
                  <a:pt x="2658836" y="1025979"/>
                  <a:pt x="2596243" y="1167493"/>
                </a:cubicBezTo>
                <a:cubicBezTo>
                  <a:pt x="2533650" y="1309007"/>
                  <a:pt x="2348593" y="1526722"/>
                  <a:pt x="2269671" y="1624693"/>
                </a:cubicBezTo>
                <a:cubicBezTo>
                  <a:pt x="2190750" y="1722664"/>
                  <a:pt x="2160814" y="1687285"/>
                  <a:pt x="2122714" y="1755321"/>
                </a:cubicBezTo>
                <a:cubicBezTo>
                  <a:pt x="2084614" y="1823357"/>
                  <a:pt x="2051957" y="1973036"/>
                  <a:pt x="2041071" y="2032907"/>
                </a:cubicBezTo>
                <a:cubicBezTo>
                  <a:pt x="2030185" y="2092778"/>
                  <a:pt x="2087336" y="2090057"/>
                  <a:pt x="2057400" y="2114550"/>
                </a:cubicBezTo>
                <a:cubicBezTo>
                  <a:pt x="2027464" y="2139043"/>
                  <a:pt x="2139043" y="2160814"/>
                  <a:pt x="1861457" y="2179864"/>
                </a:cubicBezTo>
                <a:cubicBezTo>
                  <a:pt x="1583871" y="2198914"/>
                  <a:pt x="582386" y="2313214"/>
                  <a:pt x="391886" y="2228850"/>
                </a:cubicBezTo>
                <a:lnTo>
                  <a:pt x="342900" y="2147207"/>
                </a:lnTo>
                <a:close/>
              </a:path>
            </a:pathLst>
          </a:custGeom>
          <a:solidFill>
            <a:schemeClr val="bg2">
              <a:lumMod val="10000"/>
              <a:alpha val="50000"/>
            </a:schemeClr>
          </a:solidFill>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Freeform 56"/>
          <p:cNvSpPr/>
          <p:nvPr/>
        </p:nvSpPr>
        <p:spPr>
          <a:xfrm>
            <a:off x="4819650" y="3458936"/>
            <a:ext cx="4727122" cy="3175906"/>
          </a:xfrm>
          <a:custGeom>
            <a:avLst/>
            <a:gdLst>
              <a:gd name="connsiteX0" fmla="*/ 846364 w 4727122"/>
              <a:gd name="connsiteY0" fmla="*/ 1406978 h 3175906"/>
              <a:gd name="connsiteX1" fmla="*/ 1336221 w 4727122"/>
              <a:gd name="connsiteY1" fmla="*/ 1374321 h 3175906"/>
              <a:gd name="connsiteX2" fmla="*/ 1695450 w 4727122"/>
              <a:gd name="connsiteY2" fmla="*/ 1455964 h 3175906"/>
              <a:gd name="connsiteX3" fmla="*/ 1940379 w 4727122"/>
              <a:gd name="connsiteY3" fmla="*/ 1096735 h 3175906"/>
              <a:gd name="connsiteX4" fmla="*/ 2022021 w 4727122"/>
              <a:gd name="connsiteY4" fmla="*/ 672193 h 3175906"/>
              <a:gd name="connsiteX5" fmla="*/ 2005693 w 4727122"/>
              <a:gd name="connsiteY5" fmla="*/ 394607 h 3175906"/>
              <a:gd name="connsiteX6" fmla="*/ 2217964 w 4727122"/>
              <a:gd name="connsiteY6" fmla="*/ 51707 h 3175906"/>
              <a:gd name="connsiteX7" fmla="*/ 2283279 w 4727122"/>
              <a:gd name="connsiteY7" fmla="*/ 84364 h 3175906"/>
              <a:gd name="connsiteX8" fmla="*/ 2381250 w 4727122"/>
              <a:gd name="connsiteY8" fmla="*/ 378278 h 3175906"/>
              <a:gd name="connsiteX9" fmla="*/ 2528207 w 4727122"/>
              <a:gd name="connsiteY9" fmla="*/ 541564 h 3175906"/>
              <a:gd name="connsiteX10" fmla="*/ 2675164 w 4727122"/>
              <a:gd name="connsiteY10" fmla="*/ 753835 h 3175906"/>
              <a:gd name="connsiteX11" fmla="*/ 2822121 w 4727122"/>
              <a:gd name="connsiteY11" fmla="*/ 770164 h 3175906"/>
              <a:gd name="connsiteX12" fmla="*/ 2920093 w 4727122"/>
              <a:gd name="connsiteY12" fmla="*/ 998764 h 3175906"/>
              <a:gd name="connsiteX13" fmla="*/ 3067050 w 4727122"/>
              <a:gd name="connsiteY13" fmla="*/ 1015093 h 3175906"/>
              <a:gd name="connsiteX14" fmla="*/ 3214007 w 4727122"/>
              <a:gd name="connsiteY14" fmla="*/ 966107 h 3175906"/>
              <a:gd name="connsiteX15" fmla="*/ 3687536 w 4727122"/>
              <a:gd name="connsiteY15" fmla="*/ 966107 h 3175906"/>
              <a:gd name="connsiteX16" fmla="*/ 3801836 w 4727122"/>
              <a:gd name="connsiteY16" fmla="*/ 786493 h 3175906"/>
              <a:gd name="connsiteX17" fmla="*/ 3965121 w 4727122"/>
              <a:gd name="connsiteY17" fmla="*/ 900793 h 3175906"/>
              <a:gd name="connsiteX18" fmla="*/ 4095750 w 4727122"/>
              <a:gd name="connsiteY18" fmla="*/ 2190750 h 3175906"/>
              <a:gd name="connsiteX19" fmla="*/ 4144736 w 4727122"/>
              <a:gd name="connsiteY19" fmla="*/ 2860221 h 3175906"/>
              <a:gd name="connsiteX20" fmla="*/ 4144736 w 4727122"/>
              <a:gd name="connsiteY20" fmla="*/ 2909207 h 3175906"/>
              <a:gd name="connsiteX21" fmla="*/ 650421 w 4727122"/>
              <a:gd name="connsiteY21" fmla="*/ 3121478 h 3175906"/>
              <a:gd name="connsiteX22" fmla="*/ 242207 w 4727122"/>
              <a:gd name="connsiteY22" fmla="*/ 3121478 h 3175906"/>
              <a:gd name="connsiteX23" fmla="*/ 225879 w 4727122"/>
              <a:gd name="connsiteY23" fmla="*/ 2794907 h 3175906"/>
              <a:gd name="connsiteX24" fmla="*/ 715736 w 4727122"/>
              <a:gd name="connsiteY24" fmla="*/ 2256064 h 3175906"/>
              <a:gd name="connsiteX25" fmla="*/ 748393 w 4727122"/>
              <a:gd name="connsiteY25" fmla="*/ 1782535 h 3175906"/>
              <a:gd name="connsiteX26" fmla="*/ 846364 w 4727122"/>
              <a:gd name="connsiteY26" fmla="*/ 1406978 h 317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27122" h="3175906">
                <a:moveTo>
                  <a:pt x="846364" y="1406978"/>
                </a:moveTo>
                <a:cubicBezTo>
                  <a:pt x="944335" y="1338942"/>
                  <a:pt x="1194707" y="1366157"/>
                  <a:pt x="1336221" y="1374321"/>
                </a:cubicBezTo>
                <a:cubicBezTo>
                  <a:pt x="1477735" y="1382485"/>
                  <a:pt x="1594757" y="1502228"/>
                  <a:pt x="1695450" y="1455964"/>
                </a:cubicBezTo>
                <a:cubicBezTo>
                  <a:pt x="1796143" y="1409700"/>
                  <a:pt x="1885951" y="1227363"/>
                  <a:pt x="1940379" y="1096735"/>
                </a:cubicBezTo>
                <a:cubicBezTo>
                  <a:pt x="1994807" y="966107"/>
                  <a:pt x="2011135" y="789214"/>
                  <a:pt x="2022021" y="672193"/>
                </a:cubicBezTo>
                <a:cubicBezTo>
                  <a:pt x="2032907" y="555172"/>
                  <a:pt x="1973036" y="498021"/>
                  <a:pt x="2005693" y="394607"/>
                </a:cubicBezTo>
                <a:cubicBezTo>
                  <a:pt x="2038350" y="291193"/>
                  <a:pt x="2171700" y="103414"/>
                  <a:pt x="2217964" y="51707"/>
                </a:cubicBezTo>
                <a:cubicBezTo>
                  <a:pt x="2264228" y="0"/>
                  <a:pt x="2256065" y="29936"/>
                  <a:pt x="2283279" y="84364"/>
                </a:cubicBezTo>
                <a:cubicBezTo>
                  <a:pt x="2310493" y="138792"/>
                  <a:pt x="2340429" y="302078"/>
                  <a:pt x="2381250" y="378278"/>
                </a:cubicBezTo>
                <a:cubicBezTo>
                  <a:pt x="2422071" y="454478"/>
                  <a:pt x="2479221" y="478971"/>
                  <a:pt x="2528207" y="541564"/>
                </a:cubicBezTo>
                <a:cubicBezTo>
                  <a:pt x="2577193" y="604157"/>
                  <a:pt x="2626178" y="715735"/>
                  <a:pt x="2675164" y="753835"/>
                </a:cubicBezTo>
                <a:cubicBezTo>
                  <a:pt x="2724150" y="791935"/>
                  <a:pt x="2781300" y="729343"/>
                  <a:pt x="2822121" y="770164"/>
                </a:cubicBezTo>
                <a:cubicBezTo>
                  <a:pt x="2862942" y="810985"/>
                  <a:pt x="2879272" y="957943"/>
                  <a:pt x="2920093" y="998764"/>
                </a:cubicBezTo>
                <a:cubicBezTo>
                  <a:pt x="2960914" y="1039585"/>
                  <a:pt x="3018064" y="1020536"/>
                  <a:pt x="3067050" y="1015093"/>
                </a:cubicBezTo>
                <a:cubicBezTo>
                  <a:pt x="3116036" y="1009650"/>
                  <a:pt x="3110593" y="974271"/>
                  <a:pt x="3214007" y="966107"/>
                </a:cubicBezTo>
                <a:cubicBezTo>
                  <a:pt x="3317421" y="957943"/>
                  <a:pt x="3589565" y="996043"/>
                  <a:pt x="3687536" y="966107"/>
                </a:cubicBezTo>
                <a:cubicBezTo>
                  <a:pt x="3785507" y="936171"/>
                  <a:pt x="3755572" y="797379"/>
                  <a:pt x="3801836" y="786493"/>
                </a:cubicBezTo>
                <a:cubicBezTo>
                  <a:pt x="3848100" y="775607"/>
                  <a:pt x="3916135" y="666750"/>
                  <a:pt x="3965121" y="900793"/>
                </a:cubicBezTo>
                <a:cubicBezTo>
                  <a:pt x="4014107" y="1134836"/>
                  <a:pt x="4065814" y="1864179"/>
                  <a:pt x="4095750" y="2190750"/>
                </a:cubicBezTo>
                <a:cubicBezTo>
                  <a:pt x="4125686" y="2517321"/>
                  <a:pt x="4136572" y="2740478"/>
                  <a:pt x="4144736" y="2860221"/>
                </a:cubicBezTo>
                <a:cubicBezTo>
                  <a:pt x="4152900" y="2979964"/>
                  <a:pt x="4727122" y="2865664"/>
                  <a:pt x="4144736" y="2909207"/>
                </a:cubicBezTo>
                <a:cubicBezTo>
                  <a:pt x="3562350" y="2952750"/>
                  <a:pt x="1300842" y="3086100"/>
                  <a:pt x="650421" y="3121478"/>
                </a:cubicBezTo>
                <a:cubicBezTo>
                  <a:pt x="0" y="3156856"/>
                  <a:pt x="312964" y="3175906"/>
                  <a:pt x="242207" y="3121478"/>
                </a:cubicBezTo>
                <a:cubicBezTo>
                  <a:pt x="171450" y="3067050"/>
                  <a:pt x="146958" y="2939143"/>
                  <a:pt x="225879" y="2794907"/>
                </a:cubicBezTo>
                <a:cubicBezTo>
                  <a:pt x="304801" y="2650671"/>
                  <a:pt x="628650" y="2424793"/>
                  <a:pt x="715736" y="2256064"/>
                </a:cubicBezTo>
                <a:cubicBezTo>
                  <a:pt x="802822" y="2087335"/>
                  <a:pt x="726622" y="1924049"/>
                  <a:pt x="748393" y="1782535"/>
                </a:cubicBezTo>
                <a:cubicBezTo>
                  <a:pt x="770164" y="1641021"/>
                  <a:pt x="748393" y="1475014"/>
                  <a:pt x="846364" y="1406978"/>
                </a:cubicBezTo>
                <a:close/>
              </a:path>
            </a:pathLst>
          </a:custGeom>
          <a:solidFill>
            <a:schemeClr val="tx1">
              <a:lumMod val="65000"/>
              <a:lumOff val="35000"/>
              <a:alpha val="50000"/>
            </a:schemeClr>
          </a:solidFill>
          <a:ln>
            <a:noFill/>
          </a:ln>
        </p:spPr>
        <p:txBody>
          <a:bodyPr wrap="square" rtlCol="0" anchor="ctr">
            <a:spAutoFit/>
          </a:bodyPr>
          <a:lstStyle/>
          <a:p>
            <a:pPr algn="ctr"/>
            <a:endParaRPr lang="en-US" sz="2200" b="1" dirty="0" smtClean="0">
              <a:solidFill>
                <a:schemeClr val="bg1"/>
              </a:solidFill>
            </a:endParaRPr>
          </a:p>
        </p:txBody>
      </p:sp>
      <p:sp>
        <p:nvSpPr>
          <p:cNvPr id="35" name="Oval 34"/>
          <p:cNvSpPr>
            <a:spLocks/>
          </p:cNvSpPr>
          <p:nvPr/>
        </p:nvSpPr>
        <p:spPr>
          <a:xfrm rot="16478225">
            <a:off x="8723762" y="3354297"/>
            <a:ext cx="2816352" cy="3803904"/>
          </a:xfrm>
          <a:prstGeom prst="ellipse">
            <a:avLst/>
          </a:prstGeom>
          <a:solidFill>
            <a:schemeClr val="accent6">
              <a:lumMod val="50000"/>
              <a:alpha val="76000"/>
            </a:scheme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37" name="Rectangle 36"/>
          <p:cNvSpPr/>
          <p:nvPr/>
        </p:nvSpPr>
        <p:spPr>
          <a:xfrm>
            <a:off x="0" y="6248400"/>
            <a:ext cx="9144000" cy="584775"/>
          </a:xfrm>
          <a:prstGeom prst="rect">
            <a:avLst/>
          </a:prstGeom>
          <a:solidFill>
            <a:schemeClr val="bg1"/>
          </a:solidFill>
        </p:spPr>
        <p:txBody>
          <a:bodyPr wrap="square">
            <a:spAutoFit/>
          </a:bodyPr>
          <a:lstStyle/>
          <a:p>
            <a:pPr algn="ctr"/>
            <a:r>
              <a:rPr lang="en-US" sz="3200" b="1" dirty="0" smtClean="0"/>
              <a:t>1859: Oregon statehood! </a:t>
            </a:r>
          </a:p>
        </p:txBody>
      </p:sp>
      <p:grpSp>
        <p:nvGrpSpPr>
          <p:cNvPr id="39" name="Group 38"/>
          <p:cNvGrpSpPr/>
          <p:nvPr/>
        </p:nvGrpSpPr>
        <p:grpSpPr>
          <a:xfrm>
            <a:off x="1143000" y="2438400"/>
            <a:ext cx="1901952" cy="4564685"/>
            <a:chOff x="1143000" y="2438400"/>
            <a:chExt cx="1901952" cy="4564685"/>
          </a:xfrm>
        </p:grpSpPr>
        <p:sp>
          <p:nvSpPr>
            <p:cNvPr id="34" name="Oval 33"/>
            <p:cNvSpPr>
              <a:spLocks/>
            </p:cNvSpPr>
            <p:nvPr/>
          </p:nvSpPr>
          <p:spPr>
            <a:xfrm>
              <a:off x="1143000" y="2438400"/>
              <a:ext cx="1901952" cy="4564685"/>
            </a:xfrm>
            <a:prstGeom prst="ellipse">
              <a:avLst/>
            </a:prstGeom>
            <a:solidFill>
              <a:srgbClr val="007A37">
                <a:alpha val="76000"/>
              </a:srgbClr>
            </a:solidFill>
            <a:ln>
              <a:noFill/>
            </a:ln>
            <a:effectLst>
              <a:softEdge rad="317500"/>
            </a:effectLst>
          </p:spPr>
          <p:txBody>
            <a:bodyPr wrap="square" rtlCol="0" anchor="ctr">
              <a:spAutoFit/>
            </a:bodyPr>
            <a:lstStyle/>
            <a:p>
              <a:pPr algn="ctr"/>
              <a:endParaRPr lang="en-US" sz="2200" b="1" dirty="0" smtClean="0">
                <a:solidFill>
                  <a:schemeClr val="bg1"/>
                </a:solidFill>
              </a:endParaRPr>
            </a:p>
          </p:txBody>
        </p:sp>
        <p:sp>
          <p:nvSpPr>
            <p:cNvPr id="38" name="TextBox 37"/>
            <p:cNvSpPr txBox="1"/>
            <p:nvPr/>
          </p:nvSpPr>
          <p:spPr>
            <a:xfrm rot="20531594">
              <a:off x="1378472" y="4199532"/>
              <a:ext cx="1386533" cy="1569660"/>
            </a:xfrm>
            <a:prstGeom prst="rect">
              <a:avLst/>
            </a:prstGeom>
            <a:noFill/>
          </p:spPr>
          <p:txBody>
            <a:bodyPr wrap="none" rtlCol="0">
              <a:spAutoFit/>
            </a:bodyPr>
            <a:lstStyle/>
            <a:p>
              <a:pPr algn="ctr"/>
              <a:r>
                <a:rPr lang="en-US" sz="2400" b="1" dirty="0" smtClean="0">
                  <a:solidFill>
                    <a:schemeClr val="bg1"/>
                  </a:solidFill>
                </a:rPr>
                <a:t>Rich </a:t>
              </a:r>
            </a:p>
            <a:p>
              <a:pPr algn="ctr"/>
              <a:r>
                <a:rPr lang="en-US" sz="2400" b="1" dirty="0" smtClean="0">
                  <a:solidFill>
                    <a:schemeClr val="bg1"/>
                  </a:solidFill>
                </a:rPr>
                <a:t>Farmland</a:t>
              </a:r>
            </a:p>
            <a:p>
              <a:pPr algn="ctr"/>
              <a:r>
                <a:rPr lang="en-US" sz="2400" b="1" dirty="0" smtClean="0">
                  <a:solidFill>
                    <a:schemeClr val="bg1"/>
                  </a:solidFill>
                </a:rPr>
                <a:t>already</a:t>
              </a:r>
            </a:p>
            <a:p>
              <a:pPr algn="ctr"/>
              <a:r>
                <a:rPr lang="en-US" sz="2400" b="1" dirty="0" smtClean="0">
                  <a:solidFill>
                    <a:schemeClr val="bg1"/>
                  </a:solidFill>
                </a:rPr>
                <a:t>taken</a:t>
              </a:r>
              <a:endParaRPr lang="en-US" sz="2400" b="1" dirty="0">
                <a:solidFill>
                  <a:schemeClr val="bg1"/>
                </a:solidFill>
              </a:endParaRPr>
            </a:p>
          </p:txBody>
        </p:sp>
      </p:grpSp>
      <p:sp>
        <p:nvSpPr>
          <p:cNvPr id="40" name="TextBox 39"/>
          <p:cNvSpPr txBox="1"/>
          <p:nvPr/>
        </p:nvSpPr>
        <p:spPr>
          <a:xfrm rot="20531594">
            <a:off x="3969351" y="4205041"/>
            <a:ext cx="2335126" cy="1077218"/>
          </a:xfrm>
          <a:prstGeom prst="rect">
            <a:avLst/>
          </a:prstGeom>
          <a:solidFill>
            <a:schemeClr val="accent6">
              <a:lumMod val="50000"/>
              <a:alpha val="65000"/>
            </a:schemeClr>
          </a:solidFill>
        </p:spPr>
        <p:txBody>
          <a:bodyPr wrap="none" rtlCol="0">
            <a:spAutoFit/>
          </a:bodyPr>
          <a:lstStyle/>
          <a:p>
            <a:pPr algn="ctr"/>
            <a:r>
              <a:rPr lang="en-US" sz="3200" b="1" dirty="0" smtClean="0">
                <a:solidFill>
                  <a:schemeClr val="bg1"/>
                </a:solidFill>
              </a:rPr>
              <a:t>High Plateau</a:t>
            </a:r>
          </a:p>
          <a:p>
            <a:pPr algn="ctr"/>
            <a:r>
              <a:rPr lang="en-US" sz="3200" b="1" dirty="0" smtClean="0">
                <a:solidFill>
                  <a:schemeClr val="bg1"/>
                </a:solidFill>
              </a:rPr>
              <a:t>available</a:t>
            </a:r>
            <a:endParaRPr lang="en-US" sz="3200" b="1"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37"/>
                                        </p:tgtEl>
                                      </p:cBhvr>
                                    </p:animEffect>
                                    <p:set>
                                      <p:cBhvr>
                                        <p:cTn id="7" dur="1" fill="hold">
                                          <p:stCondLst>
                                            <p:cond delay="999"/>
                                          </p:stCondLst>
                                        </p:cTn>
                                        <p:tgtEl>
                                          <p:spTgt spid="37"/>
                                        </p:tgtEl>
                                        <p:attrNameLst>
                                          <p:attrName>style.visibility</p:attrName>
                                        </p:attrNameLst>
                                      </p:cBhvr>
                                      <p:to>
                                        <p:strVal val="hidden"/>
                                      </p:to>
                                    </p:set>
                                  </p:childTnLst>
                                </p:cTn>
                              </p:par>
                              <p:par>
                                <p:cTn id="8" presetID="10" presetClass="entr" presetSubtype="0" fill="hold" nodeType="withEffect">
                                  <p:stCondLst>
                                    <p:cond delay="0"/>
                                  </p:stCondLst>
                                  <p:childTnLst>
                                    <p:set>
                                      <p:cBhvr>
                                        <p:cTn id="9" dur="1" fill="hold">
                                          <p:stCondLst>
                                            <p:cond delay="0"/>
                                          </p:stCondLst>
                                        </p:cTn>
                                        <p:tgtEl>
                                          <p:spTgt spid="46081"/>
                                        </p:tgtEl>
                                        <p:attrNameLst>
                                          <p:attrName>style.visibility</p:attrName>
                                        </p:attrNameLst>
                                      </p:cBhvr>
                                      <p:to>
                                        <p:strVal val="visible"/>
                                      </p:to>
                                    </p:set>
                                    <p:animEffect transition="in" filter="fade">
                                      <p:cBhvr>
                                        <p:cTn id="10" dur="1000"/>
                                        <p:tgtEl>
                                          <p:spTgt spid="46081"/>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8.33333E-7 -4.07407E-6 L 0.32031 0.31343 " pathEditMode="relative" rAng="0" ptsTypes="AA">
                                      <p:cBhvr>
                                        <p:cTn id="14" dur="1000" fill="hold"/>
                                        <p:tgtEl>
                                          <p:spTgt spid="46081"/>
                                        </p:tgtEl>
                                        <p:attrNameLst>
                                          <p:attrName>ppt_x</p:attrName>
                                          <p:attrName>ppt_y</p:attrName>
                                        </p:attrNameLst>
                                      </p:cBhvr>
                                      <p:rCtr x="160" y="157"/>
                                    </p:animMotion>
                                  </p:childTnLst>
                                </p:cTn>
                              </p:par>
                              <p:par>
                                <p:cTn id="15" presetID="6" presetClass="emph" presetSubtype="0" fill="hold" nodeType="withEffect">
                                  <p:stCondLst>
                                    <p:cond delay="0"/>
                                  </p:stCondLst>
                                  <p:childTnLst>
                                    <p:animScale>
                                      <p:cBhvr>
                                        <p:cTn id="16" dur="1000" fill="hold"/>
                                        <p:tgtEl>
                                          <p:spTgt spid="46081"/>
                                        </p:tgtEl>
                                      </p:cBhvr>
                                      <p:by x="350000" y="350000"/>
                                    </p:animScale>
                                  </p:childTnLst>
                                </p:cTn>
                              </p:par>
                              <p:par>
                                <p:cTn id="17" presetID="8" presetClass="emph" presetSubtype="0" fill="hold" nodeType="withEffect">
                                  <p:stCondLst>
                                    <p:cond delay="0"/>
                                  </p:stCondLst>
                                  <p:childTnLst>
                                    <p:animRot by="-420000">
                                      <p:cBhvr>
                                        <p:cTn id="18" dur="1000" fill="hold"/>
                                        <p:tgtEl>
                                          <p:spTgt spid="46081"/>
                                        </p:tgtEl>
                                        <p:attrNameLst>
                                          <p:attrName>r</p:attrName>
                                        </p:attrNameLst>
                                      </p:cBhvr>
                                    </p:animRot>
                                  </p:childTnLst>
                                </p:cTn>
                              </p:par>
                              <p:par>
                                <p:cTn id="19" presetID="10" presetClass="exit" presetSubtype="0" fill="hold" nodeType="withEffect">
                                  <p:stCondLst>
                                    <p:cond delay="0"/>
                                  </p:stCondLst>
                                  <p:childTnLst>
                                    <p:animEffect transition="out" filter="fade">
                                      <p:cBhvr>
                                        <p:cTn id="20" dur="1000"/>
                                        <p:tgtEl>
                                          <p:spTgt spid="11"/>
                                        </p:tgtEl>
                                      </p:cBhvr>
                                    </p:animEffect>
                                    <p:set>
                                      <p:cBhvr>
                                        <p:cTn id="21" dur="1" fill="hold">
                                          <p:stCondLst>
                                            <p:cond delay="999"/>
                                          </p:stCondLst>
                                        </p:cTn>
                                        <p:tgtEl>
                                          <p:spTgt spid="11"/>
                                        </p:tgtEl>
                                        <p:attrNameLst>
                                          <p:attrName>style.visibility</p:attrName>
                                        </p:attrNameLst>
                                      </p:cBhvr>
                                      <p:to>
                                        <p:strVal val="hidden"/>
                                      </p:to>
                                    </p:set>
                                  </p:childTnLst>
                                </p:cTn>
                              </p:par>
                              <p:par>
                                <p:cTn id="22" presetID="10" presetClass="exit" presetSubtype="0" fill="hold" nodeType="withEffect">
                                  <p:stCondLst>
                                    <p:cond delay="500"/>
                                  </p:stCondLst>
                                  <p:childTnLst>
                                    <p:animEffect transition="out" filter="fade">
                                      <p:cBhvr>
                                        <p:cTn id="23" dur="1000"/>
                                        <p:tgtEl>
                                          <p:spTgt spid="46081"/>
                                        </p:tgtEl>
                                      </p:cBhvr>
                                    </p:animEffect>
                                    <p:set>
                                      <p:cBhvr>
                                        <p:cTn id="24" dur="1" fill="hold">
                                          <p:stCondLst>
                                            <p:cond delay="999"/>
                                          </p:stCondLst>
                                        </p:cTn>
                                        <p:tgtEl>
                                          <p:spTgt spid="46081"/>
                                        </p:tgtEl>
                                        <p:attrNameLst>
                                          <p:attrName>style.visibility</p:attrName>
                                        </p:attrNameLst>
                                      </p:cBhvr>
                                      <p:to>
                                        <p:strVal val="hidden"/>
                                      </p:to>
                                    </p:set>
                                  </p:childTnLst>
                                </p:cTn>
                              </p:par>
                              <p:par>
                                <p:cTn id="25" presetID="10" presetClass="entr" presetSubtype="0" fill="hold" nodeType="withEffect">
                                  <p:stCondLst>
                                    <p:cond delay="500"/>
                                  </p:stCondLst>
                                  <p:childTnLst>
                                    <p:set>
                                      <p:cBhvr>
                                        <p:cTn id="26" dur="1" fill="hold">
                                          <p:stCondLst>
                                            <p:cond delay="0"/>
                                          </p:stCondLst>
                                        </p:cTn>
                                        <p:tgtEl>
                                          <p:spTgt spid="149508"/>
                                        </p:tgtEl>
                                        <p:attrNameLst>
                                          <p:attrName>style.visibility</p:attrName>
                                        </p:attrNameLst>
                                      </p:cBhvr>
                                      <p:to>
                                        <p:strVal val="visible"/>
                                      </p:to>
                                    </p:set>
                                    <p:animEffect transition="in" filter="fade">
                                      <p:cBhvr>
                                        <p:cTn id="27" dur="1000"/>
                                        <p:tgtEl>
                                          <p:spTgt spid="14950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wipe(left)">
                                      <p:cBhvr>
                                        <p:cTn id="32" dur="1000"/>
                                        <p:tgtEl>
                                          <p:spTgt spid="55"/>
                                        </p:tgtEl>
                                      </p:cBhvr>
                                    </p:animEffect>
                                  </p:childTnLst>
                                </p:cTn>
                              </p:par>
                            </p:childTnLst>
                          </p:cTn>
                        </p:par>
                      </p:childTnLst>
                    </p:cTn>
                  </p:par>
                  <p:par>
                    <p:cTn id="33" fill="hold">
                      <p:stCondLst>
                        <p:cond delay="indefinite"/>
                      </p:stCondLst>
                      <p:childTnLst>
                        <p:par>
                          <p:cTn id="34" fill="hold">
                            <p:stCondLst>
                              <p:cond delay="0"/>
                            </p:stCondLst>
                            <p:childTnLst>
                              <p:par>
                                <p:cTn id="35" presetID="17" presetClass="entr" presetSubtype="2" fill="hold" nodeType="click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1000" fill="hold"/>
                                        <p:tgtEl>
                                          <p:spTgt spid="39"/>
                                        </p:tgtEl>
                                        <p:attrNameLst>
                                          <p:attrName>ppt_x</p:attrName>
                                        </p:attrNameLst>
                                      </p:cBhvr>
                                      <p:tavLst>
                                        <p:tav tm="0">
                                          <p:val>
                                            <p:strVal val="#ppt_x+#ppt_w/2"/>
                                          </p:val>
                                        </p:tav>
                                        <p:tav tm="100000">
                                          <p:val>
                                            <p:strVal val="#ppt_x"/>
                                          </p:val>
                                        </p:tav>
                                      </p:tavLst>
                                    </p:anim>
                                    <p:anim calcmode="lin" valueType="num">
                                      <p:cBhvr>
                                        <p:cTn id="38" dur="1000" fill="hold"/>
                                        <p:tgtEl>
                                          <p:spTgt spid="39"/>
                                        </p:tgtEl>
                                        <p:attrNameLst>
                                          <p:attrName>ppt_y</p:attrName>
                                        </p:attrNameLst>
                                      </p:cBhvr>
                                      <p:tavLst>
                                        <p:tav tm="0">
                                          <p:val>
                                            <p:strVal val="#ppt_y"/>
                                          </p:val>
                                        </p:tav>
                                        <p:tav tm="100000">
                                          <p:val>
                                            <p:strVal val="#ppt_y"/>
                                          </p:val>
                                        </p:tav>
                                      </p:tavLst>
                                    </p:anim>
                                    <p:anim calcmode="lin" valueType="num">
                                      <p:cBhvr>
                                        <p:cTn id="39" dur="1000" fill="hold"/>
                                        <p:tgtEl>
                                          <p:spTgt spid="39"/>
                                        </p:tgtEl>
                                        <p:attrNameLst>
                                          <p:attrName>ppt_w</p:attrName>
                                        </p:attrNameLst>
                                      </p:cBhvr>
                                      <p:tavLst>
                                        <p:tav tm="0">
                                          <p:val>
                                            <p:fltVal val="0"/>
                                          </p:val>
                                        </p:tav>
                                        <p:tav tm="100000">
                                          <p:val>
                                            <p:strVal val="#ppt_w"/>
                                          </p:val>
                                        </p:tav>
                                      </p:tavLst>
                                    </p:anim>
                                    <p:anim calcmode="lin" valueType="num">
                                      <p:cBhvr>
                                        <p:cTn id="40" dur="1000" fill="hold"/>
                                        <p:tgtEl>
                                          <p:spTgt spid="39"/>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53" presetClass="entr" presetSubtype="0" fill="hold" grpId="0" nodeType="click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Effect transition="in" filter="fade">
                                      <p:cBhvr>
                                        <p:cTn id="47" dur="1000"/>
                                        <p:tgtEl>
                                          <p:spTgt spid="40"/>
                                        </p:tgtEl>
                                      </p:cBhvr>
                                    </p:animEffect>
                                  </p:childTnLst>
                                </p:cTn>
                              </p:par>
                            </p:childTnLst>
                          </p:cTn>
                        </p:par>
                        <p:par>
                          <p:cTn id="48" fill="hold">
                            <p:stCondLst>
                              <p:cond delay="1000"/>
                            </p:stCondLst>
                            <p:childTnLst>
                              <p:par>
                                <p:cTn id="49" presetID="1" presetClass="entr" presetSubtype="0"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childTnLst>
                                </p:cTn>
                              </p:par>
                              <p:par>
                                <p:cTn id="51" presetID="0" presetClass="path" presetSubtype="0" accel="50000" decel="50000" fill="hold" nodeType="withEffect">
                                  <p:stCondLst>
                                    <p:cond delay="0"/>
                                  </p:stCondLst>
                                  <p:childTnLst>
                                    <p:animMotion origin="layout" path="M 3.88889E-6 8.67052E-7 C -0.0073 -0.00116 -0.00868 -0.00069 -0.01441 -0.00231 C -0.01598 -0.00231 -0.01684 -0.00347 -0.01806 -0.00347 C -0.02153 -0.00393 -0.0257 -0.00393 -0.029 -0.00439 C -0.03091 -0.00509 -0.03455 -0.00509 -0.03455 -0.00555 C -0.04202 -0.00763 -0.05105 -0.00879 -0.06146 -0.00994 C -0.06667 -0.01202 -0.06615 -0.01272 -0.07396 -0.01364 C -0.08386 -0.01688 -0.08264 -0.01595 -0.09375 -0.02081 C -0.09983 -0.02358 -0.10157 -0.02567 -0.1099 -0.02775 C -0.11059 -0.02844 -0.11059 -0.0289 -0.11146 -0.0296 C -0.11424 -0.03052 -0.12066 -0.03283 -0.12066 -0.03214 C -0.12309 -0.03491 -0.12448 -0.03538 -0.1316 -0.03607 C -0.13421 -0.03769 -0.13507 -0.03861 -0.13855 -0.04046 C -0.13941 -0.04046 -0.15105 -0.04139 -0.15105 -0.04139 C -0.15486 -0.04208 -0.15886 -0.04208 -0.16198 -0.04254 C -0.16389 -0.04301 -0.16528 -0.0437 -0.16736 -0.04416 C -0.1823 -0.04578 -0.20417 -0.04532 -0.21771 -0.04578 C -0.24115 -0.04786 -0.21632 -0.04578 -0.27882 -0.04694 C -0.29219 -0.0474 -0.30452 -0.05064 -0.31858 -0.05179 C -0.33056 -0.05549 -0.325 -0.05387 -0.33455 -0.05619 C -0.33802 -0.05896 -0.34219 -0.05989 -0.34723 -0.06266 C -0.35018 -0.06543 -0.3599 -0.06867 -0.36702 -0.07075 C -0.3698 -0.07353 -0.37205 -0.07353 -0.37952 -0.07468 C -0.39289 -0.07723 -0.39184 -0.07723 -0.40799 -0.07723 " pathEditMode="relative" rAng="0" ptsTypes="fffffffffffffffffffffffA">
                                      <p:cBhvr>
                                        <p:cTn id="52" dur="3000" fill="hold"/>
                                        <p:tgtEl>
                                          <p:spTgt spid="35"/>
                                        </p:tgtEl>
                                        <p:attrNameLst>
                                          <p:attrName>ppt_x</p:attrName>
                                          <p:attrName>ppt_y</p:attrName>
                                        </p:attrNameLst>
                                      </p:cBhvr>
                                      <p:rCtr x="-204" y="-39"/>
                                    </p:animMotion>
                                  </p:childTnLst>
                                </p:cTn>
                              </p:par>
                              <p:par>
                                <p:cTn id="53" presetID="6" presetClass="emph" presetSubtype="0" fill="hold" nodeType="withEffect">
                                  <p:stCondLst>
                                    <p:cond delay="0"/>
                                  </p:stCondLst>
                                  <p:childTnLst>
                                    <p:animScale>
                                      <p:cBhvr>
                                        <p:cTn id="54" dur="3000" fill="hold"/>
                                        <p:tgtEl>
                                          <p:spTgt spid="35"/>
                                        </p:tgtEl>
                                      </p:cBhvr>
                                      <p:by x="160000" y="160000"/>
                                    </p:animScale>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childTnLst>
                                </p:cTn>
                              </p:par>
                              <p:par>
                                <p:cTn id="60" presetID="10" presetClass="exit" presetSubtype="0" fill="hold" nodeType="withEffect">
                                  <p:stCondLst>
                                    <p:cond delay="0"/>
                                  </p:stCondLst>
                                  <p:childTnLst>
                                    <p:animEffect transition="out" filter="fade">
                                      <p:cBhvr>
                                        <p:cTn id="61" dur="1000"/>
                                        <p:tgtEl>
                                          <p:spTgt spid="35"/>
                                        </p:tgtEl>
                                      </p:cBhvr>
                                    </p:animEffect>
                                    <p:set>
                                      <p:cBhvr>
                                        <p:cTn id="62" dur="1" fill="hold">
                                          <p:stCondLst>
                                            <p:cond delay="999"/>
                                          </p:stCondLst>
                                        </p:cTn>
                                        <p:tgtEl>
                                          <p:spTgt spid="35"/>
                                        </p:tgtEl>
                                        <p:attrNameLst>
                                          <p:attrName>style.visibility</p:attrName>
                                        </p:attrNameLst>
                                      </p:cBhvr>
                                      <p:to>
                                        <p:strVal val="hidden"/>
                                      </p:to>
                                    </p:set>
                                  </p:childTnLst>
                                </p:cTn>
                              </p:par>
                              <p:par>
                                <p:cTn id="63" presetID="10" presetClass="exit" presetSubtype="0" fill="hold" nodeType="withEffect">
                                  <p:stCondLst>
                                    <p:cond delay="0"/>
                                  </p:stCondLst>
                                  <p:childTnLst>
                                    <p:animEffect transition="out" filter="fade">
                                      <p:cBhvr>
                                        <p:cTn id="64" dur="1000"/>
                                        <p:tgtEl>
                                          <p:spTgt spid="40"/>
                                        </p:tgtEl>
                                      </p:cBhvr>
                                    </p:animEffect>
                                    <p:set>
                                      <p:cBhvr>
                                        <p:cTn id="65" dur="1" fill="hold">
                                          <p:stCondLst>
                                            <p:cond delay="999"/>
                                          </p:stCondLst>
                                        </p:cTn>
                                        <p:tgtEl>
                                          <p:spTgt spid="40"/>
                                        </p:tgtEl>
                                        <p:attrNameLst>
                                          <p:attrName>style.visibility</p:attrName>
                                        </p:attrNameLst>
                                      </p:cBhvr>
                                      <p:to>
                                        <p:strVal val="hidden"/>
                                      </p:to>
                                    </p:set>
                                  </p:childTnLst>
                                </p:cTn>
                              </p:par>
                            </p:childTnLst>
                          </p:cTn>
                        </p:par>
                        <p:par>
                          <p:cTn id="66" fill="hold">
                            <p:stCondLst>
                              <p:cond delay="1000"/>
                            </p:stCondLst>
                            <p:childTnLst>
                              <p:par>
                                <p:cTn id="67" presetID="1" presetClass="entr" presetSubtype="0" fill="hold" nodeType="afterEffect">
                                  <p:stCondLst>
                                    <p:cond delay="0"/>
                                  </p:stCondLst>
                                  <p:endCondLst>
                                    <p:cond evt="onNext" delay="0">
                                      <p:tgtEl>
                                        <p:sldTgt/>
                                      </p:tgtEl>
                                    </p:cond>
                                  </p:endCondLst>
                                  <p:childTnLst>
                                    <p:set>
                                      <p:cBhvr>
                                        <p:cTn id="68" dur="1" fill="hold">
                                          <p:stCondLst>
                                            <p:cond delay="0"/>
                                          </p:stCondLst>
                                        </p:cTn>
                                        <p:tgtEl>
                                          <p:spTgt spid="56"/>
                                        </p:tgtEl>
                                        <p:attrNameLst>
                                          <p:attrName>style.visibility</p:attrName>
                                        </p:attrNameLst>
                                      </p:cBhvr>
                                      <p:to>
                                        <p:strVal val="visible"/>
                                      </p:to>
                                    </p:set>
                                  </p:childTnLst>
                                </p:cTn>
                              </p:par>
                              <p:par>
                                <p:cTn id="69" presetID="8" presetClass="emph" presetSubtype="0" fill="hold" nodeType="withEffect">
                                  <p:stCondLst>
                                    <p:cond delay="0"/>
                                  </p:stCondLst>
                                  <p:childTnLst>
                                    <p:animRot by="21600000">
                                      <p:cBhvr>
                                        <p:cTn id="70" dur="3000" fill="hold"/>
                                        <p:tgtEl>
                                          <p:spTgt spid="56"/>
                                        </p:tgtEl>
                                        <p:attrNameLst>
                                          <p:attrName>r</p:attrName>
                                        </p:attrNameLst>
                                      </p:cBhvr>
                                    </p:animRot>
                                  </p:childTnLst>
                                </p:cTn>
                              </p:par>
                              <p:par>
                                <p:cTn id="71" presetID="1" presetClass="entr" presetSubtype="0" fill="hold" nodeType="withEffect">
                                  <p:stCondLst>
                                    <p:cond delay="0"/>
                                  </p:stCondLst>
                                  <p:childTnLst>
                                    <p:set>
                                      <p:cBhvr>
                                        <p:cTn id="72" dur="1" fill="hold">
                                          <p:stCondLst>
                                            <p:cond delay="0"/>
                                          </p:stCondLst>
                                        </p:cTn>
                                        <p:tgtEl>
                                          <p:spTgt spid="57"/>
                                        </p:tgtEl>
                                        <p:attrNameLst>
                                          <p:attrName>style.visibility</p:attrName>
                                        </p:attrNameLst>
                                      </p:cBhvr>
                                      <p:to>
                                        <p:strVal val="visible"/>
                                      </p:to>
                                    </p:set>
                                  </p:childTnLst>
                                </p:cTn>
                              </p:par>
                              <p:par>
                                <p:cTn id="73" presetID="8" presetClass="emph" presetSubtype="0" fill="hold" nodeType="withEffect">
                                  <p:stCondLst>
                                    <p:cond delay="0"/>
                                  </p:stCondLst>
                                  <p:childTnLst>
                                    <p:animRot by="21600000">
                                      <p:cBhvr>
                                        <p:cTn id="74" dur="2000" fill="hold"/>
                                        <p:tgtEl>
                                          <p:spTgt spid="57"/>
                                        </p:tgtEl>
                                        <p:attrNameLst>
                                          <p:attrName>r</p:attrName>
                                        </p:attrNameLst>
                                      </p:cBhvr>
                                    </p:animRot>
                                  </p:childTnLst>
                                </p:cTn>
                              </p:par>
                            </p:childTnLst>
                          </p:cTn>
                        </p:par>
                      </p:childTnLst>
                    </p:cTn>
                  </p:par>
                  <p:par>
                    <p:cTn id="75" fill="hold">
                      <p:stCondLst>
                        <p:cond delay="indefinite"/>
                      </p:stCondLst>
                      <p:childTnLst>
                        <p:par>
                          <p:cTn id="76" fill="hold">
                            <p:stCondLst>
                              <p:cond delay="0"/>
                            </p:stCondLst>
                            <p:childTnLst>
                              <p:par>
                                <p:cTn id="77" presetID="53" presetClass="exit" presetSubtype="0" fill="hold" grpId="1" nodeType="clickEffect">
                                  <p:stCondLst>
                                    <p:cond delay="0"/>
                                  </p:stCondLst>
                                  <p:childTnLst>
                                    <p:anim calcmode="lin" valueType="num">
                                      <p:cBhvr>
                                        <p:cTn id="78" dur="1000"/>
                                        <p:tgtEl>
                                          <p:spTgt spid="56"/>
                                        </p:tgtEl>
                                        <p:attrNameLst>
                                          <p:attrName>ppt_w</p:attrName>
                                        </p:attrNameLst>
                                      </p:cBhvr>
                                      <p:tavLst>
                                        <p:tav tm="0">
                                          <p:val>
                                            <p:strVal val="ppt_w"/>
                                          </p:val>
                                        </p:tav>
                                        <p:tav tm="100000">
                                          <p:val>
                                            <p:fltVal val="0"/>
                                          </p:val>
                                        </p:tav>
                                      </p:tavLst>
                                    </p:anim>
                                    <p:anim calcmode="lin" valueType="num">
                                      <p:cBhvr>
                                        <p:cTn id="79" dur="1000"/>
                                        <p:tgtEl>
                                          <p:spTgt spid="56"/>
                                        </p:tgtEl>
                                        <p:attrNameLst>
                                          <p:attrName>ppt_h</p:attrName>
                                        </p:attrNameLst>
                                      </p:cBhvr>
                                      <p:tavLst>
                                        <p:tav tm="0">
                                          <p:val>
                                            <p:strVal val="ppt_h"/>
                                          </p:val>
                                        </p:tav>
                                        <p:tav tm="100000">
                                          <p:val>
                                            <p:fltVal val="0"/>
                                          </p:val>
                                        </p:tav>
                                      </p:tavLst>
                                    </p:anim>
                                    <p:animEffect transition="out" filter="fade">
                                      <p:cBhvr>
                                        <p:cTn id="80" dur="1000"/>
                                        <p:tgtEl>
                                          <p:spTgt spid="56"/>
                                        </p:tgtEl>
                                      </p:cBhvr>
                                    </p:animEffect>
                                    <p:set>
                                      <p:cBhvr>
                                        <p:cTn id="81" dur="1" fill="hold">
                                          <p:stCondLst>
                                            <p:cond delay="999"/>
                                          </p:stCondLst>
                                        </p:cTn>
                                        <p:tgtEl>
                                          <p:spTgt spid="56"/>
                                        </p:tgtEl>
                                        <p:attrNameLst>
                                          <p:attrName>style.visibility</p:attrName>
                                        </p:attrNameLst>
                                      </p:cBhvr>
                                      <p:to>
                                        <p:strVal val="hidden"/>
                                      </p:to>
                                    </p:set>
                                  </p:childTnLst>
                                </p:cTn>
                              </p:par>
                              <p:par>
                                <p:cTn id="82" presetID="64" presetClass="path" presetSubtype="0" accel="50000" decel="50000" fill="hold" grpId="3" nodeType="withEffect">
                                  <p:stCondLst>
                                    <p:cond delay="0"/>
                                  </p:stCondLst>
                                  <p:childTnLst>
                                    <p:animMotion origin="layout" path="M 0 4.81481E-6 L -0.15 -0.35463 " pathEditMode="relative" rAng="0" ptsTypes="AA">
                                      <p:cBhvr>
                                        <p:cTn id="83" dur="1000" fill="hold"/>
                                        <p:tgtEl>
                                          <p:spTgt spid="56"/>
                                        </p:tgtEl>
                                        <p:attrNameLst>
                                          <p:attrName>ppt_x</p:attrName>
                                          <p:attrName>ppt_y</p:attrName>
                                        </p:attrNameLst>
                                      </p:cBhvr>
                                      <p:rCtr x="-75" y="-177"/>
                                    </p:animMotion>
                                  </p:childTnLst>
                                </p:cTn>
                              </p:par>
                              <p:par>
                                <p:cTn id="84" presetID="53" presetClass="exit" presetSubtype="0" fill="hold" grpId="2" nodeType="withEffect">
                                  <p:stCondLst>
                                    <p:cond delay="0"/>
                                  </p:stCondLst>
                                  <p:childTnLst>
                                    <p:anim calcmode="lin" valueType="num">
                                      <p:cBhvr>
                                        <p:cTn id="85" dur="1000"/>
                                        <p:tgtEl>
                                          <p:spTgt spid="57"/>
                                        </p:tgtEl>
                                        <p:attrNameLst>
                                          <p:attrName>ppt_w</p:attrName>
                                        </p:attrNameLst>
                                      </p:cBhvr>
                                      <p:tavLst>
                                        <p:tav tm="0">
                                          <p:val>
                                            <p:strVal val="ppt_w"/>
                                          </p:val>
                                        </p:tav>
                                        <p:tav tm="100000">
                                          <p:val>
                                            <p:fltVal val="0"/>
                                          </p:val>
                                        </p:tav>
                                      </p:tavLst>
                                    </p:anim>
                                    <p:anim calcmode="lin" valueType="num">
                                      <p:cBhvr>
                                        <p:cTn id="86" dur="1000"/>
                                        <p:tgtEl>
                                          <p:spTgt spid="57"/>
                                        </p:tgtEl>
                                        <p:attrNameLst>
                                          <p:attrName>ppt_h</p:attrName>
                                        </p:attrNameLst>
                                      </p:cBhvr>
                                      <p:tavLst>
                                        <p:tav tm="0">
                                          <p:val>
                                            <p:strVal val="ppt_h"/>
                                          </p:val>
                                        </p:tav>
                                        <p:tav tm="100000">
                                          <p:val>
                                            <p:fltVal val="0"/>
                                          </p:val>
                                        </p:tav>
                                      </p:tavLst>
                                    </p:anim>
                                    <p:animEffect transition="out" filter="fade">
                                      <p:cBhvr>
                                        <p:cTn id="87" dur="1000"/>
                                        <p:tgtEl>
                                          <p:spTgt spid="57"/>
                                        </p:tgtEl>
                                      </p:cBhvr>
                                    </p:animEffect>
                                    <p:set>
                                      <p:cBhvr>
                                        <p:cTn id="88" dur="1" fill="hold">
                                          <p:stCondLst>
                                            <p:cond delay="999"/>
                                          </p:stCondLst>
                                        </p:cTn>
                                        <p:tgtEl>
                                          <p:spTgt spid="57"/>
                                        </p:tgtEl>
                                        <p:attrNameLst>
                                          <p:attrName>style.visibility</p:attrName>
                                        </p:attrNameLst>
                                      </p:cBhvr>
                                      <p:to>
                                        <p:strVal val="hidden"/>
                                      </p:to>
                                    </p:set>
                                  </p:childTnLst>
                                </p:cTn>
                              </p:par>
                              <p:par>
                                <p:cTn id="89" presetID="64" presetClass="path" presetSubtype="0" accel="50000" decel="50000" fill="hold" grpId="3" nodeType="withEffect">
                                  <p:stCondLst>
                                    <p:cond delay="0"/>
                                  </p:stCondLst>
                                  <p:childTnLst>
                                    <p:animMotion origin="layout" path="M -2.77778E-7 3.7037E-7 L -0.43559 -0.28032 " pathEditMode="relative" rAng="0" ptsTypes="AA">
                                      <p:cBhvr>
                                        <p:cTn id="90" dur="1000" fill="hold"/>
                                        <p:tgtEl>
                                          <p:spTgt spid="57"/>
                                        </p:tgtEl>
                                        <p:attrNameLst>
                                          <p:attrName>ppt_x</p:attrName>
                                          <p:attrName>ppt_y</p:attrName>
                                        </p:attrNameLst>
                                      </p:cBhvr>
                                      <p:rCtr x="-218" y="-140"/>
                                    </p:animMotion>
                                  </p:childTnLst>
                                </p:cTn>
                              </p:par>
                              <p:par>
                                <p:cTn id="91" presetID="10" presetClass="exit" presetSubtype="0" fill="hold" nodeType="withEffect">
                                  <p:stCondLst>
                                    <p:cond delay="0"/>
                                  </p:stCondLst>
                                  <p:childTnLst>
                                    <p:animEffect transition="out" filter="fade">
                                      <p:cBhvr>
                                        <p:cTn id="92" dur="1000"/>
                                        <p:tgtEl>
                                          <p:spTgt spid="39"/>
                                        </p:tgtEl>
                                      </p:cBhvr>
                                    </p:animEffect>
                                    <p:set>
                                      <p:cBhvr>
                                        <p:cTn id="93" dur="1" fill="hold">
                                          <p:stCondLst>
                                            <p:cond delay="9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4" grpId="0" animBg="1"/>
      <p:bldP spid="56" grpId="1" animBg="1"/>
      <p:bldP spid="56" grpId="3" animBg="1"/>
      <p:bldP spid="57" grpId="2" animBg="1"/>
      <p:bldP spid="57" grpId="3" animBg="1"/>
      <p:bldP spid="35" grpId="0" animBg="1"/>
      <p:bldP spid="37" grpId="1" animBg="1"/>
      <p:bldP spid="40"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0008215"/>
          </a:xfrm>
          <a:prstGeom prst="rect">
            <a:avLst/>
          </a:prstGeom>
        </p:spPr>
        <p:txBody>
          <a:bodyPr wrap="square">
            <a:spAutoFit/>
          </a:bodyPr>
          <a:lstStyle/>
          <a:p>
            <a:r>
              <a:rPr lang="en-US" dirty="0" smtClean="0">
                <a:hlinkClick r:id="rId2"/>
              </a:rPr>
              <a:t>http://www.washington.edu/uwired/outreach/cspn/Website/Classroom%20Materials/Curriculum%20Packets/Homesteading/II.html</a:t>
            </a:r>
            <a:endParaRPr lang="en-US" dirty="0" smtClean="0"/>
          </a:p>
          <a:p>
            <a:r>
              <a:rPr lang="en-US" dirty="0" smtClean="0"/>
              <a:t>	The homesteading era in the United States began in 1862, when Congress passed new provisions for the settlement of public land under the Homestead Act. Under the terms of this act, by paying modest fees (originally a $10 filing fee and a $4 application commission) US citizens (or those who were intending to become citizens) who were either a head of a family, or single and over twenty-one years old, could claim 160 acres of public land available for entry. If married, a couple could double the claim to 320 acres. Once a claim had been made to the local General Land Office, the entrant was required to live on the land for five years, and carry out certain "improvements." Improvement was usually judged by the evidence of residence, </a:t>
            </a:r>
          </a:p>
          <a:p>
            <a:r>
              <a:rPr lang="en-US" dirty="0" smtClean="0"/>
              <a:t>whether living quarters of a certain size had been built, and the cultivation of a percentage of the land for agricultural crops. A claimant had seven years to fulfill these terms if they didn't abandon the homestead. If after paying a $4 final proof fee the claimant had "proved up" in the judgment of the Land Office agents, a land patent or title to the land was granted. In the decades that followed Congress amended and expanded the scope of homesteading legislation with such supplemental laws as the Timber Culture Act, the Desert Lands Act, and the Expanded Homestead Act. Over the next hundred years some 2 million applicants tried their hand at homesteading. About forty percent proved up, and gained title to 273 million acres across thirty states. Technically, this was homesteading.</a:t>
            </a:r>
          </a:p>
          <a:p>
            <a:r>
              <a:rPr lang="en-US" dirty="0" smtClean="0"/>
              <a:t>	Many Americans took this principle into their own hands by occupying western lands beyond federal surveys and often beyond United States authority with the assumption that their legal right to the land would eventually follow. Although the government hoped to control land settlement with proper surveys and titles, in many cases, particularly in the northwest, the squatters' presumptions were validated. The Donation Land Law passed in 1850 granted every male citizen (or who had declared their intention to become a citizen) over the age of eighteen in the Oregon Territory who had cultivated land for the past four years a half-section, or 320 acres. In addition to conferring legal ownership to earlier squatters, the law encouraged settlement by granting 160 acres to those arriving in the territory between 1850 and 1853 (later extended to 1855). Married settlers could double their acreage by securing another claim in their wives' name. An amended form of the Donation Land Law was eventually extended to the Washington Territory after it split from Oregon in 1853. Although the Donation Land Law had a limited area and time period of application, it was an important test case and predecessor to the Homestead Act, and established a tradition of free land grants in the northwest.</a:t>
            </a:r>
          </a:p>
          <a:p>
            <a:r>
              <a:rPr lang="en-US" dirty="0" smtClean="0"/>
              <a:t>                  From the early days of the republic federal land policy brought many of the hotly debated political issues of the day into the foreground, particularly the question of whether slavery should be extended into the territorial lands of the West. Plantation and conservative slave-holding interests viewed the settlement of the West by thousands of homesteaders establishing small farms as an anathema. Against such opposition, prominent spokesmen including George Henry Evans, Horace Greely, and </a:t>
            </a:r>
            <a:r>
              <a:rPr lang="en-US" dirty="0" err="1" smtClean="0"/>
              <a:t>Galusha</a:t>
            </a:r>
            <a:r>
              <a:rPr lang="en-US" dirty="0" smtClean="0"/>
              <a:t> A. Grow argued that the availability of free or cheap land under the right terms would relieve the eastern states of the burdens associated with a surplus landless population, encourage the settlement of public land and the growth of new States, generate federal income, spread the public lands among many rather than few hands, and provide opportunity for any citizen (sometimes qualified in racial terms) willing to take up farming. A number of homestead proposals were presented to congress between 1830 and 1860 but were defeated by slavery interests or presidential veto. Secession of the southern states in 1861 removed the main opposition, and a Republican congress easily passed the Homestead Act in 1862.</a:t>
            </a:r>
          </a:p>
          <a:p>
            <a:r>
              <a:rPr lang="en-US" dirty="0" smtClean="0"/>
              <a:t>	When the Homestead Act became law in 1862, the area that later comprised Washington state had territorial status. Formed in 1853, Washington Territory encompassed an expansive area soon cut back by the establishment of the Idaho and Montana territories in 1863 and 1864. One of the first to file for a homestead claim in Washington Territory was Irish-born James </a:t>
            </a:r>
            <a:r>
              <a:rPr lang="en-US" dirty="0" err="1" smtClean="0"/>
              <a:t>Langon</a:t>
            </a:r>
            <a:r>
              <a:rPr lang="en-US" dirty="0" smtClean="0"/>
              <a:t>. When </a:t>
            </a:r>
            <a:r>
              <a:rPr lang="en-US" dirty="0" err="1" smtClean="0"/>
              <a:t>Langon</a:t>
            </a:r>
            <a:r>
              <a:rPr lang="en-US" dirty="0" smtClean="0"/>
              <a:t> arrived in Clark County in the mid 1860s, the territory was mostly populated by a diverse number of Native American tribes and a few thousand Euro-Americans. Native tribes occupied lands that spanned the territory, a mosaic of linguistic and cultural groups that stretched from the Olympic Peninsula to the Palouse. Although tribes had varying degrees of itinerancy, many resided near watersheds or coastal areas. Euro-Americans were grouped primarily in small mill towns near the Puget Sound and scattered settlements along the Columbia River. Earlier Euro-American settlers had gained title to lands through a various means, whether under pre-emption laws, cash sales, war service scrip or the provisions of the Donation Land Law.</a:t>
            </a:r>
          </a:p>
          <a:p>
            <a:r>
              <a:rPr lang="en-US" dirty="0" smtClean="0"/>
              <a:t>	Prospective homesteaders that followed in </a:t>
            </a:r>
            <a:r>
              <a:rPr lang="en-US" dirty="0" err="1" smtClean="0"/>
              <a:t>Langon's</a:t>
            </a:r>
            <a:r>
              <a:rPr lang="en-US" dirty="0" smtClean="0"/>
              <a:t> footsteps to Washington Territory over the next two decades would find settlement in a state of flux. Homestead entries were supposedly limited to certain government surveyed lands. Major government surveys of the West were just beginning in the late 1860s. Military and railroad surveys were underway, but mapping the Washington territory was still far from complete by the time statehood was achieved in 1889. Other groups with designs on the land, missionaries, the military, squatters, prospectors, miners, timber interests, stockmen and railroad companies vied for and secured space in the territory. Many chose not to wait for surveyors and shrugged aside any native claims to the land, following a long pattern of westward encroachment.</a:t>
            </a:r>
          </a:p>
          <a:p>
            <a:r>
              <a:rPr lang="en-US" dirty="0" smtClean="0"/>
              <a:t>	Contact between native tribes and Europeans in the Pacific Northwest had a long history, but the arrival of Euro-Americans fundamentally changed the nature of rival claims to the area. Earlier the British presence in the Pacific Northwest had largely been mediated through the Hudson's Bay Company, which had developed relationships with the region's native population based on trade and the procurement of furs, but Americans, or "</a:t>
            </a:r>
            <a:r>
              <a:rPr lang="en-US" dirty="0" err="1" smtClean="0"/>
              <a:t>Bostons</a:t>
            </a:r>
            <a:r>
              <a:rPr lang="en-US" dirty="0" smtClean="0"/>
              <a:t>" as they were sometimes known, began to come to the Pacific Northwest as intent on settlement as they were on resource extraction. After displacing Britain in the lands south of the 49th parallel, the United States entreated with native tribes to gain possession of the land, a process that was complicated by different conceptions of entitlement and ownership. Native frustration with the treaty experience was only exacerbated by U.S. land policy, which rewarded squatters and encouraged immigration to the Northwest. Resentment periodically flared into war between 1855 and 1879, making homesteading in the territory during this period a potentially dangerous undertaking. Relentless military campaigns ended the era of violent resistance, and native tribes were left only with lands demarcated by the reservation system. Even these last enclaves were not sacrosanct. Periodically the reservations were reduced in size or otherwise made available through legislation such as the General Allocation or Dawes Act (1887). The Colville Reservation, for example, lost the northern half of its area when its member tribes voted to cede the land for $1.5 million in 1891 (payment for which was finally authorized by Congress in 1905). Other Colville lands became available for homesteaders in 1916 under the provisions of the Dawes Act.</a:t>
            </a:r>
          </a:p>
          <a:p>
            <a:r>
              <a:rPr lang="en-US" dirty="0" smtClean="0"/>
              <a:t>	As native tribes saw access to their traditional lands increasingly diminished, the number of Washington homesteaders grew. Several developments in the 1880s contributed to a settlement boom in the last two decades of the century. The first transcontinental trains reached Portland in 1883, and soon railroads extended into Washington as well. By the turn of the century steamships were operating on the Columbia River and the Puget Sound, and the Great Northern Railway offered service to the Midwest from Seattle through Spokane. While transportation networks were in the course of development, Washington achieved statehood in 1889. With better political representation and the benefits of statehood, the prospect of settlement in the relatively unpopulated northwest corner of the country became brighter. At the same time, the emergence of "dry farming" methods provided an approach better suited to the semi-arid regions of Washington's central and eastern counties. In contrast to older states, the newer areas of the West like Washington had a higher percentage of farms started by homesteaders. The Tenth Census of the United States of 1880 recorded 6,529 farms in the Washington Territory. Five years later, the Government Land Office put the number of homestead final entries in the territory at 5499, indicating a high presence of homesteaders among Washington farmers. Prospective homesteaders, and many others, continued to flood into the state through the turn of the century. Between 1900 and 1910, the population of Washington increased over 120%, the highest growth of any state in the Union over this decade.</a:t>
            </a:r>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372600" cy="7294305"/>
          </a:xfrm>
          <a:prstGeom prst="rect">
            <a:avLst/>
          </a:prstGeom>
        </p:spPr>
        <p:txBody>
          <a:bodyPr wrap="square">
            <a:spAutoFit/>
          </a:bodyPr>
          <a:lstStyle/>
          <a:p>
            <a:r>
              <a:rPr lang="en-US" dirty="0" smtClean="0">
                <a:hlinkClick r:id="rId2"/>
              </a:rPr>
              <a:t>https://en.wikipedia.org/wiki/Homestead_Acts</a:t>
            </a:r>
            <a:endParaRPr lang="en-US" dirty="0" smtClean="0"/>
          </a:p>
          <a:p>
            <a:r>
              <a:rPr lang="en-US" dirty="0" smtClean="0"/>
              <a:t>	 The </a:t>
            </a:r>
            <a:r>
              <a:rPr lang="en-US" b="1" dirty="0" smtClean="0"/>
              <a:t>Homestead Acts</a:t>
            </a:r>
            <a:r>
              <a:rPr lang="en-US" dirty="0" smtClean="0"/>
              <a:t> were several laws in the United States by which an applicant could acquire ownership of government land or the public domain, typically called a "homestead.” In all, more than 160 million acres (0.65 million km</a:t>
            </a:r>
            <a:r>
              <a:rPr lang="en-US" baseline="30000" dirty="0" smtClean="0"/>
              <a:t>2</a:t>
            </a:r>
            <a:r>
              <a:rPr lang="en-US" dirty="0" smtClean="0"/>
              <a:t>) of public land, or nearly 10% of the total area of the U.S., was given away free to 1.6 million homesteaders; most of the homesteads were west of the Mississippi River.</a:t>
            </a:r>
          </a:p>
          <a:p>
            <a:r>
              <a:rPr lang="en-US" dirty="0" smtClean="0"/>
              <a:t>	An extension of the </a:t>
            </a:r>
            <a:r>
              <a:rPr lang="en-US" i="1" dirty="0" smtClean="0"/>
              <a:t>Homestead Principle</a:t>
            </a:r>
            <a:r>
              <a:rPr lang="en-US" dirty="0" smtClean="0"/>
              <a:t> in law, the Homestead Acts were an expression of the "Free Soil" policy of Northerners who wanted individual farmers to own and operate their own farms, as opposed to Southern slave-owners who wanted to buy up large tracts of land and use slave labor, thereby shutting out free white farmers.</a:t>
            </a:r>
          </a:p>
          <a:p>
            <a:r>
              <a:rPr lang="en-US" dirty="0" smtClean="0"/>
              <a:t>	 The first of the acts, the </a:t>
            </a:r>
            <a:r>
              <a:rPr lang="en-US" b="1" dirty="0" smtClean="0"/>
              <a:t>Homestead Act of 1862</a:t>
            </a:r>
            <a:r>
              <a:rPr lang="en-US" dirty="0" smtClean="0"/>
              <a:t>, opened up millions of acres. Any adult who had never taken up arms against the U.S. government could apply. Women and immigrants who had applied for citizenship were eligible. The 1866 Act explicitly included black Americans and encouraged them to participate, but rampant discrimination slowed black gains. Historian Michael </a:t>
            </a:r>
            <a:r>
              <a:rPr lang="en-US" dirty="0" err="1" smtClean="0"/>
              <a:t>Lanza</a:t>
            </a:r>
            <a:r>
              <a:rPr lang="en-US" dirty="0" smtClean="0"/>
              <a:t> argues that while the 1866 law pack was not as beneficial as it might have been, it was part of the reason that by 1900 one fourth of all Southern black farmers owned their own farms.</a:t>
            </a:r>
          </a:p>
          <a:p>
            <a:r>
              <a:rPr lang="en-US" dirty="0" smtClean="0"/>
              <a:t>Several additional laws were enacted in the latter half of the 19th and early 20th centuries. The </a:t>
            </a:r>
            <a:r>
              <a:rPr lang="en-US" b="1" dirty="0" smtClean="0"/>
              <a:t>Southern Homestead Act of 1866</a:t>
            </a:r>
            <a:r>
              <a:rPr lang="en-US" dirty="0" smtClean="0"/>
              <a:t> sought to address land ownership inequalities in the south during Reconstruction. The </a:t>
            </a:r>
            <a:r>
              <a:rPr lang="en-US" b="1" dirty="0" smtClean="0"/>
              <a:t>Timber Culture Act</a:t>
            </a:r>
            <a:r>
              <a:rPr lang="en-US" dirty="0" smtClean="0"/>
              <a:t> of 1873 granted land to a claimant who was required to plant trees—the tract could be added to an existing homestead claim and had no residency requirement. The </a:t>
            </a:r>
            <a:r>
              <a:rPr lang="en-US" b="1" dirty="0" smtClean="0"/>
              <a:t>Kinkaid Amendment</a:t>
            </a:r>
            <a:r>
              <a:rPr lang="en-US" dirty="0" smtClean="0"/>
              <a:t> of 1904 granted a full section (640 acres) to new homesteaders settling in western Nebraska. An amendment to the Homestead Act of 1862, the </a:t>
            </a:r>
            <a:r>
              <a:rPr lang="en-US" b="1" dirty="0" smtClean="0"/>
              <a:t>Enlarged Homestead Act,</a:t>
            </a:r>
            <a:r>
              <a:rPr lang="en-US" dirty="0" smtClean="0"/>
              <a:t> was passed in 1909 and doubled the allotted acreage from 160 to 320 acres. Another amended act, the national </a:t>
            </a:r>
            <a:r>
              <a:rPr lang="en-US" b="1" dirty="0" smtClean="0"/>
              <a:t>Stock-Raising Homestead Act,</a:t>
            </a:r>
            <a:r>
              <a:rPr lang="en-US" dirty="0" smtClean="0"/>
              <a:t> was passed in 1916 and again increased the land involved, this time to 640 acres.</a:t>
            </a:r>
          </a:p>
          <a:p>
            <a:endParaRPr lang="en-US" dirty="0"/>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3693319"/>
          </a:xfrm>
          <a:prstGeom prst="rect">
            <a:avLst/>
          </a:prstGeom>
        </p:spPr>
        <p:txBody>
          <a:bodyPr wrap="square">
            <a:spAutoFit/>
          </a:bodyPr>
          <a:lstStyle/>
          <a:p>
            <a:r>
              <a:rPr lang="en-US" dirty="0" smtClean="0">
                <a:hlinkClick r:id="rId2"/>
              </a:rPr>
              <a:t>https://www.blm.gov/or/landsrealty/homestead150/files/HomesteadingFactSheet_2012.pdf</a:t>
            </a:r>
            <a:endParaRPr lang="en-US" dirty="0" smtClean="0"/>
          </a:p>
          <a:p>
            <a:r>
              <a:rPr lang="en-US" dirty="0" smtClean="0"/>
              <a:t>	The Homestead Act of 1862 brought about significant and lasting changes to the United States. Giving individuals from the United States and around the world the opportunity to claim free government land allowed nearly any man or woman a chance to live the American Dream. During the homesteading era over 1.6 million people stepped-up to the challenge to claim and settle more than 270 million acres of public land. </a:t>
            </a:r>
          </a:p>
          <a:p>
            <a:r>
              <a:rPr lang="en-US" dirty="0" smtClean="0"/>
              <a:t>         Homesteading in Oregon – Fast Facts </a:t>
            </a:r>
          </a:p>
          <a:p>
            <a:r>
              <a:rPr lang="en-US" dirty="0" smtClean="0"/>
              <a:t>	Total: 62,926 homesteads </a:t>
            </a:r>
          </a:p>
          <a:p>
            <a:r>
              <a:rPr lang="en-US" dirty="0" smtClean="0"/>
              <a:t>	Total acres in State: 61,441,280 </a:t>
            </a:r>
          </a:p>
          <a:p>
            <a:r>
              <a:rPr lang="en-US" dirty="0" smtClean="0"/>
              <a:t>	Total acres homesteaded in State: 10,513,945 </a:t>
            </a:r>
          </a:p>
          <a:p>
            <a:r>
              <a:rPr lang="en-US" dirty="0" smtClean="0"/>
              <a:t>	Total percentage of Oregon homesteaded: 17%</a:t>
            </a:r>
          </a:p>
          <a:p>
            <a:r>
              <a:rPr lang="en-US" dirty="0" smtClean="0"/>
              <a:t>The first people to receive homesteads granted under the 1862 Homestead Act in Oregon did not receive patents to their homesteads until Oct. 1, 1869. (None patented earlier.) </a:t>
            </a:r>
            <a:endParaRPr lang="en-US" dirty="0"/>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3" name="Rectangle 2"/>
          <p:cNvSpPr/>
          <p:nvPr/>
        </p:nvSpPr>
        <p:spPr>
          <a:xfrm>
            <a:off x="0" y="0"/>
            <a:ext cx="9144000" cy="16989266"/>
          </a:xfrm>
          <a:prstGeom prst="rect">
            <a:avLst/>
          </a:prstGeom>
        </p:spPr>
        <p:txBody>
          <a:bodyPr wrap="square">
            <a:spAutoFit/>
          </a:bodyPr>
          <a:lstStyle/>
          <a:p>
            <a:r>
              <a:rPr lang="en-US" dirty="0" smtClean="0">
                <a:hlinkClick r:id="rId2"/>
              </a:rPr>
              <a:t>https://en.wikipedia.org/wiki/Snake_War</a:t>
            </a:r>
            <a:endParaRPr lang="en-US" dirty="0" smtClean="0"/>
          </a:p>
          <a:p>
            <a:r>
              <a:rPr lang="en-US" dirty="0" smtClean="0"/>
              <a:t>	The </a:t>
            </a:r>
            <a:r>
              <a:rPr lang="en-US" b="1" dirty="0" smtClean="0"/>
              <a:t>Snake War</a:t>
            </a:r>
            <a:r>
              <a:rPr lang="en-US" dirty="0" smtClean="0"/>
              <a:t> (1864–1868) was an irregular war fought by the United States of America against the "Snake Indians," the settlers' term for </a:t>
            </a:r>
            <a:r>
              <a:rPr lang="en-US" u="sng" dirty="0" smtClean="0"/>
              <a:t>Northern Paiute</a:t>
            </a:r>
            <a:r>
              <a:rPr lang="en-US" dirty="0" smtClean="0"/>
              <a:t>, Bannock and </a:t>
            </a:r>
          </a:p>
          <a:p>
            <a:r>
              <a:rPr lang="en-US" dirty="0" smtClean="0"/>
              <a:t>Western Shoshone bands who lived along the Snake River. Fighting took place in the states of Oregon, Nevada, and California, and in Idaho Territory. Total casualties from both sides of the conflict numbered 1,762 dead, wounded, or captured.</a:t>
            </a:r>
          </a:p>
          <a:p>
            <a:r>
              <a:rPr lang="en-US" dirty="0" smtClean="0"/>
              <a:t>	 The conflict was a result of increasing tension over several years between the Native tribes and the settlers who were encroaching on their lands, and competing for game and water. Explorers passing through had minimal effect. In October 1851, Shoshone Indians killed eight men in Fort Hall Idaho. From the time of the Clark Massacre, in 1851 the regional Native Americans, commonly called the "Snakes" by the white settlers, harassed and sometimes attacked emigrant parties crossing the Snake River Valley. European-American settlers retaliated by attacking Native American villages. In September 1852, Ben Wright and a group of miners responded to an Indian attack by attacking the Modoc village near Black Bluff in Oregon, killing about 41 Modoc. Similar attacks and retaliations took place in the years leading up to the Snake War.	</a:t>
            </a:r>
          </a:p>
          <a:p>
            <a:r>
              <a:rPr lang="en-US" dirty="0" smtClean="0"/>
              <a:t>	In August 1854, Native attacks on several pioneer trains along the Snake River culminated in the Ward Massacre on August 20, 1854, in which Native Americans killed 21 people. The following year, the US Army mounted the punitive </a:t>
            </a:r>
            <a:r>
              <a:rPr lang="en-US" dirty="0" err="1" smtClean="0"/>
              <a:t>Winnas</a:t>
            </a:r>
            <a:r>
              <a:rPr lang="en-US" dirty="0" smtClean="0"/>
              <a:t> Expedition. From 1858 at the end of the Spokane-Coeur d'Alene-</a:t>
            </a:r>
            <a:r>
              <a:rPr lang="en-US" dirty="0" err="1" smtClean="0"/>
              <a:t>Paloos</a:t>
            </a:r>
            <a:r>
              <a:rPr lang="en-US" dirty="0" smtClean="0"/>
              <a:t> War, the US Army protected the migration to Oregon by sending out escorts each spring. Natives continued to attack migrant trains, especially stragglers such as the Myers party, killed in the Salmon Falls Massacre of September 13, 1860. As Federal troops withdrew in 1861 to return east for engagements of the American Civil War, California Volunteers provided protection to the emigrants. Later the 1st Washington Territory Infantry Regiment and the 1st Oregon Cavalry replaced Army escorts on the emigrant trails.</a:t>
            </a:r>
          </a:p>
          <a:p>
            <a:r>
              <a:rPr lang="en-US" dirty="0" smtClean="0"/>
              <a:t>	As gold mining declined in California in the later 1850s, miners searching for gold started to move north and eastward into the upper Great Basin, and Snake River valley, they competed more for resources with the Native Americans. They lived on the land longer and consumed more game and water. Many isolated occurrences resulted in violence, with the result that both sides were taking to arms. The influx of miners into the Nez Perce reservation during the Clearwater Gold Rush raised tensions among all the tribes. The Nez Perce were divided when some chiefs agreed to a new treaty that permitted the intrusion. As miners developed new locations near Boise in 1862 and in the Owyhee </a:t>
            </a:r>
            <a:r>
              <a:rPr lang="en-US" dirty="0" err="1" smtClean="0"/>
              <a:t>Canyonlands</a:t>
            </a:r>
            <a:r>
              <a:rPr lang="en-US" dirty="0" smtClean="0"/>
              <a:t> in 1863, an influx of white settlers descended on the area. Western Shoshone, Paiute and other local Indians resisted the encroachment, fighting what was called the Snake War from 1864 to 1868.</a:t>
            </a:r>
          </a:p>
          <a:p>
            <a:r>
              <a:rPr lang="en-US" dirty="0" smtClean="0"/>
              <a:t>	 The Snake War was not defined by one large battle but was a series of guerrilla skirmishes between the Indians and American patrols from many small camps, taking place across California, Utah, Nevada, Oregon, and Idaho. Unlike other Indian Wars, the Snake War had few notable leaders on either side. Probably the best-known Indian leader was </a:t>
            </a:r>
            <a:r>
              <a:rPr lang="en-US" dirty="0" err="1" smtClean="0"/>
              <a:t>Pahninee</a:t>
            </a:r>
            <a:r>
              <a:rPr lang="en-US" dirty="0" smtClean="0"/>
              <a:t> aka Chief Paulina and the most well-known U.S. Army commander of the Snake War was George Crook. He had played a significant role for the Union in the Civil War and following his success in ending the Snake War, would lead operations in the Apache Wars. Many of the U.S. troops fighting in the beginning of the war were volunteer regiments from the states of Oregon and California and from Washington Territory. The regular US Army called the period of their involvement in the Snake War, the </a:t>
            </a:r>
            <a:r>
              <a:rPr lang="en-US" i="1" dirty="0" smtClean="0"/>
              <a:t>Campaign against Indians, Oregon, Idaho, and California (1865–1868)</a:t>
            </a:r>
            <a:r>
              <a:rPr lang="en-US" dirty="0" smtClean="0"/>
              <a:t>.</a:t>
            </a:r>
          </a:p>
          <a:p>
            <a:r>
              <a:rPr lang="en-US" dirty="0" smtClean="0"/>
              <a:t>	 The Snake War wound down after peace talks between George Crook and Snake chief </a:t>
            </a:r>
            <a:r>
              <a:rPr lang="en-US" i="1" dirty="0" err="1" smtClean="0"/>
              <a:t>Weahwewa</a:t>
            </a:r>
            <a:r>
              <a:rPr lang="en-US" dirty="0" smtClean="0"/>
              <a:t> had taken place. The Snake War has been widely forgotten in United States history. One reason was that the Paiute and Western Shoshone did not have notable reputations as warriors, unlike the Apache. Few reporters covered the war, and Joe Wasson was one of the first. More significantly, much of the nation was concentrating on the American Civil War and its aftermath. Despite its being overlooked, the Snake War was statistically the deadliest of the Indian Wars in the West in terms of casualties.</a:t>
            </a:r>
          </a:p>
          <a:p>
            <a:r>
              <a:rPr lang="en-US" dirty="0" smtClean="0"/>
              <a:t>	By the end, a total of 1,762 men were known to have been killed, wounded, and captured on both sides. By comparison, the Battle of the Little Bighorn produced about 847 casualties.</a:t>
            </a:r>
          </a:p>
          <a:p>
            <a:endParaRPr lang="en-US" dirty="0" smtClean="0"/>
          </a:p>
          <a:p>
            <a:endParaRPr lang="en-US" dirty="0" smtClean="0"/>
          </a:p>
          <a:p>
            <a:endParaRPr lang="en-US" dirty="0"/>
          </a:p>
        </p:txBody>
      </p:sp>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6712267"/>
          </a:xfrm>
          <a:prstGeom prst="rect">
            <a:avLst/>
          </a:prstGeom>
        </p:spPr>
        <p:txBody>
          <a:bodyPr wrap="square">
            <a:spAutoFit/>
          </a:bodyPr>
          <a:lstStyle/>
          <a:p>
            <a:r>
              <a:rPr lang="en-US" dirty="0" smtClean="0">
                <a:hlinkClick r:id="rId2"/>
              </a:rPr>
              <a:t>https://www.everyculture.com/multi/Le-Pa/Paiutes.html</a:t>
            </a:r>
            <a:endParaRPr lang="en-US" dirty="0" smtClean="0"/>
          </a:p>
          <a:p>
            <a:r>
              <a:rPr lang="en-US" dirty="0" smtClean="0"/>
              <a:t>	Though their early contact with European hunters and trappers in the 1820s was friendly, hostilities between the Paiutes and non-Indian intruders grew over time. Epidemics of smallpox, cholera, and other diseases swept through Paiute communities in the 1830s and 1840s. The limited contact with Euro-American explorers, fur trappers, and settlers changed abruptly when large-scale migration over the Oregon Trail began in the mid-1840s. Conflicts increased as more and more of the Paiute territory was claimed by whites. To the south, Mormons arriving from northern Utah began settling the best lands of the Southern Paiutes, including the Las Vegas Valley. Also by the 1840s the Paiutes to the north and south had acquired horses and guns and began raiding white camps and settlements. The majority of conflicts with whites took place after 1848, when the discovery of gold in California brought a flood of settlers through the center of the tribe's territory. In 1859 a major silver strike occurred at Virginia City in western Nevada. The rapid influx of miners and ranchers into the region led to hostilities with Northern Paiutes, which escalated to the Pyramid Lake War. Relatively large reservations for the Northern Paiutes were established at Pyramid Lake and Walker River in an attempt to maintain distance and peace between the Paiutes and the newcomers. However, in 1860 traders at a Pony Express station on the California Trail kidnapped and raped two Paiute girls. Tribal members responded by attacking the Pony Express station, killing five whites in the process of rescuing the girls. The Paiutes then killed 43 volunteers sent to avenge the killings. After several minor battles involving an 800-man volunteer army from California led by Colonel Jack Hays, peace with the Paiutes was restored. Most Paiutes returned to the Pyramid Lake Reservation while others withdrew further north to southeast Oregon. The military established Fort Churchill in 1860 in western Nevada to maintain peace.</a:t>
            </a:r>
          </a:p>
          <a:p>
            <a:r>
              <a:rPr lang="en-US" dirty="0" smtClean="0"/>
              <a:t>	During the U.S. Civil War years, when government troops were busy fighting in the East, the Paiutes continued numerous raids on ranches, farms, mining camps, and wagon trains. Following the Civil War, U.S. Army troops returned in force to the West. In Oregon, the United States established military posts in 1864 at Camp Alvord and in 1867 at Fort Harney. </a:t>
            </a:r>
          </a:p>
          <a:p>
            <a:r>
              <a:rPr lang="en-US" dirty="0" smtClean="0"/>
              <a:t>	 By 1866 the military took the offensive to end the Paiute resistance to white incursions. The escalating conflict became known as the Snake Indian War, since Northern Paiutes were often called Snake Indians by some settlers. Two war leaders, Paulina and Old </a:t>
            </a:r>
            <a:r>
              <a:rPr lang="en-US" dirty="0" err="1" smtClean="0"/>
              <a:t>Weawa</a:t>
            </a:r>
            <a:r>
              <a:rPr lang="en-US" dirty="0" smtClean="0"/>
              <a:t>, led the Paiutes in 40 skirmishes with the federal forces over a two year period before finally being forced to surrender in 1868. A treaty promising a reservation in Oregon was signed at Fort Harney with three Paiute bands, but it was never ratified by Congress. The Paiutes were forced to relocate to other reservations located elsewhere in the region. To the south, the United States and Southern Paiutes signed the 1865 Treaty of Spanish Forks. Also never ratified by Congress, the treaty was designed to the place six Southern Paiute bands on the Uintah Reservation in northern Utah. The first reservation for Southern Paiutes, the Moapa Reservation, was finally created in 1872. That same year, the almost two million acre Malheur Reservation was established in central Oregon by presidential executive order for the "free-roaming" Northern Paiutes of southeastern Oregon. However, the Malheur Reservation was returned to public ownership in its entirety following renewed, but brief, hostilities called the Bannock War in 1878. The Northern Paiute population scattered to other reservations or small communities. Many Paiute bands refused to move to the reservations already occupied by other bands. Instead, they established settlements on the outskirts of towns, where they worked as wage laborers. Two Paiute communities grew on military posts abandoned in the 1890s, Fort Bidwell and Fort </a:t>
            </a:r>
            <a:r>
              <a:rPr lang="en-US" dirty="0" err="1" smtClean="0"/>
              <a:t>McDermitt</a:t>
            </a:r>
            <a:r>
              <a:rPr lang="en-US" dirty="0" smtClean="0"/>
              <a:t>, in Oregon.</a:t>
            </a:r>
          </a:p>
          <a:p>
            <a:r>
              <a:rPr lang="en-US" dirty="0" smtClean="0"/>
              <a:t>	Though several large reservations (Moapa, Pyramid Lake, Walker River, Duck Valley, and Malheur) were established for the Paiutes in Nevada, Oregon, and Idaho between 1859 and 1891, by the turn of the century tribal lands had been reduced to less than 5 percent of their original territory. The government between 1910 and 1930 extended formal federal recognition and set aside modest acreage, usually 10 to 40 acres, for many of the non-reservation Paiute bands. Typical of many reservations throughout the nation, the General Allotment Act of 1887 carved up tribal lands on the larger Paiute reservations into small allotments allocated to individual tribal members and then sold the "excess" to non-Indians. The Walker River Reservation alone lost almost 290,000 acres of its best land in 1906. Around the turn of the century, many of the Owens Valley Paiutes were restricted to areas far too small to support their former way of life as the city of Los Angeles acquired former tribal lands to control water rights to the Owens River.</a:t>
            </a:r>
          </a:p>
          <a:p>
            <a:r>
              <a:rPr lang="en-US" dirty="0" smtClean="0"/>
              <a:t/>
            </a:r>
            <a:br>
              <a:rPr lang="en-US" dirty="0" smtClean="0"/>
            </a:br>
            <a:endParaRPr lang="en-US" dirty="0" smtClean="0"/>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2280285"/>
          </a:xfrm>
          <a:prstGeom prst="rect">
            <a:avLst/>
          </a:prstGeom>
        </p:spPr>
        <p:txBody>
          <a:bodyPr wrap="square">
            <a:spAutoFit/>
          </a:bodyPr>
          <a:lstStyle/>
          <a:p>
            <a:r>
              <a:rPr lang="en-US" dirty="0" smtClean="0">
                <a:hlinkClick r:id="rId2"/>
              </a:rPr>
              <a:t>https://ndnhistoryresearch.com/2016/04/11/war-against-the-paiutes-eastern-oregon-1867-68/</a:t>
            </a:r>
            <a:endParaRPr lang="en-US" dirty="0" smtClean="0"/>
          </a:p>
          <a:p>
            <a:r>
              <a:rPr lang="en-US" dirty="0" smtClean="0"/>
              <a:t>	 In the 1860s, the far west was mainly settled, treaties had been ratified, and the tribes of western Oregon were settling into Grand </a:t>
            </a:r>
            <a:r>
              <a:rPr lang="en-US" dirty="0" err="1" smtClean="0"/>
              <a:t>Ronde</a:t>
            </a:r>
            <a:r>
              <a:rPr lang="en-US" dirty="0" smtClean="0"/>
              <a:t> and the Coast reservations. But in Eastern Oregon, the Paiutes had yet to be treated with and kept fighting against encroachment. They maintained a steady pattern of attacks on tribal villages of the </a:t>
            </a:r>
            <a:r>
              <a:rPr lang="en-US" dirty="0" err="1" smtClean="0"/>
              <a:t>Wascos</a:t>
            </a:r>
            <a:r>
              <a:rPr lang="en-US" dirty="0" smtClean="0"/>
              <a:t>, </a:t>
            </a:r>
            <a:r>
              <a:rPr lang="en-US" dirty="0" err="1" smtClean="0"/>
              <a:t>Umatillas</a:t>
            </a:r>
            <a:r>
              <a:rPr lang="en-US" dirty="0" smtClean="0"/>
              <a:t> and the Nez Perce  who were setting into reservations. The US military set up a series of forts to defend the American settlements and would venture out on raids to find marauding Paiute bands. They were joined by Wasco scouts who by this time had no love for the Paiutes as they had suffered years of raiding from them.</a:t>
            </a:r>
          </a:p>
          <a:p>
            <a:r>
              <a:rPr lang="en-US" dirty="0" smtClean="0"/>
              <a:t>	 One of the most feared and respected Paiute leaders was Chief Paulina who raided settlements for years while promising to come into the Klamath Reservation. Once at Klamath the Paiutes did not like the reservation. The food was different, supplies were inconsistent, they had to work as farmers and the </a:t>
            </a:r>
            <a:r>
              <a:rPr lang="en-US" dirty="0" err="1" smtClean="0"/>
              <a:t>Klamaths</a:t>
            </a:r>
            <a:r>
              <a:rPr lang="en-US" dirty="0" smtClean="0"/>
              <a:t> were already in charge of the community. The power imbalances did not appeal to the Paiutes causing Paulina to leave Klamath and continue raiding. he is eventually killed by a farmer. He is considered a hero of the basin by many tribal peoples.</a:t>
            </a:r>
          </a:p>
          <a:p>
            <a:r>
              <a:rPr lang="en-US" dirty="0" smtClean="0"/>
              <a:t>	 The following account outlines a central time in this history, depicting the Paiutes as the aggressors and subject to automatic death at the hands of the US Army. There did not appear any attempt by the military officers named in the account to meet with the tribes to work out a more peaceful solution. Soldier outrage at the killing of a few settlers cause the death of whole bands of Paiutes, whether or not they were involved in the initial raid. There was no attempt to prove who caused the raid and only hold them accountable. Indian women and children were arrested and taken to Fort Vancouver were they would be jailed for a time. 	Through all of the back and forth fighting, there was never a recognition that the contested settlements were on the lands of the Paiutes. There was no attempt to hold Americans accountable for their encroachments, nor an attempt to keep settlers and travelers from the contested spaces. There was never a recognition that the newcomers were hunting out the game and taking the lands and resources that were really the property of the Paiute peoples. The Paiutes exacted their own payments from those who encroached under their own terms.</a:t>
            </a:r>
          </a:p>
          <a:p>
            <a:r>
              <a:rPr lang="en-US" dirty="0" smtClean="0"/>
              <a:t>	As you will see whole Paiute bands were hunted down and exterminated with extreme prejudice. A band of Paiutes tending to a salmon trap at Malheur were  killed with no reason for the killing. Later many of the Paiute tribes did get treaties and reservations, but these are short lived rights that are not finally honored as the Paiutes lose their rights and lands and are dispersed to other reservations by the 1880s. This area was the true western frontier with no laws and death coming easy to those who did not take care.</a:t>
            </a:r>
          </a:p>
          <a:p>
            <a:r>
              <a:rPr lang="en-US" dirty="0" smtClean="0"/>
              <a:t>	The following account is of unknown origin. It was found in the RG75 M2 Oregon </a:t>
            </a:r>
            <a:r>
              <a:rPr lang="en-US" dirty="0" err="1" smtClean="0"/>
              <a:t>Superintendency</a:t>
            </a:r>
            <a:r>
              <a:rPr lang="en-US" dirty="0" smtClean="0"/>
              <a:t> correspondence series records (Microfilm) of the Commissioner of Indian Affairs. From the perspective it is highly likely that a military officer wrote the account.</a:t>
            </a:r>
          </a:p>
          <a:p>
            <a:r>
              <a:rPr lang="en-US" dirty="0" smtClean="0"/>
              <a:t>[This is an original transcription by the author of this blog and all mistakes are my own. There are some slight changes in the spelling of a few words, and punctuation because of the inconsistent nature of spelling and grammar of the time, and change in the intervening 150 years. ]</a:t>
            </a:r>
          </a:p>
          <a:p>
            <a:r>
              <a:rPr lang="en-US" dirty="0" smtClean="0"/>
              <a:t>		(SEE WEBSITE FOR DIARY ACCOUNT) </a:t>
            </a:r>
          </a:p>
          <a:p>
            <a:endParaRPr lang="en-US" dirty="0"/>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p:cNvGrpSpPr/>
          <p:nvPr/>
        </p:nvGrpSpPr>
        <p:grpSpPr>
          <a:xfrm>
            <a:off x="-3203" y="3048000"/>
            <a:ext cx="8232803" cy="3810000"/>
            <a:chOff x="-3203" y="3048000"/>
            <a:chExt cx="8232803" cy="3810000"/>
          </a:xfrm>
        </p:grpSpPr>
        <p:sp useBgFill="1">
          <p:nvSpPr>
            <p:cNvPr id="58" name="TextBox 57"/>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61"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14" name="TextBox 13"/>
          <p:cNvSpPr txBox="1"/>
          <p:nvPr/>
        </p:nvSpPr>
        <p:spPr>
          <a:xfrm rot="300000">
            <a:off x="4102709" y="5144083"/>
            <a:ext cx="910506" cy="523220"/>
          </a:xfrm>
          <a:prstGeom prst="rect">
            <a:avLst/>
          </a:prstGeom>
          <a:noFill/>
          <a:effectLst/>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
            </a:r>
            <a:r>
              <a:rPr lang="en-US" sz="4800" b="1" dirty="0" smtClean="0">
                <a:ln>
                  <a:solidFill>
                    <a:srgbClr val="0070C0"/>
                  </a:solidFill>
                </a:ln>
                <a:solidFill>
                  <a:schemeClr val="accent1">
                    <a:lumMod val="75000"/>
                  </a:schemeClr>
                </a:solidFill>
                <a:effectLst>
                  <a:outerShdw dist="50800" dir="7800000" algn="ctr" rotWithShape="0">
                    <a:srgbClr val="7C262C"/>
                  </a:outerShdw>
                </a:effectLst>
                <a:latin typeface="Tempus Sans ITC" pitchFamily="82" charset="0"/>
              </a:rPr>
              <a:t>AT</a:t>
            </a: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sp>
        <p:nvSpPr>
          <p:cNvPr id="16" name="TextBox 15"/>
          <p:cNvSpPr txBox="1"/>
          <p:nvPr/>
        </p:nvSpPr>
        <p:spPr>
          <a:xfrm rot="1480962">
            <a:off x="4546428" y="4816020"/>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grpSp>
        <p:nvGrpSpPr>
          <p:cNvPr id="98" name="Group 97"/>
          <p:cNvGrpSpPr/>
          <p:nvPr/>
        </p:nvGrpSpPr>
        <p:grpSpPr>
          <a:xfrm>
            <a:off x="2393763" y="1219200"/>
            <a:ext cx="3165373" cy="4007038"/>
            <a:chOff x="2317563" y="1352491"/>
            <a:chExt cx="3165373" cy="4007038"/>
          </a:xfrm>
        </p:grpSpPr>
        <p:grpSp>
          <p:nvGrpSpPr>
            <p:cNvPr id="49" name="Group 48"/>
            <p:cNvGrpSpPr/>
            <p:nvPr/>
          </p:nvGrpSpPr>
          <p:grpSpPr>
            <a:xfrm>
              <a:off x="3804470" y="1352491"/>
              <a:ext cx="1678466" cy="1828800"/>
              <a:chOff x="3804470" y="2026239"/>
              <a:chExt cx="1678466" cy="1828800"/>
            </a:xfrm>
          </p:grpSpPr>
          <p:pic>
            <p:nvPicPr>
              <p:cNvPr id="48" name="Picture 2"/>
              <p:cNvPicPr>
                <a:picLocks noChangeAspect="1" noChangeArrowheads="1"/>
              </p:cNvPicPr>
              <p:nvPr/>
            </p:nvPicPr>
            <p:blipFill>
              <a:blip r:embed="rId3"/>
              <a:srcRect l="21579" t="1248" r="-1267" b="29783"/>
              <a:stretch>
                <a:fillRect/>
              </a:stretch>
            </p:blipFill>
            <p:spPr bwMode="auto">
              <a:xfrm>
                <a:off x="3810001" y="2026239"/>
                <a:ext cx="1672935" cy="1752599"/>
              </a:xfrm>
              <a:prstGeom prst="rect">
                <a:avLst/>
              </a:prstGeom>
              <a:noFill/>
              <a:ln w="50800">
                <a:solidFill>
                  <a:srgbClr val="0070C0"/>
                </a:solidFill>
                <a:miter lim="800000"/>
                <a:headEnd/>
                <a:tailEnd/>
              </a:ln>
              <a:effectLst>
                <a:outerShdw dist="50800" dir="7200000" algn="ctr" rotWithShape="0">
                  <a:schemeClr val="tx1"/>
                </a:outerShdw>
              </a:effectLst>
            </p:spPr>
          </p:pic>
          <p:sp>
            <p:nvSpPr>
              <p:cNvPr id="47" name="Rectangle 46"/>
              <p:cNvSpPr/>
              <p:nvPr/>
            </p:nvSpPr>
            <p:spPr>
              <a:xfrm>
                <a:off x="3804470" y="3454929"/>
                <a:ext cx="1645920" cy="400110"/>
              </a:xfrm>
              <a:prstGeom prst="rect">
                <a:avLst/>
              </a:prstGeom>
              <a:solidFill>
                <a:srgbClr val="0070C0"/>
              </a:solidFill>
            </p:spPr>
            <p:txBody>
              <a:bodyPr wrap="square">
                <a:spAutoFit/>
              </a:bodyPr>
              <a:lstStyle/>
              <a:p>
                <a:pPr algn="ctr"/>
                <a:r>
                  <a:rPr lang="en-US" sz="2000" b="1" spc="-100" dirty="0" smtClean="0">
                    <a:solidFill>
                      <a:schemeClr val="bg1"/>
                    </a:solidFill>
                  </a:rPr>
                  <a:t>Brigham Young</a:t>
                </a:r>
                <a:endParaRPr lang="en-US" sz="2000" spc="-100" dirty="0">
                  <a:solidFill>
                    <a:schemeClr val="bg1"/>
                  </a:solidFill>
                </a:endParaRPr>
              </a:p>
            </p:txBody>
          </p:sp>
        </p:grpSp>
        <p:cxnSp>
          <p:nvCxnSpPr>
            <p:cNvPr id="60" name="Straight Connector 59"/>
            <p:cNvCxnSpPr>
              <a:stCxn id="59" idx="7"/>
            </p:cNvCxnSpPr>
            <p:nvPr/>
          </p:nvCxnSpPr>
          <p:spPr>
            <a:xfrm rot="5400000" flipH="1" flipV="1">
              <a:off x="1936563" y="3409892"/>
              <a:ext cx="2330637" cy="1568637"/>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a:off x="3308163" y="1219200"/>
            <a:ext cx="4921437" cy="3473638"/>
            <a:chOff x="3231963" y="1276290"/>
            <a:chExt cx="4921437" cy="3473638"/>
          </a:xfrm>
        </p:grpSpPr>
        <p:cxnSp>
          <p:nvCxnSpPr>
            <p:cNvPr id="78" name="Straight Connector 77"/>
            <p:cNvCxnSpPr>
              <a:stCxn id="77" idx="7"/>
            </p:cNvCxnSpPr>
            <p:nvPr/>
          </p:nvCxnSpPr>
          <p:spPr>
            <a:xfrm rot="5400000" flipH="1" flipV="1">
              <a:off x="4154395" y="2637635"/>
              <a:ext cx="1189861" cy="3034725"/>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nvGrpSpPr>
            <p:cNvPr id="85" name="Group 84"/>
            <p:cNvGrpSpPr/>
            <p:nvPr/>
          </p:nvGrpSpPr>
          <p:grpSpPr>
            <a:xfrm>
              <a:off x="6342887" y="1276290"/>
              <a:ext cx="1810513" cy="2228910"/>
              <a:chOff x="6342887" y="1276290"/>
              <a:chExt cx="1810513" cy="2228910"/>
            </a:xfrm>
          </p:grpSpPr>
          <p:pic>
            <p:nvPicPr>
              <p:cNvPr id="84" name="Picture 2" descr="James W. Marshall, the discoverer of gold in California"/>
              <p:cNvPicPr>
                <a:picLocks noChangeAspect="1" noChangeArrowheads="1"/>
              </p:cNvPicPr>
              <p:nvPr/>
            </p:nvPicPr>
            <p:blipFill>
              <a:blip r:embed="rId4"/>
              <a:srcRect l="7718" r="17004" b="11510"/>
              <a:stretch>
                <a:fillRect/>
              </a:stretch>
            </p:blipFill>
            <p:spPr bwMode="auto">
              <a:xfrm>
                <a:off x="6342887" y="1276290"/>
                <a:ext cx="1782097" cy="2209800"/>
              </a:xfrm>
              <a:prstGeom prst="rect">
                <a:avLst/>
              </a:prstGeom>
              <a:noFill/>
              <a:ln w="50800">
                <a:solidFill>
                  <a:schemeClr val="accent3">
                    <a:lumMod val="75000"/>
                  </a:schemeClr>
                </a:solidFill>
              </a:ln>
              <a:effectLst>
                <a:outerShdw dist="50800" dir="7200000" algn="ctr" rotWithShape="0">
                  <a:schemeClr val="tx1"/>
                </a:outerShdw>
              </a:effectLst>
            </p:spPr>
          </p:pic>
          <p:sp>
            <p:nvSpPr>
              <p:cNvPr id="83" name="Rectangle 82"/>
              <p:cNvSpPr/>
              <p:nvPr/>
            </p:nvSpPr>
            <p:spPr>
              <a:xfrm>
                <a:off x="6342888" y="3105090"/>
                <a:ext cx="1810512" cy="400110"/>
              </a:xfrm>
              <a:prstGeom prst="rect">
                <a:avLst/>
              </a:prstGeom>
              <a:solidFill>
                <a:schemeClr val="accent3">
                  <a:lumMod val="75000"/>
                </a:schemeClr>
              </a:solidFill>
            </p:spPr>
            <p:txBody>
              <a:bodyPr wrap="square">
                <a:spAutoFit/>
              </a:bodyPr>
              <a:lstStyle/>
              <a:p>
                <a:pPr algn="ctr"/>
                <a:r>
                  <a:rPr lang="en-US" sz="2000" b="1" dirty="0" smtClean="0">
                    <a:solidFill>
                      <a:schemeClr val="bg1"/>
                    </a:solidFill>
                    <a:effectLst>
                      <a:outerShdw dist="38100" dir="7200000" algn="ctr" rotWithShape="0">
                        <a:schemeClr val="tx1"/>
                      </a:outerShdw>
                    </a:effectLst>
                  </a:rPr>
                  <a:t>James Marshall</a:t>
                </a:r>
                <a:endParaRPr lang="en-US" sz="2000" dirty="0">
                  <a:solidFill>
                    <a:schemeClr val="bg1"/>
                  </a:solidFill>
                  <a:effectLst>
                    <a:outerShdw dist="38100" dir="7200000" algn="ctr" rotWithShape="0">
                      <a:schemeClr val="tx1"/>
                    </a:outerShdw>
                  </a:effectLst>
                </a:endParaRPr>
              </a:p>
            </p:txBody>
          </p:sp>
        </p:grpSp>
      </p:grpSp>
      <p:grpSp>
        <p:nvGrpSpPr>
          <p:cNvPr id="96" name="Group 95"/>
          <p:cNvGrpSpPr/>
          <p:nvPr/>
        </p:nvGrpSpPr>
        <p:grpSpPr>
          <a:xfrm>
            <a:off x="457200" y="1295401"/>
            <a:ext cx="2209800" cy="3733799"/>
            <a:chOff x="381000" y="1600204"/>
            <a:chExt cx="2209800" cy="3733799"/>
          </a:xfrm>
        </p:grpSpPr>
        <p:cxnSp>
          <p:nvCxnSpPr>
            <p:cNvPr id="28" name="Straight Connector 27"/>
            <p:cNvCxnSpPr/>
            <p:nvPr/>
          </p:nvCxnSpPr>
          <p:spPr>
            <a:xfrm rot="5400000" flipH="1" flipV="1">
              <a:off x="686593" y="4266408"/>
              <a:ext cx="2133603" cy="1588"/>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381000" y="1600204"/>
              <a:ext cx="2209800" cy="1872813"/>
              <a:chOff x="18288" y="3845096"/>
              <a:chExt cx="2442834" cy="2088421"/>
            </a:xfrm>
          </p:grpSpPr>
          <p:grpSp>
            <p:nvGrpSpPr>
              <p:cNvPr id="30" name="Group 74"/>
              <p:cNvGrpSpPr/>
              <p:nvPr/>
            </p:nvGrpSpPr>
            <p:grpSpPr>
              <a:xfrm>
                <a:off x="145173" y="3845096"/>
                <a:ext cx="2232174" cy="1644352"/>
                <a:chOff x="6470899" y="4299248"/>
                <a:chExt cx="2232174" cy="1644352"/>
              </a:xfrm>
            </p:grpSpPr>
            <p:pic>
              <p:nvPicPr>
                <p:cNvPr id="37" name="Picture 2" descr="How Marcus Whitman Saved Oregon scan p. 119.png"/>
                <p:cNvPicPr>
                  <a:picLocks noChangeAspect="1" noChangeArrowheads="1"/>
                </p:cNvPicPr>
                <p:nvPr/>
              </p:nvPicPr>
              <p:blipFill>
                <a:blip r:embed="rId5"/>
                <a:srcRect l="14545" t="12121" r="20000" b="24848"/>
                <a:stretch>
                  <a:fillRect/>
                </a:stretch>
              </p:blipFill>
              <p:spPr bwMode="auto">
                <a:xfrm>
                  <a:off x="6470899" y="4301772"/>
                  <a:ext cx="1136650" cy="1641826"/>
                </a:xfrm>
                <a:prstGeom prst="rect">
                  <a:avLst/>
                </a:prstGeom>
                <a:noFill/>
                <a:ln w="50800">
                  <a:solidFill>
                    <a:srgbClr val="C94F58"/>
                  </a:solidFill>
                </a:ln>
              </p:spPr>
            </p:pic>
            <p:pic>
              <p:nvPicPr>
                <p:cNvPr id="40" name="Picture 2" descr="http://www.todayifoundout.com/wp-content/uploads/2015/09/Narcissa_Whitman.png"/>
                <p:cNvPicPr>
                  <a:picLocks noChangeAspect="1" noChangeArrowheads="1"/>
                </p:cNvPicPr>
                <p:nvPr/>
              </p:nvPicPr>
              <p:blipFill>
                <a:blip r:embed="rId6" cstate="print"/>
                <a:srcRect/>
                <a:stretch>
                  <a:fillRect/>
                </a:stretch>
              </p:blipFill>
              <p:spPr bwMode="auto">
                <a:xfrm>
                  <a:off x="7691785" y="4299248"/>
                  <a:ext cx="1011288" cy="1644352"/>
                </a:xfrm>
                <a:prstGeom prst="rect">
                  <a:avLst/>
                </a:prstGeom>
                <a:noFill/>
                <a:ln w="50800">
                  <a:solidFill>
                    <a:srgbClr val="C94F58"/>
                  </a:solidFill>
                </a:ln>
              </p:spPr>
            </p:pic>
          </p:grpSp>
          <p:sp>
            <p:nvSpPr>
              <p:cNvPr id="31" name="TextBox 30"/>
              <p:cNvSpPr txBox="1"/>
              <p:nvPr/>
            </p:nvSpPr>
            <p:spPr>
              <a:xfrm flipH="1">
                <a:off x="18288" y="5544547"/>
                <a:ext cx="2442834" cy="388970"/>
              </a:xfrm>
              <a:prstGeom prst="rect">
                <a:avLst/>
              </a:prstGeom>
              <a:solidFill>
                <a:srgbClr val="C94F58"/>
              </a:solidFill>
            </p:spPr>
            <p:txBody>
              <a:bodyPr wrap="square" rtlCol="0">
                <a:spAutoFit/>
              </a:bodyPr>
              <a:lstStyle/>
              <a:p>
                <a:pPr>
                  <a:lnSpc>
                    <a:spcPts val="2000"/>
                  </a:lnSpc>
                </a:pPr>
                <a:r>
                  <a:rPr lang="en-US" sz="2000" b="1" dirty="0" smtClean="0">
                    <a:solidFill>
                      <a:schemeClr val="bg1"/>
                    </a:solidFill>
                    <a:effectLst>
                      <a:outerShdw dist="50800" dir="5400000" algn="ctr" rotWithShape="0">
                        <a:schemeClr val="tx1"/>
                      </a:outerShdw>
                    </a:effectLst>
                  </a:rPr>
                  <a:t>  </a:t>
                </a:r>
                <a:r>
                  <a:rPr lang="en-US" sz="2000" b="1" dirty="0" err="1" smtClean="0">
                    <a:solidFill>
                      <a:schemeClr val="bg1"/>
                    </a:solidFill>
                    <a:effectLst>
                      <a:outerShdw dist="50800" dir="5400000" algn="ctr" rotWithShape="0">
                        <a:schemeClr val="tx1"/>
                      </a:outerShdw>
                    </a:effectLst>
                  </a:rPr>
                  <a:t>Narcisaa</a:t>
                </a:r>
                <a:r>
                  <a:rPr lang="en-US" sz="2000" b="1" dirty="0" smtClean="0">
                    <a:solidFill>
                      <a:schemeClr val="bg1"/>
                    </a:solidFill>
                    <a:effectLst>
                      <a:outerShdw dist="50800" dir="5400000" algn="ctr" rotWithShape="0">
                        <a:schemeClr val="tx1"/>
                      </a:outerShdw>
                    </a:effectLst>
                  </a:rPr>
                  <a:t>       Eliza</a:t>
                </a:r>
                <a:endParaRPr lang="en-US" sz="2000" b="1" dirty="0">
                  <a:solidFill>
                    <a:schemeClr val="bg1"/>
                  </a:solidFill>
                  <a:effectLst>
                    <a:outerShdw dist="50800" dir="5400000" algn="ctr" rotWithShape="0">
                      <a:schemeClr val="tx1"/>
                    </a:outerShdw>
                  </a:effectLst>
                </a:endParaRPr>
              </a:p>
            </p:txBody>
          </p:sp>
        </p:grpSp>
      </p:grpSp>
      <p:sp useBgFill="1">
        <p:nvSpPr>
          <p:cNvPr id="46" name="TextBox 45"/>
          <p:cNvSpPr txBox="1"/>
          <p:nvPr/>
        </p:nvSpPr>
        <p:spPr>
          <a:xfrm>
            <a:off x="304800" y="806164"/>
            <a:ext cx="2514600" cy="489236"/>
          </a:xfrm>
          <a:prstGeom prst="rect">
            <a:avLst/>
          </a:prstGeom>
          <a:ln w="50800">
            <a:solidFill>
              <a:srgbClr val="C94F58"/>
            </a:solidFill>
          </a:ln>
        </p:spPr>
        <p:txBody>
          <a:bodyPr wrap="square" rtlCol="0">
            <a:spAutoFit/>
          </a:bodyPr>
          <a:lstStyle/>
          <a:p>
            <a:pPr algn="ctr">
              <a:lnSpc>
                <a:spcPts val="3000"/>
              </a:lnSpc>
            </a:pPr>
            <a:r>
              <a:rPr lang="en-US" sz="3200" b="1" dirty="0" smtClean="0">
                <a:solidFill>
                  <a:srgbClr val="C94F58"/>
                </a:solidFill>
                <a:effectLst>
                  <a:outerShdw dist="50800" dir="7200000" algn="ctr" rotWithShape="0">
                    <a:schemeClr val="tx1"/>
                  </a:outerShdw>
                </a:effectLst>
              </a:rPr>
              <a:t>1</a:t>
            </a:r>
            <a:r>
              <a:rPr lang="en-US" sz="3200" b="1" baseline="30000" dirty="0" smtClean="0">
                <a:solidFill>
                  <a:srgbClr val="C94F58"/>
                </a:solidFill>
                <a:effectLst>
                  <a:outerShdw dist="50800" dir="7200000" algn="ctr" rotWithShape="0">
                    <a:schemeClr val="tx1"/>
                  </a:outerShdw>
                </a:effectLst>
              </a:rPr>
              <a:t>st</a:t>
            </a:r>
            <a:r>
              <a:rPr lang="en-US" sz="3200" b="1" dirty="0" smtClean="0">
                <a:solidFill>
                  <a:srgbClr val="C94F58"/>
                </a:solidFill>
                <a:effectLst>
                  <a:outerShdw dist="50800" dir="7200000" algn="ctr" rotWithShape="0">
                    <a:schemeClr val="tx1"/>
                  </a:outerShdw>
                </a:effectLst>
              </a:rPr>
              <a:t> w/wagons</a:t>
            </a:r>
            <a:endParaRPr lang="en-US" sz="3200" b="1" dirty="0">
              <a:solidFill>
                <a:srgbClr val="C94F58"/>
              </a:solidFill>
              <a:effectLst>
                <a:outerShdw dist="50800" dir="7200000" algn="ctr" rotWithShape="0">
                  <a:schemeClr val="tx1"/>
                </a:outerShdw>
              </a:effectLst>
            </a:endParaRPr>
          </a:p>
        </p:txBody>
      </p:sp>
      <p:sp useBgFill="1">
        <p:nvSpPr>
          <p:cNvPr id="50" name="TextBox 49"/>
          <p:cNvSpPr txBox="1"/>
          <p:nvPr/>
        </p:nvSpPr>
        <p:spPr>
          <a:xfrm>
            <a:off x="3749040" y="838200"/>
            <a:ext cx="1865376" cy="477054"/>
          </a:xfrm>
          <a:prstGeom prst="rect">
            <a:avLst/>
          </a:prstGeom>
          <a:ln w="50800">
            <a:solidFill>
              <a:srgbClr val="0070C0"/>
            </a:solidFill>
          </a:ln>
        </p:spPr>
        <p:txBody>
          <a:bodyPr wrap="square" rtlCol="0">
            <a:spAutoFit/>
          </a:bodyPr>
          <a:lstStyle/>
          <a:p>
            <a:pPr>
              <a:lnSpc>
                <a:spcPts val="3000"/>
              </a:lnSpc>
            </a:pPr>
            <a:r>
              <a:rPr lang="en-US" sz="2700" b="1" spc="-100" dirty="0" smtClean="0">
                <a:solidFill>
                  <a:srgbClr val="0070C0"/>
                </a:solidFill>
                <a:effectLst>
                  <a:outerShdw dist="50800" dir="7200000" algn="ctr" rotWithShape="0">
                    <a:schemeClr val="tx1"/>
                  </a:outerShdw>
                </a:effectLst>
              </a:rPr>
              <a:t>1</a:t>
            </a:r>
            <a:r>
              <a:rPr lang="en-US" sz="2700" b="1" spc="-100" baseline="30000" dirty="0" smtClean="0">
                <a:solidFill>
                  <a:srgbClr val="0070C0"/>
                </a:solidFill>
                <a:effectLst>
                  <a:outerShdw dist="50800" dir="7200000" algn="ctr" rotWithShape="0">
                    <a:schemeClr val="tx1"/>
                  </a:outerShdw>
                </a:effectLst>
              </a:rPr>
              <a:t>st</a:t>
            </a:r>
            <a:r>
              <a:rPr lang="en-US" sz="2700" b="1" spc="-100" dirty="0" smtClean="0">
                <a:solidFill>
                  <a:srgbClr val="0070C0"/>
                </a:solidFill>
                <a:effectLst>
                  <a:outerShdw dist="50800" dir="7200000" algn="ctr" rotWithShape="0">
                    <a:schemeClr val="tx1"/>
                  </a:outerShdw>
                </a:effectLst>
              </a:rPr>
              <a:t> Mormons</a:t>
            </a:r>
            <a:endParaRPr lang="en-US" sz="2700" b="1" spc="-100" dirty="0">
              <a:solidFill>
                <a:srgbClr val="0070C0"/>
              </a:solidFill>
              <a:effectLst>
                <a:outerShdw dist="50800" dir="7200000" algn="ctr" rotWithShape="0">
                  <a:schemeClr val="tx1"/>
                </a:outerShdw>
              </a:effectLst>
            </a:endParaRPr>
          </a:p>
        </p:txBody>
      </p:sp>
      <p:sp useBgFill="1">
        <p:nvSpPr>
          <p:cNvPr id="51" name="TextBox 50"/>
          <p:cNvSpPr txBox="1"/>
          <p:nvPr/>
        </p:nvSpPr>
        <p:spPr>
          <a:xfrm>
            <a:off x="6345936" y="806164"/>
            <a:ext cx="1905000" cy="489236"/>
          </a:xfrm>
          <a:prstGeom prst="rect">
            <a:avLst/>
          </a:prstGeom>
          <a:ln w="50800">
            <a:solidFill>
              <a:schemeClr val="accent3">
                <a:lumMod val="75000"/>
              </a:schemeClr>
            </a:solidFill>
          </a:ln>
        </p:spPr>
        <p:txBody>
          <a:bodyPr wrap="square" rtlCol="0">
            <a:spAutoFit/>
          </a:bodyPr>
          <a:lstStyle/>
          <a:p>
            <a:pPr algn="ctr">
              <a:lnSpc>
                <a:spcPts val="3000"/>
              </a:lnSpc>
            </a:pPr>
            <a:r>
              <a:rPr lang="en-US" sz="3200" b="1" dirty="0" smtClean="0">
                <a:solidFill>
                  <a:schemeClr val="accent3">
                    <a:lumMod val="75000"/>
                  </a:schemeClr>
                </a:solidFill>
                <a:effectLst>
                  <a:outerShdw dist="50800" dir="7200000" algn="ctr" rotWithShape="0">
                    <a:schemeClr val="tx1"/>
                  </a:outerShdw>
                </a:effectLst>
              </a:rPr>
              <a:t>1</a:t>
            </a:r>
            <a:r>
              <a:rPr lang="en-US" sz="3200" b="1" baseline="30000" dirty="0" smtClean="0">
                <a:solidFill>
                  <a:schemeClr val="accent3">
                    <a:lumMod val="75000"/>
                  </a:schemeClr>
                </a:solidFill>
                <a:effectLst>
                  <a:outerShdw dist="50800" dir="7200000" algn="ctr" rotWithShape="0">
                    <a:schemeClr val="tx1"/>
                  </a:outerShdw>
                </a:effectLst>
              </a:rPr>
              <a:t>st</a:t>
            </a:r>
            <a:r>
              <a:rPr lang="en-US" sz="3200" b="1" dirty="0" smtClean="0">
                <a:solidFill>
                  <a:schemeClr val="accent3">
                    <a:lumMod val="75000"/>
                  </a:schemeClr>
                </a:solidFill>
                <a:effectLst>
                  <a:outerShdw dist="50800" dir="7200000" algn="ctr" rotWithShape="0">
                    <a:schemeClr val="tx1"/>
                  </a:outerShdw>
                </a:effectLst>
              </a:rPr>
              <a:t> gold</a:t>
            </a:r>
            <a:endParaRPr lang="en-US" sz="3200" b="1" dirty="0">
              <a:solidFill>
                <a:schemeClr val="accent3">
                  <a:lumMod val="75000"/>
                </a:schemeClr>
              </a:solidFill>
              <a:effectLst>
                <a:outerShdw dist="50800" dir="7200000" algn="ctr" rotWithShape="0">
                  <a:schemeClr val="tx1"/>
                </a:outerShdw>
              </a:effectLst>
            </a:endParaRPr>
          </a:p>
        </p:txBody>
      </p:sp>
      <p:sp>
        <p:nvSpPr>
          <p:cNvPr id="87" name="Freeform 86"/>
          <p:cNvSpPr/>
          <p:nvPr/>
        </p:nvSpPr>
        <p:spPr>
          <a:xfrm>
            <a:off x="3208713" y="3151908"/>
            <a:ext cx="5020887" cy="1648691"/>
          </a:xfrm>
          <a:custGeom>
            <a:avLst/>
            <a:gdLst>
              <a:gd name="connsiteX0" fmla="*/ 0 w 5020887"/>
              <a:gd name="connsiteY0" fmla="*/ 1499061 h 1598814"/>
              <a:gd name="connsiteX1" fmla="*/ 997527 w 5020887"/>
              <a:gd name="connsiteY1" fmla="*/ 318654 h 1598814"/>
              <a:gd name="connsiteX2" fmla="*/ 2044931 w 5020887"/>
              <a:gd name="connsiteY2" fmla="*/ 102523 h 1598814"/>
              <a:gd name="connsiteX3" fmla="*/ 3042458 w 5020887"/>
              <a:gd name="connsiteY3" fmla="*/ 933795 h 1598814"/>
              <a:gd name="connsiteX4" fmla="*/ 5020887 w 5020887"/>
              <a:gd name="connsiteY4" fmla="*/ 1598814 h 1598814"/>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131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489363 h 1512916"/>
              <a:gd name="connsiteX1" fmla="*/ 997527 w 5020887"/>
              <a:gd name="connsiteY1" fmla="*/ 232756 h 1512916"/>
              <a:gd name="connsiteX2" fmla="*/ 2044931 w 5020887"/>
              <a:gd name="connsiteY2" fmla="*/ 16625 h 1512916"/>
              <a:gd name="connsiteX3" fmla="*/ 3042458 w 5020887"/>
              <a:gd name="connsiteY3" fmla="*/ 847897 h 1512916"/>
              <a:gd name="connsiteX4" fmla="*/ 5020887 w 5020887"/>
              <a:gd name="connsiteY4" fmla="*/ 1512916 h 1512916"/>
              <a:gd name="connsiteX0" fmla="*/ 0 w 5020887"/>
              <a:gd name="connsiteY0" fmla="*/ 1625138 h 1648691"/>
              <a:gd name="connsiteX1" fmla="*/ 997527 w 5020887"/>
              <a:gd name="connsiteY1" fmla="*/ 3685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41763 h 1665316"/>
              <a:gd name="connsiteX1" fmla="*/ 845127 w 5020887"/>
              <a:gd name="connsiteY1" fmla="*/ 232756 h 1665316"/>
              <a:gd name="connsiteX2" fmla="*/ 2044931 w 5020887"/>
              <a:gd name="connsiteY2" fmla="*/ 16625 h 1665316"/>
              <a:gd name="connsiteX3" fmla="*/ 3042458 w 5020887"/>
              <a:gd name="connsiteY3" fmla="*/ 1000297 h 1665316"/>
              <a:gd name="connsiteX4" fmla="*/ 5020887 w 5020887"/>
              <a:gd name="connsiteY4" fmla="*/ 1665316 h 1665316"/>
              <a:gd name="connsiteX0" fmla="*/ 0 w 5020887"/>
              <a:gd name="connsiteY0" fmla="*/ 1625138 h 1648691"/>
              <a:gd name="connsiteX1" fmla="*/ 845127 w 5020887"/>
              <a:gd name="connsiteY1" fmla="*/ 216131 h 1648691"/>
              <a:gd name="connsiteX2" fmla="*/ 2044931 w 5020887"/>
              <a:gd name="connsiteY2" fmla="*/ 0 h 1648691"/>
              <a:gd name="connsiteX3" fmla="*/ 3042458 w 5020887"/>
              <a:gd name="connsiteY3" fmla="*/ 983672 h 1648691"/>
              <a:gd name="connsiteX4" fmla="*/ 5020887 w 5020887"/>
              <a:gd name="connsiteY4" fmla="*/ 1648691 h 1648691"/>
              <a:gd name="connsiteX0" fmla="*/ 0 w 5020887"/>
              <a:gd name="connsiteY0" fmla="*/ 1625138 h 1648691"/>
              <a:gd name="connsiteX1" fmla="*/ 845127 w 5020887"/>
              <a:gd name="connsiteY1" fmla="*/ 216131 h 1648691"/>
              <a:gd name="connsiteX2" fmla="*/ 1892531 w 5020887"/>
              <a:gd name="connsiteY2" fmla="*/ 0 h 1648691"/>
              <a:gd name="connsiteX3" fmla="*/ 3042458 w 5020887"/>
              <a:gd name="connsiteY3" fmla="*/ 983672 h 1648691"/>
              <a:gd name="connsiteX4" fmla="*/ 5020887 w 5020887"/>
              <a:gd name="connsiteY4" fmla="*/ 1648691 h 164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0887" h="1648691">
                <a:moveTo>
                  <a:pt x="0" y="1625138"/>
                </a:moveTo>
                <a:cubicBezTo>
                  <a:pt x="328352" y="1151312"/>
                  <a:pt x="561626" y="655704"/>
                  <a:pt x="845127" y="216131"/>
                </a:cubicBezTo>
                <a:cubicBezTo>
                  <a:pt x="1327332" y="87117"/>
                  <a:pt x="1399309" y="66502"/>
                  <a:pt x="1892531" y="0"/>
                </a:cubicBezTo>
                <a:cubicBezTo>
                  <a:pt x="2209800" y="261850"/>
                  <a:pt x="2521065" y="708890"/>
                  <a:pt x="3042458" y="983672"/>
                </a:cubicBezTo>
                <a:cubicBezTo>
                  <a:pt x="3563851" y="1258454"/>
                  <a:pt x="4279669" y="1440872"/>
                  <a:pt x="5020887" y="1648691"/>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Freeform 88"/>
          <p:cNvSpPr/>
          <p:nvPr/>
        </p:nvSpPr>
        <p:spPr>
          <a:xfrm>
            <a:off x="1938251" y="4702233"/>
            <a:ext cx="6101542" cy="698269"/>
          </a:xfrm>
          <a:custGeom>
            <a:avLst/>
            <a:gdLst>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302029 h 750916"/>
              <a:gd name="connsiteX1" fmla="*/ 1845425 w 6101542"/>
              <a:gd name="connsiteY1" fmla="*/ 268778 h 750916"/>
              <a:gd name="connsiteX2" fmla="*/ 2909454 w 6101542"/>
              <a:gd name="connsiteY2" fmla="*/ 52647 h 750916"/>
              <a:gd name="connsiteX3" fmla="*/ 3923607 w 6101542"/>
              <a:gd name="connsiteY3" fmla="*/ 584661 h 750916"/>
              <a:gd name="connsiteX4" fmla="*/ 4954385 w 6101542"/>
              <a:gd name="connsiteY4" fmla="*/ 451658 h 750916"/>
              <a:gd name="connsiteX5" fmla="*/ 6101542 w 6101542"/>
              <a:gd name="connsiteY5" fmla="*/ 750916 h 750916"/>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 name="connsiteX0" fmla="*/ 0 w 6101542"/>
              <a:gd name="connsiteY0" fmla="*/ 249382 h 698269"/>
              <a:gd name="connsiteX1" fmla="*/ 1845425 w 6101542"/>
              <a:gd name="connsiteY1" fmla="*/ 216131 h 698269"/>
              <a:gd name="connsiteX2" fmla="*/ 2909454 w 6101542"/>
              <a:gd name="connsiteY2" fmla="*/ 0 h 698269"/>
              <a:gd name="connsiteX3" fmla="*/ 3923607 w 6101542"/>
              <a:gd name="connsiteY3" fmla="*/ 532014 h 698269"/>
              <a:gd name="connsiteX4" fmla="*/ 4954385 w 6101542"/>
              <a:gd name="connsiteY4" fmla="*/ 399011 h 698269"/>
              <a:gd name="connsiteX5" fmla="*/ 6101542 w 6101542"/>
              <a:gd name="connsiteY5" fmla="*/ 698269 h 69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1542" h="698269">
                <a:moveTo>
                  <a:pt x="0" y="249382"/>
                </a:moveTo>
                <a:cubicBezTo>
                  <a:pt x="854491" y="376810"/>
                  <a:pt x="1086196" y="223059"/>
                  <a:pt x="1845425" y="216131"/>
                </a:cubicBezTo>
                <a:cubicBezTo>
                  <a:pt x="2330334" y="174567"/>
                  <a:pt x="2283228" y="144088"/>
                  <a:pt x="2909454" y="0"/>
                </a:cubicBezTo>
                <a:cubicBezTo>
                  <a:pt x="3460865" y="213360"/>
                  <a:pt x="3412374" y="184265"/>
                  <a:pt x="3923607" y="532014"/>
                </a:cubicBezTo>
                <a:cubicBezTo>
                  <a:pt x="4526280" y="415636"/>
                  <a:pt x="4504179" y="520030"/>
                  <a:pt x="4954385" y="399011"/>
                </a:cubicBezTo>
                <a:cubicBezTo>
                  <a:pt x="5317374" y="426720"/>
                  <a:pt x="5709458" y="562494"/>
                  <a:pt x="6101542" y="698269"/>
                </a:cubicBezTo>
              </a:path>
            </a:pathLst>
          </a:custGeom>
          <a:ln w="76200">
            <a:solidFill>
              <a:schemeClr val="tx1"/>
            </a:solidFill>
            <a:prstDash val="sysDot"/>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TextBox 14"/>
          <p:cNvSpPr txBox="1"/>
          <p:nvPr/>
        </p:nvSpPr>
        <p:spPr>
          <a:xfrm rot="300000">
            <a:off x="3982123" y="387947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grpSp>
        <p:nvGrpSpPr>
          <p:cNvPr id="95" name="Group 94"/>
          <p:cNvGrpSpPr/>
          <p:nvPr/>
        </p:nvGrpSpPr>
        <p:grpSpPr>
          <a:xfrm>
            <a:off x="381000" y="4876800"/>
            <a:ext cx="1598178" cy="1185232"/>
            <a:chOff x="459222" y="4953000"/>
            <a:chExt cx="1598178" cy="1185232"/>
          </a:xfrm>
        </p:grpSpPr>
        <p:sp>
          <p:nvSpPr>
            <p:cNvPr id="27" name="Oval 26"/>
            <p:cNvSpPr/>
            <p:nvPr/>
          </p:nvSpPr>
          <p:spPr>
            <a:xfrm>
              <a:off x="1752600" y="4953000"/>
              <a:ext cx="304800" cy="304800"/>
            </a:xfrm>
            <a:prstGeom prst="ellipse">
              <a:avLst/>
            </a:prstGeom>
            <a:solidFill>
              <a:srgbClr val="C94F58"/>
            </a:solidFill>
            <a:ln>
              <a:solidFill>
                <a:srgbClr val="C94F5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459222" y="5530564"/>
              <a:ext cx="1219200" cy="607668"/>
              <a:chOff x="459222" y="5530564"/>
              <a:chExt cx="1219200" cy="607668"/>
            </a:xfrm>
          </p:grpSpPr>
          <p:sp useBgFill="1">
            <p:nvSpPr>
              <p:cNvPr id="92" name="Rectangle 91"/>
              <p:cNvSpPr/>
              <p:nvPr/>
            </p:nvSpPr>
            <p:spPr>
              <a:xfrm>
                <a:off x="735835" y="57073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65" name="TextBox 64"/>
              <p:cNvSpPr txBox="1"/>
              <p:nvPr/>
            </p:nvSpPr>
            <p:spPr>
              <a:xfrm>
                <a:off x="459222" y="5530564"/>
                <a:ext cx="1018227" cy="489236"/>
              </a:xfrm>
              <a:prstGeom prst="rect">
                <a:avLst/>
              </a:prstGeom>
              <a:ln w="50800">
                <a:solidFill>
                  <a:srgbClr val="C94F58"/>
                </a:solidFill>
              </a:ln>
            </p:spPr>
            <p:txBody>
              <a:bodyPr wrap="none" rtlCol="0">
                <a:spAutoFit/>
              </a:bodyPr>
              <a:lstStyle/>
              <a:p>
                <a:pPr>
                  <a:lnSpc>
                    <a:spcPts val="3000"/>
                  </a:lnSpc>
                </a:pPr>
                <a:r>
                  <a:rPr lang="en-US" sz="3200" b="1" dirty="0" smtClean="0">
                    <a:solidFill>
                      <a:srgbClr val="C94F58"/>
                    </a:solidFill>
                    <a:effectLst>
                      <a:outerShdw dist="50800" dir="7200000" algn="ctr" rotWithShape="0">
                        <a:schemeClr val="tx1"/>
                      </a:outerShdw>
                    </a:effectLst>
                  </a:rPr>
                  <a:t>1837</a:t>
                </a:r>
                <a:endParaRPr lang="en-US" sz="3200" b="1" dirty="0">
                  <a:solidFill>
                    <a:srgbClr val="C94F58"/>
                  </a:solidFill>
                  <a:effectLst>
                    <a:outerShdw dist="50800" dir="7200000" algn="ctr" rotWithShape="0">
                      <a:schemeClr val="tx1"/>
                    </a:outerShdw>
                  </a:effectLst>
                </a:endParaRPr>
              </a:p>
            </p:txBody>
          </p:sp>
        </p:grpSp>
        <p:cxnSp>
          <p:nvCxnSpPr>
            <p:cNvPr id="45" name="Straight Connector 44"/>
            <p:cNvCxnSpPr/>
            <p:nvPr/>
          </p:nvCxnSpPr>
          <p:spPr>
            <a:xfrm flipV="1">
              <a:off x="1145022" y="5105400"/>
              <a:ext cx="759978" cy="457200"/>
            </a:xfrm>
            <a:prstGeom prst="line">
              <a:avLst/>
            </a:prstGeom>
            <a:ln w="76200">
              <a:solidFill>
                <a:srgbClr val="C94F58"/>
              </a:solidFil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648773" y="5181600"/>
            <a:ext cx="1170627" cy="1044548"/>
            <a:chOff x="1428486" y="5283740"/>
            <a:chExt cx="1170627" cy="1044548"/>
          </a:xfrm>
        </p:grpSpPr>
        <p:sp useBgFill="1">
          <p:nvSpPr>
            <p:cNvPr id="101" name="Rectangle 100"/>
            <p:cNvSpPr/>
            <p:nvPr/>
          </p:nvSpPr>
          <p:spPr>
            <a:xfrm rot="159720">
              <a:off x="1608513" y="594728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nvGrpSpPr>
            <p:cNvPr id="97" name="Group 96"/>
            <p:cNvGrpSpPr/>
            <p:nvPr/>
          </p:nvGrpSpPr>
          <p:grpSpPr>
            <a:xfrm>
              <a:off x="1428486" y="5283740"/>
              <a:ext cx="1018227" cy="946436"/>
              <a:chOff x="1428486" y="5283740"/>
              <a:chExt cx="1018227" cy="946436"/>
            </a:xfrm>
          </p:grpSpPr>
          <p:cxnSp>
            <p:nvCxnSpPr>
              <p:cNvPr id="52" name="Straight Connector 51"/>
              <p:cNvCxnSpPr/>
              <p:nvPr/>
            </p:nvCxnSpPr>
            <p:spPr>
              <a:xfrm rot="5400000" flipH="1" flipV="1">
                <a:off x="1913313" y="5512340"/>
                <a:ext cx="381000" cy="762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3" name="TextBox 52"/>
              <p:cNvSpPr txBox="1"/>
              <p:nvPr/>
            </p:nvSpPr>
            <p:spPr>
              <a:xfrm>
                <a:off x="1428486" y="5740940"/>
                <a:ext cx="1018227" cy="489236"/>
              </a:xfrm>
              <a:prstGeom prst="rect">
                <a:avLst/>
              </a:prstGeom>
              <a:ln w="50800">
                <a:solidFill>
                  <a:srgbClr val="0070C0"/>
                </a:solidFill>
              </a:ln>
            </p:spPr>
            <p:txBody>
              <a:bodyPr wrap="none" rtlCol="0">
                <a:spAutoFit/>
              </a:bodyPr>
              <a:lstStyle/>
              <a:p>
                <a:pPr>
                  <a:lnSpc>
                    <a:spcPts val="3000"/>
                  </a:lnSpc>
                </a:pPr>
                <a:r>
                  <a:rPr lang="en-US" sz="3200" b="1" dirty="0" smtClean="0">
                    <a:solidFill>
                      <a:srgbClr val="0070C0"/>
                    </a:solidFill>
                    <a:effectLst>
                      <a:outerShdw dist="50800" dir="7200000" algn="ctr" rotWithShape="0">
                        <a:schemeClr val="tx1"/>
                      </a:outerShdw>
                    </a:effectLst>
                  </a:rPr>
                  <a:t>1847</a:t>
                </a:r>
                <a:endParaRPr lang="en-US" sz="3200" b="1" dirty="0">
                  <a:solidFill>
                    <a:srgbClr val="0070C0"/>
                  </a:solidFill>
                  <a:effectLst>
                    <a:outerShdw dist="50800" dir="7200000" algn="ctr" rotWithShape="0">
                      <a:schemeClr val="tx1"/>
                    </a:outerShdw>
                  </a:effectLst>
                </a:endParaRPr>
              </a:p>
            </p:txBody>
          </p:sp>
          <p:sp>
            <p:nvSpPr>
              <p:cNvPr id="59" name="Oval 58"/>
              <p:cNvSpPr/>
              <p:nvPr/>
            </p:nvSpPr>
            <p:spPr>
              <a:xfrm>
                <a:off x="1913313" y="5283740"/>
                <a:ext cx="304800" cy="30480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9" name="Group 98"/>
          <p:cNvGrpSpPr/>
          <p:nvPr/>
        </p:nvGrpSpPr>
        <p:grpSpPr>
          <a:xfrm>
            <a:off x="1877373" y="4648200"/>
            <a:ext cx="1475427" cy="2057400"/>
            <a:chOff x="1801173" y="4705290"/>
            <a:chExt cx="1475427" cy="2057400"/>
          </a:xfrm>
        </p:grpSpPr>
        <p:cxnSp>
          <p:nvCxnSpPr>
            <p:cNvPr id="72" name="Straight Connector 71"/>
            <p:cNvCxnSpPr/>
            <p:nvPr/>
          </p:nvCxnSpPr>
          <p:spPr>
            <a:xfrm rot="5400000" flipH="1" flipV="1">
              <a:off x="2232119" y="5444973"/>
              <a:ext cx="1371598" cy="349437"/>
            </a:xfrm>
            <a:prstGeom prst="line">
              <a:avLst/>
            </a:prstGeom>
            <a:ln w="7620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1801173" y="6273454"/>
              <a:ext cx="1018227" cy="489236"/>
            </a:xfrm>
            <a:prstGeom prst="rect">
              <a:avLst/>
            </a:prstGeom>
            <a:ln w="50800">
              <a:solidFill>
                <a:schemeClr val="accent3">
                  <a:lumMod val="75000"/>
                </a:schemeClr>
              </a:solidFill>
            </a:ln>
          </p:spPr>
          <p:txBody>
            <a:bodyPr wrap="none" rtlCol="0">
              <a:spAutoFit/>
            </a:bodyPr>
            <a:lstStyle/>
            <a:p>
              <a:pPr>
                <a:lnSpc>
                  <a:spcPts val="3000"/>
                </a:lnSpc>
              </a:pPr>
              <a:r>
                <a:rPr lang="en-US" sz="3200" b="1" dirty="0" smtClean="0">
                  <a:solidFill>
                    <a:schemeClr val="accent3">
                      <a:lumMod val="75000"/>
                    </a:schemeClr>
                  </a:solidFill>
                  <a:effectLst>
                    <a:outerShdw dist="50800" dir="7200000" algn="ctr" rotWithShape="0">
                      <a:schemeClr val="tx1"/>
                    </a:outerShdw>
                  </a:effectLst>
                </a:rPr>
                <a:t>1848</a:t>
              </a:r>
              <a:endParaRPr lang="en-US" sz="3200" b="1" dirty="0">
                <a:solidFill>
                  <a:schemeClr val="accent3">
                    <a:lumMod val="75000"/>
                  </a:schemeClr>
                </a:solidFill>
                <a:effectLst>
                  <a:outerShdw dist="50800" dir="7200000" algn="ctr" rotWithShape="0">
                    <a:schemeClr val="tx1"/>
                  </a:outerShdw>
                </a:effectLst>
              </a:endParaRPr>
            </a:p>
          </p:txBody>
        </p:sp>
        <p:sp>
          <p:nvSpPr>
            <p:cNvPr id="77" name="Oval 76"/>
            <p:cNvSpPr/>
            <p:nvPr/>
          </p:nvSpPr>
          <p:spPr>
            <a:xfrm>
              <a:off x="2971800" y="4705290"/>
              <a:ext cx="304800" cy="304800"/>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1" name="Freeform 90"/>
          <p:cNvSpPr/>
          <p:nvPr/>
        </p:nvSpPr>
        <p:spPr>
          <a:xfrm>
            <a:off x="2360815" y="4857403"/>
            <a:ext cx="5469774" cy="878379"/>
          </a:xfrm>
          <a:custGeom>
            <a:avLst/>
            <a:gdLst>
              <a:gd name="connsiteX0" fmla="*/ 0 w 5469774"/>
              <a:gd name="connsiteY0" fmla="*/ 562495 h 878379"/>
              <a:gd name="connsiteX1" fmla="*/ 914400 w 5469774"/>
              <a:gd name="connsiteY1" fmla="*/ 495993 h 878379"/>
              <a:gd name="connsiteX2" fmla="*/ 1047403 w 5469774"/>
              <a:gd name="connsiteY2" fmla="*/ 462742 h 878379"/>
              <a:gd name="connsiteX3" fmla="*/ 2061556 w 5469774"/>
              <a:gd name="connsiteY3" fmla="*/ 146859 h 878379"/>
              <a:gd name="connsiteX4" fmla="*/ 2144683 w 5469774"/>
              <a:gd name="connsiteY4" fmla="*/ 96982 h 878379"/>
              <a:gd name="connsiteX5" fmla="*/ 3208712 w 5469774"/>
              <a:gd name="connsiteY5" fmla="*/ 728750 h 878379"/>
              <a:gd name="connsiteX6" fmla="*/ 3325090 w 5469774"/>
              <a:gd name="connsiteY6" fmla="*/ 712124 h 878379"/>
              <a:gd name="connsiteX7" fmla="*/ 4339243 w 5469774"/>
              <a:gd name="connsiteY7" fmla="*/ 612372 h 878379"/>
              <a:gd name="connsiteX8" fmla="*/ 4372494 w 5469774"/>
              <a:gd name="connsiteY8" fmla="*/ 645622 h 878379"/>
              <a:gd name="connsiteX9" fmla="*/ 5469774 w 5469774"/>
              <a:gd name="connsiteY9" fmla="*/ 878379 h 8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9774" h="878379">
                <a:moveTo>
                  <a:pt x="0" y="562495"/>
                </a:moveTo>
                <a:lnTo>
                  <a:pt x="914400" y="495993"/>
                </a:lnTo>
                <a:cubicBezTo>
                  <a:pt x="1088967" y="479368"/>
                  <a:pt x="1047403" y="462742"/>
                  <a:pt x="1047403" y="462742"/>
                </a:cubicBezTo>
                <a:lnTo>
                  <a:pt x="2061556" y="146859"/>
                </a:lnTo>
                <a:cubicBezTo>
                  <a:pt x="2244436" y="85899"/>
                  <a:pt x="1953490" y="0"/>
                  <a:pt x="2144683" y="96982"/>
                </a:cubicBezTo>
                <a:cubicBezTo>
                  <a:pt x="2335876" y="193964"/>
                  <a:pt x="3011978" y="626226"/>
                  <a:pt x="3208712" y="728750"/>
                </a:cubicBezTo>
                <a:cubicBezTo>
                  <a:pt x="3405446" y="831274"/>
                  <a:pt x="3325090" y="712124"/>
                  <a:pt x="3325090" y="712124"/>
                </a:cubicBezTo>
                <a:lnTo>
                  <a:pt x="4339243" y="612372"/>
                </a:lnTo>
                <a:cubicBezTo>
                  <a:pt x="4513810" y="601288"/>
                  <a:pt x="4184072" y="601288"/>
                  <a:pt x="4372494" y="645622"/>
                </a:cubicBezTo>
                <a:cubicBezTo>
                  <a:pt x="4560916" y="689956"/>
                  <a:pt x="5015345" y="784167"/>
                  <a:pt x="5469774" y="878379"/>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4" name="TextBox 93"/>
          <p:cNvSpPr txBox="1"/>
          <p:nvPr/>
        </p:nvSpPr>
        <p:spPr>
          <a:xfrm>
            <a:off x="612648" y="914400"/>
            <a:ext cx="5371983"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down)">
                                      <p:cBhvr>
                                        <p:cTn id="7" dur="1000"/>
                                        <p:tgtEl>
                                          <p:spTgt spid="95"/>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Effect transition="in" filter="wipe(down)">
                                      <p:cBhvr>
                                        <p:cTn id="11" dur="1000"/>
                                        <p:tgtEl>
                                          <p:spTgt spid="96"/>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0" fill="hold" grpId="0" nodeType="click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left)">
                                      <p:cBhvr>
                                        <p:cTn id="23" dur="2000"/>
                                        <p:tgtEl>
                                          <p:spTgt spid="8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02"/>
                                        </p:tgtEl>
                                        <p:attrNameLst>
                                          <p:attrName>style.visibility</p:attrName>
                                        </p:attrNameLst>
                                      </p:cBhvr>
                                      <p:to>
                                        <p:strVal val="visible"/>
                                      </p:to>
                                    </p:set>
                                    <p:animEffect transition="in" filter="wipe(down)">
                                      <p:cBhvr>
                                        <p:cTn id="28" dur="1000"/>
                                        <p:tgtEl>
                                          <p:spTgt spid="102"/>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98"/>
                                        </p:tgtEl>
                                        <p:attrNameLst>
                                          <p:attrName>style.visibility</p:attrName>
                                        </p:attrNameLst>
                                      </p:cBhvr>
                                      <p:to>
                                        <p:strVal val="visible"/>
                                      </p:to>
                                    </p:set>
                                    <p:animEffect transition="in" filter="wipe(down)">
                                      <p:cBhvr>
                                        <p:cTn id="32" dur="1000"/>
                                        <p:tgtEl>
                                          <p:spTgt spid="98"/>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0" fill="hold" grpId="0" nodeType="click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p:cTn id="37" dur="1000" fill="hold"/>
                                        <p:tgtEl>
                                          <p:spTgt spid="50"/>
                                        </p:tgtEl>
                                        <p:attrNameLst>
                                          <p:attrName>ppt_w</p:attrName>
                                        </p:attrNameLst>
                                      </p:cBhvr>
                                      <p:tavLst>
                                        <p:tav tm="0">
                                          <p:val>
                                            <p:fltVal val="0"/>
                                          </p:val>
                                        </p:tav>
                                        <p:tav tm="100000">
                                          <p:val>
                                            <p:strVal val="#ppt_w"/>
                                          </p:val>
                                        </p:tav>
                                      </p:tavLst>
                                    </p:anim>
                                    <p:anim calcmode="lin" valueType="num">
                                      <p:cBhvr>
                                        <p:cTn id="38" dur="1000" fill="hold"/>
                                        <p:tgtEl>
                                          <p:spTgt spid="50"/>
                                        </p:tgtEl>
                                        <p:attrNameLst>
                                          <p:attrName>ppt_h</p:attrName>
                                        </p:attrNameLst>
                                      </p:cBhvr>
                                      <p:tavLst>
                                        <p:tav tm="0">
                                          <p:val>
                                            <p:fltVal val="0"/>
                                          </p:val>
                                        </p:tav>
                                        <p:tav tm="100000">
                                          <p:val>
                                            <p:strVal val="#ppt_h"/>
                                          </p:val>
                                        </p:tav>
                                      </p:tavLst>
                                    </p:anim>
                                    <p:animEffect transition="in" filter="fade">
                                      <p:cBhvr>
                                        <p:cTn id="39" dur="1000"/>
                                        <p:tgtEl>
                                          <p:spTgt spid="50"/>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91"/>
                                        </p:tgtEl>
                                        <p:attrNameLst>
                                          <p:attrName>style.visibility</p:attrName>
                                        </p:attrNameLst>
                                      </p:cBhvr>
                                      <p:to>
                                        <p:strVal val="visible"/>
                                      </p:to>
                                    </p:set>
                                    <p:animEffect transition="in" filter="wipe(left)">
                                      <p:cBhvr>
                                        <p:cTn id="44" dur="2000"/>
                                        <p:tgtEl>
                                          <p:spTgt spid="9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1000"/>
                            </p:stCondLst>
                            <p:childTnLst>
                              <p:par>
                                <p:cTn id="51" presetID="22" presetClass="entr" presetSubtype="4" fill="hold" nodeType="after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wipe(down)">
                                      <p:cBhvr>
                                        <p:cTn id="53" dur="1000"/>
                                        <p:tgtEl>
                                          <p:spTgt spid="100"/>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0" fill="hold" grpId="0" nodeType="clickEffect">
                                  <p:stCondLst>
                                    <p:cond delay="0"/>
                                  </p:stCondLst>
                                  <p:childTnLst>
                                    <p:set>
                                      <p:cBhvr>
                                        <p:cTn id="57" dur="1" fill="hold">
                                          <p:stCondLst>
                                            <p:cond delay="0"/>
                                          </p:stCondLst>
                                        </p:cTn>
                                        <p:tgtEl>
                                          <p:spTgt spid="51"/>
                                        </p:tgtEl>
                                        <p:attrNameLst>
                                          <p:attrName>style.visibility</p:attrName>
                                        </p:attrNameLst>
                                      </p:cBhvr>
                                      <p:to>
                                        <p:strVal val="visible"/>
                                      </p:to>
                                    </p:set>
                                    <p:anim calcmode="lin" valueType="num">
                                      <p:cBhvr>
                                        <p:cTn id="58" dur="1000" fill="hold"/>
                                        <p:tgtEl>
                                          <p:spTgt spid="51"/>
                                        </p:tgtEl>
                                        <p:attrNameLst>
                                          <p:attrName>ppt_w</p:attrName>
                                        </p:attrNameLst>
                                      </p:cBhvr>
                                      <p:tavLst>
                                        <p:tav tm="0">
                                          <p:val>
                                            <p:fltVal val="0"/>
                                          </p:val>
                                        </p:tav>
                                        <p:tav tm="100000">
                                          <p:val>
                                            <p:strVal val="#ppt_w"/>
                                          </p:val>
                                        </p:tav>
                                      </p:tavLst>
                                    </p:anim>
                                    <p:anim calcmode="lin" valueType="num">
                                      <p:cBhvr>
                                        <p:cTn id="59" dur="1000" fill="hold"/>
                                        <p:tgtEl>
                                          <p:spTgt spid="51"/>
                                        </p:tgtEl>
                                        <p:attrNameLst>
                                          <p:attrName>ppt_h</p:attrName>
                                        </p:attrNameLst>
                                      </p:cBhvr>
                                      <p:tavLst>
                                        <p:tav tm="0">
                                          <p:val>
                                            <p:fltVal val="0"/>
                                          </p:val>
                                        </p:tav>
                                        <p:tav tm="100000">
                                          <p:val>
                                            <p:strVal val="#ppt_h"/>
                                          </p:val>
                                        </p:tav>
                                      </p:tavLst>
                                    </p:anim>
                                    <p:animEffect transition="in" filter="fade">
                                      <p:cBhvr>
                                        <p:cTn id="60" dur="1000"/>
                                        <p:tgtEl>
                                          <p:spTgt spid="5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left)">
                                      <p:cBhvr>
                                        <p:cTn id="65" dur="2000"/>
                                        <p:tgtEl>
                                          <p:spTgt spid="8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xit" presetSubtype="0" fill="hold" nodeType="clickEffect">
                                  <p:stCondLst>
                                    <p:cond delay="0"/>
                                  </p:stCondLst>
                                  <p:childTnLst>
                                    <p:animEffect transition="out" filter="fade">
                                      <p:cBhvr>
                                        <p:cTn id="69" dur="1000"/>
                                        <p:tgtEl>
                                          <p:spTgt spid="96"/>
                                        </p:tgtEl>
                                      </p:cBhvr>
                                    </p:animEffect>
                                    <p:set>
                                      <p:cBhvr>
                                        <p:cTn id="70" dur="1" fill="hold">
                                          <p:stCondLst>
                                            <p:cond delay="999"/>
                                          </p:stCondLst>
                                        </p:cTn>
                                        <p:tgtEl>
                                          <p:spTgt spid="96"/>
                                        </p:tgtEl>
                                        <p:attrNameLst>
                                          <p:attrName>style.visibility</p:attrName>
                                        </p:attrNameLst>
                                      </p:cBhvr>
                                      <p:to>
                                        <p:strVal val="hidden"/>
                                      </p:to>
                                    </p:set>
                                  </p:childTnLst>
                                </p:cTn>
                              </p:par>
                              <p:par>
                                <p:cTn id="71" presetID="10" presetClass="exit" presetSubtype="0" fill="hold" nodeType="withEffect">
                                  <p:stCondLst>
                                    <p:cond delay="0"/>
                                  </p:stCondLst>
                                  <p:childTnLst>
                                    <p:animEffect transition="out" filter="fade">
                                      <p:cBhvr>
                                        <p:cTn id="72" dur="1000"/>
                                        <p:tgtEl>
                                          <p:spTgt spid="95"/>
                                        </p:tgtEl>
                                      </p:cBhvr>
                                    </p:animEffect>
                                    <p:set>
                                      <p:cBhvr>
                                        <p:cTn id="73" dur="1" fill="hold">
                                          <p:stCondLst>
                                            <p:cond delay="999"/>
                                          </p:stCondLst>
                                        </p:cTn>
                                        <p:tgtEl>
                                          <p:spTgt spid="95"/>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1000"/>
                                        <p:tgtEl>
                                          <p:spTgt spid="102"/>
                                        </p:tgtEl>
                                      </p:cBhvr>
                                    </p:animEffect>
                                    <p:set>
                                      <p:cBhvr>
                                        <p:cTn id="76" dur="1" fill="hold">
                                          <p:stCondLst>
                                            <p:cond delay="999"/>
                                          </p:stCondLst>
                                        </p:cTn>
                                        <p:tgtEl>
                                          <p:spTgt spid="102"/>
                                        </p:tgtEl>
                                        <p:attrNameLst>
                                          <p:attrName>style.visibility</p:attrName>
                                        </p:attrNameLst>
                                      </p:cBhvr>
                                      <p:to>
                                        <p:strVal val="hidden"/>
                                      </p:to>
                                    </p:set>
                                  </p:childTnLst>
                                </p:cTn>
                              </p:par>
                              <p:par>
                                <p:cTn id="77" presetID="10" presetClass="exit" presetSubtype="0" fill="hold" nodeType="withEffect">
                                  <p:stCondLst>
                                    <p:cond delay="0"/>
                                  </p:stCondLst>
                                  <p:childTnLst>
                                    <p:animEffect transition="out" filter="fade">
                                      <p:cBhvr>
                                        <p:cTn id="78" dur="1000"/>
                                        <p:tgtEl>
                                          <p:spTgt spid="99"/>
                                        </p:tgtEl>
                                      </p:cBhvr>
                                    </p:animEffect>
                                    <p:set>
                                      <p:cBhvr>
                                        <p:cTn id="79" dur="1" fill="hold">
                                          <p:stCondLst>
                                            <p:cond delay="999"/>
                                          </p:stCondLst>
                                        </p:cTn>
                                        <p:tgtEl>
                                          <p:spTgt spid="99"/>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46"/>
                                        </p:tgtEl>
                                      </p:cBhvr>
                                    </p:animEffect>
                                    <p:set>
                                      <p:cBhvr>
                                        <p:cTn id="82" dur="1" fill="hold">
                                          <p:stCondLst>
                                            <p:cond delay="999"/>
                                          </p:stCondLst>
                                        </p:cTn>
                                        <p:tgtEl>
                                          <p:spTgt spid="46"/>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50"/>
                                        </p:tgtEl>
                                      </p:cBhvr>
                                    </p:animEffect>
                                    <p:set>
                                      <p:cBhvr>
                                        <p:cTn id="85" dur="1" fill="hold">
                                          <p:stCondLst>
                                            <p:cond delay="999"/>
                                          </p:stCondLst>
                                        </p:cTn>
                                        <p:tgtEl>
                                          <p:spTgt spid="50"/>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1000"/>
                                        <p:tgtEl>
                                          <p:spTgt spid="98"/>
                                        </p:tgtEl>
                                      </p:cBhvr>
                                    </p:animEffect>
                                    <p:set>
                                      <p:cBhvr>
                                        <p:cTn id="88" dur="1" fill="hold">
                                          <p:stCondLst>
                                            <p:cond delay="999"/>
                                          </p:stCondLst>
                                        </p:cTn>
                                        <p:tgtEl>
                                          <p:spTgt spid="98"/>
                                        </p:tgtEl>
                                        <p:attrNameLst>
                                          <p:attrName>style.visibility</p:attrName>
                                        </p:attrNameLst>
                                      </p:cBhvr>
                                      <p:to>
                                        <p:strVal val="hidden"/>
                                      </p:to>
                                    </p:set>
                                  </p:childTnLst>
                                </p:cTn>
                              </p:par>
                              <p:par>
                                <p:cTn id="89" presetID="10" presetClass="exit" presetSubtype="0" fill="hold" grpId="1" nodeType="withEffect">
                                  <p:stCondLst>
                                    <p:cond delay="0"/>
                                  </p:stCondLst>
                                  <p:childTnLst>
                                    <p:animEffect transition="out" filter="fade">
                                      <p:cBhvr>
                                        <p:cTn id="90" dur="1000"/>
                                        <p:tgtEl>
                                          <p:spTgt spid="51"/>
                                        </p:tgtEl>
                                      </p:cBhvr>
                                    </p:animEffect>
                                    <p:set>
                                      <p:cBhvr>
                                        <p:cTn id="91" dur="1" fill="hold">
                                          <p:stCondLst>
                                            <p:cond delay="999"/>
                                          </p:stCondLst>
                                        </p:cTn>
                                        <p:tgtEl>
                                          <p:spTgt spid="51"/>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1000"/>
                                        <p:tgtEl>
                                          <p:spTgt spid="100"/>
                                        </p:tgtEl>
                                      </p:cBhvr>
                                    </p:animEffect>
                                    <p:set>
                                      <p:cBhvr>
                                        <p:cTn id="94" dur="1" fill="hold">
                                          <p:stCondLst>
                                            <p:cond delay="999"/>
                                          </p:stCondLst>
                                        </p:cTn>
                                        <p:tgtEl>
                                          <p:spTgt spid="100"/>
                                        </p:tgtEl>
                                        <p:attrNameLst>
                                          <p:attrName>style.visibility</p:attrName>
                                        </p:attrNameLst>
                                      </p:cBhvr>
                                      <p:to>
                                        <p:strVal val="hidden"/>
                                      </p:to>
                                    </p:set>
                                  </p:childTnLst>
                                </p:cTn>
                              </p:par>
                              <p:par>
                                <p:cTn id="95" presetID="10" presetClass="exit" presetSubtype="0" fill="hold" grpId="1" nodeType="withEffect">
                                  <p:stCondLst>
                                    <p:cond delay="0"/>
                                  </p:stCondLst>
                                  <p:childTnLst>
                                    <p:animEffect transition="out" filter="fade">
                                      <p:cBhvr>
                                        <p:cTn id="96" dur="1000"/>
                                        <p:tgtEl>
                                          <p:spTgt spid="87"/>
                                        </p:tgtEl>
                                      </p:cBhvr>
                                    </p:animEffect>
                                    <p:set>
                                      <p:cBhvr>
                                        <p:cTn id="97" dur="1" fill="hold">
                                          <p:stCondLst>
                                            <p:cond delay="999"/>
                                          </p:stCondLst>
                                        </p:cTn>
                                        <p:tgtEl>
                                          <p:spTgt spid="87"/>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1000"/>
                                        <p:tgtEl>
                                          <p:spTgt spid="91"/>
                                        </p:tgtEl>
                                      </p:cBhvr>
                                    </p:animEffect>
                                    <p:set>
                                      <p:cBhvr>
                                        <p:cTn id="100" dur="1" fill="hold">
                                          <p:stCondLst>
                                            <p:cond delay="999"/>
                                          </p:stCondLst>
                                        </p:cTn>
                                        <p:tgtEl>
                                          <p:spTgt spid="91"/>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1000"/>
                                        <p:tgtEl>
                                          <p:spTgt spid="89"/>
                                        </p:tgtEl>
                                      </p:cBhvr>
                                    </p:animEffect>
                                    <p:set>
                                      <p:cBhvr>
                                        <p:cTn id="103" dur="1" fill="hold">
                                          <p:stCondLst>
                                            <p:cond delay="999"/>
                                          </p:stCondLst>
                                        </p:cTn>
                                        <p:tgtEl>
                                          <p:spTgt spid="89"/>
                                        </p:tgtEl>
                                        <p:attrNameLst>
                                          <p:attrName>style.visibility</p:attrName>
                                        </p:attrNameLst>
                                      </p:cBhvr>
                                      <p:to>
                                        <p:strVal val="hidden"/>
                                      </p:to>
                                    </p:set>
                                  </p:childTnLst>
                                </p:cTn>
                              </p:par>
                            </p:childTnLst>
                          </p:cTn>
                        </p:par>
                        <p:par>
                          <p:cTn id="104" fill="hold">
                            <p:stCondLst>
                              <p:cond delay="1000"/>
                            </p:stCondLst>
                            <p:childTnLst>
                              <p:par>
                                <p:cTn id="105" presetID="22" presetClass="entr" presetSubtype="8" fill="hold" grpId="0" nodeType="afterEffect">
                                  <p:stCondLst>
                                    <p:cond delay="0"/>
                                  </p:stCondLst>
                                  <p:childTnLst>
                                    <p:set>
                                      <p:cBhvr>
                                        <p:cTn id="106" dur="1" fill="hold">
                                          <p:stCondLst>
                                            <p:cond delay="0"/>
                                          </p:stCondLst>
                                        </p:cTn>
                                        <p:tgtEl>
                                          <p:spTgt spid="94"/>
                                        </p:tgtEl>
                                        <p:attrNameLst>
                                          <p:attrName>style.visibility</p:attrName>
                                        </p:attrNameLst>
                                      </p:cBhvr>
                                      <p:to>
                                        <p:strVal val="visible"/>
                                      </p:to>
                                    </p:set>
                                    <p:animEffect transition="in" filter="wipe(left)">
                                      <p:cBhvr>
                                        <p:cTn id="107" dur="10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50" grpId="0" animBg="1"/>
      <p:bldP spid="50" grpId="1" animBg="1"/>
      <p:bldP spid="51" grpId="0" animBg="1"/>
      <p:bldP spid="51" grpId="1" animBg="1"/>
      <p:bldP spid="87" grpId="0" animBg="1"/>
      <p:bldP spid="87" grpId="1" animBg="1"/>
      <p:bldP spid="89" grpId="0" animBg="1"/>
      <p:bldP spid="89" grpId="1" animBg="1"/>
      <p:bldP spid="91" grpId="0" animBg="1"/>
      <p:bldP spid="91" grpId="1" animBg="1"/>
      <p:bldP spid="9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2" descr="File:United States 1859-1860.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sp>
        <p:nvSpPr>
          <p:cNvPr id="41" name="Freeform 40"/>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6" name="Group 2"/>
          <p:cNvGrpSpPr/>
          <p:nvPr/>
        </p:nvGrpSpPr>
        <p:grpSpPr>
          <a:xfrm>
            <a:off x="21351" y="928596"/>
            <a:ext cx="9711586" cy="6158004"/>
            <a:chOff x="21351" y="928596"/>
            <a:chExt cx="9711586" cy="6158004"/>
          </a:xfrm>
          <a:solidFill>
            <a:schemeClr val="bg1"/>
          </a:solidFill>
        </p:grpSpPr>
        <p:sp>
          <p:nvSpPr>
            <p:cNvPr id="27" name="Freeform 26"/>
            <p:cNvSpPr/>
            <p:nvPr/>
          </p:nvSpPr>
          <p:spPr>
            <a:xfrm>
              <a:off x="3494819" y="2009471"/>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11"/>
            <p:cNvGrpSpPr/>
            <p:nvPr/>
          </p:nvGrpSpPr>
          <p:grpSpPr>
            <a:xfrm>
              <a:off x="21351" y="5294193"/>
              <a:ext cx="3435447" cy="1792407"/>
              <a:chOff x="-152400" y="5257800"/>
              <a:chExt cx="3505200" cy="1828800"/>
            </a:xfrm>
            <a:grpFill/>
          </p:grpSpPr>
          <p:sp>
            <p:nvSpPr>
              <p:cNvPr id="31" name="Rectangle 30"/>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Freeform 28"/>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0" name="Freeform 29"/>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2" name="TextBox 2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pic>
        <p:nvPicPr>
          <p:cNvPr id="24" name="Picture 2" descr="File:United States 1837-03-1838.png"/>
          <p:cNvPicPr preferRelativeResize="0">
            <a:picLocks noChangeArrowheads="1"/>
          </p:cNvPicPr>
          <p:nvPr/>
        </p:nvPicPr>
        <p:blipFill>
          <a:blip r:embed="rId4"/>
          <a:srcRect l="11259" t="19316" r="78135" b="73458"/>
          <a:stretch>
            <a:fillRect/>
          </a:stretch>
        </p:blipFill>
        <p:spPr bwMode="auto">
          <a:xfrm>
            <a:off x="4099560" y="4575048"/>
            <a:ext cx="731520" cy="152400"/>
          </a:xfrm>
          <a:prstGeom prst="rect">
            <a:avLst/>
          </a:prstGeom>
          <a:noFill/>
        </p:spPr>
      </p:pic>
      <p:pic>
        <p:nvPicPr>
          <p:cNvPr id="23" name="Picture 2" descr="File:United States 1853-12-1854.png"/>
          <p:cNvPicPr preferRelativeResize="0">
            <a:picLocks noChangeArrowheads="1"/>
          </p:cNvPicPr>
          <p:nvPr/>
        </p:nvPicPr>
        <p:blipFill>
          <a:blip r:embed="rId5"/>
          <a:srcRect l="38999" t="65077" r="56106" b="31310"/>
          <a:stretch>
            <a:fillRect/>
          </a:stretch>
        </p:blipFill>
        <p:spPr bwMode="auto">
          <a:xfrm rot="180000">
            <a:off x="3504494" y="4251947"/>
            <a:ext cx="438912" cy="256032"/>
          </a:xfrm>
          <a:prstGeom prst="rect">
            <a:avLst/>
          </a:prstGeom>
          <a:noFill/>
        </p:spPr>
      </p:pic>
      <p:pic>
        <p:nvPicPr>
          <p:cNvPr id="149508" name="Picture 4"/>
          <p:cNvPicPr>
            <a:picLocks noChangeAspect="1" noChangeArrowheads="1"/>
          </p:cNvPicPr>
          <p:nvPr/>
        </p:nvPicPr>
        <p:blipFill>
          <a:blip r:embed="rId6"/>
          <a:srcRect/>
          <a:stretch>
            <a:fillRect/>
          </a:stretch>
        </p:blipFill>
        <p:spPr bwMode="auto">
          <a:xfrm>
            <a:off x="-109728" y="-76200"/>
            <a:ext cx="9248775" cy="7115175"/>
          </a:xfrm>
          <a:prstGeom prst="rect">
            <a:avLst/>
          </a:prstGeom>
          <a:noFill/>
          <a:ln w="9525">
            <a:noFill/>
            <a:miter lim="800000"/>
            <a:headEnd/>
            <a:tailEnd/>
          </a:ln>
          <a:effectLst/>
        </p:spPr>
      </p:pic>
      <p:grpSp>
        <p:nvGrpSpPr>
          <p:cNvPr id="39" name="Group 38"/>
          <p:cNvGrpSpPr/>
          <p:nvPr/>
        </p:nvGrpSpPr>
        <p:grpSpPr>
          <a:xfrm>
            <a:off x="0" y="588764"/>
            <a:ext cx="9144000" cy="1621036"/>
            <a:chOff x="0" y="588764"/>
            <a:chExt cx="9144000" cy="1621036"/>
          </a:xfrm>
        </p:grpSpPr>
        <p:sp>
          <p:nvSpPr>
            <p:cNvPr id="34" name="Rectangle 33"/>
            <p:cNvSpPr/>
            <p:nvPr/>
          </p:nvSpPr>
          <p:spPr>
            <a:xfrm>
              <a:off x="0" y="588764"/>
              <a:ext cx="9144000" cy="584775"/>
            </a:xfrm>
            <a:prstGeom prst="rect">
              <a:avLst/>
            </a:prstGeom>
            <a:solidFill>
              <a:schemeClr val="bg1"/>
            </a:solidFill>
          </p:spPr>
          <p:txBody>
            <a:bodyPr wrap="square">
              <a:spAutoFit/>
            </a:bodyPr>
            <a:lstStyle/>
            <a:p>
              <a:r>
                <a:rPr lang="en-US" sz="3200" dirty="0" smtClean="0"/>
                <a:t>1862: Homestead Act: 160 (320) acres FREE</a:t>
              </a:r>
            </a:p>
          </p:txBody>
        </p:sp>
        <p:sp>
          <p:nvSpPr>
            <p:cNvPr id="37" name="Rectangle 36"/>
            <p:cNvSpPr/>
            <p:nvPr/>
          </p:nvSpPr>
          <p:spPr>
            <a:xfrm>
              <a:off x="0" y="1132582"/>
              <a:ext cx="9144000" cy="1077218"/>
            </a:xfrm>
            <a:prstGeom prst="rect">
              <a:avLst/>
            </a:prstGeom>
            <a:solidFill>
              <a:schemeClr val="bg1"/>
            </a:solidFill>
          </p:spPr>
          <p:txBody>
            <a:bodyPr wrap="square">
              <a:spAutoFit/>
            </a:bodyPr>
            <a:lstStyle/>
            <a:p>
              <a:r>
                <a:rPr lang="en-US" sz="3200" dirty="0" smtClean="0"/>
                <a:t>1864-1868: more wars, more treaties, more removals</a:t>
              </a:r>
            </a:p>
            <a:p>
              <a:r>
                <a:rPr lang="en-US" sz="3200" dirty="0" smtClean="0"/>
                <a:t> 		  as pioneers settle on land  </a:t>
              </a:r>
            </a:p>
          </p:txBody>
        </p:sp>
      </p:grpSp>
      <p:grpSp>
        <p:nvGrpSpPr>
          <p:cNvPr id="14" name="Group 36"/>
          <p:cNvGrpSpPr/>
          <p:nvPr/>
        </p:nvGrpSpPr>
        <p:grpSpPr>
          <a:xfrm>
            <a:off x="76200" y="76200"/>
            <a:ext cx="8915400" cy="6858000"/>
            <a:chOff x="0" y="-110240"/>
            <a:chExt cx="9144000" cy="6986528"/>
          </a:xfrm>
        </p:grpSpPr>
        <p:sp>
          <p:nvSpPr>
            <p:cNvPr id="36" name="TextBox 35"/>
            <p:cNvSpPr txBox="1"/>
            <p:nvPr/>
          </p:nvSpPr>
          <p:spPr>
            <a:xfrm>
              <a:off x="0" y="-110240"/>
              <a:ext cx="9144000" cy="6986528"/>
            </a:xfrm>
            <a:prstGeom prst="rect">
              <a:avLst/>
            </a:prstGeom>
            <a:solidFill>
              <a:schemeClr val="bg1"/>
            </a:solidFill>
          </p:spPr>
          <p:txBody>
            <a:bodyPr wrap="square" rtlCol="0">
              <a:spAutoFit/>
            </a:bodyPr>
            <a:lstStyle/>
            <a:p>
              <a:pPr algn="ctr"/>
              <a:r>
                <a:rPr lang="en-US" sz="3200" b="1" dirty="0" smtClean="0"/>
                <a:t>TODAY:  43 federally recognized tribes</a:t>
              </a:r>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a:p>
              <a:pPr algn="ctr"/>
              <a:endParaRPr lang="en-US" sz="3200" b="1" dirty="0" smtClean="0"/>
            </a:p>
          </p:txBody>
        </p:sp>
        <p:pic>
          <p:nvPicPr>
            <p:cNvPr id="35" name="Picture 6"/>
            <p:cNvPicPr preferRelativeResize="0">
              <a:picLocks noChangeArrowheads="1"/>
            </p:cNvPicPr>
            <p:nvPr/>
          </p:nvPicPr>
          <p:blipFill>
            <a:blip r:embed="rId7"/>
            <a:srcRect/>
            <a:stretch>
              <a:fillRect/>
            </a:stretch>
          </p:blipFill>
          <p:spPr bwMode="auto">
            <a:xfrm>
              <a:off x="420624" y="667512"/>
              <a:ext cx="8695944" cy="5996268"/>
            </a:xfrm>
            <a:prstGeom prst="rect">
              <a:avLst/>
            </a:prstGeom>
            <a:noFill/>
            <a:ln w="9525">
              <a:noFill/>
              <a:miter lim="800000"/>
              <a:headEnd/>
              <a:tailEnd/>
            </a:ln>
            <a:effectLst/>
          </p:spPr>
        </p:pic>
      </p:grpSp>
      <p:sp>
        <p:nvSpPr>
          <p:cNvPr id="40" name="Oval 39"/>
          <p:cNvSpPr/>
          <p:nvPr/>
        </p:nvSpPr>
        <p:spPr>
          <a:xfrm>
            <a:off x="2042160" y="0"/>
            <a:ext cx="1463040" cy="666500"/>
          </a:xfrm>
          <a:prstGeom prst="ellipse">
            <a:avLst/>
          </a:prstGeom>
          <a:noFill/>
          <a:ln w="76200">
            <a:solidFill>
              <a:schemeClr val="tx1"/>
            </a:solidFill>
          </a:ln>
          <a:effectLst/>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9"/>
                                        </p:tgtEl>
                                      </p:cBhvr>
                                    </p:animEffect>
                                    <p:set>
                                      <p:cBhvr>
                                        <p:cTn id="7" dur="1" fill="hold">
                                          <p:stCondLst>
                                            <p:cond delay="999"/>
                                          </p:stCondLst>
                                        </p:cTn>
                                        <p:tgtEl>
                                          <p:spTgt spid="39"/>
                                        </p:tgtEl>
                                        <p:attrNameLst>
                                          <p:attrName>style.visibility</p:attrName>
                                        </p:attrNameLst>
                                      </p:cBhvr>
                                      <p:to>
                                        <p:strVal val="hidden"/>
                                      </p:to>
                                    </p:se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1000"/>
                                        <p:tgtEl>
                                          <p:spTgt spid="4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1000"/>
                                        <p:tgtEl>
                                          <p:spTgt spid="14"/>
                                        </p:tgtEl>
                                      </p:cBhvr>
                                    </p:animEffect>
                                  </p:childTnLst>
                                </p:cTn>
                              </p:par>
                              <p:par>
                                <p:cTn id="17" presetID="35" presetClass="path" presetSubtype="0" accel="50000" decel="50000" fill="hold" grpId="2" nodeType="withEffect">
                                  <p:stCondLst>
                                    <p:cond delay="0"/>
                                  </p:stCondLst>
                                  <p:childTnLst>
                                    <p:animMotion origin="layout" path="M -3.33333E-6 -4.44444E-6 L -0.09166 -4.44444E-6 " pathEditMode="relative" rAng="0" ptsTypes="AA">
                                      <p:cBhvr>
                                        <p:cTn id="18" dur="1000" fill="hold"/>
                                        <p:tgtEl>
                                          <p:spTgt spid="40"/>
                                        </p:tgtEl>
                                        <p:attrNameLst>
                                          <p:attrName>ppt_x</p:attrName>
                                          <p:attrName>ppt_y</p:attrName>
                                        </p:attrNameLst>
                                      </p:cBhvr>
                                      <p:rCtr x="-46" y="0"/>
                                    </p:animMotion>
                                  </p:childTnLst>
                                </p:cTn>
                              </p:par>
                              <p:par>
                                <p:cTn id="19" presetID="10" presetClass="exit" presetSubtype="0" fill="hold" nodeType="withEffect">
                                  <p:stCondLst>
                                    <p:cond delay="1000"/>
                                  </p:stCondLst>
                                  <p:childTnLst>
                                    <p:animEffect transition="out" filter="fade">
                                      <p:cBhvr>
                                        <p:cTn id="20" dur="1000"/>
                                        <p:tgtEl>
                                          <p:spTgt spid="149508"/>
                                        </p:tgtEl>
                                      </p:cBhvr>
                                    </p:animEffect>
                                    <p:set>
                                      <p:cBhvr>
                                        <p:cTn id="21" dur="1" fill="hold">
                                          <p:stCondLst>
                                            <p:cond delay="999"/>
                                          </p:stCondLst>
                                        </p:cTn>
                                        <p:tgtEl>
                                          <p:spTgt spid="149508"/>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53" presetClass="exit" presetSubtype="0" fill="hold" nodeType="clickEffect">
                                  <p:stCondLst>
                                    <p:cond delay="0"/>
                                  </p:stCondLst>
                                  <p:childTnLst>
                                    <p:anim calcmode="lin" valueType="num">
                                      <p:cBhvr>
                                        <p:cTn id="25" dur="1000"/>
                                        <p:tgtEl>
                                          <p:spTgt spid="14"/>
                                        </p:tgtEl>
                                        <p:attrNameLst>
                                          <p:attrName>ppt_w</p:attrName>
                                        </p:attrNameLst>
                                      </p:cBhvr>
                                      <p:tavLst>
                                        <p:tav tm="0">
                                          <p:val>
                                            <p:strVal val="ppt_w"/>
                                          </p:val>
                                        </p:tav>
                                        <p:tav tm="100000">
                                          <p:val>
                                            <p:fltVal val="0"/>
                                          </p:val>
                                        </p:tav>
                                      </p:tavLst>
                                    </p:anim>
                                    <p:anim calcmode="lin" valueType="num">
                                      <p:cBhvr>
                                        <p:cTn id="26" dur="1000"/>
                                        <p:tgtEl>
                                          <p:spTgt spid="14"/>
                                        </p:tgtEl>
                                        <p:attrNameLst>
                                          <p:attrName>ppt_h</p:attrName>
                                        </p:attrNameLst>
                                      </p:cBhvr>
                                      <p:tavLst>
                                        <p:tav tm="0">
                                          <p:val>
                                            <p:strVal val="ppt_h"/>
                                          </p:val>
                                        </p:tav>
                                        <p:tav tm="100000">
                                          <p:val>
                                            <p:fltVal val="0"/>
                                          </p:val>
                                        </p:tav>
                                      </p:tavLst>
                                    </p:anim>
                                    <p:animEffect transition="out" filter="fade">
                                      <p:cBhvr>
                                        <p:cTn id="27" dur="1000"/>
                                        <p:tgtEl>
                                          <p:spTgt spid="14"/>
                                        </p:tgtEl>
                                      </p:cBhvr>
                                    </p:animEffect>
                                    <p:set>
                                      <p:cBhvr>
                                        <p:cTn id="28" dur="1" fill="hold">
                                          <p:stCondLst>
                                            <p:cond delay="999"/>
                                          </p:stCondLst>
                                        </p:cTn>
                                        <p:tgtEl>
                                          <p:spTgt spid="14"/>
                                        </p:tgtEl>
                                        <p:attrNameLst>
                                          <p:attrName>style.visibility</p:attrName>
                                        </p:attrNameLst>
                                      </p:cBhvr>
                                      <p:to>
                                        <p:strVal val="hidden"/>
                                      </p:to>
                                    </p:set>
                                  </p:childTnLst>
                                </p:cTn>
                              </p:par>
                              <p:par>
                                <p:cTn id="29" presetID="35" presetClass="path" presetSubtype="0" accel="50000" decel="50000" fill="hold" nodeType="withEffect">
                                  <p:stCondLst>
                                    <p:cond delay="0"/>
                                  </p:stCondLst>
                                  <p:childTnLst>
                                    <p:animMotion origin="layout" path="M 0 -1.48148E-6 L -0.34167 -0.25092 " pathEditMode="relative" rAng="0" ptsTypes="AA">
                                      <p:cBhvr>
                                        <p:cTn id="30" dur="1000" fill="hold"/>
                                        <p:tgtEl>
                                          <p:spTgt spid="14"/>
                                        </p:tgtEl>
                                        <p:attrNameLst>
                                          <p:attrName>ppt_x</p:attrName>
                                          <p:attrName>ppt_y</p:attrName>
                                        </p:attrNameLst>
                                      </p:cBhvr>
                                      <p:rCtr x="-171" y="-125"/>
                                    </p:animMotion>
                                  </p:childTnLst>
                                </p:cTn>
                              </p:par>
                              <p:par>
                                <p:cTn id="31" presetID="10" presetClass="exit" presetSubtype="0" fill="hold" grpId="1" nodeType="withEffect">
                                  <p:stCondLst>
                                    <p:cond delay="0"/>
                                  </p:stCondLst>
                                  <p:childTnLst>
                                    <p:animEffect transition="out" filter="fade">
                                      <p:cBhvr>
                                        <p:cTn id="32" dur="1000"/>
                                        <p:tgtEl>
                                          <p:spTgt spid="40"/>
                                        </p:tgtEl>
                                      </p:cBhvr>
                                    </p:animEffect>
                                    <p:set>
                                      <p:cBhvr>
                                        <p:cTn id="33" dur="1" fill="hold">
                                          <p:stCondLst>
                                            <p:cond delay="9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0" grpId="2"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2" name="Rectangle 11"/>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13" name="TextBox 12"/>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1859</a:t>
            </a:r>
            <a:endParaRPr lang="en-US" sz="4800" b="1" dirty="0">
              <a:solidFill>
                <a:srgbClr val="FF0000"/>
              </a:solidFill>
              <a:effectLst>
                <a:outerShdw dist="50800" dir="5400000" algn="ctr" rotWithShape="0">
                  <a:schemeClr val="tx1"/>
                </a:outerShdw>
              </a:effectLst>
            </a:endParaRPr>
          </a:p>
        </p:txBody>
      </p:sp>
      <p:sp useBgFill="1">
        <p:nvSpPr>
          <p:cNvPr id="14" name="TextBox 13"/>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1869</a:t>
            </a:r>
            <a:endParaRPr lang="en-US" sz="4800" b="1" dirty="0">
              <a:solidFill>
                <a:srgbClr val="FF0000"/>
              </a:solidFill>
              <a:effectLst>
                <a:outerShdw dist="50800" dir="5400000" algn="ctr" rotWithShape="0">
                  <a:schemeClr val="tx1"/>
                </a:outerShdw>
              </a:effectLst>
            </a:endParaRPr>
          </a:p>
        </p:txBody>
      </p:sp>
      <p:sp useBgFill="1">
        <p:nvSpPr>
          <p:cNvPr id="18" name="TextBox 17"/>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1889</a:t>
            </a:r>
            <a:endParaRPr lang="en-US" sz="4800" b="1" dirty="0">
              <a:solidFill>
                <a:srgbClr val="FF0000"/>
              </a:solidFill>
              <a:effectLst>
                <a:outerShdw dist="50800" dir="5400000" algn="ctr" rotWithShape="0">
                  <a:schemeClr val="tx1"/>
                </a:outerShdw>
              </a:effectLst>
            </a:endParaRPr>
          </a:p>
        </p:txBody>
      </p:sp>
      <p:pic>
        <p:nvPicPr>
          <p:cNvPr id="1026" name="Picture 2" descr="File:United States 1859-1860.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37-03-1838.png"/>
          <p:cNvPicPr>
            <a:picLocks noChangeAspect="1" noChangeArrowheads="1"/>
          </p:cNvPicPr>
          <p:nvPr/>
        </p:nvPicPr>
        <p:blipFill>
          <a:blip r:embed="rId4"/>
          <a:srcRect l="11259" t="19316" r="78135" b="73458"/>
          <a:stretch>
            <a:fillRect/>
          </a:stretch>
        </p:blipFill>
        <p:spPr bwMode="auto">
          <a:xfrm>
            <a:off x="4114800" y="4535424"/>
            <a:ext cx="762000" cy="152400"/>
          </a:xfrm>
          <a:prstGeom prst="rect">
            <a:avLst/>
          </a:prstGeom>
          <a:noFill/>
        </p:spPr>
      </p:pic>
      <p:grpSp>
        <p:nvGrpSpPr>
          <p:cNvPr id="20" name="Group 19"/>
          <p:cNvGrpSpPr/>
          <p:nvPr/>
        </p:nvGrpSpPr>
        <p:grpSpPr>
          <a:xfrm>
            <a:off x="-137160" y="762000"/>
            <a:ext cx="9339702" cy="6327648"/>
            <a:chOff x="-121920" y="758952"/>
            <a:chExt cx="9339702" cy="6327648"/>
          </a:xfrm>
        </p:grpSpPr>
        <p:pic>
          <p:nvPicPr>
            <p:cNvPr id="21" name="Picture 4" descr="File:United States 1889-11-11-1890-05.png"/>
            <p:cNvPicPr>
              <a:picLocks noChangeAspect="1" noChangeArrowheads="1"/>
            </p:cNvPicPr>
            <p:nvPr/>
          </p:nvPicPr>
          <p:blipFill>
            <a:blip r:embed="rId5"/>
            <a:srcRect/>
            <a:stretch>
              <a:fillRect/>
            </a:stretch>
          </p:blipFill>
          <p:spPr bwMode="auto">
            <a:xfrm>
              <a:off x="-121920" y="758952"/>
              <a:ext cx="9339702" cy="6327648"/>
            </a:xfrm>
            <a:prstGeom prst="rect">
              <a:avLst/>
            </a:prstGeom>
            <a:noFill/>
          </p:spPr>
        </p:pic>
        <p:pic>
          <p:nvPicPr>
            <p:cNvPr id="22" name="Picture 2" descr="File:United States 1837-03-1838.png"/>
            <p:cNvPicPr preferRelativeResize="0">
              <a:picLocks noChangeArrowheads="1"/>
            </p:cNvPicPr>
            <p:nvPr/>
          </p:nvPicPr>
          <p:blipFill>
            <a:blip r:embed="rId4"/>
            <a:srcRect l="11259" t="19316" r="78135" b="73458"/>
            <a:stretch>
              <a:fillRect/>
            </a:stretch>
          </p:blipFill>
          <p:spPr bwMode="auto">
            <a:xfrm>
              <a:off x="4114800" y="4572000"/>
              <a:ext cx="731520" cy="152400"/>
            </a:xfrm>
            <a:prstGeom prst="rect">
              <a:avLst/>
            </a:prstGeom>
            <a:noFill/>
          </p:spPr>
        </p:pic>
        <p:pic>
          <p:nvPicPr>
            <p:cNvPr id="23" name="Picture 4" descr="File:United States 1889-11-11-1890-05.png"/>
            <p:cNvPicPr>
              <a:picLocks noChangeAspect="1" noChangeArrowheads="1"/>
            </p:cNvPicPr>
            <p:nvPr/>
          </p:nvPicPr>
          <p:blipFill>
            <a:blip r:embed="rId5"/>
            <a:srcRect l="43078" t="75915" r="49579" b="19268"/>
            <a:stretch>
              <a:fillRect/>
            </a:stretch>
          </p:blipFill>
          <p:spPr bwMode="auto">
            <a:xfrm>
              <a:off x="3429000" y="4876800"/>
              <a:ext cx="1143000" cy="304800"/>
            </a:xfrm>
            <a:prstGeom prst="rect">
              <a:avLst/>
            </a:prstGeom>
            <a:noFill/>
          </p:spPr>
        </p:pic>
        <p:pic>
          <p:nvPicPr>
            <p:cNvPr id="24" name="Picture 4" descr="File:United States 1889-11-11-1890-05.png"/>
            <p:cNvPicPr>
              <a:picLocks noChangeAspect="1" noChangeArrowheads="1"/>
            </p:cNvPicPr>
            <p:nvPr/>
          </p:nvPicPr>
          <p:blipFill>
            <a:blip r:embed="rId5"/>
            <a:srcRect l="43078" t="75915" r="49579" b="19268"/>
            <a:stretch>
              <a:fillRect/>
            </a:stretch>
          </p:blipFill>
          <p:spPr bwMode="auto">
            <a:xfrm>
              <a:off x="3630168" y="4782312"/>
              <a:ext cx="609600" cy="304800"/>
            </a:xfrm>
            <a:prstGeom prst="rect">
              <a:avLst/>
            </a:prstGeom>
            <a:noFill/>
          </p:spPr>
        </p:pic>
      </p:grpSp>
      <p:grpSp>
        <p:nvGrpSpPr>
          <p:cNvPr id="2" name="Group 2"/>
          <p:cNvGrpSpPr/>
          <p:nvPr/>
        </p:nvGrpSpPr>
        <p:grpSpPr>
          <a:xfrm>
            <a:off x="21351" y="928596"/>
            <a:ext cx="9711586" cy="6207449"/>
            <a:chOff x="21351" y="928596"/>
            <a:chExt cx="9711586" cy="6207449"/>
          </a:xfrm>
          <a:solidFill>
            <a:schemeClr val="bg1"/>
          </a:solidFill>
        </p:grpSpPr>
        <p:sp>
          <p:nvSpPr>
            <p:cNvPr id="4" name="Freeform 3"/>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1" name="Picture 2" descr="File:United States 1853-12-1854.png"/>
          <p:cNvPicPr preferRelativeResize="0">
            <a:picLocks noChangeArrowheads="1"/>
          </p:cNvPicPr>
          <p:nvPr/>
        </p:nvPicPr>
        <p:blipFill>
          <a:blip r:embed="rId6"/>
          <a:srcRect l="38999" t="65077" r="56106" b="31310"/>
          <a:stretch>
            <a:fillRect/>
          </a:stretch>
        </p:blipFill>
        <p:spPr bwMode="auto">
          <a:xfrm rot="180000">
            <a:off x="3504494" y="4251947"/>
            <a:ext cx="438912" cy="256032"/>
          </a:xfrm>
          <a:prstGeom prst="rect">
            <a:avLst/>
          </a:prstGeom>
          <a:noFill/>
        </p:spPr>
      </p:pic>
      <p:pic>
        <p:nvPicPr>
          <p:cNvPr id="5" name="Picture 2" descr="C:\Users\Sandra\AppData\Local\Microsoft\Windows\INetCache\IE\BVRDKKS1\train-308471_960_720[1].png"/>
          <p:cNvPicPr>
            <a:picLocks noChangeAspect="1" noChangeArrowheads="1"/>
          </p:cNvPicPr>
          <p:nvPr/>
        </p:nvPicPr>
        <p:blipFill>
          <a:blip r:embed="rId7"/>
          <a:srcRect/>
          <a:stretch>
            <a:fillRect/>
          </a:stretch>
        </p:blipFill>
        <p:spPr bwMode="auto">
          <a:xfrm>
            <a:off x="9144000" y="3581400"/>
            <a:ext cx="7315200" cy="3657600"/>
          </a:xfrm>
          <a:prstGeom prst="rect">
            <a:avLst/>
          </a:prstGeom>
          <a:noFill/>
        </p:spPr>
      </p:pic>
      <p:sp>
        <p:nvSpPr>
          <p:cNvPr id="19" name="Rectangle 18"/>
          <p:cNvSpPr/>
          <p:nvPr/>
        </p:nvSpPr>
        <p:spPr>
          <a:xfrm>
            <a:off x="0" y="6349425"/>
            <a:ext cx="9144000" cy="584775"/>
          </a:xfrm>
          <a:prstGeom prst="rect">
            <a:avLst/>
          </a:prstGeom>
          <a:solidFill>
            <a:schemeClr val="bg1"/>
          </a:solidFill>
        </p:spPr>
        <p:txBody>
          <a:bodyPr wrap="square">
            <a:spAutoFit/>
          </a:bodyPr>
          <a:lstStyle/>
          <a:p>
            <a:pPr algn="ctr"/>
            <a:r>
              <a:rPr lang="en-US" sz="3200" b="1" dirty="0" smtClean="0"/>
              <a:t>1889: </a:t>
            </a:r>
            <a:r>
              <a:rPr lang="en-US" sz="3200" b="1" smtClean="0"/>
              <a:t>Washington </a:t>
            </a:r>
            <a:r>
              <a:rPr lang="en-US" sz="3200" b="1" dirty="0" smtClean="0"/>
              <a:t>s</a:t>
            </a:r>
            <a:r>
              <a:rPr lang="en-US" sz="3200" b="1" smtClean="0"/>
              <a:t>tatehood</a:t>
            </a:r>
            <a:r>
              <a:rPr lang="en-US" sz="3200" b="1" dirty="0" smtClean="0"/>
              <a:t>! </a:t>
            </a:r>
          </a:p>
        </p:txBody>
      </p:sp>
      <p:sp>
        <p:nvSpPr>
          <p:cNvPr id="25" name="Freeform 24"/>
          <p:cNvSpPr/>
          <p:nvPr/>
        </p:nvSpPr>
        <p:spPr>
          <a:xfrm>
            <a:off x="762000" y="1752600"/>
            <a:ext cx="4114799" cy="22098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983064" h="2172345">
                <a:moveTo>
                  <a:pt x="3983064" y="2172345"/>
                </a:moveTo>
                <a:cubicBezTo>
                  <a:pt x="3959170" y="2169762"/>
                  <a:pt x="3935277" y="2167179"/>
                  <a:pt x="3897823" y="2141349"/>
                </a:cubicBezTo>
                <a:cubicBezTo>
                  <a:pt x="3860369" y="2115519"/>
                  <a:pt x="3802251" y="2067731"/>
                  <a:pt x="3758339" y="2017362"/>
                </a:cubicBezTo>
                <a:cubicBezTo>
                  <a:pt x="3714427" y="1966993"/>
                  <a:pt x="3665349" y="1884335"/>
                  <a:pt x="3634352" y="1839132"/>
                </a:cubicBezTo>
                <a:cubicBezTo>
                  <a:pt x="3603355" y="1793929"/>
                  <a:pt x="3615654" y="1796978"/>
                  <a:pt x="3572359" y="1746142"/>
                </a:cubicBezTo>
                <a:cubicBezTo>
                  <a:pt x="3529064" y="1695306"/>
                  <a:pt x="3474029" y="1594694"/>
                  <a:pt x="3374581" y="1534118"/>
                </a:cubicBezTo>
                <a:cubicBezTo>
                  <a:pt x="3275134" y="1473542"/>
                  <a:pt x="3047363" y="1410588"/>
                  <a:pt x="2975674" y="1382688"/>
                </a:cubicBezTo>
                <a:cubicBezTo>
                  <a:pt x="2903985" y="1354788"/>
                  <a:pt x="2993523" y="1239867"/>
                  <a:pt x="2944445" y="1366715"/>
                </a:cubicBezTo>
                <a:cubicBezTo>
                  <a:pt x="2895367" y="1284309"/>
                  <a:pt x="2754784" y="1362606"/>
                  <a:pt x="2681206" y="1327688"/>
                </a:cubicBezTo>
                <a:cubicBezTo>
                  <a:pt x="2607628" y="1292770"/>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xit" presetSubtype="0" accel="100000" fill="hold" grpId="0" nodeType="withEffect">
                                  <p:stCondLst>
                                    <p:cond delay="0"/>
                                  </p:stCondLst>
                                  <p:childTnLst>
                                    <p:anim calcmode="lin" valueType="num">
                                      <p:cBhvr>
                                        <p:cTn id="6" dur="1000"/>
                                        <p:tgtEl>
                                          <p:spTgt spid="13"/>
                                        </p:tgtEl>
                                        <p:attrNameLst>
                                          <p:attrName>ppt_w</p:attrName>
                                        </p:attrNameLst>
                                      </p:cBhvr>
                                      <p:tavLst>
                                        <p:tav tm="0">
                                          <p:val>
                                            <p:strVal val="ppt_w"/>
                                          </p:val>
                                        </p:tav>
                                        <p:tav tm="100000">
                                          <p:val>
                                            <p:fltVal val="0"/>
                                          </p:val>
                                        </p:tav>
                                      </p:tavLst>
                                    </p:anim>
                                    <p:anim calcmode="lin" valueType="num">
                                      <p:cBhvr>
                                        <p:cTn id="7" dur="1000"/>
                                        <p:tgtEl>
                                          <p:spTgt spid="13"/>
                                        </p:tgtEl>
                                        <p:attrNameLst>
                                          <p:attrName>ppt_h</p:attrName>
                                        </p:attrNameLst>
                                      </p:cBhvr>
                                      <p:tavLst>
                                        <p:tav tm="0">
                                          <p:val>
                                            <p:strVal val="ppt_h"/>
                                          </p:val>
                                        </p:tav>
                                        <p:tav tm="100000">
                                          <p:val>
                                            <p:fltVal val="0"/>
                                          </p:val>
                                        </p:tav>
                                      </p:tavLst>
                                    </p:anim>
                                    <p:anim calcmode="lin" valueType="num">
                                      <p:cBhvr>
                                        <p:cTn id="8" dur="1000"/>
                                        <p:tgtEl>
                                          <p:spTgt spid="13"/>
                                        </p:tgtEl>
                                        <p:attrNameLst>
                                          <p:attrName>style.rotation</p:attrName>
                                        </p:attrNameLst>
                                      </p:cBhvr>
                                      <p:tavLst>
                                        <p:tav tm="0">
                                          <p:val>
                                            <p:fltVal val="0"/>
                                          </p:val>
                                        </p:tav>
                                        <p:tav tm="100000">
                                          <p:val>
                                            <p:fltVal val="360"/>
                                          </p:val>
                                        </p:tav>
                                      </p:tavLst>
                                    </p:anim>
                                    <p:animEffect transition="out" filter="fade">
                                      <p:cBhvr>
                                        <p:cTn id="9" dur="1000"/>
                                        <p:tgtEl>
                                          <p:spTgt spid="13"/>
                                        </p:tgtEl>
                                      </p:cBhvr>
                                    </p:animEffect>
                                    <p:set>
                                      <p:cBhvr>
                                        <p:cTn id="10" dur="1" fill="hold">
                                          <p:stCondLst>
                                            <p:cond delay="999"/>
                                          </p:stCondLst>
                                        </p:cTn>
                                        <p:tgtEl>
                                          <p:spTgt spid="13"/>
                                        </p:tgtEl>
                                        <p:attrNameLst>
                                          <p:attrName>style.visibility</p:attrName>
                                        </p:attrNameLst>
                                      </p:cBhvr>
                                      <p:to>
                                        <p:strVal val="hidden"/>
                                      </p:to>
                                    </p:set>
                                  </p:childTnLst>
                                </p:cTn>
                              </p:par>
                              <p:par>
                                <p:cTn id="11" presetID="49" presetClass="entr" presetSubtype="0" decel="10000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fltVal val="0"/>
                                          </p:val>
                                        </p:tav>
                                        <p:tav tm="100000">
                                          <p:val>
                                            <p:strVal val="#ppt_w"/>
                                          </p:val>
                                        </p:tav>
                                      </p:tavLst>
                                    </p:anim>
                                    <p:anim calcmode="lin" valueType="num">
                                      <p:cBhvr>
                                        <p:cTn id="14" dur="1000" fill="hold"/>
                                        <p:tgtEl>
                                          <p:spTgt spid="14"/>
                                        </p:tgtEl>
                                        <p:attrNameLst>
                                          <p:attrName>ppt_h</p:attrName>
                                        </p:attrNameLst>
                                      </p:cBhvr>
                                      <p:tavLst>
                                        <p:tav tm="0">
                                          <p:val>
                                            <p:fltVal val="0"/>
                                          </p:val>
                                        </p:tav>
                                        <p:tav tm="100000">
                                          <p:val>
                                            <p:strVal val="#ppt_h"/>
                                          </p:val>
                                        </p:tav>
                                      </p:tavLst>
                                    </p:anim>
                                    <p:anim calcmode="lin" valueType="num">
                                      <p:cBhvr>
                                        <p:cTn id="15" dur="1000" fill="hold"/>
                                        <p:tgtEl>
                                          <p:spTgt spid="14"/>
                                        </p:tgtEl>
                                        <p:attrNameLst>
                                          <p:attrName>style.rotation</p:attrName>
                                        </p:attrNameLst>
                                      </p:cBhvr>
                                      <p:tavLst>
                                        <p:tav tm="0">
                                          <p:val>
                                            <p:fltVal val="360"/>
                                          </p:val>
                                        </p:tav>
                                        <p:tav tm="100000">
                                          <p:val>
                                            <p:fltVal val="0"/>
                                          </p:val>
                                        </p:tav>
                                      </p:tavLst>
                                    </p:anim>
                                    <p:animEffect transition="in" filter="fade">
                                      <p:cBhvr>
                                        <p:cTn id="16" dur="10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childTnLst>
                                </p:cTn>
                              </p:par>
                              <p:par>
                                <p:cTn id="22" presetID="35" presetClass="path" presetSubtype="0" accel="50000" decel="50000" fill="hold" nodeType="withEffect">
                                  <p:stCondLst>
                                    <p:cond delay="0"/>
                                  </p:stCondLst>
                                  <p:childTnLst>
                                    <p:animMotion origin="layout" path="M -2.22045E-16 1.11111E-6 L -1.43333 -0.01111 " pathEditMode="relative" rAng="0" ptsTypes="AA">
                                      <p:cBhvr>
                                        <p:cTn id="23" dur="5000" fill="hold"/>
                                        <p:tgtEl>
                                          <p:spTgt spid="5"/>
                                        </p:tgtEl>
                                        <p:attrNameLst>
                                          <p:attrName>ppt_x</p:attrName>
                                          <p:attrName>ppt_y</p:attrName>
                                        </p:attrNameLst>
                                      </p:cBhvr>
                                      <p:rCtr x="-717" y="-6"/>
                                    </p:animMotion>
                                  </p:childTnLst>
                                </p:cTn>
                              </p:par>
                              <p:par>
                                <p:cTn id="24" presetID="52" presetClass="exit" presetSubtype="0" fill="hold" grpId="0" nodeType="withEffect">
                                  <p:stCondLst>
                                    <p:cond delay="4000"/>
                                  </p:stCondLst>
                                  <p:childTnLst>
                                    <p:animScale>
                                      <p:cBhvr>
                                        <p:cTn id="25" dur="2000" accel="50000">
                                          <p:stCondLst>
                                            <p:cond delay="0"/>
                                          </p:stCondLst>
                                        </p:cTn>
                                        <p:tgtEl>
                                          <p:spTgt spid="25"/>
                                        </p:tgtEl>
                                      </p:cBhvr>
                                      <p:from x="100000" y="100000"/>
                                      <p:to x="250000" y="250000"/>
                                    </p:animScale>
                                    <p:animMotion origin="layout" path="M 0.0000 0.0000 C 0.03802 0.0 0.1441 0.02341 0.1826 0.0915 C 0.22118 0.15964 0.24705 0.31256 0.2318 0.4083 C 0.21649 0.50394 0.20747 0.57948 0.0908 0.6661 C -0.02552 0.75279 -0.37517 0.88508 -0.4674 0.9289" pathEditMode="relative" ptsTypes="">
                                      <p:cBhvr>
                                        <p:cTn id="26" dur="2000" accel="50000">
                                          <p:stCondLst>
                                            <p:cond delay="0"/>
                                          </p:stCondLst>
                                        </p:cTn>
                                        <p:tgtEl>
                                          <p:spTgt spid="25"/>
                                        </p:tgtEl>
                                        <p:attrNameLst>
                                          <p:attrName>ppt_x</p:attrName>
                                          <p:attrName>ppt_y</p:attrName>
                                        </p:attrNameLst>
                                      </p:cBhvr>
                                    </p:animMotion>
                                    <p:animEffect transition="out" filter="fade">
                                      <p:cBhvr>
                                        <p:cTn id="27" dur="2000"/>
                                        <p:tgtEl>
                                          <p:spTgt spid="25"/>
                                        </p:tgtEl>
                                      </p:cBhvr>
                                    </p:animEffect>
                                    <p:set>
                                      <p:cBhvr>
                                        <p:cTn id="28" dur="1" fill="hold">
                                          <p:stCondLst>
                                            <p:cond delay="1999"/>
                                          </p:stCondLst>
                                        </p:cTn>
                                        <p:tgtEl>
                                          <p:spTgt spid="25"/>
                                        </p:tgtEl>
                                        <p:attrNameLst>
                                          <p:attrName>style.visibility</p:attrName>
                                        </p:attrNameLst>
                                      </p:cBhvr>
                                      <p:to>
                                        <p:strVal val="hidden"/>
                                      </p:to>
                                    </p:set>
                                  </p:childTnLst>
                                </p:cTn>
                              </p:par>
                              <p:par>
                                <p:cTn id="29" presetID="10" presetClass="exit" presetSubtype="0" fill="hold" nodeType="withEffect">
                                  <p:stCondLst>
                                    <p:cond delay="4500"/>
                                  </p:stCondLst>
                                  <p:childTnLst>
                                    <p:animEffect transition="out" filter="fade">
                                      <p:cBhvr>
                                        <p:cTn id="30" dur="1000"/>
                                        <p:tgtEl>
                                          <p:spTgt spid="5"/>
                                        </p:tgtEl>
                                      </p:cBhvr>
                                    </p:animEffect>
                                    <p:set>
                                      <p:cBhvr>
                                        <p:cTn id="31" dur="1" fill="hold">
                                          <p:stCondLst>
                                            <p:cond delay="999"/>
                                          </p:stCondLst>
                                        </p:cTn>
                                        <p:tgtEl>
                                          <p:spTgt spid="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49" presetClass="exit" presetSubtype="0" accel="100000" fill="hold" grpId="1" nodeType="clickEffect">
                                  <p:stCondLst>
                                    <p:cond delay="0"/>
                                  </p:stCondLst>
                                  <p:childTnLst>
                                    <p:anim calcmode="lin" valueType="num">
                                      <p:cBhvr>
                                        <p:cTn id="35" dur="1000"/>
                                        <p:tgtEl>
                                          <p:spTgt spid="14"/>
                                        </p:tgtEl>
                                        <p:attrNameLst>
                                          <p:attrName>ppt_w</p:attrName>
                                        </p:attrNameLst>
                                      </p:cBhvr>
                                      <p:tavLst>
                                        <p:tav tm="0">
                                          <p:val>
                                            <p:strVal val="ppt_w"/>
                                          </p:val>
                                        </p:tav>
                                        <p:tav tm="100000">
                                          <p:val>
                                            <p:fltVal val="0"/>
                                          </p:val>
                                        </p:tav>
                                      </p:tavLst>
                                    </p:anim>
                                    <p:anim calcmode="lin" valueType="num">
                                      <p:cBhvr>
                                        <p:cTn id="36" dur="1000"/>
                                        <p:tgtEl>
                                          <p:spTgt spid="14"/>
                                        </p:tgtEl>
                                        <p:attrNameLst>
                                          <p:attrName>ppt_h</p:attrName>
                                        </p:attrNameLst>
                                      </p:cBhvr>
                                      <p:tavLst>
                                        <p:tav tm="0">
                                          <p:val>
                                            <p:strVal val="ppt_h"/>
                                          </p:val>
                                        </p:tav>
                                        <p:tav tm="100000">
                                          <p:val>
                                            <p:fltVal val="0"/>
                                          </p:val>
                                        </p:tav>
                                      </p:tavLst>
                                    </p:anim>
                                    <p:anim calcmode="lin" valueType="num">
                                      <p:cBhvr>
                                        <p:cTn id="37" dur="1000"/>
                                        <p:tgtEl>
                                          <p:spTgt spid="14"/>
                                        </p:tgtEl>
                                        <p:attrNameLst>
                                          <p:attrName>style.rotation</p:attrName>
                                        </p:attrNameLst>
                                      </p:cBhvr>
                                      <p:tavLst>
                                        <p:tav tm="0">
                                          <p:val>
                                            <p:fltVal val="0"/>
                                          </p:val>
                                        </p:tav>
                                        <p:tav tm="100000">
                                          <p:val>
                                            <p:fltVal val="360"/>
                                          </p:val>
                                        </p:tav>
                                      </p:tavLst>
                                    </p:anim>
                                    <p:animEffect transition="out" filter="fade">
                                      <p:cBhvr>
                                        <p:cTn id="38" dur="1000"/>
                                        <p:tgtEl>
                                          <p:spTgt spid="14"/>
                                        </p:tgtEl>
                                      </p:cBhvr>
                                    </p:animEffect>
                                    <p:set>
                                      <p:cBhvr>
                                        <p:cTn id="39" dur="1" fill="hold">
                                          <p:stCondLst>
                                            <p:cond delay="999"/>
                                          </p:stCondLst>
                                        </p:cTn>
                                        <p:tgtEl>
                                          <p:spTgt spid="14"/>
                                        </p:tgtEl>
                                        <p:attrNameLst>
                                          <p:attrName>style.visibility</p:attrName>
                                        </p:attrNameLst>
                                      </p:cBhvr>
                                      <p:to>
                                        <p:strVal val="hidden"/>
                                      </p:to>
                                    </p:set>
                                  </p:childTnLst>
                                </p:cTn>
                              </p:par>
                              <p:par>
                                <p:cTn id="40" presetID="49" presetClass="entr" presetSubtype="0" decel="10000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p:cTn id="42" dur="1000" fill="hold"/>
                                        <p:tgtEl>
                                          <p:spTgt spid="18"/>
                                        </p:tgtEl>
                                        <p:attrNameLst>
                                          <p:attrName>ppt_w</p:attrName>
                                        </p:attrNameLst>
                                      </p:cBhvr>
                                      <p:tavLst>
                                        <p:tav tm="0">
                                          <p:val>
                                            <p:fltVal val="0"/>
                                          </p:val>
                                        </p:tav>
                                        <p:tav tm="100000">
                                          <p:val>
                                            <p:strVal val="#ppt_w"/>
                                          </p:val>
                                        </p:tav>
                                      </p:tavLst>
                                    </p:anim>
                                    <p:anim calcmode="lin" valueType="num">
                                      <p:cBhvr>
                                        <p:cTn id="43" dur="1000" fill="hold"/>
                                        <p:tgtEl>
                                          <p:spTgt spid="18"/>
                                        </p:tgtEl>
                                        <p:attrNameLst>
                                          <p:attrName>ppt_h</p:attrName>
                                        </p:attrNameLst>
                                      </p:cBhvr>
                                      <p:tavLst>
                                        <p:tav tm="0">
                                          <p:val>
                                            <p:fltVal val="0"/>
                                          </p:val>
                                        </p:tav>
                                        <p:tav tm="100000">
                                          <p:val>
                                            <p:strVal val="#ppt_h"/>
                                          </p:val>
                                        </p:tav>
                                      </p:tavLst>
                                    </p:anim>
                                    <p:anim calcmode="lin" valueType="num">
                                      <p:cBhvr>
                                        <p:cTn id="44" dur="1000" fill="hold"/>
                                        <p:tgtEl>
                                          <p:spTgt spid="18"/>
                                        </p:tgtEl>
                                        <p:attrNameLst>
                                          <p:attrName>style.rotation</p:attrName>
                                        </p:attrNameLst>
                                      </p:cBhvr>
                                      <p:tavLst>
                                        <p:tav tm="0">
                                          <p:val>
                                            <p:fltVal val="360"/>
                                          </p:val>
                                        </p:tav>
                                        <p:tav tm="100000">
                                          <p:val>
                                            <p:fltVal val="0"/>
                                          </p:val>
                                        </p:tav>
                                      </p:tavLst>
                                    </p:anim>
                                    <p:animEffect transition="in" filter="fade">
                                      <p:cBhvr>
                                        <p:cTn id="45" dur="1000"/>
                                        <p:tgtEl>
                                          <p:spTgt spid="18"/>
                                        </p:tgtEl>
                                      </p:cBhvr>
                                    </p:animEffect>
                                  </p:childTnLst>
                                </p:cTn>
                              </p:par>
                            </p:childTnLst>
                          </p:cTn>
                        </p:par>
                        <p:par>
                          <p:cTn id="46" fill="hold">
                            <p:stCondLst>
                              <p:cond delay="1000"/>
                            </p:stCondLst>
                            <p:childTnLst>
                              <p:par>
                                <p:cTn id="47" presetID="22" presetClass="entr" presetSubtype="8"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wipe(left)">
                                      <p:cBhvr>
                                        <p:cTn id="49" dur="1000"/>
                                        <p:tgtEl>
                                          <p:spTgt spid="19"/>
                                        </p:tgtEl>
                                      </p:cBhvr>
                                    </p:animEffect>
                                  </p:childTnLst>
                                </p:cTn>
                              </p:par>
                            </p:childTnLst>
                          </p:cTn>
                        </p:par>
                      </p:childTnLst>
                    </p:cTn>
                  </p:par>
                  <p:par>
                    <p:cTn id="50" fill="hold">
                      <p:stCondLst>
                        <p:cond delay="indefinite"/>
                      </p:stCondLst>
                      <p:childTnLst>
                        <p:par>
                          <p:cTn id="51" fill="hold">
                            <p:stCondLst>
                              <p:cond delay="0"/>
                            </p:stCondLst>
                            <p:childTnLst>
                              <p:par>
                                <p:cTn id="52" presetID="9" presetClass="entr" presetSubtype="0" fill="hold"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dissolve">
                                      <p:cBhvr>
                                        <p:cTn id="5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4" grpId="1" animBg="1"/>
      <p:bldP spid="18" grpId="0" animBg="1"/>
      <p:bldP spid="19" grpId="0" animBg="1"/>
      <p:bldP spid="2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2" name="TextBox 3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1889</a:t>
            </a:r>
            <a:endParaRPr lang="en-US" sz="4800" b="1" dirty="0">
              <a:solidFill>
                <a:srgbClr val="FF0000"/>
              </a:solidFill>
              <a:effectLst>
                <a:outerShdw dist="50800" dir="5400000" algn="ctr" rotWithShape="0">
                  <a:schemeClr val="tx1"/>
                </a:outerShdw>
              </a:effectLst>
            </a:endParaRPr>
          </a:p>
        </p:txBody>
      </p:sp>
      <p:sp useBgFill="1">
        <p:nvSpPr>
          <p:cNvPr id="31" name="TextBox 30"/>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1890</a:t>
            </a:r>
            <a:endParaRPr lang="en-US" sz="4800" b="1" dirty="0">
              <a:solidFill>
                <a:srgbClr val="FF0000"/>
              </a:solidFill>
              <a:effectLst>
                <a:outerShdw dist="50800" dir="5400000" algn="ctr" rotWithShape="0">
                  <a:schemeClr val="tx1"/>
                </a:outerShdw>
              </a:effectLst>
            </a:endParaRPr>
          </a:p>
        </p:txBody>
      </p:sp>
      <p:pic>
        <p:nvPicPr>
          <p:cNvPr id="115716" name="Picture 4" descr="File:United States 1889-11-11-1890-05.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37-03-1838.png"/>
          <p:cNvPicPr preferRelativeResize="0">
            <a:picLocks noChangeArrowheads="1"/>
          </p:cNvPicPr>
          <p:nvPr/>
        </p:nvPicPr>
        <p:blipFill>
          <a:blip r:embed="rId4"/>
          <a:srcRect l="11259" t="19316" r="78135" b="73458"/>
          <a:stretch>
            <a:fillRect/>
          </a:stretch>
        </p:blipFill>
        <p:spPr bwMode="auto">
          <a:xfrm>
            <a:off x="4114800" y="4572000"/>
            <a:ext cx="731520" cy="152400"/>
          </a:xfrm>
          <a:prstGeom prst="rect">
            <a:avLst/>
          </a:prstGeom>
          <a:noFill/>
        </p:spPr>
      </p:pic>
      <p:pic>
        <p:nvPicPr>
          <p:cNvPr id="33" name="Picture 2" descr="File:United States 1890-07-10-1896-01.png"/>
          <p:cNvPicPr>
            <a:picLocks noChangeAspect="1" noChangeArrowheads="1"/>
          </p:cNvPicPr>
          <p:nvPr/>
        </p:nvPicPr>
        <p:blipFill>
          <a:blip r:embed="rId5"/>
          <a:srcRect/>
          <a:stretch>
            <a:fillRect/>
          </a:stretch>
        </p:blipFill>
        <p:spPr bwMode="auto">
          <a:xfrm>
            <a:off x="-137160" y="762000"/>
            <a:ext cx="9339702" cy="6327648"/>
          </a:xfrm>
          <a:prstGeom prst="rect">
            <a:avLst/>
          </a:prstGeom>
          <a:noFill/>
        </p:spPr>
      </p:pic>
      <p:grpSp>
        <p:nvGrpSpPr>
          <p:cNvPr id="11"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4" descr="File:United States 1889-11-11-1890-05.png"/>
          <p:cNvPicPr>
            <a:picLocks noChangeAspect="1" noChangeArrowheads="1"/>
          </p:cNvPicPr>
          <p:nvPr/>
        </p:nvPicPr>
        <p:blipFill>
          <a:blip r:embed="rId3"/>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3"/>
          <a:srcRect l="43078" t="75915" r="49579" b="19268"/>
          <a:stretch>
            <a:fillRect/>
          </a:stretch>
        </p:blipFill>
        <p:spPr bwMode="auto">
          <a:xfrm>
            <a:off x="3630168" y="4782312"/>
            <a:ext cx="609600" cy="304800"/>
          </a:xfrm>
          <a:prstGeom prst="rect">
            <a:avLst/>
          </a:prstGeom>
          <a:noFill/>
        </p:spPr>
      </p:pic>
      <p:grpSp>
        <p:nvGrpSpPr>
          <p:cNvPr id="22"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ectangle 33"/>
          <p:cNvSpPr/>
          <p:nvPr/>
        </p:nvSpPr>
        <p:spPr>
          <a:xfrm>
            <a:off x="0" y="6349425"/>
            <a:ext cx="9144000" cy="584775"/>
          </a:xfrm>
          <a:prstGeom prst="rect">
            <a:avLst/>
          </a:prstGeom>
          <a:solidFill>
            <a:schemeClr val="bg1"/>
          </a:solidFill>
        </p:spPr>
        <p:txBody>
          <a:bodyPr wrap="square">
            <a:spAutoFit/>
          </a:bodyPr>
          <a:lstStyle/>
          <a:p>
            <a:pPr algn="ctr"/>
            <a:r>
              <a:rPr lang="en-US" sz="3200" b="1" dirty="0" smtClean="0"/>
              <a:t>1890: Idaho statehood! </a:t>
            </a:r>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6" name="Rectangle 35"/>
          <p:cNvSpPr/>
          <p:nvPr/>
        </p:nvSpPr>
        <p:spPr>
          <a:xfrm>
            <a:off x="2133600" y="762000"/>
            <a:ext cx="7010400" cy="523220"/>
          </a:xfrm>
          <a:prstGeom prst="rect">
            <a:avLst/>
          </a:prstGeom>
          <a:solidFill>
            <a:schemeClr val="bg1"/>
          </a:solidFill>
        </p:spPr>
        <p:txBody>
          <a:bodyPr wrap="square">
            <a:spAutoFit/>
          </a:bodyPr>
          <a:lstStyle/>
          <a:p>
            <a:pPr algn="ctr"/>
            <a:r>
              <a:rPr lang="en-US" sz="2800" b="1" dirty="0" smtClean="0"/>
              <a:t>What’s happening to the Mayor of Puyallup? </a:t>
            </a:r>
          </a:p>
        </p:txBody>
      </p:sp>
      <p:pic>
        <p:nvPicPr>
          <p:cNvPr id="30" name="Picture 3"/>
          <p:cNvPicPr>
            <a:picLocks noChangeAspect="1" noChangeArrowheads="1"/>
          </p:cNvPicPr>
          <p:nvPr/>
        </p:nvPicPr>
        <p:blipFill>
          <a:blip r:embed="rId6" cstate="print"/>
          <a:srcRect/>
          <a:stretch>
            <a:fillRect/>
          </a:stretch>
        </p:blipFill>
        <p:spPr bwMode="auto">
          <a:xfrm>
            <a:off x="990600" y="117213"/>
            <a:ext cx="1083048" cy="1559187"/>
          </a:xfrm>
          <a:prstGeom prst="rect">
            <a:avLst/>
          </a:prstGeom>
          <a:noFill/>
          <a:ln w="9525">
            <a:noFill/>
            <a:miter lim="800000"/>
            <a:headEnd/>
            <a:tailEnd/>
          </a:ln>
          <a:effectLst/>
        </p:spPr>
      </p:pic>
      <p:grpSp>
        <p:nvGrpSpPr>
          <p:cNvPr id="39" name="Group 38"/>
          <p:cNvGrpSpPr/>
          <p:nvPr/>
        </p:nvGrpSpPr>
        <p:grpSpPr>
          <a:xfrm>
            <a:off x="7086600" y="3886200"/>
            <a:ext cx="1981200" cy="2900065"/>
            <a:chOff x="7162800" y="4267200"/>
            <a:chExt cx="1981200" cy="2900065"/>
          </a:xfrm>
        </p:grpSpPr>
        <p:pic>
          <p:nvPicPr>
            <p:cNvPr id="37" name="Picture 3"/>
            <p:cNvPicPr>
              <a:picLocks noChangeAspect="1" noChangeArrowheads="1"/>
            </p:cNvPicPr>
            <p:nvPr/>
          </p:nvPicPr>
          <p:blipFill>
            <a:blip r:embed="rId7"/>
            <a:srcRect/>
            <a:stretch>
              <a:fillRect/>
            </a:stretch>
          </p:blipFill>
          <p:spPr bwMode="auto">
            <a:xfrm>
              <a:off x="7162800" y="4267200"/>
              <a:ext cx="1981200" cy="2873375"/>
            </a:xfrm>
            <a:prstGeom prst="rect">
              <a:avLst/>
            </a:prstGeom>
            <a:noFill/>
            <a:ln w="9525">
              <a:noFill/>
              <a:miter lim="800000"/>
              <a:headEnd/>
              <a:tailEnd/>
            </a:ln>
            <a:effectLst/>
          </p:spPr>
        </p:pic>
        <p:sp>
          <p:nvSpPr>
            <p:cNvPr id="38" name="TextBox 37"/>
            <p:cNvSpPr txBox="1"/>
            <p:nvPr/>
          </p:nvSpPr>
          <p:spPr>
            <a:xfrm>
              <a:off x="7303278" y="6705600"/>
              <a:ext cx="1764522" cy="461665"/>
            </a:xfrm>
            <a:prstGeom prst="rect">
              <a:avLst/>
            </a:prstGeom>
            <a:solidFill>
              <a:schemeClr val="bg1">
                <a:lumMod val="65000"/>
              </a:schemeClr>
            </a:solidFill>
          </p:spPr>
          <p:txBody>
            <a:bodyPr wrap="none" rtlCol="0">
              <a:spAutoFit/>
            </a:bodyPr>
            <a:lstStyle/>
            <a:p>
              <a:r>
                <a:rPr lang="en-US" sz="2400" b="1" dirty="0" smtClean="0">
                  <a:solidFill>
                    <a:schemeClr val="tx1">
                      <a:lumMod val="85000"/>
                      <a:lumOff val="15000"/>
                    </a:schemeClr>
                  </a:solidFill>
                </a:rPr>
                <a:t>Ezra Meeker</a:t>
              </a:r>
              <a:endParaRPr lang="en-US" sz="2400" b="1" dirty="0">
                <a:solidFill>
                  <a:schemeClr val="tx1">
                    <a:lumMod val="85000"/>
                    <a:lumOff val="15000"/>
                  </a:schemeClr>
                </a:solidFill>
              </a:endParaRPr>
            </a:p>
          </p:txBody>
        </p:sp>
      </p:grpSp>
      <p:sp>
        <p:nvSpPr>
          <p:cNvPr id="40" name="TextBox 39"/>
          <p:cNvSpPr txBox="1"/>
          <p:nvPr/>
        </p:nvSpPr>
        <p:spPr>
          <a:xfrm>
            <a:off x="0" y="2209800"/>
            <a:ext cx="9040488" cy="584775"/>
          </a:xfrm>
          <a:prstGeom prst="rect">
            <a:avLst/>
          </a:prstGeom>
          <a:solidFill>
            <a:srgbClr val="FFBDFF"/>
          </a:solidFill>
        </p:spPr>
        <p:txBody>
          <a:bodyPr wrap="none" rtlCol="0">
            <a:spAutoFit/>
          </a:bodyPr>
          <a:lstStyle/>
          <a:p>
            <a:r>
              <a:rPr lang="en-US" sz="3200" dirty="0" smtClean="0"/>
              <a:t>REMINDER: Meeker traveled the Oregon Trail in 1852</a:t>
            </a:r>
            <a:endParaRPr lang="en-US" sz="3200" dirty="0"/>
          </a:p>
        </p:txBody>
      </p:sp>
      <p:pic>
        <p:nvPicPr>
          <p:cNvPr id="41" name="Picture 2" descr="File:United States 1853-12-1854.png"/>
          <p:cNvPicPr preferRelativeResize="0">
            <a:picLocks noChangeArrowheads="1"/>
          </p:cNvPicPr>
          <p:nvPr/>
        </p:nvPicPr>
        <p:blipFill>
          <a:blip r:embed="rId8"/>
          <a:srcRect l="38999" t="65077" r="56106" b="31310"/>
          <a:stretch>
            <a:fillRect/>
          </a:stretch>
        </p:blipFill>
        <p:spPr bwMode="auto">
          <a:xfrm rot="180000">
            <a:off x="3504494" y="4251947"/>
            <a:ext cx="438912" cy="25603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1"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 calcmode="lin" valueType="num">
                                      <p:cBhvr>
                                        <p:cTn id="9" dur="1000" fill="hold"/>
                                        <p:tgtEl>
                                          <p:spTgt spid="31"/>
                                        </p:tgtEl>
                                        <p:attrNameLst>
                                          <p:attrName>style.rotation</p:attrName>
                                        </p:attrNameLst>
                                      </p:cBhvr>
                                      <p:tavLst>
                                        <p:tav tm="0">
                                          <p:val>
                                            <p:fltVal val="360"/>
                                          </p:val>
                                        </p:tav>
                                        <p:tav tm="100000">
                                          <p:val>
                                            <p:fltVal val="0"/>
                                          </p:val>
                                        </p:tav>
                                      </p:tavLst>
                                    </p:anim>
                                    <p:animEffect transition="in" filter="fade">
                                      <p:cBhvr>
                                        <p:cTn id="10" dur="1000"/>
                                        <p:tgtEl>
                                          <p:spTgt spid="31"/>
                                        </p:tgtEl>
                                      </p:cBhvr>
                                    </p:animEffect>
                                  </p:childTnLst>
                                </p:cTn>
                              </p:par>
                              <p:par>
                                <p:cTn id="11" presetID="49" presetClass="exit" presetSubtype="0" accel="100000" fill="hold" grpId="0" nodeType="withEffect">
                                  <p:stCondLst>
                                    <p:cond delay="0"/>
                                  </p:stCondLst>
                                  <p:childTnLst>
                                    <p:anim calcmode="lin" valueType="num">
                                      <p:cBhvr>
                                        <p:cTn id="12" dur="1000"/>
                                        <p:tgtEl>
                                          <p:spTgt spid="32"/>
                                        </p:tgtEl>
                                        <p:attrNameLst>
                                          <p:attrName>ppt_w</p:attrName>
                                        </p:attrNameLst>
                                      </p:cBhvr>
                                      <p:tavLst>
                                        <p:tav tm="0">
                                          <p:val>
                                            <p:strVal val="ppt_w"/>
                                          </p:val>
                                        </p:tav>
                                        <p:tav tm="100000">
                                          <p:val>
                                            <p:fltVal val="0"/>
                                          </p:val>
                                        </p:tav>
                                      </p:tavLst>
                                    </p:anim>
                                    <p:anim calcmode="lin" valueType="num">
                                      <p:cBhvr>
                                        <p:cTn id="13" dur="1000"/>
                                        <p:tgtEl>
                                          <p:spTgt spid="32"/>
                                        </p:tgtEl>
                                        <p:attrNameLst>
                                          <p:attrName>ppt_h</p:attrName>
                                        </p:attrNameLst>
                                      </p:cBhvr>
                                      <p:tavLst>
                                        <p:tav tm="0">
                                          <p:val>
                                            <p:strVal val="ppt_h"/>
                                          </p:val>
                                        </p:tav>
                                        <p:tav tm="100000">
                                          <p:val>
                                            <p:fltVal val="0"/>
                                          </p:val>
                                        </p:tav>
                                      </p:tavLst>
                                    </p:anim>
                                    <p:anim calcmode="lin" valueType="num">
                                      <p:cBhvr>
                                        <p:cTn id="14" dur="1000"/>
                                        <p:tgtEl>
                                          <p:spTgt spid="32"/>
                                        </p:tgtEl>
                                        <p:attrNameLst>
                                          <p:attrName>style.rotation</p:attrName>
                                        </p:attrNameLst>
                                      </p:cBhvr>
                                      <p:tavLst>
                                        <p:tav tm="0">
                                          <p:val>
                                            <p:fltVal val="0"/>
                                          </p:val>
                                        </p:tav>
                                        <p:tav tm="100000">
                                          <p:val>
                                            <p:fltVal val="360"/>
                                          </p:val>
                                        </p:tav>
                                      </p:tavLst>
                                    </p:anim>
                                    <p:animEffect transition="out" filter="fade">
                                      <p:cBhvr>
                                        <p:cTn id="15" dur="1000"/>
                                        <p:tgtEl>
                                          <p:spTgt spid="32"/>
                                        </p:tgtEl>
                                      </p:cBhvr>
                                    </p:animEffect>
                                    <p:set>
                                      <p:cBhvr>
                                        <p:cTn id="16" dur="1" fill="hold">
                                          <p:stCondLst>
                                            <p:cond delay="999"/>
                                          </p:stCondLst>
                                        </p:cTn>
                                        <p:tgtEl>
                                          <p:spTgt spid="32"/>
                                        </p:tgtEl>
                                        <p:attrNameLst>
                                          <p:attrName>style.visibility</p:attrName>
                                        </p:attrNameLst>
                                      </p:cBhvr>
                                      <p:to>
                                        <p:strVal val="hidden"/>
                                      </p:to>
                                    </p:se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wipe(left)">
                                      <p:cBhvr>
                                        <p:cTn id="20" dur="1000"/>
                                        <p:tgtEl>
                                          <p:spTgt spid="3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dissolve">
                                      <p:cBhvr>
                                        <p:cTn id="25" dur="1000"/>
                                        <p:tgtEl>
                                          <p:spTgt spid="3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1000"/>
                                        <p:tgtEl>
                                          <p:spTgt spid="34"/>
                                        </p:tgtEl>
                                      </p:cBhvr>
                                    </p:animEffect>
                                    <p:set>
                                      <p:cBhvr>
                                        <p:cTn id="30" dur="1" fill="hold">
                                          <p:stCondLst>
                                            <p:cond delay="999"/>
                                          </p:stCondLst>
                                        </p:cTn>
                                        <p:tgtEl>
                                          <p:spTgt spid="34"/>
                                        </p:tgtEl>
                                        <p:attrNameLst>
                                          <p:attrName>style.visibility</p:attrName>
                                        </p:attrNameLst>
                                      </p:cBhvr>
                                      <p:to>
                                        <p:strVal val="hidden"/>
                                      </p:to>
                                    </p:set>
                                  </p:childTnLst>
                                </p:cTn>
                              </p:par>
                              <p:par>
                                <p:cTn id="31" presetID="53"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p:cTn id="33" dur="1000" fill="hold"/>
                                        <p:tgtEl>
                                          <p:spTgt spid="36"/>
                                        </p:tgtEl>
                                        <p:attrNameLst>
                                          <p:attrName>ppt_w</p:attrName>
                                        </p:attrNameLst>
                                      </p:cBhvr>
                                      <p:tavLst>
                                        <p:tav tm="0">
                                          <p:val>
                                            <p:fltVal val="0"/>
                                          </p:val>
                                        </p:tav>
                                        <p:tav tm="100000">
                                          <p:val>
                                            <p:strVal val="#ppt_w"/>
                                          </p:val>
                                        </p:tav>
                                      </p:tavLst>
                                    </p:anim>
                                    <p:anim calcmode="lin" valueType="num">
                                      <p:cBhvr>
                                        <p:cTn id="34" dur="1000" fill="hold"/>
                                        <p:tgtEl>
                                          <p:spTgt spid="36"/>
                                        </p:tgtEl>
                                        <p:attrNameLst>
                                          <p:attrName>ppt_h</p:attrName>
                                        </p:attrNameLst>
                                      </p:cBhvr>
                                      <p:tavLst>
                                        <p:tav tm="0">
                                          <p:val>
                                            <p:fltVal val="0"/>
                                          </p:val>
                                        </p:tav>
                                        <p:tav tm="100000">
                                          <p:val>
                                            <p:strVal val="#ppt_h"/>
                                          </p:val>
                                        </p:tav>
                                      </p:tavLst>
                                    </p:anim>
                                    <p:animEffect transition="in" filter="fade">
                                      <p:cBhvr>
                                        <p:cTn id="35" dur="1000"/>
                                        <p:tgtEl>
                                          <p:spTgt spid="36"/>
                                        </p:tgtEl>
                                      </p:cBhvr>
                                    </p:animEffect>
                                  </p:childTnLst>
                                </p:cTn>
                              </p:par>
                            </p:childTnLst>
                          </p:cTn>
                        </p:par>
                        <p:par>
                          <p:cTn id="36" fill="hold">
                            <p:stCondLst>
                              <p:cond delay="1000"/>
                            </p:stCondLst>
                            <p:childTnLst>
                              <p:par>
                                <p:cTn id="37" presetID="49" presetClass="entr" presetSubtype="0" decel="10000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 calcmode="lin" valueType="num">
                                      <p:cBhvr>
                                        <p:cTn id="39" dur="1000" fill="hold"/>
                                        <p:tgtEl>
                                          <p:spTgt spid="35"/>
                                        </p:tgtEl>
                                        <p:attrNameLst>
                                          <p:attrName>ppt_w</p:attrName>
                                        </p:attrNameLst>
                                      </p:cBhvr>
                                      <p:tavLst>
                                        <p:tav tm="0">
                                          <p:val>
                                            <p:fltVal val="0"/>
                                          </p:val>
                                        </p:tav>
                                        <p:tav tm="100000">
                                          <p:val>
                                            <p:strVal val="#ppt_w"/>
                                          </p:val>
                                        </p:tav>
                                      </p:tavLst>
                                    </p:anim>
                                    <p:anim calcmode="lin" valueType="num">
                                      <p:cBhvr>
                                        <p:cTn id="40" dur="1000" fill="hold"/>
                                        <p:tgtEl>
                                          <p:spTgt spid="35"/>
                                        </p:tgtEl>
                                        <p:attrNameLst>
                                          <p:attrName>ppt_h</p:attrName>
                                        </p:attrNameLst>
                                      </p:cBhvr>
                                      <p:tavLst>
                                        <p:tav tm="0">
                                          <p:val>
                                            <p:fltVal val="0"/>
                                          </p:val>
                                        </p:tav>
                                        <p:tav tm="100000">
                                          <p:val>
                                            <p:strVal val="#ppt_h"/>
                                          </p:val>
                                        </p:tav>
                                      </p:tavLst>
                                    </p:anim>
                                    <p:anim calcmode="lin" valueType="num">
                                      <p:cBhvr>
                                        <p:cTn id="41" dur="1000" fill="hold"/>
                                        <p:tgtEl>
                                          <p:spTgt spid="35"/>
                                        </p:tgtEl>
                                        <p:attrNameLst>
                                          <p:attrName>style.rotation</p:attrName>
                                        </p:attrNameLst>
                                      </p:cBhvr>
                                      <p:tavLst>
                                        <p:tav tm="0">
                                          <p:val>
                                            <p:fltVal val="360"/>
                                          </p:val>
                                        </p:tav>
                                        <p:tav tm="100000">
                                          <p:val>
                                            <p:fltVal val="0"/>
                                          </p:val>
                                        </p:tav>
                                      </p:tavLst>
                                    </p:anim>
                                    <p:animEffect transition="in" filter="fade">
                                      <p:cBhvr>
                                        <p:cTn id="42" dur="1000"/>
                                        <p:tgtEl>
                                          <p:spTgt spid="35"/>
                                        </p:tgtEl>
                                      </p:cBhvr>
                                    </p:animEffect>
                                  </p:childTnLst>
                                </p:cTn>
                              </p:par>
                              <p:par>
                                <p:cTn id="43" presetID="10" presetClass="entr" presetSubtype="0" fill="hold"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fade">
                                      <p:cBhvr>
                                        <p:cTn id="45" dur="1000"/>
                                        <p:tgtEl>
                                          <p:spTgt spid="30"/>
                                        </p:tgtEl>
                                      </p:cBhvr>
                                    </p:animEffect>
                                  </p:childTnLst>
                                </p:cTn>
                              </p:par>
                            </p:childTnLst>
                          </p:cTn>
                        </p:par>
                      </p:childTnLst>
                    </p:cTn>
                  </p:par>
                  <p:par>
                    <p:cTn id="46" fill="hold">
                      <p:stCondLst>
                        <p:cond delay="indefinite"/>
                      </p:stCondLst>
                      <p:childTnLst>
                        <p:par>
                          <p:cTn id="47" fill="hold">
                            <p:stCondLst>
                              <p:cond delay="0"/>
                            </p:stCondLst>
                            <p:childTnLst>
                              <p:par>
                                <p:cTn id="48" presetID="6" presetClass="emph" presetSubtype="0" fill="hold" nodeType="clickEffect">
                                  <p:stCondLst>
                                    <p:cond delay="0"/>
                                  </p:stCondLst>
                                  <p:childTnLst>
                                    <p:animScale>
                                      <p:cBhvr>
                                        <p:cTn id="49" dur="1000" fill="hold"/>
                                        <p:tgtEl>
                                          <p:spTgt spid="30"/>
                                        </p:tgtEl>
                                      </p:cBhvr>
                                      <p:by x="200000" y="200000"/>
                                    </p:animScale>
                                  </p:childTnLst>
                                </p:cTn>
                              </p:par>
                              <p:par>
                                <p:cTn id="50" presetID="63" presetClass="path" presetSubtype="0" accel="50000" decel="50000" fill="hold" nodeType="withEffect">
                                  <p:stCondLst>
                                    <p:cond delay="0"/>
                                  </p:stCondLst>
                                  <p:childTnLst>
                                    <p:animMotion origin="layout" path="M -4.72222E-6 2.96296E-6 L 0.72414 0.64699 " pathEditMode="relative" rAng="0" ptsTypes="AA">
                                      <p:cBhvr>
                                        <p:cTn id="51" dur="1000" fill="hold"/>
                                        <p:tgtEl>
                                          <p:spTgt spid="30"/>
                                        </p:tgtEl>
                                        <p:attrNameLst>
                                          <p:attrName>ppt_x</p:attrName>
                                          <p:attrName>ppt_y</p:attrName>
                                        </p:attrNameLst>
                                      </p:cBhvr>
                                      <p:rCtr x="362" y="323"/>
                                    </p:animMotion>
                                  </p:childTnLst>
                                </p:cTn>
                              </p:par>
                            </p:childTnLst>
                          </p:cTn>
                        </p:par>
                      </p:childTnLst>
                    </p:cTn>
                  </p:par>
                  <p:par>
                    <p:cTn id="52" fill="hold">
                      <p:stCondLst>
                        <p:cond delay="indefinite"/>
                      </p:stCondLst>
                      <p:childTnLst>
                        <p:par>
                          <p:cTn id="53" fill="hold">
                            <p:stCondLst>
                              <p:cond delay="0"/>
                            </p:stCondLst>
                            <p:childTnLst>
                              <p:par>
                                <p:cTn id="54" presetID="10" presetClass="exit" presetSubtype="0" fill="hold" grpId="1" nodeType="clickEffect">
                                  <p:stCondLst>
                                    <p:cond delay="0"/>
                                  </p:stCondLst>
                                  <p:childTnLst>
                                    <p:animEffect transition="out" filter="fade">
                                      <p:cBhvr>
                                        <p:cTn id="55" dur="1000"/>
                                        <p:tgtEl>
                                          <p:spTgt spid="36"/>
                                        </p:tgtEl>
                                      </p:cBhvr>
                                    </p:animEffect>
                                    <p:set>
                                      <p:cBhvr>
                                        <p:cTn id="56" dur="1" fill="hold">
                                          <p:stCondLst>
                                            <p:cond delay="999"/>
                                          </p:stCondLst>
                                        </p:cTn>
                                        <p:tgtEl>
                                          <p:spTgt spid="36"/>
                                        </p:tgtEl>
                                        <p:attrNameLst>
                                          <p:attrName>style.visibility</p:attrName>
                                        </p:attrNameLst>
                                      </p:cBhvr>
                                      <p:to>
                                        <p:strVal val="hidden"/>
                                      </p:to>
                                    </p:set>
                                  </p:childTnLst>
                                </p:cTn>
                              </p:par>
                              <p:par>
                                <p:cTn id="57" presetID="9"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dissolve">
                                      <p:cBhvr>
                                        <p:cTn id="59" dur="1000"/>
                                        <p:tgtEl>
                                          <p:spTgt spid="39"/>
                                        </p:tgtEl>
                                      </p:cBhvr>
                                    </p:animEffect>
                                  </p:childTnLst>
                                </p:cTn>
                              </p:par>
                            </p:childTnLst>
                          </p:cTn>
                        </p:par>
                        <p:par>
                          <p:cTn id="60" fill="hold">
                            <p:stCondLst>
                              <p:cond delay="1000"/>
                            </p:stCondLst>
                            <p:childTnLst>
                              <p:par>
                                <p:cTn id="61" presetID="10" presetClass="exit" presetSubtype="0" fill="hold" nodeType="afterEffect">
                                  <p:stCondLst>
                                    <p:cond delay="0"/>
                                  </p:stCondLst>
                                  <p:childTnLst>
                                    <p:animEffect transition="out" filter="fade">
                                      <p:cBhvr>
                                        <p:cTn id="62" dur="1000"/>
                                        <p:tgtEl>
                                          <p:spTgt spid="30"/>
                                        </p:tgtEl>
                                      </p:cBhvr>
                                    </p:animEffect>
                                    <p:set>
                                      <p:cBhvr>
                                        <p:cTn id="63" dur="1" fill="hold">
                                          <p:stCondLst>
                                            <p:cond delay="999"/>
                                          </p:stCondLst>
                                        </p:cTn>
                                        <p:tgtEl>
                                          <p:spTgt spid="30"/>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1" grpId="1" animBg="1"/>
      <p:bldP spid="34" grpId="0" animBg="1"/>
      <p:bldP spid="34" grpId="1" animBg="1"/>
      <p:bldP spid="35" grpId="0" animBg="1"/>
      <p:bldP spid="36" grpId="0" animBg="1"/>
      <p:bldP spid="36" grpId="1" animBg="1"/>
      <p:bldP spid="40" grpId="0" animBg="1"/>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8402300"/>
          </a:xfrm>
          <a:prstGeom prst="rect">
            <a:avLst/>
          </a:prstGeom>
        </p:spPr>
        <p:txBody>
          <a:bodyPr wrap="square">
            <a:spAutoFit/>
          </a:bodyPr>
          <a:lstStyle/>
          <a:p>
            <a:r>
              <a:rPr lang="en-US" b="1" dirty="0" smtClean="0">
                <a:hlinkClick r:id="rId3"/>
              </a:rPr>
              <a:t>https://en.wikipedia.org/wiki/Ezra_Meeker</a:t>
            </a:r>
            <a:endParaRPr lang="en-US" b="1" dirty="0" smtClean="0"/>
          </a:p>
          <a:p>
            <a:r>
              <a:rPr lang="en-US" b="1" dirty="0" smtClean="0"/>
              <a:t>	Ezra Manning Meeker</a:t>
            </a:r>
            <a:r>
              <a:rPr lang="en-US" dirty="0" smtClean="0"/>
              <a:t> (December 29, 1830 – December 3, 1928)</a:t>
            </a:r>
          </a:p>
          <a:p>
            <a:r>
              <a:rPr lang="en-US" dirty="0" smtClean="0"/>
              <a:t> was an American pioneer who traveled the Oregon Trail by ox-drawn </a:t>
            </a:r>
          </a:p>
          <a:p>
            <a:r>
              <a:rPr lang="en-US" dirty="0" smtClean="0"/>
              <a:t>wagon as a young man, migrating from Iowa to the Pacific Coast. Late in</a:t>
            </a:r>
          </a:p>
          <a:p>
            <a:r>
              <a:rPr lang="en-US" dirty="0" smtClean="0"/>
              <a:t> life he worked to memorialize the Trail, repeatedly retracing the trip of his</a:t>
            </a:r>
          </a:p>
          <a:p>
            <a:r>
              <a:rPr lang="en-US" dirty="0" smtClean="0"/>
              <a:t> youth. Once known as the "Hop King of the World", he was the first mayor</a:t>
            </a:r>
          </a:p>
          <a:p>
            <a:r>
              <a:rPr lang="en-US" dirty="0" smtClean="0"/>
              <a:t> of Puyallup, Washington.</a:t>
            </a:r>
          </a:p>
          <a:p>
            <a:r>
              <a:rPr lang="en-US" dirty="0" smtClean="0"/>
              <a:t>	Meeker was born in Butler County, Ohio, to Jacob and Phoebe</a:t>
            </a:r>
          </a:p>
          <a:p>
            <a:r>
              <a:rPr lang="en-US" dirty="0" smtClean="0"/>
              <a:t> Meeker. His family relocated to Indiana when he was a boy. He married </a:t>
            </a:r>
          </a:p>
          <a:p>
            <a:r>
              <a:rPr lang="en-US" dirty="0" smtClean="0"/>
              <a:t>Eliza Jane Sumner in 1851; the following year the couple, with Ezra's </a:t>
            </a:r>
          </a:p>
          <a:p>
            <a:r>
              <a:rPr lang="en-US" dirty="0" smtClean="0"/>
              <a:t>brother and with their newborn son, set out for the Oregon Territory, </a:t>
            </a:r>
          </a:p>
          <a:p>
            <a:r>
              <a:rPr lang="en-US" dirty="0" smtClean="0"/>
              <a:t>where land could be claimed and settled on. Although they endured </a:t>
            </a:r>
          </a:p>
          <a:p>
            <a:r>
              <a:rPr lang="en-US" dirty="0" smtClean="0"/>
              <a:t>hardships on the Trail in the journey of nearly six months, the entire party </a:t>
            </a:r>
          </a:p>
          <a:p>
            <a:r>
              <a:rPr lang="en-US" dirty="0" smtClean="0"/>
              <a:t>survived the trek. Meeker and his family briefly stayed near Portland, </a:t>
            </a:r>
          </a:p>
          <a:p>
            <a:r>
              <a:rPr lang="en-US" dirty="0" smtClean="0"/>
              <a:t>then journeyed north to live in the Puget Sound region. They settled at </a:t>
            </a:r>
          </a:p>
          <a:p>
            <a:r>
              <a:rPr lang="en-US" dirty="0" smtClean="0"/>
              <a:t>what is now Puyallup in 1862, where Meeker grew hops for use in brewing </a:t>
            </a:r>
          </a:p>
          <a:p>
            <a:r>
              <a:rPr lang="en-US" dirty="0" smtClean="0"/>
              <a:t>beer. By 1887, his business had made him wealthy, and his wife built a</a:t>
            </a:r>
          </a:p>
          <a:p>
            <a:r>
              <a:rPr lang="en-US" dirty="0" smtClean="0"/>
              <a:t> large mansion for the family. In 1891 an infestation of hop aphids </a:t>
            </a:r>
          </a:p>
          <a:p>
            <a:r>
              <a:rPr lang="en-US" dirty="0" smtClean="0"/>
              <a:t>destroyed his crops and took much of his fortune. He later tried his hand </a:t>
            </a:r>
          </a:p>
          <a:p>
            <a:r>
              <a:rPr lang="en-US" dirty="0" smtClean="0"/>
              <a:t>at a number of ventures, and made four largely unsuccessful trips to the</a:t>
            </a:r>
          </a:p>
          <a:p>
            <a:r>
              <a:rPr lang="en-US" dirty="0" smtClean="0"/>
              <a:t> Klondike, taking groceries and hoping to profit from the gold rush.</a:t>
            </a:r>
          </a:p>
          <a:p>
            <a:r>
              <a:rPr lang="en-US" dirty="0" smtClean="0"/>
              <a:t>	Meeker became convinced that the Oregon Trail was being</a:t>
            </a:r>
          </a:p>
          <a:p>
            <a:r>
              <a:rPr lang="en-US" dirty="0" smtClean="0"/>
              <a:t> forgotten, and he determined to bring it publicity so it could be marked and monuments erected. In 1906–1908, although in his late 70s, he retraced his steps along the Oregon Trail by wagon, seeking to build monuments in communities along the way. His trek reached New York, and in Washington, D.C. he met President Theodore Roosevelt. He traveled the Trail again several times in the final two decades of this life, including by oxcart in 1910–1912 and by airplane in 1924. During another such trip, in 1928, Meeker fell ill but was succored by Henry Ford. On his return to Washington state, Meeker became ill again and died there on December 3, 1928 at age 97.</a:t>
            </a:r>
            <a:endParaRPr lang="en-US" dirty="0"/>
          </a:p>
        </p:txBody>
      </p:sp>
      <p:pic>
        <p:nvPicPr>
          <p:cNvPr id="1026" name="Picture 2"/>
          <p:cNvPicPr>
            <a:picLocks noChangeAspect="1" noChangeArrowheads="1"/>
          </p:cNvPicPr>
          <p:nvPr/>
        </p:nvPicPr>
        <p:blipFill>
          <a:blip r:embed="rId4"/>
          <a:srcRect/>
          <a:stretch>
            <a:fillRect/>
          </a:stretch>
        </p:blipFill>
        <p:spPr bwMode="auto">
          <a:xfrm>
            <a:off x="7200900" y="0"/>
            <a:ext cx="1943100" cy="2797175"/>
          </a:xfrm>
          <a:prstGeom prst="rect">
            <a:avLst/>
          </a:prstGeom>
          <a:noFill/>
          <a:ln w="9525">
            <a:noFill/>
            <a:miter lim="800000"/>
            <a:headEnd/>
            <a:tailEnd/>
          </a:ln>
          <a:effectLst/>
        </p:spPr>
      </p:pic>
      <p:sp>
        <p:nvSpPr>
          <p:cNvPr id="4" name="TextBox 3"/>
          <p:cNvSpPr txBox="1"/>
          <p:nvPr/>
        </p:nvSpPr>
        <p:spPr>
          <a:xfrm>
            <a:off x="7239000" y="0"/>
            <a:ext cx="652743" cy="369332"/>
          </a:xfrm>
          <a:prstGeom prst="rect">
            <a:avLst/>
          </a:prstGeom>
          <a:noFill/>
        </p:spPr>
        <p:txBody>
          <a:bodyPr wrap="none" rtlCol="0">
            <a:spAutoFit/>
          </a:bodyPr>
          <a:lstStyle/>
          <a:p>
            <a:r>
              <a:rPr lang="en-US" dirty="0" smtClean="0"/>
              <a:t>1854</a:t>
            </a:r>
            <a:endParaRPr lang="en-US" dirty="0"/>
          </a:p>
        </p:txBody>
      </p:sp>
      <p:pic>
        <p:nvPicPr>
          <p:cNvPr id="1027" name="Picture 3"/>
          <p:cNvPicPr>
            <a:picLocks noChangeAspect="1" noChangeArrowheads="1"/>
          </p:cNvPicPr>
          <p:nvPr/>
        </p:nvPicPr>
        <p:blipFill>
          <a:blip r:embed="rId5"/>
          <a:srcRect/>
          <a:stretch>
            <a:fillRect/>
          </a:stretch>
        </p:blipFill>
        <p:spPr bwMode="auto">
          <a:xfrm>
            <a:off x="7162800" y="3048000"/>
            <a:ext cx="1981200" cy="2873375"/>
          </a:xfrm>
          <a:prstGeom prst="rect">
            <a:avLst/>
          </a:prstGeom>
          <a:noFill/>
          <a:ln w="9525">
            <a:noFill/>
            <a:miter lim="800000"/>
            <a:headEnd/>
            <a:tailEnd/>
          </a:ln>
          <a:effectLst/>
        </p:spPr>
      </p:pic>
      <p:sp>
        <p:nvSpPr>
          <p:cNvPr id="6" name="TextBox 5"/>
          <p:cNvSpPr txBox="1"/>
          <p:nvPr/>
        </p:nvSpPr>
        <p:spPr>
          <a:xfrm>
            <a:off x="7239000" y="3048000"/>
            <a:ext cx="652743" cy="369332"/>
          </a:xfrm>
          <a:prstGeom prst="rect">
            <a:avLst/>
          </a:prstGeom>
          <a:noFill/>
        </p:spPr>
        <p:txBody>
          <a:bodyPr wrap="none" rtlCol="0">
            <a:spAutoFit/>
          </a:bodyPr>
          <a:lstStyle/>
          <a:p>
            <a:r>
              <a:rPr lang="en-US" dirty="0" smtClean="0">
                <a:solidFill>
                  <a:schemeClr val="bg1"/>
                </a:solidFill>
              </a:rPr>
              <a:t>1880</a:t>
            </a:r>
            <a:endParaRPr lang="en-US" dirty="0">
              <a:solidFill>
                <a:schemeClr val="bg1"/>
              </a:solidFill>
            </a:endParaRP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1" name="TextBox 30"/>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1890</a:t>
            </a:r>
            <a:endParaRPr lang="en-US" sz="4800" b="1" dirty="0">
              <a:solidFill>
                <a:srgbClr val="FF0000"/>
              </a:solidFill>
              <a:effectLst>
                <a:outerShdw dist="50800" dir="5400000" algn="ctr" rotWithShape="0">
                  <a:schemeClr val="tx1"/>
                </a:outerShdw>
              </a:effectLst>
            </a:endParaRPr>
          </a:p>
        </p:txBody>
      </p:sp>
      <p:sp useBgFill="1">
        <p:nvSpPr>
          <p:cNvPr id="32" name="TextBox 3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1906</a:t>
            </a:r>
            <a:endParaRPr lang="en-US" sz="4800" b="1" dirty="0">
              <a:solidFill>
                <a:srgbClr val="FF0000"/>
              </a:solidFill>
              <a:effectLst>
                <a:outerShdw dist="50800" dir="5400000" algn="ctr" rotWithShape="0">
                  <a:schemeClr val="tx1"/>
                </a:outerShdw>
              </a:effectLst>
            </a:endParaRPr>
          </a:p>
        </p:txBody>
      </p:sp>
      <p:pic>
        <p:nvPicPr>
          <p:cNvPr id="115716" name="Picture 4" descr="File:United States 1889-11-11-1890-05.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10" name="Picture 2" descr="File:United States 1837-03-1838.png"/>
          <p:cNvPicPr preferRelativeResize="0">
            <a:picLocks noChangeArrowheads="1"/>
          </p:cNvPicPr>
          <p:nvPr/>
        </p:nvPicPr>
        <p:blipFill>
          <a:blip r:embed="rId4"/>
          <a:srcRect l="11259" t="19316" r="78135" b="73458"/>
          <a:stretch>
            <a:fillRect/>
          </a:stretch>
        </p:blipFill>
        <p:spPr bwMode="auto">
          <a:xfrm>
            <a:off x="4114800" y="4572000"/>
            <a:ext cx="731520" cy="152400"/>
          </a:xfrm>
          <a:prstGeom prst="rect">
            <a:avLst/>
          </a:prstGeom>
          <a:noFill/>
        </p:spPr>
      </p:pic>
      <p:pic>
        <p:nvPicPr>
          <p:cNvPr id="33" name="Picture 2" descr="File:United States 1890-07-10-1896-01.png"/>
          <p:cNvPicPr>
            <a:picLocks noChangeAspect="1" noChangeArrowheads="1"/>
          </p:cNvPicPr>
          <p:nvPr/>
        </p:nvPicPr>
        <p:blipFill>
          <a:blip r:embed="rId5"/>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4" descr="File:United States 1889-11-11-1890-05.png"/>
          <p:cNvPicPr>
            <a:picLocks noChangeAspect="1" noChangeArrowheads="1"/>
          </p:cNvPicPr>
          <p:nvPr/>
        </p:nvPicPr>
        <p:blipFill>
          <a:blip r:embed="rId3"/>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3"/>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6" name="Group 38"/>
          <p:cNvGrpSpPr/>
          <p:nvPr/>
        </p:nvGrpSpPr>
        <p:grpSpPr>
          <a:xfrm>
            <a:off x="7086600" y="3886200"/>
            <a:ext cx="1981200" cy="2900065"/>
            <a:chOff x="7162800" y="4267200"/>
            <a:chExt cx="1981200" cy="2900065"/>
          </a:xfrm>
        </p:grpSpPr>
        <p:pic>
          <p:nvPicPr>
            <p:cNvPr id="37" name="Picture 3"/>
            <p:cNvPicPr>
              <a:picLocks noChangeAspect="1" noChangeArrowheads="1"/>
            </p:cNvPicPr>
            <p:nvPr/>
          </p:nvPicPr>
          <p:blipFill>
            <a:blip r:embed="rId6"/>
            <a:srcRect/>
            <a:stretch>
              <a:fillRect/>
            </a:stretch>
          </p:blipFill>
          <p:spPr bwMode="auto">
            <a:xfrm>
              <a:off x="7162800" y="4267200"/>
              <a:ext cx="1981200" cy="2873375"/>
            </a:xfrm>
            <a:prstGeom prst="rect">
              <a:avLst/>
            </a:prstGeom>
            <a:noFill/>
            <a:ln w="9525">
              <a:noFill/>
              <a:miter lim="800000"/>
              <a:headEnd/>
              <a:tailEnd/>
            </a:ln>
            <a:effectLst/>
          </p:spPr>
        </p:pic>
        <p:sp>
          <p:nvSpPr>
            <p:cNvPr id="38" name="TextBox 37"/>
            <p:cNvSpPr txBox="1"/>
            <p:nvPr/>
          </p:nvSpPr>
          <p:spPr>
            <a:xfrm>
              <a:off x="7303278" y="6705600"/>
              <a:ext cx="1764522" cy="461665"/>
            </a:xfrm>
            <a:prstGeom prst="rect">
              <a:avLst/>
            </a:prstGeom>
            <a:solidFill>
              <a:schemeClr val="bg1">
                <a:lumMod val="65000"/>
              </a:schemeClr>
            </a:solidFill>
          </p:spPr>
          <p:txBody>
            <a:bodyPr wrap="none" rtlCol="0">
              <a:spAutoFit/>
            </a:bodyPr>
            <a:lstStyle/>
            <a:p>
              <a:pPr algn="ctr"/>
              <a:r>
                <a:rPr lang="en-US" sz="2400" b="1" dirty="0" smtClean="0">
                  <a:solidFill>
                    <a:schemeClr val="tx1">
                      <a:lumMod val="85000"/>
                      <a:lumOff val="15000"/>
                    </a:schemeClr>
                  </a:solidFill>
                </a:rPr>
                <a:t>Ezra Meeker</a:t>
              </a:r>
              <a:endParaRPr lang="en-US" sz="2400" b="1" dirty="0">
                <a:solidFill>
                  <a:schemeClr val="tx1">
                    <a:lumMod val="85000"/>
                    <a:lumOff val="15000"/>
                  </a:schemeClr>
                </a:solidFill>
              </a:endParaRPr>
            </a:p>
          </p:txBody>
        </p:sp>
      </p:grpSp>
      <p:sp>
        <p:nvSpPr>
          <p:cNvPr id="42" name="TextBox 41"/>
          <p:cNvSpPr txBox="1"/>
          <p:nvPr/>
        </p:nvSpPr>
        <p:spPr>
          <a:xfrm>
            <a:off x="0" y="5181600"/>
            <a:ext cx="7086600" cy="584775"/>
          </a:xfrm>
          <a:prstGeom prst="rect">
            <a:avLst/>
          </a:prstGeom>
          <a:solidFill>
            <a:schemeClr val="bg1"/>
          </a:solidFill>
        </p:spPr>
        <p:txBody>
          <a:bodyPr wrap="square" rtlCol="0">
            <a:spAutoFit/>
          </a:bodyPr>
          <a:lstStyle/>
          <a:p>
            <a:r>
              <a:rPr lang="en-US" sz="3200" dirty="0" smtClean="0"/>
              <a:t>1889: at 59, builds a mansion in Puyallup</a:t>
            </a:r>
            <a:endParaRPr lang="en-US" sz="3200" dirty="0"/>
          </a:p>
        </p:txBody>
      </p:sp>
      <p:sp>
        <p:nvSpPr>
          <p:cNvPr id="43" name="TextBox 42"/>
          <p:cNvSpPr txBox="1"/>
          <p:nvPr/>
        </p:nvSpPr>
        <p:spPr>
          <a:xfrm>
            <a:off x="0" y="2209800"/>
            <a:ext cx="9040488" cy="584775"/>
          </a:xfrm>
          <a:prstGeom prst="rect">
            <a:avLst/>
          </a:prstGeom>
          <a:solidFill>
            <a:srgbClr val="FFBDFF"/>
          </a:solidFill>
        </p:spPr>
        <p:txBody>
          <a:bodyPr wrap="none" rtlCol="0">
            <a:spAutoFit/>
          </a:bodyPr>
          <a:lstStyle/>
          <a:p>
            <a:r>
              <a:rPr lang="en-US" sz="3200" dirty="0" smtClean="0"/>
              <a:t>REMINDER: Meeker traveled the Oregon Trail in 1852</a:t>
            </a:r>
            <a:endParaRPr lang="en-US" sz="3200" dirty="0"/>
          </a:p>
        </p:txBody>
      </p:sp>
      <p:pic>
        <p:nvPicPr>
          <p:cNvPr id="45" name="Picture 5"/>
          <p:cNvPicPr>
            <a:picLocks noChangeAspect="1" noChangeArrowheads="1"/>
          </p:cNvPicPr>
          <p:nvPr/>
        </p:nvPicPr>
        <p:blipFill>
          <a:blip r:embed="rId7"/>
          <a:srcRect l="6761" t="44654" r="10972"/>
          <a:stretch>
            <a:fillRect/>
          </a:stretch>
        </p:blipFill>
        <p:spPr bwMode="auto">
          <a:xfrm>
            <a:off x="228600" y="746125"/>
            <a:ext cx="6587936" cy="4435475"/>
          </a:xfrm>
          <a:prstGeom prst="rect">
            <a:avLst/>
          </a:prstGeom>
          <a:noFill/>
          <a:ln w="50800">
            <a:solidFill>
              <a:schemeClr val="tx1"/>
            </a:solidFill>
            <a:miter lim="800000"/>
            <a:headEnd/>
            <a:tailEnd/>
          </a:ln>
          <a:effectLst/>
        </p:spPr>
      </p:pic>
      <p:sp>
        <p:nvSpPr>
          <p:cNvPr id="47" name="TextBox 46"/>
          <p:cNvSpPr txBox="1"/>
          <p:nvPr/>
        </p:nvSpPr>
        <p:spPr>
          <a:xfrm>
            <a:off x="-76200" y="5739825"/>
            <a:ext cx="7086600" cy="1077218"/>
          </a:xfrm>
          <a:prstGeom prst="rect">
            <a:avLst/>
          </a:prstGeom>
          <a:solidFill>
            <a:schemeClr val="bg1"/>
          </a:solidFill>
        </p:spPr>
        <p:txBody>
          <a:bodyPr wrap="square" rtlCol="0">
            <a:spAutoFit/>
          </a:bodyPr>
          <a:lstStyle/>
          <a:p>
            <a:r>
              <a:rPr lang="en-US" sz="3200" dirty="0" smtClean="0"/>
              <a:t> 1906: at 76, believing Trail is forgotten…  </a:t>
            </a:r>
          </a:p>
          <a:p>
            <a:r>
              <a:rPr lang="en-US" sz="3200" dirty="0" smtClean="0"/>
              <a:t>            he decides to mark the trail.</a:t>
            </a:r>
          </a:p>
        </p:txBody>
      </p:sp>
      <p:grpSp>
        <p:nvGrpSpPr>
          <p:cNvPr id="50" name="Group 49"/>
          <p:cNvGrpSpPr/>
          <p:nvPr/>
        </p:nvGrpSpPr>
        <p:grpSpPr>
          <a:xfrm>
            <a:off x="76200" y="762000"/>
            <a:ext cx="6687480" cy="4438650"/>
            <a:chOff x="1295400" y="1066800"/>
            <a:chExt cx="6687480" cy="4438650"/>
          </a:xfrm>
        </p:grpSpPr>
        <p:pic>
          <p:nvPicPr>
            <p:cNvPr id="51" name="Picture 4"/>
            <p:cNvPicPr>
              <a:picLocks noChangeAspect="1" noChangeArrowheads="1"/>
            </p:cNvPicPr>
            <p:nvPr/>
          </p:nvPicPr>
          <p:blipFill>
            <a:blip r:embed="rId8"/>
            <a:srcRect/>
            <a:stretch>
              <a:fillRect/>
            </a:stretch>
          </p:blipFill>
          <p:spPr bwMode="auto">
            <a:xfrm>
              <a:off x="1382713" y="1076325"/>
              <a:ext cx="6600167" cy="4429125"/>
            </a:xfrm>
            <a:prstGeom prst="rect">
              <a:avLst/>
            </a:prstGeom>
            <a:noFill/>
            <a:ln w="50800">
              <a:solidFill>
                <a:schemeClr val="tx1"/>
              </a:solidFill>
              <a:miter lim="800000"/>
              <a:headEnd/>
              <a:tailEnd/>
            </a:ln>
            <a:effectLst/>
          </p:spPr>
        </p:pic>
        <p:pic>
          <p:nvPicPr>
            <p:cNvPr id="52" name="Picture 4"/>
            <p:cNvPicPr>
              <a:picLocks noChangeAspect="1" noChangeArrowheads="1"/>
            </p:cNvPicPr>
            <p:nvPr/>
          </p:nvPicPr>
          <p:blipFill>
            <a:blip r:embed="rId8"/>
            <a:srcRect l="-1232" t="25397" r="71656" b="60091"/>
            <a:stretch>
              <a:fillRect/>
            </a:stretch>
          </p:blipFill>
          <p:spPr bwMode="auto">
            <a:xfrm flipV="1">
              <a:off x="1295400" y="1066800"/>
              <a:ext cx="1828800" cy="1219200"/>
            </a:xfrm>
            <a:prstGeom prst="rect">
              <a:avLst/>
            </a:prstGeom>
            <a:noFill/>
            <a:ln w="9525">
              <a:noFill/>
              <a:miter lim="800000"/>
              <a:headEnd/>
              <a:tailEnd/>
            </a:ln>
            <a:effectLst/>
          </p:spPr>
        </p:pic>
        <p:pic>
          <p:nvPicPr>
            <p:cNvPr id="53" name="Picture 4"/>
            <p:cNvPicPr>
              <a:picLocks noChangeAspect="1" noChangeArrowheads="1"/>
            </p:cNvPicPr>
            <p:nvPr/>
          </p:nvPicPr>
          <p:blipFill>
            <a:blip r:embed="rId8"/>
            <a:srcRect l="-1232" t="25397" r="71656" b="60091"/>
            <a:stretch>
              <a:fillRect/>
            </a:stretch>
          </p:blipFill>
          <p:spPr bwMode="auto">
            <a:xfrm flipV="1">
              <a:off x="2754313" y="1143000"/>
              <a:ext cx="914400" cy="609600"/>
            </a:xfrm>
            <a:prstGeom prst="rect">
              <a:avLst/>
            </a:prstGeom>
            <a:noFill/>
            <a:ln w="9525">
              <a:noFill/>
              <a:miter lim="800000"/>
              <a:headEnd/>
              <a:tailEnd/>
            </a:ln>
            <a:effectLst/>
          </p:spPr>
        </p:pic>
      </p:grpSp>
      <p:sp>
        <p:nvSpPr>
          <p:cNvPr id="54" name="TextBox 53"/>
          <p:cNvSpPr txBox="1"/>
          <p:nvPr/>
        </p:nvSpPr>
        <p:spPr>
          <a:xfrm rot="19087265">
            <a:off x="6265037" y="2495679"/>
            <a:ext cx="3026932" cy="523220"/>
          </a:xfrm>
          <a:prstGeom prst="rect">
            <a:avLst/>
          </a:prstGeom>
          <a:solidFill>
            <a:schemeClr val="bg1"/>
          </a:solidFill>
          <a:ln w="50800">
            <a:solidFill>
              <a:schemeClr val="tx1"/>
            </a:solidFill>
          </a:ln>
        </p:spPr>
        <p:txBody>
          <a:bodyPr wrap="square" rtlCol="0">
            <a:spAutoFit/>
          </a:bodyPr>
          <a:lstStyle/>
          <a:p>
            <a:r>
              <a:rPr lang="en-US" sz="2800" dirty="0" smtClean="0"/>
              <a:t>Oxen: Dave &amp; Twist</a:t>
            </a:r>
            <a:endParaRPr lang="en-US" sz="2800" dirty="0"/>
          </a:p>
        </p:txBody>
      </p:sp>
      <p:sp>
        <p:nvSpPr>
          <p:cNvPr id="55" name="TextBox 54"/>
          <p:cNvSpPr txBox="1"/>
          <p:nvPr/>
        </p:nvSpPr>
        <p:spPr>
          <a:xfrm rot="19028154">
            <a:off x="6433403" y="2103340"/>
            <a:ext cx="1553595" cy="523220"/>
          </a:xfrm>
          <a:prstGeom prst="rect">
            <a:avLst/>
          </a:prstGeom>
          <a:solidFill>
            <a:schemeClr val="bg1"/>
          </a:solidFill>
          <a:ln w="50800">
            <a:solidFill>
              <a:schemeClr val="tx1"/>
            </a:solidFill>
          </a:ln>
        </p:spPr>
        <p:txBody>
          <a:bodyPr wrap="square" rtlCol="0">
            <a:spAutoFit/>
          </a:bodyPr>
          <a:lstStyle/>
          <a:p>
            <a:r>
              <a:rPr lang="en-US" sz="2800" dirty="0" smtClean="0"/>
              <a:t>Dog:  Jim</a:t>
            </a:r>
            <a:endParaRPr lang="en-US" sz="2800" dirty="0"/>
          </a:p>
        </p:txBody>
      </p:sp>
      <p:sp>
        <p:nvSpPr>
          <p:cNvPr id="62" name="Oval 61"/>
          <p:cNvSpPr/>
          <p:nvPr/>
        </p:nvSpPr>
        <p:spPr>
          <a:xfrm>
            <a:off x="4343400" y="3581400"/>
            <a:ext cx="533400" cy="1066800"/>
          </a:xfrm>
          <a:prstGeom prst="ellipse">
            <a:avLst/>
          </a:prstGeom>
          <a:noFill/>
          <a:ln w="508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61" name="Picture 2" descr="Image result for ezra meeker"/>
          <p:cNvPicPr>
            <a:picLocks noChangeAspect="1" noChangeArrowheads="1"/>
          </p:cNvPicPr>
          <p:nvPr/>
        </p:nvPicPr>
        <p:blipFill>
          <a:blip r:embed="rId9"/>
          <a:srcRect l="9377" t="5262" r="6232"/>
          <a:stretch>
            <a:fillRect/>
          </a:stretch>
        </p:blipFill>
        <p:spPr bwMode="auto">
          <a:xfrm>
            <a:off x="3684587" y="2971800"/>
            <a:ext cx="2057400" cy="2743200"/>
          </a:xfrm>
          <a:prstGeom prst="rect">
            <a:avLst/>
          </a:prstGeom>
          <a:noFill/>
        </p:spPr>
      </p:pic>
      <p:pic>
        <p:nvPicPr>
          <p:cNvPr id="2051" name="Picture 3"/>
          <p:cNvPicPr>
            <a:picLocks noChangeAspect="1" noChangeArrowheads="1"/>
          </p:cNvPicPr>
          <p:nvPr/>
        </p:nvPicPr>
        <p:blipFill>
          <a:blip r:embed="rId10"/>
          <a:srcRect/>
          <a:stretch>
            <a:fillRect/>
          </a:stretch>
        </p:blipFill>
        <p:spPr bwMode="auto">
          <a:xfrm>
            <a:off x="4217987" y="3627437"/>
            <a:ext cx="2487613" cy="1554163"/>
          </a:xfrm>
          <a:prstGeom prst="rect">
            <a:avLst/>
          </a:prstGeom>
          <a:noFill/>
          <a:ln w="50800">
            <a:solidFill>
              <a:schemeClr val="tx1"/>
            </a:solidFill>
            <a:miter lim="800000"/>
            <a:headEnd/>
            <a:tailEnd/>
          </a:ln>
          <a:effectLst/>
        </p:spPr>
      </p:pic>
      <p:grpSp>
        <p:nvGrpSpPr>
          <p:cNvPr id="49"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9"/>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44" name="Rounded Rectangle 43"/>
          <p:cNvSpPr/>
          <p:nvPr/>
        </p:nvSpPr>
        <p:spPr>
          <a:xfrm>
            <a:off x="3276600" y="6248400"/>
            <a:ext cx="2514600" cy="557784"/>
          </a:xfrm>
          <a:prstGeom prst="roundRect">
            <a:avLst/>
          </a:prstGeom>
          <a:noFill/>
          <a:ln w="63500">
            <a:solidFill>
              <a:srgbClr val="FF0000"/>
            </a:solidFill>
          </a:ln>
          <a:effectLst>
            <a:outerShdw dist="50800" dir="8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1027" name="Picture 3"/>
          <p:cNvPicPr>
            <a:picLocks noChangeAspect="1" noChangeArrowheads="1"/>
          </p:cNvPicPr>
          <p:nvPr/>
        </p:nvPicPr>
        <p:blipFill>
          <a:blip r:embed="rId11" cstate="print"/>
          <a:srcRect/>
          <a:stretch>
            <a:fillRect/>
          </a:stretch>
        </p:blipFill>
        <p:spPr bwMode="auto">
          <a:xfrm>
            <a:off x="5094310" y="3114675"/>
            <a:ext cx="1687490" cy="2066925"/>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3"/>
                                        </p:tgtEl>
                                      </p:cBhvr>
                                    </p:animEffect>
                                    <p:set>
                                      <p:cBhvr>
                                        <p:cTn id="7" dur="1" fill="hold">
                                          <p:stCondLst>
                                            <p:cond delay="999"/>
                                          </p:stCondLst>
                                        </p:cTn>
                                        <p:tgtEl>
                                          <p:spTgt spid="43"/>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fade">
                                      <p:cBhvr>
                                        <p:cTn id="10" dur="500"/>
                                        <p:tgtEl>
                                          <p:spTgt spid="4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1000"/>
                                        <p:tgtEl>
                                          <p:spTgt spid="4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wipe(left)">
                                      <p:cBhvr>
                                        <p:cTn id="24" dur="1000"/>
                                        <p:tgtEl>
                                          <p:spTgt spid="44"/>
                                        </p:tgtEl>
                                      </p:cBhvr>
                                    </p:animEffect>
                                  </p:childTnLst>
                                </p:cTn>
                              </p:par>
                            </p:childTnLst>
                          </p:cTn>
                        </p:par>
                        <p:par>
                          <p:cTn id="25" fill="hold">
                            <p:stCondLst>
                              <p:cond delay="1000"/>
                            </p:stCondLst>
                            <p:childTnLst>
                              <p:par>
                                <p:cTn id="26" presetID="22" presetClass="entr" presetSubtype="4" fill="hold" nodeType="afterEffect">
                                  <p:stCondLst>
                                    <p:cond delay="0"/>
                                  </p:stCondLst>
                                  <p:childTnLst>
                                    <p:set>
                                      <p:cBhvr>
                                        <p:cTn id="27" dur="1" fill="hold">
                                          <p:stCondLst>
                                            <p:cond delay="0"/>
                                          </p:stCondLst>
                                        </p:cTn>
                                        <p:tgtEl>
                                          <p:spTgt spid="1027"/>
                                        </p:tgtEl>
                                        <p:attrNameLst>
                                          <p:attrName>style.visibility</p:attrName>
                                        </p:attrNameLst>
                                      </p:cBhvr>
                                      <p:to>
                                        <p:strVal val="visible"/>
                                      </p:to>
                                    </p:set>
                                    <p:animEffect transition="in" filter="wipe(down)">
                                      <p:cBhvr>
                                        <p:cTn id="28" dur="1000"/>
                                        <p:tgtEl>
                                          <p:spTgt spid="102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fade">
                                      <p:cBhvr>
                                        <p:cTn id="33" dur="1000"/>
                                        <p:tgtEl>
                                          <p:spTgt spid="50"/>
                                        </p:tgtEl>
                                      </p:cBhvr>
                                    </p:animEffect>
                                  </p:childTnLst>
                                </p:cTn>
                              </p:par>
                              <p:par>
                                <p:cTn id="34" presetID="10" presetClass="exit" presetSubtype="0" fill="hold" grpId="1" nodeType="withEffect">
                                  <p:stCondLst>
                                    <p:cond delay="0"/>
                                  </p:stCondLst>
                                  <p:childTnLst>
                                    <p:animEffect transition="out" filter="fade">
                                      <p:cBhvr>
                                        <p:cTn id="35" dur="1000"/>
                                        <p:tgtEl>
                                          <p:spTgt spid="44"/>
                                        </p:tgtEl>
                                      </p:cBhvr>
                                    </p:animEffect>
                                    <p:set>
                                      <p:cBhvr>
                                        <p:cTn id="36" dur="1" fill="hold">
                                          <p:stCondLst>
                                            <p:cond delay="999"/>
                                          </p:stCondLst>
                                        </p:cTn>
                                        <p:tgtEl>
                                          <p:spTgt spid="44"/>
                                        </p:tgtEl>
                                        <p:attrNameLst>
                                          <p:attrName>style.visibility</p:attrName>
                                        </p:attrNameLst>
                                      </p:cBhvr>
                                      <p:to>
                                        <p:strVal val="hidden"/>
                                      </p:to>
                                    </p:set>
                                  </p:childTnLst>
                                </p:cTn>
                              </p:par>
                              <p:par>
                                <p:cTn id="37" presetID="10" presetClass="exit" presetSubtype="0" fill="hold" nodeType="withEffect">
                                  <p:stCondLst>
                                    <p:cond delay="0"/>
                                  </p:stCondLst>
                                  <p:childTnLst>
                                    <p:animEffect transition="out" filter="fade">
                                      <p:cBhvr>
                                        <p:cTn id="38" dur="1000"/>
                                        <p:tgtEl>
                                          <p:spTgt spid="1027"/>
                                        </p:tgtEl>
                                      </p:cBhvr>
                                    </p:animEffect>
                                    <p:set>
                                      <p:cBhvr>
                                        <p:cTn id="39" dur="1" fill="hold">
                                          <p:stCondLst>
                                            <p:cond delay="999"/>
                                          </p:stCondLst>
                                        </p:cTn>
                                        <p:tgtEl>
                                          <p:spTgt spid="1027"/>
                                        </p:tgtEl>
                                        <p:attrNameLst>
                                          <p:attrName>style.visibility</p:attrName>
                                        </p:attrNameLst>
                                      </p:cBhvr>
                                      <p:to>
                                        <p:strVal val="hidden"/>
                                      </p:to>
                                    </p:set>
                                  </p:childTnLst>
                                </p:cTn>
                              </p:par>
                            </p:childTnLst>
                          </p:cTn>
                        </p:par>
                        <p:par>
                          <p:cTn id="40" fill="hold">
                            <p:stCondLst>
                              <p:cond delay="1000"/>
                            </p:stCondLst>
                            <p:childTnLst>
                              <p:par>
                                <p:cTn id="41" presetID="10" presetClass="exit" presetSubtype="0" fill="hold" nodeType="afterEffect">
                                  <p:stCondLst>
                                    <p:cond delay="0"/>
                                  </p:stCondLst>
                                  <p:childTnLst>
                                    <p:animEffect transition="out" filter="fade">
                                      <p:cBhvr>
                                        <p:cTn id="42" dur="1000"/>
                                        <p:tgtEl>
                                          <p:spTgt spid="45"/>
                                        </p:tgtEl>
                                      </p:cBhvr>
                                    </p:animEffect>
                                    <p:set>
                                      <p:cBhvr>
                                        <p:cTn id="43" dur="1" fill="hold">
                                          <p:stCondLst>
                                            <p:cond delay="999"/>
                                          </p:stCondLst>
                                        </p:cTn>
                                        <p:tgtEl>
                                          <p:spTgt spid="45"/>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left)">
                                      <p:cBhvr>
                                        <p:cTn id="48" dur="1000"/>
                                        <p:tgtEl>
                                          <p:spTgt spid="62"/>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0" fill="hold" nodeType="click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Effect transition="in" filter="fade">
                                      <p:cBhvr>
                                        <p:cTn id="55" dur="1000"/>
                                        <p:tgtEl>
                                          <p:spTgt spid="61"/>
                                        </p:tgtEl>
                                      </p:cBhvr>
                                    </p:animEffect>
                                  </p:childTnLst>
                                </p:cTn>
                              </p:par>
                              <p:par>
                                <p:cTn id="56" presetID="63" presetClass="path" presetSubtype="0" accel="50000" decel="50000" fill="hold" nodeType="withEffect">
                                  <p:stCondLst>
                                    <p:cond delay="0"/>
                                  </p:stCondLst>
                                  <p:childTnLst>
                                    <p:animMotion origin="layout" path="M 0.00833 -3.33333E-6 L 0.35955 0.14445 " pathEditMode="relative" rAng="0" ptsTypes="AA">
                                      <p:cBhvr>
                                        <p:cTn id="57" dur="1000" fill="hold"/>
                                        <p:tgtEl>
                                          <p:spTgt spid="61"/>
                                        </p:tgtEl>
                                        <p:attrNameLst>
                                          <p:attrName>ppt_x</p:attrName>
                                          <p:attrName>ppt_y</p:attrName>
                                        </p:attrNameLst>
                                      </p:cBhvr>
                                      <p:rCtr x="176" y="72"/>
                                    </p:animMotion>
                                  </p:childTnLst>
                                </p:cTn>
                              </p:par>
                              <p:par>
                                <p:cTn id="58" presetID="10" presetClass="entr" presetSubtype="0" fill="hold" nodeType="withEffect">
                                  <p:stCondLst>
                                    <p:cond delay="5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1000"/>
                                        <p:tgtEl>
                                          <p:spTgt spid="49"/>
                                        </p:tgtEl>
                                      </p:cBhvr>
                                    </p:animEffect>
                                  </p:childTnLst>
                                </p:cTn>
                              </p:par>
                              <p:par>
                                <p:cTn id="61" presetID="10" presetClass="exit" presetSubtype="0" fill="hold" nodeType="withEffect">
                                  <p:stCondLst>
                                    <p:cond delay="1000"/>
                                  </p:stCondLst>
                                  <p:childTnLst>
                                    <p:animEffect transition="out" filter="fade">
                                      <p:cBhvr>
                                        <p:cTn id="62" dur="1000"/>
                                        <p:tgtEl>
                                          <p:spTgt spid="61"/>
                                        </p:tgtEl>
                                      </p:cBhvr>
                                    </p:animEffect>
                                    <p:set>
                                      <p:cBhvr>
                                        <p:cTn id="63" dur="1" fill="hold">
                                          <p:stCondLst>
                                            <p:cond delay="999"/>
                                          </p:stCondLst>
                                        </p:cTn>
                                        <p:tgtEl>
                                          <p:spTgt spid="61"/>
                                        </p:tgtEl>
                                        <p:attrNameLst>
                                          <p:attrName>style.visibility</p:attrName>
                                        </p:attrNameLst>
                                      </p:cBhvr>
                                      <p:to>
                                        <p:strVal val="hidden"/>
                                      </p:to>
                                    </p:set>
                                  </p:childTnLst>
                                </p:cTn>
                              </p:par>
                              <p:par>
                                <p:cTn id="64" presetID="10" presetClass="exit" presetSubtype="0" fill="hold" nodeType="withEffect">
                                  <p:stCondLst>
                                    <p:cond delay="1000"/>
                                  </p:stCondLst>
                                  <p:childTnLst>
                                    <p:animEffect transition="out" filter="fade">
                                      <p:cBhvr>
                                        <p:cTn id="65" dur="1000"/>
                                        <p:tgtEl>
                                          <p:spTgt spid="6"/>
                                        </p:tgtEl>
                                      </p:cBhvr>
                                    </p:animEffect>
                                    <p:set>
                                      <p:cBhvr>
                                        <p:cTn id="66" dur="1" fill="hold">
                                          <p:stCondLst>
                                            <p:cond delay="999"/>
                                          </p:stCondLst>
                                        </p:cTn>
                                        <p:tgtEl>
                                          <p:spTgt spid="6"/>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35" presetClass="path" presetSubtype="0" accel="50000" decel="50000" fill="hold" grpId="1" nodeType="clickEffect">
                                  <p:stCondLst>
                                    <p:cond delay="0"/>
                                  </p:stCondLst>
                                  <p:childTnLst>
                                    <p:animMotion origin="layout" path="M -3.33333E-6 1.11111E-6 L -0.1125 0.03333 " pathEditMode="relative" rAng="0" ptsTypes="AA">
                                      <p:cBhvr>
                                        <p:cTn id="70" dur="1000" fill="hold"/>
                                        <p:tgtEl>
                                          <p:spTgt spid="62"/>
                                        </p:tgtEl>
                                        <p:attrNameLst>
                                          <p:attrName>ppt_x</p:attrName>
                                          <p:attrName>ppt_y</p:attrName>
                                        </p:attrNameLst>
                                      </p:cBhvr>
                                      <p:rCtr x="-56" y="17"/>
                                    </p:animMotion>
                                  </p:childTnLst>
                                </p:cTn>
                              </p:par>
                              <p:par>
                                <p:cTn id="71" presetID="8" presetClass="emph" presetSubtype="0" fill="hold" grpId="2" nodeType="withEffect">
                                  <p:stCondLst>
                                    <p:cond delay="0"/>
                                  </p:stCondLst>
                                  <p:childTnLst>
                                    <p:animRot by="5400000">
                                      <p:cBhvr>
                                        <p:cTn id="72" dur="1000" fill="hold"/>
                                        <p:tgtEl>
                                          <p:spTgt spid="62"/>
                                        </p:tgtEl>
                                        <p:attrNameLst>
                                          <p:attrName>r</p:attrName>
                                        </p:attrNameLst>
                                      </p:cBhvr>
                                    </p:animRot>
                                  </p:childTnLst>
                                </p:cTn>
                              </p:par>
                            </p:childTnLst>
                          </p:cTn>
                        </p:par>
                        <p:par>
                          <p:cTn id="73" fill="hold">
                            <p:stCondLst>
                              <p:cond delay="1000"/>
                            </p:stCondLst>
                            <p:childTnLst>
                              <p:par>
                                <p:cTn id="74" presetID="10" presetClass="entr" presetSubtype="0" fill="hold" grpId="0" nodeType="afterEffect">
                                  <p:stCondLst>
                                    <p:cond delay="0"/>
                                  </p:stCondLst>
                                  <p:childTnLst>
                                    <p:set>
                                      <p:cBhvr>
                                        <p:cTn id="75" dur="1" fill="hold">
                                          <p:stCondLst>
                                            <p:cond delay="0"/>
                                          </p:stCondLst>
                                        </p:cTn>
                                        <p:tgtEl>
                                          <p:spTgt spid="54"/>
                                        </p:tgtEl>
                                        <p:attrNameLst>
                                          <p:attrName>style.visibility</p:attrName>
                                        </p:attrNameLst>
                                      </p:cBhvr>
                                      <p:to>
                                        <p:strVal val="visible"/>
                                      </p:to>
                                    </p:set>
                                    <p:animEffect transition="in" filter="fade">
                                      <p:cBhvr>
                                        <p:cTn id="76" dur="1000"/>
                                        <p:tgtEl>
                                          <p:spTgt spid="54"/>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grpId="3" nodeType="clickEffect">
                                  <p:stCondLst>
                                    <p:cond delay="0"/>
                                  </p:stCondLst>
                                  <p:childTnLst>
                                    <p:animMotion origin="layout" path="M -0.1125 0.03333 L 0.07917 0.08889 " pathEditMode="relative" rAng="0" ptsTypes="AA">
                                      <p:cBhvr>
                                        <p:cTn id="80" dur="1000" fill="hold"/>
                                        <p:tgtEl>
                                          <p:spTgt spid="62"/>
                                        </p:tgtEl>
                                        <p:attrNameLst>
                                          <p:attrName>ppt_x</p:attrName>
                                          <p:attrName>ppt_y</p:attrName>
                                        </p:attrNameLst>
                                      </p:cBhvr>
                                      <p:rCtr x="96" y="28"/>
                                    </p:animMotion>
                                  </p:childTnLst>
                                </p:cTn>
                              </p:par>
                            </p:childTnLst>
                          </p:cTn>
                        </p:par>
                        <p:par>
                          <p:cTn id="81" fill="hold">
                            <p:stCondLst>
                              <p:cond delay="1000"/>
                            </p:stCondLst>
                            <p:childTnLst>
                              <p:par>
                                <p:cTn id="82" presetID="10" presetClass="entr" presetSubtype="0" fill="hold" grpId="0" nodeType="afterEffect">
                                  <p:stCondLst>
                                    <p:cond delay="0"/>
                                  </p:stCondLst>
                                  <p:childTnLst>
                                    <p:set>
                                      <p:cBhvr>
                                        <p:cTn id="83" dur="1" fill="hold">
                                          <p:stCondLst>
                                            <p:cond delay="0"/>
                                          </p:stCondLst>
                                        </p:cTn>
                                        <p:tgtEl>
                                          <p:spTgt spid="55"/>
                                        </p:tgtEl>
                                        <p:attrNameLst>
                                          <p:attrName>style.visibility</p:attrName>
                                        </p:attrNameLst>
                                      </p:cBhvr>
                                      <p:to>
                                        <p:strVal val="visible"/>
                                      </p:to>
                                    </p:set>
                                    <p:animEffect transition="in" filter="fade">
                                      <p:cBhvr>
                                        <p:cTn id="84" dur="1000"/>
                                        <p:tgtEl>
                                          <p:spTgt spid="55"/>
                                        </p:tgtEl>
                                      </p:cBhvr>
                                    </p:animEffect>
                                  </p:childTnLst>
                                </p:cTn>
                              </p:par>
                              <p:par>
                                <p:cTn id="85" presetID="53" presetClass="entr" presetSubtype="0" fill="hold" nodeType="withEffect">
                                  <p:stCondLst>
                                    <p:cond delay="0"/>
                                  </p:stCondLst>
                                  <p:childTnLst>
                                    <p:set>
                                      <p:cBhvr>
                                        <p:cTn id="86" dur="1" fill="hold">
                                          <p:stCondLst>
                                            <p:cond delay="0"/>
                                          </p:stCondLst>
                                        </p:cTn>
                                        <p:tgtEl>
                                          <p:spTgt spid="2051"/>
                                        </p:tgtEl>
                                        <p:attrNameLst>
                                          <p:attrName>style.visibility</p:attrName>
                                        </p:attrNameLst>
                                      </p:cBhvr>
                                      <p:to>
                                        <p:strVal val="visible"/>
                                      </p:to>
                                    </p:set>
                                    <p:anim calcmode="lin" valueType="num">
                                      <p:cBhvr>
                                        <p:cTn id="87" dur="1000" fill="hold"/>
                                        <p:tgtEl>
                                          <p:spTgt spid="2051"/>
                                        </p:tgtEl>
                                        <p:attrNameLst>
                                          <p:attrName>ppt_w</p:attrName>
                                        </p:attrNameLst>
                                      </p:cBhvr>
                                      <p:tavLst>
                                        <p:tav tm="0">
                                          <p:val>
                                            <p:fltVal val="0"/>
                                          </p:val>
                                        </p:tav>
                                        <p:tav tm="100000">
                                          <p:val>
                                            <p:strVal val="#ppt_w"/>
                                          </p:val>
                                        </p:tav>
                                      </p:tavLst>
                                    </p:anim>
                                    <p:anim calcmode="lin" valueType="num">
                                      <p:cBhvr>
                                        <p:cTn id="88" dur="1000" fill="hold"/>
                                        <p:tgtEl>
                                          <p:spTgt spid="2051"/>
                                        </p:tgtEl>
                                        <p:attrNameLst>
                                          <p:attrName>ppt_h</p:attrName>
                                        </p:attrNameLst>
                                      </p:cBhvr>
                                      <p:tavLst>
                                        <p:tav tm="0">
                                          <p:val>
                                            <p:fltVal val="0"/>
                                          </p:val>
                                        </p:tav>
                                        <p:tav tm="100000">
                                          <p:val>
                                            <p:strVal val="#ppt_h"/>
                                          </p:val>
                                        </p:tav>
                                      </p:tavLst>
                                    </p:anim>
                                    <p:animEffect transition="in" filter="fade">
                                      <p:cBhvr>
                                        <p:cTn id="89" dur="1000"/>
                                        <p:tgtEl>
                                          <p:spTgt spid="2051"/>
                                        </p:tgtEl>
                                      </p:cBhvr>
                                    </p:animEffect>
                                  </p:childTnLst>
                                </p:cTn>
                              </p:par>
                            </p:childTnLst>
                          </p:cTn>
                        </p:par>
                        <p:par>
                          <p:cTn id="90" fill="hold">
                            <p:stCondLst>
                              <p:cond delay="2000"/>
                            </p:stCondLst>
                            <p:childTnLst>
                              <p:par>
                                <p:cTn id="91" presetID="10" presetClass="exit" presetSubtype="0" fill="hold" grpId="4" nodeType="afterEffect">
                                  <p:stCondLst>
                                    <p:cond delay="0"/>
                                  </p:stCondLst>
                                  <p:childTnLst>
                                    <p:animEffect transition="out" filter="fade">
                                      <p:cBhvr>
                                        <p:cTn id="92" dur="1000"/>
                                        <p:tgtEl>
                                          <p:spTgt spid="62"/>
                                        </p:tgtEl>
                                      </p:cBhvr>
                                    </p:animEffect>
                                    <p:set>
                                      <p:cBhvr>
                                        <p:cTn id="93" dur="1" fill="hold">
                                          <p:stCondLst>
                                            <p:cond delay="999"/>
                                          </p:stCondLst>
                                        </p:cTn>
                                        <p:tgtEl>
                                          <p:spTgt spid="62"/>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10" presetClass="exit" presetSubtype="0" fill="hold" nodeType="clickEffect">
                                  <p:stCondLst>
                                    <p:cond delay="0"/>
                                  </p:stCondLst>
                                  <p:childTnLst>
                                    <p:animEffect transition="out" filter="fade">
                                      <p:cBhvr>
                                        <p:cTn id="97" dur="1000"/>
                                        <p:tgtEl>
                                          <p:spTgt spid="2051"/>
                                        </p:tgtEl>
                                      </p:cBhvr>
                                    </p:animEffect>
                                    <p:set>
                                      <p:cBhvr>
                                        <p:cTn id="98" dur="1" fill="hold">
                                          <p:stCondLst>
                                            <p:cond delay="999"/>
                                          </p:stCondLst>
                                        </p:cTn>
                                        <p:tgtEl>
                                          <p:spTgt spid="2051"/>
                                        </p:tgtEl>
                                        <p:attrNameLst>
                                          <p:attrName>style.visibility</p:attrName>
                                        </p:attrNameLst>
                                      </p:cBhvr>
                                      <p:to>
                                        <p:strVal val="hidden"/>
                                      </p:to>
                                    </p:set>
                                  </p:childTnLst>
                                </p:cTn>
                              </p:par>
                              <p:par>
                                <p:cTn id="99" presetID="10" presetClass="exit" presetSubtype="0" fill="hold" nodeType="withEffect">
                                  <p:stCondLst>
                                    <p:cond delay="0"/>
                                  </p:stCondLst>
                                  <p:childTnLst>
                                    <p:animEffect transition="out" filter="fade">
                                      <p:cBhvr>
                                        <p:cTn id="100" dur="1000"/>
                                        <p:tgtEl>
                                          <p:spTgt spid="50"/>
                                        </p:tgtEl>
                                      </p:cBhvr>
                                    </p:animEffect>
                                    <p:set>
                                      <p:cBhvr>
                                        <p:cTn id="101" dur="1" fill="hold">
                                          <p:stCondLst>
                                            <p:cond delay="999"/>
                                          </p:stCondLst>
                                        </p:cTn>
                                        <p:tgtEl>
                                          <p:spTgt spid="50"/>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2"/>
                                        </p:tgtEl>
                                      </p:cBhvr>
                                    </p:animEffect>
                                    <p:set>
                                      <p:cBhvr>
                                        <p:cTn id="104" dur="1" fill="hold">
                                          <p:stCondLst>
                                            <p:cond delay="999"/>
                                          </p:stCondLst>
                                        </p:cTn>
                                        <p:tgtEl>
                                          <p:spTgt spid="42"/>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47"/>
                                        </p:tgtEl>
                                      </p:cBhvr>
                                    </p:animEffect>
                                    <p:set>
                                      <p:cBhvr>
                                        <p:cTn id="107" dur="1" fill="hold">
                                          <p:stCondLst>
                                            <p:cond delay="999"/>
                                          </p:stCondLst>
                                        </p:cTn>
                                        <p:tgtEl>
                                          <p:spTgt spid="47"/>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55"/>
                                        </p:tgtEl>
                                      </p:cBhvr>
                                    </p:animEffect>
                                    <p:set>
                                      <p:cBhvr>
                                        <p:cTn id="110" dur="1" fill="hold">
                                          <p:stCondLst>
                                            <p:cond delay="999"/>
                                          </p:stCondLst>
                                        </p:cTn>
                                        <p:tgtEl>
                                          <p:spTgt spid="55"/>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54"/>
                                        </p:tgtEl>
                                      </p:cBhvr>
                                    </p:animEffect>
                                    <p:set>
                                      <p:cBhvr>
                                        <p:cTn id="113" dur="1" fill="hold">
                                          <p:stCondLst>
                                            <p:cond delay="999"/>
                                          </p:stCondLst>
                                        </p:cTn>
                                        <p:tgtEl>
                                          <p:spTgt spid="54"/>
                                        </p:tgtEl>
                                        <p:attrNameLst>
                                          <p:attrName>style.visibility</p:attrName>
                                        </p:attrNameLst>
                                      </p:cBhvr>
                                      <p:to>
                                        <p:strVal val="hidden"/>
                                      </p:to>
                                    </p:set>
                                  </p:childTnLst>
                                </p:cTn>
                              </p:par>
                            </p:childTnLst>
                          </p:cTn>
                        </p:par>
                        <p:par>
                          <p:cTn id="114" fill="hold">
                            <p:stCondLst>
                              <p:cond delay="1000"/>
                            </p:stCondLst>
                            <p:childTnLst>
                              <p:par>
                                <p:cTn id="115" presetID="49" presetClass="entr" presetSubtype="0" decel="100000" fill="hold" grpId="0" nodeType="after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1000" fill="hold"/>
                                        <p:tgtEl>
                                          <p:spTgt spid="32"/>
                                        </p:tgtEl>
                                        <p:attrNameLst>
                                          <p:attrName>ppt_w</p:attrName>
                                        </p:attrNameLst>
                                      </p:cBhvr>
                                      <p:tavLst>
                                        <p:tav tm="0">
                                          <p:val>
                                            <p:fltVal val="0"/>
                                          </p:val>
                                        </p:tav>
                                        <p:tav tm="100000">
                                          <p:val>
                                            <p:strVal val="#ppt_w"/>
                                          </p:val>
                                        </p:tav>
                                      </p:tavLst>
                                    </p:anim>
                                    <p:anim calcmode="lin" valueType="num">
                                      <p:cBhvr>
                                        <p:cTn id="118" dur="1000" fill="hold"/>
                                        <p:tgtEl>
                                          <p:spTgt spid="32"/>
                                        </p:tgtEl>
                                        <p:attrNameLst>
                                          <p:attrName>ppt_h</p:attrName>
                                        </p:attrNameLst>
                                      </p:cBhvr>
                                      <p:tavLst>
                                        <p:tav tm="0">
                                          <p:val>
                                            <p:fltVal val="0"/>
                                          </p:val>
                                        </p:tav>
                                        <p:tav tm="100000">
                                          <p:val>
                                            <p:strVal val="#ppt_h"/>
                                          </p:val>
                                        </p:tav>
                                      </p:tavLst>
                                    </p:anim>
                                    <p:anim calcmode="lin" valueType="num">
                                      <p:cBhvr>
                                        <p:cTn id="119" dur="1000" fill="hold"/>
                                        <p:tgtEl>
                                          <p:spTgt spid="32"/>
                                        </p:tgtEl>
                                        <p:attrNameLst>
                                          <p:attrName>style.rotation</p:attrName>
                                        </p:attrNameLst>
                                      </p:cBhvr>
                                      <p:tavLst>
                                        <p:tav tm="0">
                                          <p:val>
                                            <p:fltVal val="360"/>
                                          </p:val>
                                        </p:tav>
                                        <p:tav tm="100000">
                                          <p:val>
                                            <p:fltVal val="0"/>
                                          </p:val>
                                        </p:tav>
                                      </p:tavLst>
                                    </p:anim>
                                    <p:animEffect transition="in" filter="fade">
                                      <p:cBhvr>
                                        <p:cTn id="120" dur="1000"/>
                                        <p:tgtEl>
                                          <p:spTgt spid="32"/>
                                        </p:tgtEl>
                                      </p:cBhvr>
                                    </p:animEffect>
                                  </p:childTnLst>
                                </p:cTn>
                              </p:par>
                              <p:par>
                                <p:cTn id="121" presetID="49" presetClass="exit" presetSubtype="0" accel="100000" fill="hold" grpId="0" nodeType="withEffect">
                                  <p:stCondLst>
                                    <p:cond delay="0"/>
                                  </p:stCondLst>
                                  <p:childTnLst>
                                    <p:anim calcmode="lin" valueType="num">
                                      <p:cBhvr>
                                        <p:cTn id="122" dur="1000"/>
                                        <p:tgtEl>
                                          <p:spTgt spid="31"/>
                                        </p:tgtEl>
                                        <p:attrNameLst>
                                          <p:attrName>ppt_w</p:attrName>
                                        </p:attrNameLst>
                                      </p:cBhvr>
                                      <p:tavLst>
                                        <p:tav tm="0">
                                          <p:val>
                                            <p:strVal val="ppt_w"/>
                                          </p:val>
                                        </p:tav>
                                        <p:tav tm="100000">
                                          <p:val>
                                            <p:fltVal val="0"/>
                                          </p:val>
                                        </p:tav>
                                      </p:tavLst>
                                    </p:anim>
                                    <p:anim calcmode="lin" valueType="num">
                                      <p:cBhvr>
                                        <p:cTn id="123" dur="1000"/>
                                        <p:tgtEl>
                                          <p:spTgt spid="31"/>
                                        </p:tgtEl>
                                        <p:attrNameLst>
                                          <p:attrName>ppt_h</p:attrName>
                                        </p:attrNameLst>
                                      </p:cBhvr>
                                      <p:tavLst>
                                        <p:tav tm="0">
                                          <p:val>
                                            <p:strVal val="ppt_h"/>
                                          </p:val>
                                        </p:tav>
                                        <p:tav tm="100000">
                                          <p:val>
                                            <p:fltVal val="0"/>
                                          </p:val>
                                        </p:tav>
                                      </p:tavLst>
                                    </p:anim>
                                    <p:anim calcmode="lin" valueType="num">
                                      <p:cBhvr>
                                        <p:cTn id="124" dur="1000"/>
                                        <p:tgtEl>
                                          <p:spTgt spid="31"/>
                                        </p:tgtEl>
                                        <p:attrNameLst>
                                          <p:attrName>style.rotation</p:attrName>
                                        </p:attrNameLst>
                                      </p:cBhvr>
                                      <p:tavLst>
                                        <p:tav tm="0">
                                          <p:val>
                                            <p:fltVal val="0"/>
                                          </p:val>
                                        </p:tav>
                                        <p:tav tm="100000">
                                          <p:val>
                                            <p:fltVal val="360"/>
                                          </p:val>
                                        </p:tav>
                                      </p:tavLst>
                                    </p:anim>
                                    <p:animEffect transition="out" filter="fade">
                                      <p:cBhvr>
                                        <p:cTn id="125" dur="1000"/>
                                        <p:tgtEl>
                                          <p:spTgt spid="31"/>
                                        </p:tgtEl>
                                      </p:cBhvr>
                                    </p:animEffect>
                                    <p:set>
                                      <p:cBhvr>
                                        <p:cTn id="126" dur="1" fill="hold">
                                          <p:stCondLst>
                                            <p:cond delay="999"/>
                                          </p:stCondLst>
                                        </p:cTn>
                                        <p:tgtEl>
                                          <p:spTgt spid="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42" grpId="0" animBg="1"/>
      <p:bldP spid="42" grpId="1" animBg="1"/>
      <p:bldP spid="43" grpId="0" animBg="1"/>
      <p:bldP spid="47" grpId="0" animBg="1"/>
      <p:bldP spid="47" grpId="1" animBg="1"/>
      <p:bldP spid="54" grpId="0" animBg="1"/>
      <p:bldP spid="54" grpId="1" animBg="1"/>
      <p:bldP spid="55" grpId="0" animBg="1"/>
      <p:bldP spid="55" grpId="1" animBg="1"/>
      <p:bldP spid="62" grpId="0" animBg="1"/>
      <p:bldP spid="62" grpId="1" animBg="1"/>
      <p:bldP spid="62" grpId="2" animBg="1"/>
      <p:bldP spid="62" grpId="3" animBg="1"/>
      <p:bldP spid="62" grpId="4" animBg="1"/>
      <p:bldP spid="44" grpId="0" animBg="1"/>
      <p:bldP spid="44" grpId="1"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37487185"/>
          </a:xfrm>
          <a:prstGeom prst="rect">
            <a:avLst/>
          </a:prstGeom>
        </p:spPr>
        <p:txBody>
          <a:bodyPr wrap="square">
            <a:spAutoFit/>
          </a:bodyPr>
          <a:lstStyle/>
          <a:p>
            <a:r>
              <a:rPr lang="en-US" dirty="0" smtClean="0">
                <a:hlinkClick r:id="rId2"/>
              </a:rPr>
              <a:t>http://historylink.org/File/7746</a:t>
            </a:r>
            <a:endParaRPr lang="en-US" dirty="0" smtClean="0"/>
          </a:p>
          <a:p>
            <a:pPr fontAlgn="base"/>
            <a:r>
              <a:rPr lang="en-US" dirty="0" smtClean="0"/>
              <a:t>	In January 29, 1906, Washington pioneer hop farmer Ezra Meeker (1830-1928) departs his grand home in Puyallup on a round trip expedition retracing the old emigrant trail to Oregon. </a:t>
            </a:r>
            <a:r>
              <a:rPr lang="en-US" dirty="0" err="1" smtClean="0"/>
              <a:t>Meeker's</a:t>
            </a:r>
            <a:r>
              <a:rPr lang="en-US" dirty="0" smtClean="0"/>
              <a:t> wagon is an old-style prairie schooner of the type used by thousands of the western pioneers who made up the great overland migration to the Oregon Country/Oregon Territory between 1841 and 1870. The goal of </a:t>
            </a:r>
            <a:r>
              <a:rPr lang="en-US" dirty="0" err="1" smtClean="0"/>
              <a:t>Meeker's</a:t>
            </a:r>
            <a:r>
              <a:rPr lang="en-US" dirty="0" smtClean="0"/>
              <a:t> journey is to publicize the historical importance of the Oregon Trail and to seek federal funding for its preservation.</a:t>
            </a:r>
          </a:p>
          <a:p>
            <a:pPr fontAlgn="base"/>
            <a:r>
              <a:rPr lang="en-US" b="1" dirty="0" smtClean="0"/>
              <a:t>The Oregon Trail</a:t>
            </a:r>
            <a:endParaRPr lang="en-US" dirty="0" smtClean="0"/>
          </a:p>
          <a:p>
            <a:pPr fontAlgn="base"/>
            <a:r>
              <a:rPr lang="en-US" dirty="0" smtClean="0"/>
              <a:t>	Meeker, his wife Eliza Jane Sumner Meeker (1834-1909), and their infant son Marion traveled to Oregon Territory over the emigrant trail in 1852, ultimately settling in the Puyallup Valley and founding the town of Puyallup.</a:t>
            </a:r>
          </a:p>
          <a:p>
            <a:pPr fontAlgn="base"/>
            <a:r>
              <a:rPr lang="en-US" dirty="0" smtClean="0"/>
              <a:t>	Travel on the Oregon Trail began in 1841. The bulk of the overland emigration came abruptly to a close when the Union Pacific and Central Pacific railroads completed the nation's first transcontinental railroad line on May 10, 1869. However, anecdotal evidence suggests that some families who could not afford train tickets continued to make the trip by wagon even up until the earliest years of the twentieth century.</a:t>
            </a:r>
          </a:p>
          <a:p>
            <a:pPr fontAlgn="base"/>
            <a:r>
              <a:rPr lang="en-US" dirty="0" smtClean="0"/>
              <a:t>	By 1906 many portions of the path had been ploughed up by farmers, buried under new construction, or simply overgrown and become difficult to distinguish. Meeker planned to identify the trail's exact path and place historical markers along the way. He also hoped that one day the Oregon Trail would be commemorated by what he described in a March 18, 1906, </a:t>
            </a:r>
          </a:p>
          <a:p>
            <a:pPr fontAlgn="base"/>
            <a:r>
              <a:rPr lang="en-US" i="1" dirty="0" smtClean="0"/>
              <a:t>Seattle Post-Intelligencer</a:t>
            </a:r>
            <a:r>
              <a:rPr lang="en-US" dirty="0" smtClean="0"/>
              <a:t> article as "the monument of utility, a great 'pioneer way,' a national highway where multitudes will travel in ease and comfort in the coming passenger automobile of the future, the car without rails, track without monopoly, the people's own, untrammeled by vexatious control for gain" ("Ezra Meeker Dedicates First Monument On the Old Trail At The </a:t>
            </a:r>
            <a:r>
              <a:rPr lang="en-US" dirty="0" err="1" smtClean="0"/>
              <a:t>Dalles</a:t>
            </a:r>
            <a:r>
              <a:rPr lang="en-US" dirty="0" smtClean="0"/>
              <a:t>, Oregon").</a:t>
            </a:r>
          </a:p>
          <a:p>
            <a:pPr fontAlgn="base"/>
            <a:r>
              <a:rPr lang="en-US" b="1" dirty="0" smtClean="0"/>
              <a:t>Preparations</a:t>
            </a:r>
            <a:endParaRPr lang="en-US" dirty="0" smtClean="0"/>
          </a:p>
          <a:p>
            <a:pPr fontAlgn="base"/>
            <a:r>
              <a:rPr lang="en-US" dirty="0" smtClean="0"/>
              <a:t>	Meeker chose to travel in a replicated covered wagon. The Puyallup firm of Cline and McCoy built the wagon using mostly new wood. One wheel hub and some of the metalwork were salvaged from wagons that had originally crossed the plains in 1853. The wagon box was fashioned like a boat and could, if necessary, be detached from the wheelbase and floated across rivers. This style of wagon was known as a prairie schooner. The canvas cover was painted with a map of the Old Oregon Trail and with slogans describing </a:t>
            </a:r>
            <a:r>
              <a:rPr lang="en-US" dirty="0" err="1" smtClean="0"/>
              <a:t>Meeker's</a:t>
            </a:r>
            <a:r>
              <a:rPr lang="en-US" dirty="0" smtClean="0"/>
              <a:t> planned journey. Puyallup hardware merchant Charlie Hood supplied the wooden yoke and special ox shoes (like horse shoes but shaped for cloven hooves).</a:t>
            </a:r>
          </a:p>
          <a:p>
            <a:pPr fontAlgn="base"/>
            <a:r>
              <a:rPr lang="en-US" dirty="0" smtClean="0"/>
              <a:t>	Vandalism vexed Meeker from the start. He later recounted in </a:t>
            </a:r>
            <a:r>
              <a:rPr lang="en-US" i="1" dirty="0" smtClean="0"/>
              <a:t>Ox Team Days,</a:t>
            </a:r>
            <a:r>
              <a:rPr lang="en-US" dirty="0" smtClean="0"/>
              <a:t> "First I noticed a name or two written on the wagon bed, then a dozen or more, all stealthily placed there, until the whole was so covered that there was no room for more. Finally the vandals began carving initials on the wagon bed and cutting off pieces to carry away. Eventually I put a stop to such vandalism by employing special police, posting notices, and nabbing some offenders in the very act" (Meeker and </a:t>
            </a:r>
            <a:r>
              <a:rPr lang="en-US" dirty="0" err="1" smtClean="0"/>
              <a:t>Driggs</a:t>
            </a:r>
            <a:r>
              <a:rPr lang="en-US" dirty="0" smtClean="0"/>
              <a:t>, p. 215).</a:t>
            </a:r>
          </a:p>
          <a:p>
            <a:pPr fontAlgn="base"/>
            <a:r>
              <a:rPr lang="en-US" dirty="0" smtClean="0"/>
              <a:t>	Two oxen, seven-year-old Twist and four-year-old Dave, pulled the wagon. Meeker bought a scotch collie, Jim, to serve as a watchdog. Herman Goebel managed the oxen from Puyallup to The </a:t>
            </a:r>
            <a:r>
              <a:rPr lang="en-US" dirty="0" err="1" smtClean="0"/>
              <a:t>Dalles</a:t>
            </a:r>
            <a:r>
              <a:rPr lang="en-US" dirty="0" smtClean="0"/>
              <a:t>, where William </a:t>
            </a:r>
            <a:r>
              <a:rPr lang="en-US" dirty="0" err="1" smtClean="0"/>
              <a:t>Mardon</a:t>
            </a:r>
            <a:r>
              <a:rPr lang="en-US" dirty="0" smtClean="0"/>
              <a:t> replaced him. Twist died on the trail after pulling the wagon some 1,700 miles, possibly felled by eating poisonous weeds, and was replaced with another ox, Dandy.</a:t>
            </a:r>
          </a:p>
          <a:p>
            <a:pPr fontAlgn="base"/>
            <a:r>
              <a:rPr lang="en-US" dirty="0" smtClean="0"/>
              <a:t>	</a:t>
            </a:r>
            <a:r>
              <a:rPr lang="en-US" dirty="0" err="1" smtClean="0"/>
              <a:t>Meeker's</a:t>
            </a:r>
            <a:r>
              <a:rPr lang="en-US" dirty="0" smtClean="0"/>
              <a:t> first camp was in the yard of his mansion in Puyallup. He took the oxen on trial jaunts to accustom them to the yoke and to pulling the wagon. With flowing beard and white hair, rangy Ezra Meeker looked the part of a pioneer, although many of his neighbors and some family members tried to dissuade him from undertaking the trip at his advanced age (76). After a few days Meeker moved his camp six blocks away to the yard of Puyallup Methodist Church, built on land he had donated. He made the first of many hundreds of speeches preaching the gospel of Oregon Trail preservation while camped at this location.</a:t>
            </a:r>
          </a:p>
          <a:p>
            <a:pPr fontAlgn="base"/>
            <a:r>
              <a:rPr lang="en-US" dirty="0" smtClean="0"/>
              <a:t>	By February 4 Meeker had backtracked to Seattle to raise funds and to make photographic plates of important local structures such as the Alaska Building and the </a:t>
            </a:r>
            <a:r>
              <a:rPr lang="en-US" i="1" dirty="0" smtClean="0"/>
              <a:t>Seattle Post-Intelligencer </a:t>
            </a:r>
            <a:r>
              <a:rPr lang="en-US" dirty="0" smtClean="0"/>
              <a:t>offices. Meeker planned to have the plates made into stereopticon slides and to use these in his lectures along the trail. (A stereopticon was a handheld device for viewing images three dimensionally.)</a:t>
            </a:r>
          </a:p>
          <a:p>
            <a:pPr fontAlgn="base"/>
            <a:r>
              <a:rPr lang="en-US" dirty="0" smtClean="0"/>
              <a:t>	He parked his wagon and pitched a tent in front of the First Unitarian Church at the corner of Boylston Avenue and Olive Street, remaining there for several weeks. Then Meeker made his way to Portland, and from there shipped his rig up the Columbia River to The </a:t>
            </a:r>
            <a:r>
              <a:rPr lang="en-US" dirty="0" err="1" smtClean="0"/>
              <a:t>Dalles</a:t>
            </a:r>
            <a:r>
              <a:rPr lang="en-US" dirty="0" smtClean="0"/>
              <a:t> on the steamer </a:t>
            </a:r>
            <a:r>
              <a:rPr lang="en-US" i="1" dirty="0" smtClean="0"/>
              <a:t>Bailey </a:t>
            </a:r>
            <a:r>
              <a:rPr lang="en-US" i="1" dirty="0" err="1" smtClean="0"/>
              <a:t>Gatzert</a:t>
            </a:r>
            <a:r>
              <a:rPr lang="en-US" dirty="0" smtClean="0"/>
              <a:t>.</a:t>
            </a:r>
          </a:p>
          <a:p>
            <a:pPr fontAlgn="base"/>
            <a:r>
              <a:rPr lang="en-US" b="1" dirty="0" smtClean="0"/>
              <a:t>Monuments Along The Trail</a:t>
            </a:r>
            <a:endParaRPr lang="en-US" dirty="0" smtClean="0"/>
          </a:p>
          <a:p>
            <a:pPr fontAlgn="base"/>
            <a:r>
              <a:rPr lang="en-US" dirty="0" smtClean="0"/>
              <a:t>	Meeker personally installed monuments in Washington at Tenino (February 21, 1906); in Oregon at The </a:t>
            </a:r>
            <a:r>
              <a:rPr lang="en-US" dirty="0" err="1" smtClean="0"/>
              <a:t>Dalles</a:t>
            </a:r>
            <a:r>
              <a:rPr lang="en-US" dirty="0" smtClean="0"/>
              <a:t> (March 12, 1906), Pendleton (March 31, 1906), Meacham (April 5, 1906), </a:t>
            </a:r>
            <a:r>
              <a:rPr lang="en-US" dirty="0" err="1" smtClean="0"/>
              <a:t>LaGrande</a:t>
            </a:r>
            <a:r>
              <a:rPr lang="en-US" dirty="0" smtClean="0"/>
              <a:t> (April 11, 1906), Ladd's Canyon (April 11, 1906), Baker City (April 19, 1906), Old Mount Pleasant (April 21, 1906), </a:t>
            </a:r>
            <a:r>
              <a:rPr lang="en-US" dirty="0" err="1" smtClean="0"/>
              <a:t>Durkee</a:t>
            </a:r>
            <a:r>
              <a:rPr lang="en-US" dirty="0" smtClean="0"/>
              <a:t> (April 1906), Huntington (April 1906), and Vale (April 30, 1906); in Idaho at Fort Boise (May 1906), Boise (May 9, 1906), and American Falls (May 1906); and in Wyoming at South Pass (June 24, 1906) and Independence Rock (July 3, 1906). He arranged for local historical societies to place markers in Washington at Tumwater, Centralia, Chehalis, </a:t>
            </a:r>
            <a:r>
              <a:rPr lang="en-US" dirty="0" err="1" smtClean="0"/>
              <a:t>Claquato</a:t>
            </a:r>
            <a:r>
              <a:rPr lang="en-US" dirty="0" smtClean="0"/>
              <a:t>, Jackson Prairie, and Toledo; in Idaho at Parma, Twin Falls, Pocatello, Soda Springs, and Montpelier; in Wyoming at </a:t>
            </a:r>
            <a:r>
              <a:rPr lang="en-US" dirty="0" err="1" smtClean="0"/>
              <a:t>Cokeville</a:t>
            </a:r>
            <a:r>
              <a:rPr lang="en-US" dirty="0" smtClean="0"/>
              <a:t>, Casper, Glen Rock, and Douglas; and in Nebraska at North Platte, Gothenburg, and Grand Island. Wherever he went, he received copious newspaper coverage.</a:t>
            </a:r>
          </a:p>
          <a:p>
            <a:pPr fontAlgn="base"/>
            <a:r>
              <a:rPr lang="en-US" dirty="0" smtClean="0"/>
              <a:t>	Most of the markers cost under $100 and their dedication ceremonies attracted enormous crowds, building cumulative support for trail preservation. In Baker City, for example, 2,000 people participated in the dedication of a bronze marker on the grounds of the local high school. At nearly every Meeker appearance, crowds numbering in the thousands were commonplace.</a:t>
            </a:r>
          </a:p>
          <a:p>
            <a:pPr fontAlgn="base"/>
            <a:r>
              <a:rPr lang="en-US" dirty="0" smtClean="0"/>
              <a:t>	Meeker contacted local historical societies along the route, enlisting their help and suggesting that they raise funds to place monuments in their respective communities. Meeker spent his lunchtime break (referred to during the nineteenth century and after as "</a:t>
            </a:r>
            <a:r>
              <a:rPr lang="en-US" dirty="0" err="1" smtClean="0"/>
              <a:t>nooning</a:t>
            </a:r>
            <a:r>
              <a:rPr lang="en-US" dirty="0" smtClean="0"/>
              <a:t>") writing a book that he self-published when he reached Lincoln, Nebraska as </a:t>
            </a:r>
            <a:r>
              <a:rPr lang="en-US" i="1" dirty="0" smtClean="0"/>
              <a:t>The Ox Team or the Old Oregon Trail, 1852-1906</a:t>
            </a:r>
            <a:r>
              <a:rPr lang="en-US" dirty="0" smtClean="0"/>
              <a:t>. Meeker reprinted the volume with various additions about his trip whenever stock ran low. He shipped these books and also a set of postcard images documenting his journey to drop points along the trail and sold them to help fund his travels. Meeker, </a:t>
            </a:r>
          </a:p>
          <a:p>
            <a:pPr fontAlgn="base"/>
            <a:r>
              <a:rPr lang="en-US" dirty="0" err="1" smtClean="0"/>
              <a:t>Mardon</a:t>
            </a:r>
            <a:r>
              <a:rPr lang="en-US" dirty="0" smtClean="0"/>
              <a:t>, Jim, Twist, Dave, Dandy, and the wagon were all immortalized in these postcards that Meeker continued to sell for years after this first trail marking journey.</a:t>
            </a:r>
          </a:p>
          <a:p>
            <a:pPr fontAlgn="base"/>
            <a:r>
              <a:rPr lang="en-US" b="1" dirty="0" smtClean="0"/>
              <a:t>Making Good Copy</a:t>
            </a:r>
            <a:endParaRPr lang="en-US" dirty="0" smtClean="0"/>
          </a:p>
          <a:p>
            <a:pPr fontAlgn="base"/>
            <a:r>
              <a:rPr lang="en-US" dirty="0" smtClean="0"/>
              <a:t>	On June 25, 1906, Meeker wrote to influential newspaper publisher William Randolph Hearst (1863-1951) describing his trip so far and asking Hearst to publicize the remainder of the journey in his papers. Hearst did so. Meeker made good copy: By the time he reached the summit of South Pass in the Rocky Mountains and dedicated a monument there, 20,000 people had attended monument dedications and some 4,000 people had donated money toward monument construction. Public support for marking and preserving the trail increased rapidly.</a:t>
            </a:r>
          </a:p>
          <a:p>
            <a:pPr fontAlgn="base"/>
            <a:r>
              <a:rPr lang="en-US" dirty="0" smtClean="0"/>
              <a:t>Meeker arrived in Indianapolis on January 5, 1907, and stayed in his old hometown until March 1, 1907. He then continued his journey, no longer placing markers since he had reached the trail's end, but continuing to speak out at every opportunity in support of trail preservation. The farther east he traveled the less enthusiastic the crowds became, sometimes expecting him to reveal himself as a traveling salesman. Moving the oxen through highly populated areas was also challenging.</a:t>
            </a:r>
          </a:p>
          <a:p>
            <a:pPr fontAlgn="base"/>
            <a:r>
              <a:rPr lang="en-US" dirty="0" smtClean="0"/>
              <a:t>	In New York City public officials were at first reluctant to allow Meeker to display his wagon or sell his book and postcards, even threatening to arrest him. Eventually they suspended an ordinance forbidding the driving of cattle through city streets and Meeker was allowed to enter.</a:t>
            </a:r>
          </a:p>
          <a:p>
            <a:pPr fontAlgn="base"/>
            <a:r>
              <a:rPr lang="en-US" dirty="0" smtClean="0"/>
              <a:t>	While Meeker and his driver William </a:t>
            </a:r>
            <a:r>
              <a:rPr lang="en-US" dirty="0" err="1" smtClean="0"/>
              <a:t>Marden</a:t>
            </a:r>
            <a:r>
              <a:rPr lang="en-US" dirty="0" smtClean="0"/>
              <a:t> were in the upstate New York town of </a:t>
            </a:r>
            <a:r>
              <a:rPr lang="en-US" dirty="0" err="1" smtClean="0"/>
              <a:t>Gloverville</a:t>
            </a:r>
            <a:r>
              <a:rPr lang="en-US" dirty="0" smtClean="0"/>
              <a:t>, </a:t>
            </a:r>
            <a:r>
              <a:rPr lang="en-US" dirty="0" err="1" smtClean="0"/>
              <a:t>Marden</a:t>
            </a:r>
            <a:r>
              <a:rPr lang="en-US" dirty="0" smtClean="0"/>
              <a:t> met and one week later married Clara Miner, an employee at a hotel. Clara did the cooking on the return journey, staying in Ezra </a:t>
            </a:r>
            <a:r>
              <a:rPr lang="en-US" dirty="0" err="1" smtClean="0"/>
              <a:t>Meeker's</a:t>
            </a:r>
            <a:r>
              <a:rPr lang="en-US" dirty="0" smtClean="0"/>
              <a:t> employ along with her husband until ca. 1918.</a:t>
            </a:r>
          </a:p>
          <a:p>
            <a:pPr fontAlgn="base"/>
            <a:r>
              <a:rPr lang="en-US" b="1" dirty="0" smtClean="0"/>
              <a:t>Wooing Theodore Roosevelt</a:t>
            </a:r>
            <a:endParaRPr lang="en-US" dirty="0" smtClean="0"/>
          </a:p>
          <a:p>
            <a:pPr fontAlgn="base"/>
            <a:r>
              <a:rPr lang="en-US" dirty="0" smtClean="0"/>
              <a:t>	Meeker tried to arrange a meeting with President Roosevelt at Roosevelt's Oyster Bay, New York, home but was rebuffed. On November 29, 1907, Washington Senator Samuel Henry Piles (1858-1940) and Representative Francis Cushman (1867-1909) introduced Meeker to the president in Washington, D.C., and pled his cause. Roosevelt assured Meeker that he would sign any trail-marking bill passed by Congress, then followed Meeker onto Pennsylvania Avenue to examine the team and wagon. In 1908 House Bill 11722, also called the Humphrey Bill, earmarked $50,000 for marking the Oregon Trail and spurred Meeker on to further trail-marking plans, despite the fact that the bill failed to pass.</a:t>
            </a:r>
          </a:p>
          <a:p>
            <a:pPr fontAlgn="base"/>
            <a:r>
              <a:rPr lang="en-US" dirty="0" smtClean="0"/>
              <a:t>	Meeker departed Washington, D.C., on January 8, 1908. He stabled the oxen and settled down in Pittsburgh for the winter, making a quick train trip back to Seattle in February 1908 in order to see his family and arrange his participation in the upcoming Alaska-Yukon-Pacific Exposition. From Pittsburgh he drove the wagon to St. Louis and then on to St. Joseph, Missouri. He shipped the oxen and the wagon from St. Joseph and boarded the train, arriving in Portland on June 6, 1908. He then proceeded to Seattle, arriving on July 18, 1908. He made numerous public appearances throughout the area.</a:t>
            </a:r>
          </a:p>
          <a:p>
            <a:pPr fontAlgn="base"/>
            <a:r>
              <a:rPr lang="en-US" dirty="0" smtClean="0"/>
              <a:t>	Not convinced that he had accomplished his goal with just one trip, Ezra Meeker would travel over the trail once again by wagon, then by car, by airplane, and many times by train, publicizing trail preservation all the way. Meeker wrote, "</a:t>
            </a:r>
            <a:r>
              <a:rPr lang="en-US" dirty="0" err="1" smtClean="0"/>
              <a:t>Monumenting</a:t>
            </a:r>
            <a:r>
              <a:rPr lang="en-US" dirty="0" smtClean="0"/>
              <a:t> the Old Oregon Trail means more than the mere preservation in memory of that great highway; it means the building up of loyalty, of patriotism, as well as the teaching of our history in a form never to be forgotten" (Meeker and </a:t>
            </a:r>
            <a:r>
              <a:rPr lang="en-US" dirty="0" err="1" smtClean="0"/>
              <a:t>Driggs</a:t>
            </a:r>
            <a:r>
              <a:rPr lang="en-US" dirty="0" smtClean="0"/>
              <a:t>, p. 272).</a:t>
            </a:r>
          </a:p>
          <a:p>
            <a:pPr fontAlgn="base"/>
            <a:r>
              <a:rPr lang="en-US" b="1" dirty="0" smtClean="0"/>
              <a:t>This essay made possible by: </a:t>
            </a:r>
            <a:r>
              <a:rPr lang="en-US" dirty="0" smtClean="0"/>
              <a:t/>
            </a:r>
            <a:br>
              <a:rPr lang="en-US" dirty="0" smtClean="0"/>
            </a:br>
            <a:r>
              <a:rPr lang="en-US" dirty="0" smtClean="0"/>
              <a:t>The State of Washington, Washington State Department of Archeology and Historic Preservation</a:t>
            </a:r>
          </a:p>
          <a:p>
            <a:r>
              <a:rPr lang="en-US" dirty="0" smtClean="0"/>
              <a:t/>
            </a:r>
            <a:br>
              <a:rPr lang="en-US" dirty="0" smtClean="0"/>
            </a:br>
            <a:endParaRPr lang="en-US" dirty="0"/>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801314"/>
          </a:xfrm>
          <a:prstGeom prst="rect">
            <a:avLst/>
          </a:prstGeom>
        </p:spPr>
        <p:txBody>
          <a:bodyPr wrap="square">
            <a:spAutoFit/>
          </a:bodyPr>
          <a:lstStyle/>
          <a:p>
            <a:pPr fontAlgn="base"/>
            <a:r>
              <a:rPr lang="en-US" dirty="0" smtClean="0">
                <a:hlinkClick r:id="rId2"/>
              </a:rPr>
              <a:t>http://www.historylink.org/File/7737</a:t>
            </a:r>
            <a:endParaRPr lang="en-US" dirty="0" smtClean="0"/>
          </a:p>
          <a:p>
            <a:pPr fontAlgn="base"/>
            <a:r>
              <a:rPr lang="en-US" dirty="0" smtClean="0"/>
              <a:t>	Meeker made four official Trail-promoting trips. The first lasted from January 29, 1906, until June 6, 1908. The return portion of this trip was made by rail, often shadowing the path of the Oregon Trail. </a:t>
            </a:r>
          </a:p>
          <a:p>
            <a:pPr fontAlgn="base"/>
            <a:r>
              <a:rPr lang="en-US" dirty="0" smtClean="0"/>
              <a:t>	Meeker made a second trip from March 16, 1910, until August 26, 1912. Over the course of his two wagon-journeys, Meeker placed 150 markers along the trail, usually partially funded by local subscribers, involving local historical societies wherever possible.</a:t>
            </a:r>
          </a:p>
          <a:p>
            <a:pPr fontAlgn="base"/>
            <a:r>
              <a:rPr lang="en-US" dirty="0" smtClean="0"/>
              <a:t>	Meeker made a third trip from May 12, 1916, to September 16, 1916, this time going east to west in The Pathfinder, a touring car with a wagon-like canvas shell on top. Meeker used this third trip primarily to lecture on the need for and military value of a national highway. Before departing he met with President Woodrow Wilson, who endorsed the idea of a national highway. Meeker proposed a transcontinental highway that was to be called the Pioneer Way. The highway would have covered the route of the Cumberland Road (also called the National Road) from Cumberland, Maryland, to Vandalia, Illinois, and the Oregon Trail. </a:t>
            </a:r>
          </a:p>
          <a:p>
            <a:pPr fontAlgn="base"/>
            <a:r>
              <a:rPr lang="en-US" dirty="0" smtClean="0"/>
              <a:t>	In October 1924, he flew over a portion of the trail in a single-engine, high wing Army Fokker T-2. By ox, Meeker made two miles per hour crossing the Trail. His plane flew the route at 100 miles per hour.</a:t>
            </a:r>
            <a:endParaRPr lang="en-US" dirty="0"/>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1906</a:t>
            </a:r>
            <a:endParaRPr lang="en-US" sz="4800" b="1" dirty="0">
              <a:solidFill>
                <a:srgbClr val="FF0000"/>
              </a:solidFill>
              <a:effectLst>
                <a:outerShdw dist="50800" dir="5400000" algn="ctr" rotWithShape="0">
                  <a:schemeClr val="tx1"/>
                </a:outerShdw>
              </a:effectLst>
            </a:endParaRPr>
          </a:p>
        </p:txBody>
      </p:sp>
      <p:sp useBgFill="1">
        <p:nvSpPr>
          <p:cNvPr id="60" name="TextBox 59"/>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1907</a:t>
            </a:r>
            <a:endParaRPr lang="en-US" sz="4800" b="1" dirty="0">
              <a:solidFill>
                <a:srgbClr val="FF0000"/>
              </a:solidFill>
              <a:effectLst>
                <a:outerShdw dist="50800" dir="5400000" algn="ctr" rotWithShape="0">
                  <a:schemeClr val="tx1"/>
                </a:outerShdw>
              </a:effectLst>
            </a:endParaRPr>
          </a:p>
        </p:txBody>
      </p:sp>
      <p:pic>
        <p:nvPicPr>
          <p:cNvPr id="33" name="Picture 2" descr="File:United States 1890-07-10-1896-01.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49" name="Picture 7" descr="File:United States 1898-1907.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8" name="Picture 2" descr="File:United States 1837-03-1838.png"/>
          <p:cNvPicPr>
            <a:picLocks noChangeAspect="1" noChangeArrowheads="1"/>
          </p:cNvPicPr>
          <p:nvPr/>
        </p:nvPicPr>
        <p:blipFill>
          <a:blip r:embed="rId5"/>
          <a:srcRect l="34103" t="51830" r="57738" b="39740"/>
          <a:stretch>
            <a:fillRect/>
          </a:stretch>
        </p:blipFill>
        <p:spPr bwMode="auto">
          <a:xfrm>
            <a:off x="9753600" y="3200400"/>
            <a:ext cx="762000" cy="533400"/>
          </a:xfrm>
          <a:prstGeom prst="rect">
            <a:avLst/>
          </a:prstGeom>
          <a:noFill/>
        </p:spPr>
      </p:pic>
      <p:pic>
        <p:nvPicPr>
          <p:cNvPr id="19" name="Picture 4" descr="File:United States 1889-11-11-1890-05.png"/>
          <p:cNvPicPr>
            <a:picLocks noChangeAspect="1" noChangeArrowheads="1"/>
          </p:cNvPicPr>
          <p:nvPr/>
        </p:nvPicPr>
        <p:blipFill>
          <a:blip r:embed="rId6"/>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6"/>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7"/>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8" name="TextBox 57"/>
          <p:cNvSpPr txBox="1"/>
          <p:nvPr/>
        </p:nvSpPr>
        <p:spPr>
          <a:xfrm rot="19145318">
            <a:off x="643887" y="595294"/>
            <a:ext cx="1524776" cy="461665"/>
          </a:xfrm>
          <a:prstGeom prst="rect">
            <a:avLst/>
          </a:prstGeom>
          <a:solidFill>
            <a:schemeClr val="bg1"/>
          </a:solidFill>
        </p:spPr>
        <p:txBody>
          <a:bodyPr wrap="none" rtlCol="0">
            <a:spAutoFit/>
          </a:bodyPr>
          <a:lstStyle/>
          <a:p>
            <a:r>
              <a:rPr lang="en-US" sz="2400" b="1" dirty="0" smtClean="0"/>
              <a:t>Jan 29, ‘06</a:t>
            </a:r>
            <a:endParaRPr lang="en-US" sz="2400" b="1" dirty="0"/>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2" name="Rectangle 31"/>
          <p:cNvSpPr/>
          <p:nvPr/>
        </p:nvSpPr>
        <p:spPr>
          <a:xfrm>
            <a:off x="2286000" y="762000"/>
            <a:ext cx="6705600" cy="523220"/>
          </a:xfrm>
          <a:prstGeom prst="rect">
            <a:avLst/>
          </a:prstGeom>
          <a:solidFill>
            <a:schemeClr val="bg1"/>
          </a:solidFill>
        </p:spPr>
        <p:txBody>
          <a:bodyPr wrap="square">
            <a:spAutoFit/>
          </a:bodyPr>
          <a:lstStyle/>
          <a:p>
            <a:pPr algn="r"/>
            <a:r>
              <a:rPr lang="en-US" sz="2800" b="1" dirty="0" smtClean="0"/>
              <a:t>1906-1908: wagon on the Oregon Trail   </a:t>
            </a:r>
          </a:p>
        </p:txBody>
      </p:sp>
      <p:sp>
        <p:nvSpPr>
          <p:cNvPr id="34" name="TextBox 33"/>
          <p:cNvSpPr txBox="1"/>
          <p:nvPr/>
        </p:nvSpPr>
        <p:spPr>
          <a:xfrm rot="19145318">
            <a:off x="5241728" y="3668580"/>
            <a:ext cx="1369286" cy="461665"/>
          </a:xfrm>
          <a:prstGeom prst="rect">
            <a:avLst/>
          </a:prstGeom>
          <a:solidFill>
            <a:schemeClr val="bg1"/>
          </a:solidFill>
        </p:spPr>
        <p:txBody>
          <a:bodyPr wrap="none" rtlCol="0">
            <a:spAutoFit/>
          </a:bodyPr>
          <a:lstStyle/>
          <a:p>
            <a:r>
              <a:rPr lang="en-US" sz="2400" b="1" dirty="0" smtClean="0"/>
              <a:t>Jan 5, ‘07</a:t>
            </a:r>
            <a:endParaRPr lang="en-US" sz="2400" b="1" dirty="0"/>
          </a:p>
        </p:txBody>
      </p:sp>
      <p:sp>
        <p:nvSpPr>
          <p:cNvPr id="50" name="Freeform 49"/>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6" name="5-Point Star 55"/>
          <p:cNvSpPr>
            <a:spLocks noChangeAspect="1"/>
          </p:cNvSpPr>
          <p:nvPr/>
        </p:nvSpPr>
        <p:spPr>
          <a:xfrm>
            <a:off x="6233160" y="32004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1000"/>
                                        <p:tgtEl>
                                          <p:spTgt spid="49"/>
                                        </p:tgtEl>
                                      </p:cBhvr>
                                    </p:animEffect>
                                  </p:childTnLst>
                                </p:cTn>
                              </p:par>
                            </p:childTnLst>
                          </p:cTn>
                        </p:par>
                        <p:par>
                          <p:cTn id="8" fill="hold">
                            <p:stCondLst>
                              <p:cond delay="1000"/>
                            </p:stCondLst>
                            <p:childTnLst>
                              <p:par>
                                <p:cTn id="9" presetID="10" presetClass="exit" presetSubtype="0" fill="hold" nodeType="afterEffect">
                                  <p:stCondLst>
                                    <p:cond delay="0"/>
                                  </p:stCondLst>
                                  <p:childTnLst>
                                    <p:animEffect transition="out" filter="fade">
                                      <p:cBhvr>
                                        <p:cTn id="10" dur="2000"/>
                                        <p:tgtEl>
                                          <p:spTgt spid="33"/>
                                        </p:tgtEl>
                                      </p:cBhvr>
                                    </p:animEffect>
                                    <p:set>
                                      <p:cBhvr>
                                        <p:cTn id="11" dur="1" fill="hold">
                                          <p:stCondLst>
                                            <p:cond delay="1999"/>
                                          </p:stCondLst>
                                        </p:cTn>
                                        <p:tgtEl>
                                          <p:spTgt spid="33"/>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1000"/>
                                        <p:tgtEl>
                                          <p:spTgt spid="32"/>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1000" fill="hold"/>
                                        <p:tgtEl>
                                          <p:spTgt spid="35"/>
                                        </p:tgtEl>
                                        <p:attrNameLst>
                                          <p:attrName>r</p:attrName>
                                        </p:attrNameLst>
                                      </p:cBhvr>
                                    </p:animRot>
                                  </p:childTnLst>
                                </p:cTn>
                              </p:par>
                              <p:par>
                                <p:cTn id="21" presetID="10"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1000"/>
                                        <p:tgtEl>
                                          <p:spTgt spid="58"/>
                                        </p:tgtEl>
                                      </p:cBhvr>
                                    </p:animEffect>
                                  </p:childTnLst>
                                </p:cTn>
                              </p:par>
                            </p:childTnLst>
                          </p:cTn>
                        </p:par>
                        <p:par>
                          <p:cTn id="24" fill="hold">
                            <p:stCondLst>
                              <p:cond delay="1000"/>
                            </p:stCondLst>
                            <p:childTnLst>
                              <p:par>
                                <p:cTn id="25" presetID="22" presetClass="entr" presetSubtype="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wipe(left)">
                                      <p:cBhvr>
                                        <p:cTn id="27" dur="3000"/>
                                        <p:tgtEl>
                                          <p:spTgt spid="50"/>
                                        </p:tgtEl>
                                      </p:cBhvr>
                                    </p:animEffect>
                                  </p:childTnLst>
                                </p:cTn>
                              </p:par>
                            </p:childTnLst>
                          </p:cTn>
                        </p:par>
                        <p:par>
                          <p:cTn id="28" fill="hold">
                            <p:stCondLst>
                              <p:cond delay="4000"/>
                            </p:stCondLst>
                            <p:childTnLst>
                              <p:par>
                                <p:cTn id="29" presetID="49" presetClass="entr" presetSubtype="0" decel="10000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1000" fill="hold"/>
                                        <p:tgtEl>
                                          <p:spTgt spid="56"/>
                                        </p:tgtEl>
                                        <p:attrNameLst>
                                          <p:attrName>ppt_w</p:attrName>
                                        </p:attrNameLst>
                                      </p:cBhvr>
                                      <p:tavLst>
                                        <p:tav tm="0">
                                          <p:val>
                                            <p:fltVal val="0"/>
                                          </p:val>
                                        </p:tav>
                                        <p:tav tm="100000">
                                          <p:val>
                                            <p:strVal val="#ppt_w"/>
                                          </p:val>
                                        </p:tav>
                                      </p:tavLst>
                                    </p:anim>
                                    <p:anim calcmode="lin" valueType="num">
                                      <p:cBhvr>
                                        <p:cTn id="32" dur="1000" fill="hold"/>
                                        <p:tgtEl>
                                          <p:spTgt spid="56"/>
                                        </p:tgtEl>
                                        <p:attrNameLst>
                                          <p:attrName>ppt_h</p:attrName>
                                        </p:attrNameLst>
                                      </p:cBhvr>
                                      <p:tavLst>
                                        <p:tav tm="0">
                                          <p:val>
                                            <p:fltVal val="0"/>
                                          </p:val>
                                        </p:tav>
                                        <p:tav tm="100000">
                                          <p:val>
                                            <p:strVal val="#ppt_h"/>
                                          </p:val>
                                        </p:tav>
                                      </p:tavLst>
                                    </p:anim>
                                    <p:anim calcmode="lin" valueType="num">
                                      <p:cBhvr>
                                        <p:cTn id="33" dur="1000" fill="hold"/>
                                        <p:tgtEl>
                                          <p:spTgt spid="56"/>
                                        </p:tgtEl>
                                        <p:attrNameLst>
                                          <p:attrName>style.rotation</p:attrName>
                                        </p:attrNameLst>
                                      </p:cBhvr>
                                      <p:tavLst>
                                        <p:tav tm="0">
                                          <p:val>
                                            <p:fltVal val="360"/>
                                          </p:val>
                                        </p:tav>
                                        <p:tav tm="100000">
                                          <p:val>
                                            <p:fltVal val="0"/>
                                          </p:val>
                                        </p:tav>
                                      </p:tavLst>
                                    </p:anim>
                                    <p:animEffect transition="in" filter="fade">
                                      <p:cBhvr>
                                        <p:cTn id="34" dur="1000"/>
                                        <p:tgtEl>
                                          <p:spTgt spid="5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fade">
                                      <p:cBhvr>
                                        <p:cTn id="37" dur="1000"/>
                                        <p:tgtEl>
                                          <p:spTgt spid="34"/>
                                        </p:tgtEl>
                                      </p:cBhvr>
                                    </p:animEffect>
                                  </p:childTnLst>
                                </p:cTn>
                              </p:par>
                            </p:childTnLst>
                          </p:cTn>
                        </p:par>
                        <p:par>
                          <p:cTn id="38" fill="hold">
                            <p:stCondLst>
                              <p:cond delay="5000"/>
                            </p:stCondLst>
                            <p:childTnLst>
                              <p:par>
                                <p:cTn id="39" presetID="49" presetClass="exit" presetSubtype="0" accel="100000" fill="hold" grpId="0" nodeType="afterEffect">
                                  <p:stCondLst>
                                    <p:cond delay="0"/>
                                  </p:stCondLst>
                                  <p:childTnLst>
                                    <p:anim calcmode="lin" valueType="num">
                                      <p:cBhvr>
                                        <p:cTn id="40" dur="1000"/>
                                        <p:tgtEl>
                                          <p:spTgt spid="46"/>
                                        </p:tgtEl>
                                        <p:attrNameLst>
                                          <p:attrName>ppt_w</p:attrName>
                                        </p:attrNameLst>
                                      </p:cBhvr>
                                      <p:tavLst>
                                        <p:tav tm="0">
                                          <p:val>
                                            <p:strVal val="ppt_w"/>
                                          </p:val>
                                        </p:tav>
                                        <p:tav tm="100000">
                                          <p:val>
                                            <p:fltVal val="0"/>
                                          </p:val>
                                        </p:tav>
                                      </p:tavLst>
                                    </p:anim>
                                    <p:anim calcmode="lin" valueType="num">
                                      <p:cBhvr>
                                        <p:cTn id="41" dur="1000"/>
                                        <p:tgtEl>
                                          <p:spTgt spid="46"/>
                                        </p:tgtEl>
                                        <p:attrNameLst>
                                          <p:attrName>ppt_h</p:attrName>
                                        </p:attrNameLst>
                                      </p:cBhvr>
                                      <p:tavLst>
                                        <p:tav tm="0">
                                          <p:val>
                                            <p:strVal val="ppt_h"/>
                                          </p:val>
                                        </p:tav>
                                        <p:tav tm="100000">
                                          <p:val>
                                            <p:fltVal val="0"/>
                                          </p:val>
                                        </p:tav>
                                      </p:tavLst>
                                    </p:anim>
                                    <p:anim calcmode="lin" valueType="num">
                                      <p:cBhvr>
                                        <p:cTn id="42" dur="1000"/>
                                        <p:tgtEl>
                                          <p:spTgt spid="46"/>
                                        </p:tgtEl>
                                        <p:attrNameLst>
                                          <p:attrName>style.rotation</p:attrName>
                                        </p:attrNameLst>
                                      </p:cBhvr>
                                      <p:tavLst>
                                        <p:tav tm="0">
                                          <p:val>
                                            <p:fltVal val="0"/>
                                          </p:val>
                                        </p:tav>
                                        <p:tav tm="100000">
                                          <p:val>
                                            <p:fltVal val="360"/>
                                          </p:val>
                                        </p:tav>
                                      </p:tavLst>
                                    </p:anim>
                                    <p:animEffect transition="out" filter="fade">
                                      <p:cBhvr>
                                        <p:cTn id="43" dur="1000"/>
                                        <p:tgtEl>
                                          <p:spTgt spid="46"/>
                                        </p:tgtEl>
                                      </p:cBhvr>
                                    </p:animEffect>
                                    <p:set>
                                      <p:cBhvr>
                                        <p:cTn id="44" dur="1" fill="hold">
                                          <p:stCondLst>
                                            <p:cond delay="999"/>
                                          </p:stCondLst>
                                        </p:cTn>
                                        <p:tgtEl>
                                          <p:spTgt spid="46"/>
                                        </p:tgtEl>
                                        <p:attrNameLst>
                                          <p:attrName>style.visibility</p:attrName>
                                        </p:attrNameLst>
                                      </p:cBhvr>
                                      <p:to>
                                        <p:strVal val="hidden"/>
                                      </p:to>
                                    </p:set>
                                  </p:childTnLst>
                                </p:cTn>
                              </p:par>
                              <p:par>
                                <p:cTn id="45" presetID="49" presetClass="entr" presetSubtype="0" decel="10000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360"/>
                                          </p:val>
                                        </p:tav>
                                        <p:tav tm="100000">
                                          <p:val>
                                            <p:fltVal val="0"/>
                                          </p:val>
                                        </p:tav>
                                      </p:tavLst>
                                    </p:anim>
                                    <p:animEffect transition="in" filter="fade">
                                      <p:cBhvr>
                                        <p:cTn id="50"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60" grpId="0" animBg="1"/>
      <p:bldP spid="58" grpId="0" animBg="1"/>
      <p:bldP spid="35" grpId="0" animBg="1"/>
      <p:bldP spid="32" grpId="0" animBg="1"/>
      <p:bldP spid="34" grpId="0" animBg="1"/>
      <p:bldP spid="50" grpId="0" animBg="1"/>
      <p:bldP spid="5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7" descr="File:United States 1898-1907.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1906</a:t>
            </a:r>
            <a:endParaRPr lang="en-US" sz="4800" b="1" dirty="0">
              <a:solidFill>
                <a:srgbClr val="FF0000"/>
              </a:solidFill>
              <a:effectLst>
                <a:outerShdw dist="50800" dir="5400000" algn="ctr" rotWithShape="0">
                  <a:schemeClr val="tx1"/>
                </a:outerShdw>
              </a:effectLst>
            </a:endParaRPr>
          </a:p>
        </p:txBody>
      </p:sp>
      <p:sp>
        <p:nvSpPr>
          <p:cNvPr id="75" name="TextBox 74"/>
          <p:cNvSpPr txBox="1"/>
          <p:nvPr/>
        </p:nvSpPr>
        <p:spPr>
          <a:xfrm rot="19145318">
            <a:off x="5241728" y="3668580"/>
            <a:ext cx="1369286" cy="461665"/>
          </a:xfrm>
          <a:prstGeom prst="rect">
            <a:avLst/>
          </a:prstGeom>
          <a:solidFill>
            <a:schemeClr val="bg1"/>
          </a:solidFill>
        </p:spPr>
        <p:txBody>
          <a:bodyPr wrap="none" rtlCol="0">
            <a:spAutoFit/>
          </a:bodyPr>
          <a:lstStyle/>
          <a:p>
            <a:r>
              <a:rPr lang="en-US" sz="2400" b="1" dirty="0" smtClean="0"/>
              <a:t>Jan 5, ‘07</a:t>
            </a:r>
            <a:endParaRPr lang="en-US" sz="2400" b="1" dirty="0"/>
          </a:p>
        </p:txBody>
      </p:sp>
      <p:sp useBgFill="1">
        <p:nvSpPr>
          <p:cNvPr id="60" name="TextBox 59"/>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1907</a:t>
            </a:r>
            <a:endParaRPr lang="en-US" sz="4800" b="1" dirty="0">
              <a:solidFill>
                <a:srgbClr val="FF0000"/>
              </a:solidFill>
              <a:effectLst>
                <a:outerShdw dist="50800" dir="5400000" algn="ctr" rotWithShape="0">
                  <a:schemeClr val="tx1"/>
                </a:outerShdw>
              </a:effectLst>
            </a:endParaRPr>
          </a:p>
        </p:txBody>
      </p:sp>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 name="Group 2"/>
          <p:cNvGrpSpPr/>
          <p:nvPr/>
        </p:nvGrpSpPr>
        <p:grpSpPr>
          <a:xfrm>
            <a:off x="21351" y="928596"/>
            <a:ext cx="9711586" cy="6158004"/>
            <a:chOff x="21351" y="928596"/>
            <a:chExt cx="9711586" cy="6158004"/>
          </a:xfrm>
          <a:solidFill>
            <a:schemeClr val="bg1"/>
          </a:solidFill>
        </p:grpSpPr>
        <p:sp>
          <p:nvSpPr>
            <p:cNvPr id="12" name="Freeform 11"/>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p:cNvSpPr txBox="1"/>
          <p:nvPr/>
        </p:nvSpPr>
        <p:spPr>
          <a:xfrm rot="19145318">
            <a:off x="643887" y="595294"/>
            <a:ext cx="1524776" cy="461665"/>
          </a:xfrm>
          <a:prstGeom prst="rect">
            <a:avLst/>
          </a:prstGeom>
          <a:solidFill>
            <a:schemeClr val="bg1"/>
          </a:solidFill>
        </p:spPr>
        <p:txBody>
          <a:bodyPr wrap="none" rtlCol="0">
            <a:spAutoFit/>
          </a:bodyPr>
          <a:lstStyle/>
          <a:p>
            <a:r>
              <a:rPr lang="en-US" sz="2400" b="1" dirty="0" smtClean="0"/>
              <a:t>Jan 29, ‘06</a:t>
            </a:r>
            <a:endParaRPr lang="en-US" sz="2400" b="1" dirty="0"/>
          </a:p>
        </p:txBody>
      </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4"/>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0" name="Freeform 49"/>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56" name="5-Point Star 55"/>
          <p:cNvSpPr>
            <a:spLocks noChangeAspect="1"/>
          </p:cNvSpPr>
          <p:nvPr/>
        </p:nvSpPr>
        <p:spPr>
          <a:xfrm>
            <a:off x="6233160" y="32004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61" name="Picture 3"/>
          <p:cNvPicPr>
            <a:picLocks noChangeAspect="1" noChangeArrowheads="1"/>
          </p:cNvPicPr>
          <p:nvPr/>
        </p:nvPicPr>
        <p:blipFill>
          <a:blip r:embed="rId5"/>
          <a:srcRect r="2169" b="5543"/>
          <a:stretch>
            <a:fillRect/>
          </a:stretch>
        </p:blipFill>
        <p:spPr bwMode="auto">
          <a:xfrm flipH="1">
            <a:off x="76200" y="853881"/>
            <a:ext cx="6874476" cy="4572000"/>
          </a:xfrm>
          <a:prstGeom prst="rect">
            <a:avLst/>
          </a:prstGeom>
          <a:noFill/>
          <a:ln w="38100">
            <a:solidFill>
              <a:schemeClr val="tx1"/>
            </a:solidFill>
            <a:miter lim="800000"/>
            <a:headEnd/>
            <a:tailEnd/>
          </a:ln>
          <a:effectLst/>
        </p:spPr>
      </p:pic>
      <p:pic>
        <p:nvPicPr>
          <p:cNvPr id="62" name="Picture 5"/>
          <p:cNvPicPr>
            <a:picLocks noChangeAspect="1" noChangeArrowheads="1"/>
          </p:cNvPicPr>
          <p:nvPr/>
        </p:nvPicPr>
        <p:blipFill>
          <a:blip r:embed="rId6"/>
          <a:srcRect/>
          <a:stretch>
            <a:fillRect/>
          </a:stretch>
        </p:blipFill>
        <p:spPr bwMode="auto">
          <a:xfrm>
            <a:off x="0" y="838200"/>
            <a:ext cx="7010400" cy="4572000"/>
          </a:xfrm>
          <a:prstGeom prst="rect">
            <a:avLst/>
          </a:prstGeom>
          <a:noFill/>
          <a:ln w="38100">
            <a:solidFill>
              <a:schemeClr val="tx1"/>
            </a:solidFill>
            <a:miter lim="800000"/>
            <a:headEnd/>
            <a:tailEnd/>
          </a:ln>
          <a:effectLst/>
        </p:spPr>
      </p:pic>
      <p:grpSp>
        <p:nvGrpSpPr>
          <p:cNvPr id="63" name="Group 62"/>
          <p:cNvGrpSpPr/>
          <p:nvPr/>
        </p:nvGrpSpPr>
        <p:grpSpPr>
          <a:xfrm>
            <a:off x="0" y="838200"/>
            <a:ext cx="7010400" cy="4587681"/>
            <a:chOff x="152400" y="-15681"/>
            <a:chExt cx="7010400" cy="4587681"/>
          </a:xfrm>
        </p:grpSpPr>
        <p:pic>
          <p:nvPicPr>
            <p:cNvPr id="64" name="Picture 2"/>
            <p:cNvPicPr>
              <a:picLocks noChangeAspect="1" noChangeArrowheads="1"/>
            </p:cNvPicPr>
            <p:nvPr/>
          </p:nvPicPr>
          <p:blipFill>
            <a:blip r:embed="rId7"/>
            <a:srcRect/>
            <a:stretch>
              <a:fillRect/>
            </a:stretch>
          </p:blipFill>
          <p:spPr bwMode="auto">
            <a:xfrm>
              <a:off x="152400" y="-15681"/>
              <a:ext cx="7010400" cy="4587681"/>
            </a:xfrm>
            <a:prstGeom prst="rect">
              <a:avLst/>
            </a:prstGeom>
            <a:noFill/>
            <a:ln w="38100">
              <a:solidFill>
                <a:schemeClr val="tx1"/>
              </a:solidFill>
              <a:miter lim="800000"/>
              <a:headEnd/>
              <a:tailEnd/>
            </a:ln>
            <a:effectLst/>
          </p:spPr>
        </p:pic>
        <p:sp>
          <p:nvSpPr>
            <p:cNvPr id="65" name="Rectangle 64"/>
            <p:cNvSpPr/>
            <p:nvPr/>
          </p:nvSpPr>
          <p:spPr>
            <a:xfrm>
              <a:off x="762000" y="-15681"/>
              <a:ext cx="2523255" cy="461665"/>
            </a:xfrm>
            <a:prstGeom prst="rect">
              <a:avLst/>
            </a:prstGeom>
            <a:ln w="38100">
              <a:noFill/>
            </a:ln>
          </p:spPr>
          <p:txBody>
            <a:bodyPr wrap="none">
              <a:spAutoFit/>
            </a:bodyPr>
            <a:lstStyle/>
            <a:p>
              <a:r>
                <a:rPr lang="en-US" sz="2400" b="1" dirty="0" smtClean="0">
                  <a:solidFill>
                    <a:schemeClr val="tx1">
                      <a:lumMod val="75000"/>
                      <a:lumOff val="25000"/>
                    </a:schemeClr>
                  </a:solidFill>
                </a:rPr>
                <a:t>Snake River, Idaho</a:t>
              </a:r>
              <a:endParaRPr lang="en-US" sz="2400" b="1" dirty="0">
                <a:solidFill>
                  <a:schemeClr val="tx1">
                    <a:lumMod val="75000"/>
                    <a:lumOff val="25000"/>
                  </a:schemeClr>
                </a:solidFill>
              </a:endParaRPr>
            </a:p>
          </p:txBody>
        </p:sp>
      </p:grpSp>
      <p:pic>
        <p:nvPicPr>
          <p:cNvPr id="66" name="Picture 2"/>
          <p:cNvPicPr>
            <a:picLocks noChangeAspect="1" noChangeArrowheads="1"/>
          </p:cNvPicPr>
          <p:nvPr/>
        </p:nvPicPr>
        <p:blipFill>
          <a:blip r:embed="rId8"/>
          <a:srcRect/>
          <a:stretch>
            <a:fillRect/>
          </a:stretch>
        </p:blipFill>
        <p:spPr bwMode="auto">
          <a:xfrm>
            <a:off x="0" y="853881"/>
            <a:ext cx="7010400" cy="4572000"/>
          </a:xfrm>
          <a:prstGeom prst="rect">
            <a:avLst/>
          </a:prstGeom>
          <a:noFill/>
          <a:ln w="38100">
            <a:solidFill>
              <a:schemeClr val="tx1"/>
            </a:solidFill>
            <a:miter lim="800000"/>
            <a:headEnd/>
            <a:tailEnd/>
          </a:ln>
          <a:effectLst/>
        </p:spPr>
      </p:pic>
      <p:pic>
        <p:nvPicPr>
          <p:cNvPr id="67" name="Picture 4" descr="http://www.historylink.org/Content/Media/Photos/Small/Ezra_Meeker_Ox_Team_Days_1907.jpg"/>
          <p:cNvPicPr>
            <a:picLocks noChangeAspect="1" noChangeArrowheads="1"/>
          </p:cNvPicPr>
          <p:nvPr/>
        </p:nvPicPr>
        <p:blipFill>
          <a:blip r:embed="rId9"/>
          <a:srcRect/>
          <a:stretch>
            <a:fillRect/>
          </a:stretch>
        </p:blipFill>
        <p:spPr bwMode="auto">
          <a:xfrm rot="1554374">
            <a:off x="867799" y="2996973"/>
            <a:ext cx="2476500" cy="3495675"/>
          </a:xfrm>
          <a:prstGeom prst="rect">
            <a:avLst/>
          </a:prstGeom>
          <a:noFill/>
        </p:spPr>
      </p:pic>
      <p:grpSp>
        <p:nvGrpSpPr>
          <p:cNvPr id="68" name="Group 67"/>
          <p:cNvGrpSpPr/>
          <p:nvPr/>
        </p:nvGrpSpPr>
        <p:grpSpPr>
          <a:xfrm>
            <a:off x="76200" y="853881"/>
            <a:ext cx="6934200" cy="4495800"/>
            <a:chOff x="-5565365" y="5293179"/>
            <a:chExt cx="6808378" cy="4495800"/>
          </a:xfrm>
        </p:grpSpPr>
        <p:pic>
          <p:nvPicPr>
            <p:cNvPr id="69" name="Picture 6"/>
            <p:cNvPicPr>
              <a:picLocks noChangeAspect="1" noChangeArrowheads="1"/>
            </p:cNvPicPr>
            <p:nvPr/>
          </p:nvPicPr>
          <p:blipFill>
            <a:blip r:embed="rId10"/>
            <a:srcRect/>
            <a:stretch>
              <a:fillRect/>
            </a:stretch>
          </p:blipFill>
          <p:spPr bwMode="auto">
            <a:xfrm>
              <a:off x="-5565365" y="5293179"/>
              <a:ext cx="6808378" cy="4495800"/>
            </a:xfrm>
            <a:prstGeom prst="rect">
              <a:avLst/>
            </a:prstGeom>
            <a:noFill/>
            <a:ln w="38100">
              <a:solidFill>
                <a:schemeClr val="tx1"/>
              </a:solidFill>
              <a:miter lim="800000"/>
              <a:headEnd/>
              <a:tailEnd/>
            </a:ln>
            <a:effectLst/>
          </p:spPr>
        </p:pic>
        <p:sp>
          <p:nvSpPr>
            <p:cNvPr id="70" name="Rectangle 69"/>
            <p:cNvSpPr/>
            <p:nvPr/>
          </p:nvSpPr>
          <p:spPr>
            <a:xfrm>
              <a:off x="-5461358" y="5349233"/>
              <a:ext cx="2514600" cy="461665"/>
            </a:xfrm>
            <a:prstGeom prst="rect">
              <a:avLst/>
            </a:prstGeom>
            <a:solidFill>
              <a:schemeClr val="bg1">
                <a:lumMod val="85000"/>
              </a:schemeClr>
            </a:solidFill>
            <a:ln w="38100">
              <a:noFill/>
            </a:ln>
          </p:spPr>
          <p:txBody>
            <a:bodyPr wrap="square">
              <a:spAutoFit/>
            </a:bodyPr>
            <a:lstStyle/>
            <a:p>
              <a:r>
                <a:rPr lang="en-US" sz="2400" b="1" dirty="0" smtClean="0">
                  <a:solidFill>
                    <a:schemeClr val="tx1">
                      <a:lumMod val="75000"/>
                      <a:lumOff val="25000"/>
                    </a:schemeClr>
                  </a:solidFill>
                </a:rPr>
                <a:t>Chimney Rock</a:t>
              </a:r>
              <a:endParaRPr lang="en-US" sz="2400" b="1" dirty="0">
                <a:solidFill>
                  <a:schemeClr val="tx1">
                    <a:lumMod val="75000"/>
                    <a:lumOff val="25000"/>
                  </a:schemeClr>
                </a:solidFill>
              </a:endParaRPr>
            </a:p>
          </p:txBody>
        </p:sp>
      </p:grpSp>
      <p:grpSp>
        <p:nvGrpSpPr>
          <p:cNvPr id="71" name="Group 70"/>
          <p:cNvGrpSpPr>
            <a:grpSpLocks noChangeAspect="1"/>
          </p:cNvGrpSpPr>
          <p:nvPr/>
        </p:nvGrpSpPr>
        <p:grpSpPr>
          <a:xfrm>
            <a:off x="228600" y="2778579"/>
            <a:ext cx="4584287" cy="4079421"/>
            <a:chOff x="5672551" y="228600"/>
            <a:chExt cx="3136487" cy="3200400"/>
          </a:xfrm>
        </p:grpSpPr>
        <p:pic>
          <p:nvPicPr>
            <p:cNvPr id="72" name="Picture 71"/>
            <p:cNvPicPr>
              <a:picLocks noChangeAspect="1" noChangeArrowheads="1"/>
            </p:cNvPicPr>
            <p:nvPr/>
          </p:nvPicPr>
          <p:blipFill>
            <a:blip r:embed="rId11"/>
            <a:srcRect/>
            <a:stretch>
              <a:fillRect/>
            </a:stretch>
          </p:blipFill>
          <p:spPr bwMode="auto">
            <a:xfrm>
              <a:off x="5672551" y="228600"/>
              <a:ext cx="3136487" cy="3200400"/>
            </a:xfrm>
            <a:prstGeom prst="rect">
              <a:avLst/>
            </a:prstGeom>
            <a:noFill/>
            <a:ln w="38100">
              <a:solidFill>
                <a:schemeClr val="tx1"/>
              </a:solidFill>
              <a:miter lim="800000"/>
              <a:headEnd/>
              <a:tailEnd/>
            </a:ln>
            <a:effectLst/>
          </p:spPr>
        </p:pic>
        <p:sp>
          <p:nvSpPr>
            <p:cNvPr id="73" name="Rectangle 72"/>
            <p:cNvSpPr/>
            <p:nvPr/>
          </p:nvSpPr>
          <p:spPr>
            <a:xfrm>
              <a:off x="7577551" y="2926514"/>
              <a:ext cx="1112805" cy="461665"/>
            </a:xfrm>
            <a:prstGeom prst="rect">
              <a:avLst/>
            </a:prstGeom>
            <a:ln w="38100">
              <a:noFill/>
            </a:ln>
          </p:spPr>
          <p:txBody>
            <a:bodyPr wrap="none">
              <a:spAutoFit/>
            </a:bodyPr>
            <a:lstStyle/>
            <a:p>
              <a:r>
                <a:rPr lang="en-US" sz="2400" b="1" dirty="0" smtClean="0">
                  <a:solidFill>
                    <a:schemeClr val="bg1"/>
                  </a:solidFill>
                </a:rPr>
                <a:t>Omaha</a:t>
              </a:r>
              <a:endParaRPr lang="en-US" sz="2400" b="1" dirty="0">
                <a:solidFill>
                  <a:schemeClr val="bg1"/>
                </a:solidFill>
              </a:endParaRPr>
            </a:p>
          </p:txBody>
        </p:sp>
      </p:grpSp>
      <p:sp>
        <p:nvSpPr>
          <p:cNvPr id="74" name="Rectangle 73"/>
          <p:cNvSpPr/>
          <p:nvPr/>
        </p:nvSpPr>
        <p:spPr>
          <a:xfrm>
            <a:off x="2286000" y="762000"/>
            <a:ext cx="6705600" cy="523220"/>
          </a:xfrm>
          <a:prstGeom prst="rect">
            <a:avLst/>
          </a:prstGeom>
          <a:solidFill>
            <a:schemeClr val="bg1"/>
          </a:solidFill>
        </p:spPr>
        <p:txBody>
          <a:bodyPr wrap="square">
            <a:spAutoFit/>
          </a:bodyPr>
          <a:lstStyle/>
          <a:p>
            <a:pPr algn="r"/>
            <a:r>
              <a:rPr lang="en-US" sz="2800" b="1" dirty="0" smtClean="0"/>
              <a:t>1906-1908: wagon on the Oregon Trail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1" nodeType="withEffect">
                                  <p:stCondLst>
                                    <p:cond delay="0"/>
                                  </p:stCondLst>
                                  <p:childTnLst>
                                    <p:animEffect transition="out" filter="fade">
                                      <p:cBhvr>
                                        <p:cTn id="6" dur="1000"/>
                                        <p:tgtEl>
                                          <p:spTgt spid="75"/>
                                        </p:tgtEl>
                                      </p:cBhvr>
                                    </p:animEffect>
                                    <p:set>
                                      <p:cBhvr>
                                        <p:cTn id="7" dur="1" fill="hold">
                                          <p:stCondLst>
                                            <p:cond delay="999"/>
                                          </p:stCondLst>
                                        </p:cTn>
                                        <p:tgtEl>
                                          <p:spTgt spid="75"/>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74"/>
                                        </p:tgtEl>
                                      </p:cBhvr>
                                    </p:animEffect>
                                    <p:set>
                                      <p:cBhvr>
                                        <p:cTn id="10" dur="1" fill="hold">
                                          <p:stCondLst>
                                            <p:cond delay="999"/>
                                          </p:stCondLst>
                                        </p:cTn>
                                        <p:tgtEl>
                                          <p:spTgt spid="74"/>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58"/>
                                        </p:tgtEl>
                                      </p:cBhvr>
                                    </p:animEffect>
                                    <p:set>
                                      <p:cBhvr>
                                        <p:cTn id="13" dur="1" fill="hold">
                                          <p:stCondLst>
                                            <p:cond delay="999"/>
                                          </p:stCondLst>
                                        </p:cTn>
                                        <p:tgtEl>
                                          <p:spTgt spid="58"/>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fade">
                                      <p:cBhvr>
                                        <p:cTn id="16" dur="1000"/>
                                        <p:tgtEl>
                                          <p:spTgt spid="6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62"/>
                                        </p:tgtEl>
                                        <p:attrNameLst>
                                          <p:attrName>style.visibility</p:attrName>
                                        </p:attrNameLst>
                                      </p:cBhvr>
                                      <p:to>
                                        <p:strVal val="visible"/>
                                      </p:to>
                                    </p:set>
                                    <p:animEffect transition="in" filter="fade">
                                      <p:cBhvr>
                                        <p:cTn id="21" dur="1000"/>
                                        <p:tgtEl>
                                          <p:spTgt spid="62"/>
                                        </p:tgtEl>
                                      </p:cBhvr>
                                    </p:animEffect>
                                  </p:childTnLst>
                                </p:cTn>
                              </p:par>
                            </p:childTnLst>
                          </p:cTn>
                        </p:par>
                        <p:par>
                          <p:cTn id="22" fill="hold">
                            <p:stCondLst>
                              <p:cond delay="1000"/>
                            </p:stCondLst>
                            <p:childTnLst>
                              <p:par>
                                <p:cTn id="23" presetID="10" presetClass="exit" presetSubtype="0" fill="hold" nodeType="afterEffect">
                                  <p:stCondLst>
                                    <p:cond delay="0"/>
                                  </p:stCondLst>
                                  <p:childTnLst>
                                    <p:animEffect transition="out" filter="fade">
                                      <p:cBhvr>
                                        <p:cTn id="24" dur="1000"/>
                                        <p:tgtEl>
                                          <p:spTgt spid="61"/>
                                        </p:tgtEl>
                                      </p:cBhvr>
                                    </p:animEffect>
                                    <p:set>
                                      <p:cBhvr>
                                        <p:cTn id="25" dur="1" fill="hold">
                                          <p:stCondLst>
                                            <p:cond delay="999"/>
                                          </p:stCondLst>
                                        </p:cTn>
                                        <p:tgtEl>
                                          <p:spTgt spid="61"/>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1000"/>
                                        <p:tgtEl>
                                          <p:spTgt spid="63"/>
                                        </p:tgtEl>
                                      </p:cBhvr>
                                    </p:animEffect>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1000"/>
                                        <p:tgtEl>
                                          <p:spTgt spid="62"/>
                                        </p:tgtEl>
                                      </p:cBhvr>
                                    </p:animEffect>
                                    <p:set>
                                      <p:cBhvr>
                                        <p:cTn id="34" dur="1" fill="hold">
                                          <p:stCondLst>
                                            <p:cond delay="999"/>
                                          </p:stCondLst>
                                        </p:cTn>
                                        <p:tgtEl>
                                          <p:spTgt spid="6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childTnLst>
                                </p:cTn>
                              </p:par>
                            </p:childTnLst>
                          </p:cTn>
                        </p:par>
                        <p:par>
                          <p:cTn id="40" fill="hold">
                            <p:stCondLst>
                              <p:cond delay="1000"/>
                            </p:stCondLst>
                            <p:childTnLst>
                              <p:par>
                                <p:cTn id="41" presetID="10" presetClass="exit" presetSubtype="0" fill="hold" nodeType="afterEffect">
                                  <p:stCondLst>
                                    <p:cond delay="0"/>
                                  </p:stCondLst>
                                  <p:childTnLst>
                                    <p:animEffect transition="out" filter="fade">
                                      <p:cBhvr>
                                        <p:cTn id="42" dur="1000"/>
                                        <p:tgtEl>
                                          <p:spTgt spid="63"/>
                                        </p:tgtEl>
                                      </p:cBhvr>
                                    </p:animEffect>
                                    <p:set>
                                      <p:cBhvr>
                                        <p:cTn id="43" dur="1" fill="hold">
                                          <p:stCondLst>
                                            <p:cond delay="999"/>
                                          </p:stCondLst>
                                        </p:cTn>
                                        <p:tgtEl>
                                          <p:spTgt spid="63"/>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53" presetClass="entr" presetSubtype="0" fill="hold" nodeType="clickEffect">
                                  <p:stCondLst>
                                    <p:cond delay="0"/>
                                  </p:stCondLst>
                                  <p:childTnLst>
                                    <p:set>
                                      <p:cBhvr>
                                        <p:cTn id="47" dur="1" fill="hold">
                                          <p:stCondLst>
                                            <p:cond delay="0"/>
                                          </p:stCondLst>
                                        </p:cTn>
                                        <p:tgtEl>
                                          <p:spTgt spid="67"/>
                                        </p:tgtEl>
                                        <p:attrNameLst>
                                          <p:attrName>style.visibility</p:attrName>
                                        </p:attrNameLst>
                                      </p:cBhvr>
                                      <p:to>
                                        <p:strVal val="visible"/>
                                      </p:to>
                                    </p:set>
                                    <p:anim calcmode="lin" valueType="num">
                                      <p:cBhvr>
                                        <p:cTn id="48" dur="1000" fill="hold"/>
                                        <p:tgtEl>
                                          <p:spTgt spid="67"/>
                                        </p:tgtEl>
                                        <p:attrNameLst>
                                          <p:attrName>ppt_w</p:attrName>
                                        </p:attrNameLst>
                                      </p:cBhvr>
                                      <p:tavLst>
                                        <p:tav tm="0">
                                          <p:val>
                                            <p:fltVal val="0"/>
                                          </p:val>
                                        </p:tav>
                                        <p:tav tm="100000">
                                          <p:val>
                                            <p:strVal val="#ppt_w"/>
                                          </p:val>
                                        </p:tav>
                                      </p:tavLst>
                                    </p:anim>
                                    <p:anim calcmode="lin" valueType="num">
                                      <p:cBhvr>
                                        <p:cTn id="49" dur="1000" fill="hold"/>
                                        <p:tgtEl>
                                          <p:spTgt spid="67"/>
                                        </p:tgtEl>
                                        <p:attrNameLst>
                                          <p:attrName>ppt_h</p:attrName>
                                        </p:attrNameLst>
                                      </p:cBhvr>
                                      <p:tavLst>
                                        <p:tav tm="0">
                                          <p:val>
                                            <p:fltVal val="0"/>
                                          </p:val>
                                        </p:tav>
                                        <p:tav tm="100000">
                                          <p:val>
                                            <p:strVal val="#ppt_h"/>
                                          </p:val>
                                        </p:tav>
                                      </p:tavLst>
                                    </p:anim>
                                    <p:animEffect transition="in" filter="fade">
                                      <p:cBhvr>
                                        <p:cTn id="50" dur="1000"/>
                                        <p:tgtEl>
                                          <p:spTgt spid="67"/>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1000"/>
                            </p:stCondLst>
                            <p:childTnLst>
                              <p:par>
                                <p:cTn id="57" presetID="10" presetClass="exit" presetSubtype="0" fill="hold" nodeType="afterEffect">
                                  <p:stCondLst>
                                    <p:cond delay="0"/>
                                  </p:stCondLst>
                                  <p:childTnLst>
                                    <p:animEffect transition="out" filter="fade">
                                      <p:cBhvr>
                                        <p:cTn id="58" dur="1000"/>
                                        <p:tgtEl>
                                          <p:spTgt spid="66"/>
                                        </p:tgtEl>
                                      </p:cBhvr>
                                    </p:animEffect>
                                    <p:set>
                                      <p:cBhvr>
                                        <p:cTn id="59" dur="1" fill="hold">
                                          <p:stCondLst>
                                            <p:cond delay="999"/>
                                          </p:stCondLst>
                                        </p:cTn>
                                        <p:tgtEl>
                                          <p:spTgt spid="66"/>
                                        </p:tgtEl>
                                        <p:attrNameLst>
                                          <p:attrName>style.visibility</p:attrName>
                                        </p:attrNameLst>
                                      </p:cBhvr>
                                      <p:to>
                                        <p:strVal val="hidden"/>
                                      </p:to>
                                    </p:set>
                                  </p:childTnLst>
                                </p:cTn>
                              </p:par>
                              <p:par>
                                <p:cTn id="60" presetID="10" presetClass="exit" presetSubtype="0" fill="hold" nodeType="withEffect">
                                  <p:stCondLst>
                                    <p:cond delay="0"/>
                                  </p:stCondLst>
                                  <p:childTnLst>
                                    <p:animEffect transition="out" filter="fade">
                                      <p:cBhvr>
                                        <p:cTn id="61" dur="1000"/>
                                        <p:tgtEl>
                                          <p:spTgt spid="67"/>
                                        </p:tgtEl>
                                      </p:cBhvr>
                                    </p:animEffect>
                                    <p:set>
                                      <p:cBhvr>
                                        <p:cTn id="62" dur="1" fill="hold">
                                          <p:stCondLst>
                                            <p:cond delay="999"/>
                                          </p:stCondLst>
                                        </p:cTn>
                                        <p:tgtEl>
                                          <p:spTgt spid="67"/>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71"/>
                                        </p:tgtEl>
                                        <p:attrNameLst>
                                          <p:attrName>style.visibility</p:attrName>
                                        </p:attrNameLst>
                                      </p:cBhvr>
                                      <p:to>
                                        <p:strVal val="visible"/>
                                      </p:to>
                                    </p:set>
                                    <p:animEffect transition="in" filter="fade">
                                      <p:cBhvr>
                                        <p:cTn id="67" dur="1000"/>
                                        <p:tgtEl>
                                          <p:spTgt spid="71"/>
                                        </p:tgtEl>
                                      </p:cBhvr>
                                    </p:animEffect>
                                  </p:childTnLst>
                                </p:cTn>
                              </p:par>
                            </p:childTnLst>
                          </p:cTn>
                        </p:par>
                        <p:par>
                          <p:cTn id="68" fill="hold">
                            <p:stCondLst>
                              <p:cond delay="1000"/>
                            </p:stCondLst>
                            <p:childTnLst>
                              <p:par>
                                <p:cTn id="69" presetID="10" presetClass="exit" presetSubtype="0" fill="hold" nodeType="afterEffect">
                                  <p:stCondLst>
                                    <p:cond delay="0"/>
                                  </p:stCondLst>
                                  <p:childTnLst>
                                    <p:animEffect transition="out" filter="fade">
                                      <p:cBhvr>
                                        <p:cTn id="70" dur="1000"/>
                                        <p:tgtEl>
                                          <p:spTgt spid="68"/>
                                        </p:tgtEl>
                                      </p:cBhvr>
                                    </p:animEffect>
                                    <p:set>
                                      <p:cBhvr>
                                        <p:cTn id="71" dur="1" fill="hold">
                                          <p:stCondLst>
                                            <p:cond delay="999"/>
                                          </p:stCondLst>
                                        </p:cTn>
                                        <p:tgtEl>
                                          <p:spTgt spid="68"/>
                                        </p:tgtEl>
                                        <p:attrNameLst>
                                          <p:attrName>style.visibility</p:attrName>
                                        </p:attrNameLst>
                                      </p:cBhvr>
                                      <p:to>
                                        <p:strVal val="hidden"/>
                                      </p:to>
                                    </p:set>
                                  </p:childTnLst>
                                </p:cTn>
                              </p:par>
                              <p:par>
                                <p:cTn id="72" presetID="10" presetClass="entr" presetSubtype="0" fill="hold" grpId="1" nodeType="with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childTnLst>
                                </p:cTn>
                              </p:par>
                              <p:par>
                                <p:cTn id="75" presetID="10" presetClass="entr" presetSubtype="0" fill="hold" grpId="1" nodeType="withEffect">
                                  <p:stCondLst>
                                    <p:cond delay="0"/>
                                  </p:stCondLst>
                                  <p:childTnLst>
                                    <p:set>
                                      <p:cBhvr>
                                        <p:cTn id="76" dur="1" fill="hold">
                                          <p:stCondLst>
                                            <p:cond delay="0"/>
                                          </p:stCondLst>
                                        </p:cTn>
                                        <p:tgtEl>
                                          <p:spTgt spid="74"/>
                                        </p:tgtEl>
                                        <p:attrNameLst>
                                          <p:attrName>style.visibility</p:attrName>
                                        </p:attrNameLst>
                                      </p:cBhvr>
                                      <p:to>
                                        <p:strVal val="visible"/>
                                      </p:to>
                                    </p:set>
                                    <p:animEffect transition="in" filter="fade">
                                      <p:cBhvr>
                                        <p:cTn id="77" dur="1000"/>
                                        <p:tgtEl>
                                          <p:spTgt spid="7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75"/>
                                        </p:tgtEl>
                                        <p:attrNameLst>
                                          <p:attrName>style.visibility</p:attrName>
                                        </p:attrNameLst>
                                      </p:cBhvr>
                                      <p:to>
                                        <p:strVal val="visible"/>
                                      </p:to>
                                    </p:set>
                                    <p:animEffect transition="in" filter="fade">
                                      <p:cBhvr>
                                        <p:cTn id="80" dur="10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5" grpId="1" animBg="1"/>
      <p:bldP spid="58" grpId="0" animBg="1"/>
      <p:bldP spid="58" grpId="1" animBg="1"/>
      <p:bldP spid="74" grpId="0" animBg="1"/>
      <p:bldP spid="74" grpId="1"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1907</a:t>
            </a:r>
            <a:endParaRPr lang="en-US" sz="4800" b="1" dirty="0">
              <a:solidFill>
                <a:srgbClr val="FF0000"/>
              </a:solidFill>
              <a:effectLst>
                <a:outerShdw dist="50800" dir="5400000" algn="ctr" rotWithShape="0">
                  <a:schemeClr val="tx1"/>
                </a:outerShdw>
              </a:effectLst>
            </a:endParaRPr>
          </a:p>
        </p:txBody>
      </p:sp>
      <p:sp useBgFill="1">
        <p:nvSpPr>
          <p:cNvPr id="52" name="TextBox 51"/>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1908</a:t>
            </a:r>
            <a:endParaRPr lang="en-US" sz="4800" b="1" dirty="0">
              <a:solidFill>
                <a:srgbClr val="FF0000"/>
              </a:solidFill>
              <a:effectLst>
                <a:outerShdw dist="50800" dir="5400000" algn="ctr" rotWithShape="0">
                  <a:schemeClr val="tx1"/>
                </a:outerShdw>
              </a:effectLst>
            </a:endParaRPr>
          </a:p>
        </p:txBody>
      </p:sp>
      <p:sp useBgFill="1">
        <p:nvSpPr>
          <p:cNvPr id="54" name="TextBox 53"/>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1910</a:t>
            </a:r>
            <a:endParaRPr lang="en-US" sz="4800" b="1" dirty="0">
              <a:solidFill>
                <a:srgbClr val="FF0000"/>
              </a:solidFill>
              <a:effectLst>
                <a:outerShdw dist="50800" dir="5400000" algn="ctr" rotWithShape="0">
                  <a:schemeClr val="tx1"/>
                </a:outerShdw>
              </a:effectLst>
            </a:endParaRPr>
          </a:p>
        </p:txBody>
      </p:sp>
      <p:pic>
        <p:nvPicPr>
          <p:cNvPr id="33" name="Picture 2" descr="File:United States 1890-07-10-1896-01.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49" name="Picture 7" descr="File:United States 1898-1907.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652674"/>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9" name="Picture 4" descr="File:United States 1889-11-11-1890-05.png"/>
          <p:cNvPicPr>
            <a:picLocks noChangeAspect="1" noChangeArrowheads="1"/>
          </p:cNvPicPr>
          <p:nvPr/>
        </p:nvPicPr>
        <p:blipFill>
          <a:blip r:embed="rId5"/>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5"/>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6"/>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0" name="Freeform 49"/>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7" name="Freeform 56"/>
          <p:cNvSpPr/>
          <p:nvPr/>
        </p:nvSpPr>
        <p:spPr>
          <a:xfrm>
            <a:off x="6447295" y="2921431"/>
            <a:ext cx="1689315" cy="559230"/>
          </a:xfrm>
          <a:custGeom>
            <a:avLst/>
            <a:gdLst>
              <a:gd name="connsiteX0" fmla="*/ 0 w 1689315"/>
              <a:gd name="connsiteY0" fmla="*/ 503694 h 559230"/>
              <a:gd name="connsiteX1" fmla="*/ 209227 w 1689315"/>
              <a:gd name="connsiteY1" fmla="*/ 519193 h 559230"/>
              <a:gd name="connsiteX2" fmla="*/ 340963 w 1689315"/>
              <a:gd name="connsiteY2" fmla="*/ 480447 h 559230"/>
              <a:gd name="connsiteX3" fmla="*/ 573437 w 1689315"/>
              <a:gd name="connsiteY3" fmla="*/ 495945 h 559230"/>
              <a:gd name="connsiteX4" fmla="*/ 805912 w 1689315"/>
              <a:gd name="connsiteY4" fmla="*/ 550189 h 559230"/>
              <a:gd name="connsiteX5" fmla="*/ 1053885 w 1689315"/>
              <a:gd name="connsiteY5" fmla="*/ 550189 h 559230"/>
              <a:gd name="connsiteX6" fmla="*/ 1208868 w 1689315"/>
              <a:gd name="connsiteY6" fmla="*/ 534691 h 559230"/>
              <a:gd name="connsiteX7" fmla="*/ 1263112 w 1689315"/>
              <a:gd name="connsiteY7" fmla="*/ 488196 h 559230"/>
              <a:gd name="connsiteX8" fmla="*/ 1340603 w 1689315"/>
              <a:gd name="connsiteY8" fmla="*/ 371959 h 559230"/>
              <a:gd name="connsiteX9" fmla="*/ 1425844 w 1689315"/>
              <a:gd name="connsiteY9" fmla="*/ 286718 h 559230"/>
              <a:gd name="connsiteX10" fmla="*/ 1511085 w 1689315"/>
              <a:gd name="connsiteY10" fmla="*/ 116237 h 559230"/>
              <a:gd name="connsiteX11" fmla="*/ 1573078 w 1689315"/>
              <a:gd name="connsiteY11" fmla="*/ 46494 h 559230"/>
              <a:gd name="connsiteX12" fmla="*/ 1689315 w 1689315"/>
              <a:gd name="connsiteY12" fmla="*/ 0 h 55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9315" h="559230">
                <a:moveTo>
                  <a:pt x="0" y="503694"/>
                </a:moveTo>
                <a:cubicBezTo>
                  <a:pt x="76200" y="513381"/>
                  <a:pt x="152400" y="523068"/>
                  <a:pt x="209227" y="519193"/>
                </a:cubicBezTo>
                <a:cubicBezTo>
                  <a:pt x="266054" y="515319"/>
                  <a:pt x="280261" y="484322"/>
                  <a:pt x="340963" y="480447"/>
                </a:cubicBezTo>
                <a:cubicBezTo>
                  <a:pt x="401665" y="476572"/>
                  <a:pt x="495946" y="484321"/>
                  <a:pt x="573437" y="495945"/>
                </a:cubicBezTo>
                <a:cubicBezTo>
                  <a:pt x="650929" y="507569"/>
                  <a:pt x="725837" y="541148"/>
                  <a:pt x="805912" y="550189"/>
                </a:cubicBezTo>
                <a:cubicBezTo>
                  <a:pt x="885987" y="559230"/>
                  <a:pt x="986726" y="552772"/>
                  <a:pt x="1053885" y="550189"/>
                </a:cubicBezTo>
                <a:cubicBezTo>
                  <a:pt x="1121044" y="547606"/>
                  <a:pt x="1173997" y="545023"/>
                  <a:pt x="1208868" y="534691"/>
                </a:cubicBezTo>
                <a:cubicBezTo>
                  <a:pt x="1243739" y="524359"/>
                  <a:pt x="1241156" y="515318"/>
                  <a:pt x="1263112" y="488196"/>
                </a:cubicBezTo>
                <a:cubicBezTo>
                  <a:pt x="1285068" y="461074"/>
                  <a:pt x="1313481" y="405539"/>
                  <a:pt x="1340603" y="371959"/>
                </a:cubicBezTo>
                <a:cubicBezTo>
                  <a:pt x="1367725" y="338379"/>
                  <a:pt x="1397430" y="329338"/>
                  <a:pt x="1425844" y="286718"/>
                </a:cubicBezTo>
                <a:cubicBezTo>
                  <a:pt x="1454258" y="244098"/>
                  <a:pt x="1486546" y="156274"/>
                  <a:pt x="1511085" y="116237"/>
                </a:cubicBezTo>
                <a:cubicBezTo>
                  <a:pt x="1535624" y="76200"/>
                  <a:pt x="1543373" y="65867"/>
                  <a:pt x="1573078" y="46494"/>
                </a:cubicBezTo>
                <a:cubicBezTo>
                  <a:pt x="1602783" y="27121"/>
                  <a:pt x="1646049" y="13560"/>
                  <a:pt x="1689315" y="0"/>
                </a:cubicBezTo>
              </a:path>
            </a:pathLst>
          </a:custGeom>
          <a:ln w="63500">
            <a:solidFill>
              <a:schemeClr val="tx1"/>
            </a:solidFill>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8" name="TextBox 57"/>
          <p:cNvSpPr txBox="1"/>
          <p:nvPr/>
        </p:nvSpPr>
        <p:spPr>
          <a:xfrm rot="19145318">
            <a:off x="643887" y="595294"/>
            <a:ext cx="1524776" cy="461665"/>
          </a:xfrm>
          <a:prstGeom prst="rect">
            <a:avLst/>
          </a:prstGeom>
          <a:solidFill>
            <a:schemeClr val="bg1"/>
          </a:solidFill>
        </p:spPr>
        <p:txBody>
          <a:bodyPr wrap="none" rtlCol="0">
            <a:spAutoFit/>
          </a:bodyPr>
          <a:lstStyle/>
          <a:p>
            <a:r>
              <a:rPr lang="en-US" sz="2400" b="1" dirty="0" smtClean="0"/>
              <a:t>Jan 29, ‘06</a:t>
            </a:r>
            <a:endParaRPr lang="en-US" sz="2400" b="1" dirty="0"/>
          </a:p>
        </p:txBody>
      </p:sp>
      <p:sp>
        <p:nvSpPr>
          <p:cNvPr id="59" name="TextBox 58"/>
          <p:cNvSpPr txBox="1"/>
          <p:nvPr/>
        </p:nvSpPr>
        <p:spPr>
          <a:xfrm rot="19145318">
            <a:off x="5241728" y="3668580"/>
            <a:ext cx="1369286" cy="461665"/>
          </a:xfrm>
          <a:prstGeom prst="rect">
            <a:avLst/>
          </a:prstGeom>
          <a:solidFill>
            <a:schemeClr val="bg1"/>
          </a:solidFill>
        </p:spPr>
        <p:txBody>
          <a:bodyPr wrap="none" rtlCol="0">
            <a:spAutoFit/>
          </a:bodyPr>
          <a:lstStyle/>
          <a:p>
            <a:r>
              <a:rPr lang="en-US" sz="2400" b="1" dirty="0" smtClean="0"/>
              <a:t>Jan 5, ‘07</a:t>
            </a:r>
            <a:endParaRPr lang="en-US" sz="2400" b="1" dirty="0"/>
          </a:p>
        </p:txBody>
      </p:sp>
      <p:sp>
        <p:nvSpPr>
          <p:cNvPr id="35" name="5-Point Star 34"/>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2" name="TextBox 31"/>
          <p:cNvSpPr txBox="1"/>
          <p:nvPr/>
        </p:nvSpPr>
        <p:spPr>
          <a:xfrm rot="19145318">
            <a:off x="6100825" y="2525580"/>
            <a:ext cx="1479892" cy="461665"/>
          </a:xfrm>
          <a:prstGeom prst="rect">
            <a:avLst/>
          </a:prstGeom>
          <a:solidFill>
            <a:schemeClr val="bg1"/>
          </a:solidFill>
        </p:spPr>
        <p:txBody>
          <a:bodyPr wrap="none" rtlCol="0">
            <a:spAutoFit/>
          </a:bodyPr>
          <a:lstStyle/>
          <a:p>
            <a:r>
              <a:rPr lang="en-US" sz="2400" b="1" dirty="0" smtClean="0"/>
              <a:t>Mar 1, ‘07</a:t>
            </a:r>
            <a:endParaRPr lang="en-US" sz="2400" b="1" dirty="0"/>
          </a:p>
        </p:txBody>
      </p:sp>
      <p:sp>
        <p:nvSpPr>
          <p:cNvPr id="56" name="5-Point Star 55"/>
          <p:cNvSpPr>
            <a:spLocks noChangeAspect="1"/>
          </p:cNvSpPr>
          <p:nvPr/>
        </p:nvSpPr>
        <p:spPr>
          <a:xfrm>
            <a:off x="6233160" y="32004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6" name="5-Point Star 35"/>
          <p:cNvSpPr>
            <a:spLocks noChangeAspect="1"/>
          </p:cNvSpPr>
          <p:nvPr/>
        </p:nvSpPr>
        <p:spPr>
          <a:xfrm>
            <a:off x="7467600" y="32766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7" name="5-Point Star 36"/>
          <p:cNvSpPr>
            <a:spLocks noChangeAspect="1"/>
          </p:cNvSpPr>
          <p:nvPr/>
        </p:nvSpPr>
        <p:spPr>
          <a:xfrm>
            <a:off x="8001000" y="2743200"/>
            <a:ext cx="320040" cy="32004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38" name="Group 37"/>
          <p:cNvGrpSpPr>
            <a:grpSpLocks/>
          </p:cNvGrpSpPr>
          <p:nvPr/>
        </p:nvGrpSpPr>
        <p:grpSpPr>
          <a:xfrm>
            <a:off x="228600" y="2779776"/>
            <a:ext cx="4581144" cy="4078224"/>
            <a:chOff x="5672551" y="228600"/>
            <a:chExt cx="3136487" cy="3200400"/>
          </a:xfrm>
        </p:grpSpPr>
        <p:pic>
          <p:nvPicPr>
            <p:cNvPr id="39" name="Picture 38"/>
            <p:cNvPicPr>
              <a:picLocks noChangeAspect="1" noChangeArrowheads="1"/>
            </p:cNvPicPr>
            <p:nvPr/>
          </p:nvPicPr>
          <p:blipFill>
            <a:blip r:embed="rId7"/>
            <a:srcRect/>
            <a:stretch>
              <a:fillRect/>
            </a:stretch>
          </p:blipFill>
          <p:spPr bwMode="auto">
            <a:xfrm>
              <a:off x="5672551" y="228600"/>
              <a:ext cx="3136487" cy="3200400"/>
            </a:xfrm>
            <a:prstGeom prst="rect">
              <a:avLst/>
            </a:prstGeom>
            <a:noFill/>
            <a:ln w="38100">
              <a:solidFill>
                <a:schemeClr val="tx1"/>
              </a:solidFill>
              <a:miter lim="800000"/>
              <a:headEnd/>
              <a:tailEnd/>
            </a:ln>
            <a:effectLst/>
          </p:spPr>
        </p:pic>
        <p:sp>
          <p:nvSpPr>
            <p:cNvPr id="40" name="Rectangle 39"/>
            <p:cNvSpPr/>
            <p:nvPr/>
          </p:nvSpPr>
          <p:spPr>
            <a:xfrm>
              <a:off x="7577551" y="2926514"/>
              <a:ext cx="1112805" cy="461665"/>
            </a:xfrm>
            <a:prstGeom prst="rect">
              <a:avLst/>
            </a:prstGeom>
            <a:ln w="38100">
              <a:noFill/>
            </a:ln>
          </p:spPr>
          <p:txBody>
            <a:bodyPr wrap="none">
              <a:spAutoFit/>
            </a:bodyPr>
            <a:lstStyle/>
            <a:p>
              <a:r>
                <a:rPr lang="en-US" sz="2400" b="1" dirty="0" smtClean="0">
                  <a:solidFill>
                    <a:schemeClr val="bg1"/>
                  </a:solidFill>
                </a:rPr>
                <a:t>Omaha</a:t>
              </a:r>
              <a:endParaRPr lang="en-US" sz="2400" b="1" dirty="0">
                <a:solidFill>
                  <a:schemeClr val="bg1"/>
                </a:solidFill>
              </a:endParaRPr>
            </a:p>
          </p:txBody>
        </p:sp>
      </p:grpSp>
      <p:sp>
        <p:nvSpPr>
          <p:cNvPr id="41" name="TextBox 40"/>
          <p:cNvSpPr txBox="1"/>
          <p:nvPr/>
        </p:nvSpPr>
        <p:spPr>
          <a:xfrm rot="19145318">
            <a:off x="7215326" y="2492535"/>
            <a:ext cx="1156792" cy="461665"/>
          </a:xfrm>
          <a:prstGeom prst="rect">
            <a:avLst/>
          </a:prstGeom>
          <a:solidFill>
            <a:schemeClr val="bg1"/>
          </a:solidFill>
        </p:spPr>
        <p:txBody>
          <a:bodyPr wrap="none" rtlCol="0">
            <a:spAutoFit/>
          </a:bodyPr>
          <a:lstStyle/>
          <a:p>
            <a:r>
              <a:rPr lang="en-US" sz="2400" b="1" dirty="0" smtClean="0"/>
              <a:t>Nov ‘07</a:t>
            </a:r>
            <a:endParaRPr lang="en-US" sz="2400" b="1" dirty="0"/>
          </a:p>
        </p:txBody>
      </p:sp>
      <p:grpSp>
        <p:nvGrpSpPr>
          <p:cNvPr id="45" name="Group 44"/>
          <p:cNvGrpSpPr/>
          <p:nvPr/>
        </p:nvGrpSpPr>
        <p:grpSpPr>
          <a:xfrm>
            <a:off x="228600" y="2133600"/>
            <a:ext cx="6694714" cy="4555671"/>
            <a:chOff x="2133600" y="457200"/>
            <a:chExt cx="5975254" cy="3783687"/>
          </a:xfrm>
        </p:grpSpPr>
        <p:pic>
          <p:nvPicPr>
            <p:cNvPr id="47" name="Picture 4"/>
            <p:cNvPicPr>
              <a:picLocks noChangeAspect="1" noChangeArrowheads="1"/>
            </p:cNvPicPr>
            <p:nvPr/>
          </p:nvPicPr>
          <p:blipFill>
            <a:blip r:embed="rId8"/>
            <a:srcRect/>
            <a:stretch>
              <a:fillRect/>
            </a:stretch>
          </p:blipFill>
          <p:spPr bwMode="auto">
            <a:xfrm>
              <a:off x="2133600" y="457200"/>
              <a:ext cx="5975254" cy="3770831"/>
            </a:xfrm>
            <a:prstGeom prst="rect">
              <a:avLst/>
            </a:prstGeom>
            <a:noFill/>
            <a:ln w="50800">
              <a:solidFill>
                <a:schemeClr val="tx1"/>
              </a:solidFill>
              <a:miter lim="800000"/>
              <a:headEnd/>
              <a:tailEnd/>
            </a:ln>
            <a:effectLst/>
          </p:spPr>
        </p:pic>
        <p:sp>
          <p:nvSpPr>
            <p:cNvPr id="51" name="Rectangle 50"/>
            <p:cNvSpPr/>
            <p:nvPr/>
          </p:nvSpPr>
          <p:spPr>
            <a:xfrm>
              <a:off x="4876800" y="3810000"/>
              <a:ext cx="3224792" cy="430887"/>
            </a:xfrm>
            <a:prstGeom prst="rect">
              <a:avLst/>
            </a:prstGeom>
            <a:solidFill>
              <a:schemeClr val="tx1">
                <a:lumMod val="85000"/>
                <a:lumOff val="15000"/>
              </a:schemeClr>
            </a:solidFill>
          </p:spPr>
          <p:txBody>
            <a:bodyPr wrap="square">
              <a:spAutoFit/>
            </a:bodyPr>
            <a:lstStyle/>
            <a:p>
              <a:pPr algn="r"/>
              <a:r>
                <a:rPr lang="en-US" sz="2200" b="1" dirty="0" smtClean="0">
                  <a:solidFill>
                    <a:schemeClr val="bg1"/>
                  </a:solidFill>
                </a:rPr>
                <a:t>w/President Roosevelt</a:t>
              </a:r>
              <a:endParaRPr lang="en-US" sz="2200" b="1" dirty="0">
                <a:solidFill>
                  <a:schemeClr val="bg1"/>
                </a:solidFill>
              </a:endParaRPr>
            </a:p>
          </p:txBody>
        </p:sp>
      </p:grpSp>
      <p:grpSp>
        <p:nvGrpSpPr>
          <p:cNvPr id="42" name="Group 41"/>
          <p:cNvGrpSpPr/>
          <p:nvPr/>
        </p:nvGrpSpPr>
        <p:grpSpPr>
          <a:xfrm>
            <a:off x="228600" y="2133600"/>
            <a:ext cx="6705600" cy="4876800"/>
            <a:chOff x="1186543" y="219635"/>
            <a:chExt cx="5747657" cy="3400805"/>
          </a:xfrm>
        </p:grpSpPr>
        <p:pic>
          <p:nvPicPr>
            <p:cNvPr id="43" name="Picture 5"/>
            <p:cNvPicPr>
              <a:picLocks noChangeAspect="1" noChangeArrowheads="1"/>
            </p:cNvPicPr>
            <p:nvPr/>
          </p:nvPicPr>
          <p:blipFill>
            <a:blip r:embed="rId9"/>
            <a:srcRect r="399" b="8149"/>
            <a:stretch>
              <a:fillRect/>
            </a:stretch>
          </p:blipFill>
          <p:spPr bwMode="auto">
            <a:xfrm>
              <a:off x="1186543" y="219635"/>
              <a:ext cx="5747657" cy="3294529"/>
            </a:xfrm>
            <a:prstGeom prst="rect">
              <a:avLst/>
            </a:prstGeom>
            <a:noFill/>
            <a:ln w="50800">
              <a:solidFill>
                <a:schemeClr val="tx1"/>
              </a:solidFill>
              <a:miter lim="800000"/>
              <a:headEnd/>
              <a:tailEnd/>
            </a:ln>
            <a:effectLst/>
          </p:spPr>
        </p:pic>
        <p:sp>
          <p:nvSpPr>
            <p:cNvPr id="44" name="Rectangle 43"/>
            <p:cNvSpPr/>
            <p:nvPr/>
          </p:nvSpPr>
          <p:spPr>
            <a:xfrm>
              <a:off x="2819400" y="3158775"/>
              <a:ext cx="1599477" cy="461665"/>
            </a:xfrm>
            <a:prstGeom prst="rect">
              <a:avLst/>
            </a:prstGeom>
          </p:spPr>
          <p:txBody>
            <a:bodyPr wrap="none">
              <a:spAutoFit/>
            </a:bodyPr>
            <a:lstStyle/>
            <a:p>
              <a:r>
                <a:rPr lang="en-US" sz="2400" b="1" dirty="0" smtClean="0">
                  <a:solidFill>
                    <a:schemeClr val="bg1"/>
                  </a:solidFill>
                </a:rPr>
                <a:t>Wall Street</a:t>
              </a:r>
              <a:endParaRPr lang="en-US" sz="2400" b="1" dirty="0">
                <a:solidFill>
                  <a:schemeClr val="bg1"/>
                </a:solidFill>
              </a:endParaRPr>
            </a:p>
          </p:txBody>
        </p:sp>
      </p:grpSp>
      <p:sp>
        <p:nvSpPr>
          <p:cNvPr id="53" name="Rectangle 52"/>
          <p:cNvSpPr/>
          <p:nvPr/>
        </p:nvSpPr>
        <p:spPr>
          <a:xfrm>
            <a:off x="3124200" y="762000"/>
            <a:ext cx="5867400" cy="523220"/>
          </a:xfrm>
          <a:prstGeom prst="rect">
            <a:avLst/>
          </a:prstGeom>
          <a:solidFill>
            <a:schemeClr val="bg1"/>
          </a:solidFill>
        </p:spPr>
        <p:txBody>
          <a:bodyPr wrap="square">
            <a:spAutoFit/>
          </a:bodyPr>
          <a:lstStyle/>
          <a:p>
            <a:pPr algn="r"/>
            <a:r>
              <a:rPr lang="en-US" sz="2800" b="1" dirty="0" smtClean="0"/>
              <a:t>1906-1908: wagon on the Oregon Trail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38"/>
                                        </p:tgtEl>
                                      </p:cBhvr>
                                    </p:animEffect>
                                    <p:set>
                                      <p:cBhvr>
                                        <p:cTn id="7" dur="1" fill="hold">
                                          <p:stCondLst>
                                            <p:cond delay="999"/>
                                          </p:stCondLst>
                                        </p:cTn>
                                        <p:tgtEl>
                                          <p:spTgt spid="3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58"/>
                                        </p:tgtEl>
                                      </p:cBhvr>
                                    </p:animEffect>
                                    <p:set>
                                      <p:cBhvr>
                                        <p:cTn id="10" dur="1" fill="hold">
                                          <p:stCondLst>
                                            <p:cond delay="999"/>
                                          </p:stCondLst>
                                        </p:cTn>
                                        <p:tgtEl>
                                          <p:spTgt spid="58"/>
                                        </p:tgtEl>
                                        <p:attrNameLst>
                                          <p:attrName>style.visibility</p:attrName>
                                        </p:attrNameLst>
                                      </p:cBhvr>
                                      <p:to>
                                        <p:strVal val="hidden"/>
                                      </p:to>
                                    </p:se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fade">
                                      <p:cBhvr>
                                        <p:cTn id="14" dur="1000"/>
                                        <p:tgtEl>
                                          <p:spTgt spid="32"/>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wipe(left)">
                                      <p:cBhvr>
                                        <p:cTn id="17" dur="2000"/>
                                        <p:tgtEl>
                                          <p:spTgt spid="57"/>
                                        </p:tgtEl>
                                      </p:cBhvr>
                                    </p:animEffect>
                                  </p:childTnLst>
                                </p:cTn>
                              </p:par>
                              <p:par>
                                <p:cTn id="18" presetID="10" presetClass="exit" presetSubtype="0" fill="hold" grpId="0" nodeType="withEffect">
                                  <p:stCondLst>
                                    <p:cond delay="500"/>
                                  </p:stCondLst>
                                  <p:childTnLst>
                                    <p:animEffect transition="out" filter="fade">
                                      <p:cBhvr>
                                        <p:cTn id="19" dur="1000"/>
                                        <p:tgtEl>
                                          <p:spTgt spid="59"/>
                                        </p:tgtEl>
                                      </p:cBhvr>
                                    </p:animEffect>
                                    <p:set>
                                      <p:cBhvr>
                                        <p:cTn id="20" dur="1" fill="hold">
                                          <p:stCondLst>
                                            <p:cond delay="999"/>
                                          </p:stCondLst>
                                        </p:cTn>
                                        <p:tgtEl>
                                          <p:spTgt spid="59"/>
                                        </p:tgtEl>
                                        <p:attrNameLst>
                                          <p:attrName>style.visibility</p:attrName>
                                        </p:attrNameLst>
                                      </p:cBhvr>
                                      <p:to>
                                        <p:strVal val="hidden"/>
                                      </p:to>
                                    </p:set>
                                  </p:childTnLst>
                                </p:cTn>
                              </p:par>
                              <p:par>
                                <p:cTn id="21" presetID="49" presetClass="entr" presetSubtype="0" decel="100000" fill="hold" grpId="0" nodeType="withEffect">
                                  <p:stCondLst>
                                    <p:cond delay="1000"/>
                                  </p:stCondLst>
                                  <p:childTnLst>
                                    <p:set>
                                      <p:cBhvr>
                                        <p:cTn id="22" dur="1" fill="hold">
                                          <p:stCondLst>
                                            <p:cond delay="0"/>
                                          </p:stCondLst>
                                        </p:cTn>
                                        <p:tgtEl>
                                          <p:spTgt spid="36"/>
                                        </p:tgtEl>
                                        <p:attrNameLst>
                                          <p:attrName>style.visibility</p:attrName>
                                        </p:attrNameLst>
                                      </p:cBhvr>
                                      <p:to>
                                        <p:strVal val="visible"/>
                                      </p:to>
                                    </p:set>
                                    <p:anim calcmode="lin" valueType="num">
                                      <p:cBhvr>
                                        <p:cTn id="23" dur="1000" fill="hold"/>
                                        <p:tgtEl>
                                          <p:spTgt spid="36"/>
                                        </p:tgtEl>
                                        <p:attrNameLst>
                                          <p:attrName>ppt_w</p:attrName>
                                        </p:attrNameLst>
                                      </p:cBhvr>
                                      <p:tavLst>
                                        <p:tav tm="0">
                                          <p:val>
                                            <p:fltVal val="0"/>
                                          </p:val>
                                        </p:tav>
                                        <p:tav tm="100000">
                                          <p:val>
                                            <p:strVal val="#ppt_w"/>
                                          </p:val>
                                        </p:tav>
                                      </p:tavLst>
                                    </p:anim>
                                    <p:anim calcmode="lin" valueType="num">
                                      <p:cBhvr>
                                        <p:cTn id="24" dur="1000" fill="hold"/>
                                        <p:tgtEl>
                                          <p:spTgt spid="36"/>
                                        </p:tgtEl>
                                        <p:attrNameLst>
                                          <p:attrName>ppt_h</p:attrName>
                                        </p:attrNameLst>
                                      </p:cBhvr>
                                      <p:tavLst>
                                        <p:tav tm="0">
                                          <p:val>
                                            <p:fltVal val="0"/>
                                          </p:val>
                                        </p:tav>
                                        <p:tav tm="100000">
                                          <p:val>
                                            <p:strVal val="#ppt_h"/>
                                          </p:val>
                                        </p:tav>
                                      </p:tavLst>
                                    </p:anim>
                                    <p:anim calcmode="lin" valueType="num">
                                      <p:cBhvr>
                                        <p:cTn id="25" dur="1000" fill="hold"/>
                                        <p:tgtEl>
                                          <p:spTgt spid="36"/>
                                        </p:tgtEl>
                                        <p:attrNameLst>
                                          <p:attrName>style.rotation</p:attrName>
                                        </p:attrNameLst>
                                      </p:cBhvr>
                                      <p:tavLst>
                                        <p:tav tm="0">
                                          <p:val>
                                            <p:fltVal val="360"/>
                                          </p:val>
                                        </p:tav>
                                        <p:tav tm="100000">
                                          <p:val>
                                            <p:fltVal val="0"/>
                                          </p:val>
                                        </p:tav>
                                      </p:tavLst>
                                    </p:anim>
                                    <p:animEffect transition="in" filter="fade">
                                      <p:cBhvr>
                                        <p:cTn id="26" dur="1000"/>
                                        <p:tgtEl>
                                          <p:spTgt spid="36"/>
                                        </p:tgtEl>
                                      </p:cBhvr>
                                    </p:animEffect>
                                  </p:childTnLst>
                                </p:cTn>
                              </p:par>
                              <p:par>
                                <p:cTn id="27" presetID="49" presetClass="entr" presetSubtype="0" decel="100000" fill="hold" grpId="0" nodeType="withEffect">
                                  <p:stCondLst>
                                    <p:cond delay="2000"/>
                                  </p:stCondLst>
                                  <p:childTnLst>
                                    <p:set>
                                      <p:cBhvr>
                                        <p:cTn id="28" dur="1" fill="hold">
                                          <p:stCondLst>
                                            <p:cond delay="0"/>
                                          </p:stCondLst>
                                        </p:cTn>
                                        <p:tgtEl>
                                          <p:spTgt spid="37"/>
                                        </p:tgtEl>
                                        <p:attrNameLst>
                                          <p:attrName>style.visibility</p:attrName>
                                        </p:attrNameLst>
                                      </p:cBhvr>
                                      <p:to>
                                        <p:strVal val="visible"/>
                                      </p:to>
                                    </p:set>
                                    <p:anim calcmode="lin" valueType="num">
                                      <p:cBhvr>
                                        <p:cTn id="29" dur="1000" fill="hold"/>
                                        <p:tgtEl>
                                          <p:spTgt spid="37"/>
                                        </p:tgtEl>
                                        <p:attrNameLst>
                                          <p:attrName>ppt_w</p:attrName>
                                        </p:attrNameLst>
                                      </p:cBhvr>
                                      <p:tavLst>
                                        <p:tav tm="0">
                                          <p:val>
                                            <p:fltVal val="0"/>
                                          </p:val>
                                        </p:tav>
                                        <p:tav tm="100000">
                                          <p:val>
                                            <p:strVal val="#ppt_w"/>
                                          </p:val>
                                        </p:tav>
                                      </p:tavLst>
                                    </p:anim>
                                    <p:anim calcmode="lin" valueType="num">
                                      <p:cBhvr>
                                        <p:cTn id="30" dur="1000" fill="hold"/>
                                        <p:tgtEl>
                                          <p:spTgt spid="37"/>
                                        </p:tgtEl>
                                        <p:attrNameLst>
                                          <p:attrName>ppt_h</p:attrName>
                                        </p:attrNameLst>
                                      </p:cBhvr>
                                      <p:tavLst>
                                        <p:tav tm="0">
                                          <p:val>
                                            <p:fltVal val="0"/>
                                          </p:val>
                                        </p:tav>
                                        <p:tav tm="100000">
                                          <p:val>
                                            <p:strVal val="#ppt_h"/>
                                          </p:val>
                                        </p:tav>
                                      </p:tavLst>
                                    </p:anim>
                                    <p:anim calcmode="lin" valueType="num">
                                      <p:cBhvr>
                                        <p:cTn id="31" dur="1000" fill="hold"/>
                                        <p:tgtEl>
                                          <p:spTgt spid="37"/>
                                        </p:tgtEl>
                                        <p:attrNameLst>
                                          <p:attrName>style.rotation</p:attrName>
                                        </p:attrNameLst>
                                      </p:cBhvr>
                                      <p:tavLst>
                                        <p:tav tm="0">
                                          <p:val>
                                            <p:fltVal val="360"/>
                                          </p:val>
                                        </p:tav>
                                        <p:tav tm="100000">
                                          <p:val>
                                            <p:fltVal val="0"/>
                                          </p:val>
                                        </p:tav>
                                      </p:tavLst>
                                    </p:anim>
                                    <p:animEffect transition="in" filter="fade">
                                      <p:cBhvr>
                                        <p:cTn id="32" dur="1000"/>
                                        <p:tgtEl>
                                          <p:spTgt spid="37"/>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41"/>
                                        </p:tgtEl>
                                        <p:attrNameLst>
                                          <p:attrName>style.visibility</p:attrName>
                                        </p:attrNameLst>
                                      </p:cBhvr>
                                      <p:to>
                                        <p:strVal val="visible"/>
                                      </p:to>
                                    </p:set>
                                    <p:animEffect transition="in" filter="fade">
                                      <p:cBhvr>
                                        <p:cTn id="35" dur="1000"/>
                                        <p:tgtEl>
                                          <p:spTgt spid="41"/>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1000"/>
                                        <p:tgtEl>
                                          <p:spTgt spid="45"/>
                                        </p:tgtEl>
                                      </p:cBhvr>
                                    </p:animEffect>
                                  </p:childTnLst>
                                </p:cTn>
                              </p:par>
                              <p:par>
                                <p:cTn id="41" presetID="10" presetClass="exit" presetSubtype="0" fill="hold" grpId="1" nodeType="withEffect">
                                  <p:stCondLst>
                                    <p:cond delay="0"/>
                                  </p:stCondLst>
                                  <p:childTnLst>
                                    <p:animEffect transition="out" filter="fade">
                                      <p:cBhvr>
                                        <p:cTn id="42" dur="1000"/>
                                        <p:tgtEl>
                                          <p:spTgt spid="32"/>
                                        </p:tgtEl>
                                      </p:cBhvr>
                                    </p:animEffect>
                                    <p:set>
                                      <p:cBhvr>
                                        <p:cTn id="43" dur="1" fill="hold">
                                          <p:stCondLst>
                                            <p:cond delay="999"/>
                                          </p:stCondLst>
                                        </p:cTn>
                                        <p:tgtEl>
                                          <p:spTgt spid="32"/>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42"/>
                                        </p:tgtEl>
                                        <p:attrNameLst>
                                          <p:attrName>style.visibility</p:attrName>
                                        </p:attrNameLst>
                                      </p:cBhvr>
                                      <p:to>
                                        <p:strVal val="visible"/>
                                      </p:to>
                                    </p:set>
                                    <p:animEffect transition="in" filter="fade">
                                      <p:cBhvr>
                                        <p:cTn id="48" dur="1000"/>
                                        <p:tgtEl>
                                          <p:spTgt spid="42"/>
                                        </p:tgtEl>
                                      </p:cBhvr>
                                    </p:animEffect>
                                  </p:childTnLst>
                                </p:cTn>
                              </p:par>
                            </p:childTnLst>
                          </p:cTn>
                        </p:par>
                        <p:par>
                          <p:cTn id="49" fill="hold">
                            <p:stCondLst>
                              <p:cond delay="1000"/>
                            </p:stCondLst>
                            <p:childTnLst>
                              <p:par>
                                <p:cTn id="50" presetID="10" presetClass="exit" presetSubtype="0" fill="hold" nodeType="afterEffect">
                                  <p:stCondLst>
                                    <p:cond delay="0"/>
                                  </p:stCondLst>
                                  <p:childTnLst>
                                    <p:animEffect transition="out" filter="fade">
                                      <p:cBhvr>
                                        <p:cTn id="51" dur="1000"/>
                                        <p:tgtEl>
                                          <p:spTgt spid="45"/>
                                        </p:tgtEl>
                                      </p:cBhvr>
                                    </p:animEffect>
                                    <p:set>
                                      <p:cBhvr>
                                        <p:cTn id="52" dur="1" fill="hold">
                                          <p:stCondLst>
                                            <p:cond delay="999"/>
                                          </p:stCondLst>
                                        </p:cTn>
                                        <p:tgtEl>
                                          <p:spTgt spid="4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1000"/>
                                        <p:tgtEl>
                                          <p:spTgt spid="42"/>
                                        </p:tgtEl>
                                      </p:cBhvr>
                                    </p:animEffect>
                                    <p:set>
                                      <p:cBhvr>
                                        <p:cTn id="57" dur="1" fill="hold">
                                          <p:stCondLst>
                                            <p:cond delay="999"/>
                                          </p:stCondLst>
                                        </p:cTn>
                                        <p:tgtEl>
                                          <p:spTgt spid="42"/>
                                        </p:tgtEl>
                                        <p:attrNameLst>
                                          <p:attrName>style.visibility</p:attrName>
                                        </p:attrNameLst>
                                      </p:cBhvr>
                                      <p:to>
                                        <p:strVal val="hidden"/>
                                      </p:to>
                                    </p:set>
                                  </p:childTnLst>
                                </p:cTn>
                              </p:par>
                              <p:par>
                                <p:cTn id="58" presetID="10" presetClass="exit" presetSubtype="0" fill="hold" grpId="1" nodeType="withEffect">
                                  <p:stCondLst>
                                    <p:cond delay="0"/>
                                  </p:stCondLst>
                                  <p:childTnLst>
                                    <p:animEffect transition="out" filter="fade">
                                      <p:cBhvr>
                                        <p:cTn id="59" dur="1000"/>
                                        <p:tgtEl>
                                          <p:spTgt spid="41"/>
                                        </p:tgtEl>
                                      </p:cBhvr>
                                    </p:animEffect>
                                    <p:set>
                                      <p:cBhvr>
                                        <p:cTn id="60" dur="1" fill="hold">
                                          <p:stCondLst>
                                            <p:cond delay="999"/>
                                          </p:stCondLst>
                                        </p:cTn>
                                        <p:tgtEl>
                                          <p:spTgt spid="41"/>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1000"/>
                                        <p:tgtEl>
                                          <p:spTgt spid="37"/>
                                        </p:tgtEl>
                                      </p:cBhvr>
                                    </p:animEffect>
                                    <p:set>
                                      <p:cBhvr>
                                        <p:cTn id="63" dur="1" fill="hold">
                                          <p:stCondLst>
                                            <p:cond delay="999"/>
                                          </p:stCondLst>
                                        </p:cTn>
                                        <p:tgtEl>
                                          <p:spTgt spid="37"/>
                                        </p:tgtEl>
                                        <p:attrNameLst>
                                          <p:attrName>style.visibility</p:attrName>
                                        </p:attrNameLst>
                                      </p:cBhvr>
                                      <p:to>
                                        <p:strVal val="hidden"/>
                                      </p:to>
                                    </p:set>
                                  </p:childTnLst>
                                </p:cTn>
                              </p:par>
                              <p:par>
                                <p:cTn id="64" presetID="10" presetClass="exit" presetSubtype="0" fill="hold" grpId="1" nodeType="withEffect">
                                  <p:stCondLst>
                                    <p:cond delay="0"/>
                                  </p:stCondLst>
                                  <p:childTnLst>
                                    <p:animEffect transition="out" filter="fade">
                                      <p:cBhvr>
                                        <p:cTn id="65" dur="1000"/>
                                        <p:tgtEl>
                                          <p:spTgt spid="36"/>
                                        </p:tgtEl>
                                      </p:cBhvr>
                                    </p:animEffect>
                                    <p:set>
                                      <p:cBhvr>
                                        <p:cTn id="66" dur="1" fill="hold">
                                          <p:stCondLst>
                                            <p:cond delay="999"/>
                                          </p:stCondLst>
                                        </p:cTn>
                                        <p:tgtEl>
                                          <p:spTgt spid="36"/>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57"/>
                                        </p:tgtEl>
                                      </p:cBhvr>
                                    </p:animEffect>
                                    <p:set>
                                      <p:cBhvr>
                                        <p:cTn id="69" dur="1" fill="hold">
                                          <p:stCondLst>
                                            <p:cond delay="999"/>
                                          </p:stCondLst>
                                        </p:cTn>
                                        <p:tgtEl>
                                          <p:spTgt spid="57"/>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1000"/>
                                        <p:tgtEl>
                                          <p:spTgt spid="50"/>
                                        </p:tgtEl>
                                      </p:cBhvr>
                                    </p:animEffect>
                                    <p:set>
                                      <p:cBhvr>
                                        <p:cTn id="72" dur="1" fill="hold">
                                          <p:stCondLst>
                                            <p:cond delay="999"/>
                                          </p:stCondLst>
                                        </p:cTn>
                                        <p:tgtEl>
                                          <p:spTgt spid="50"/>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56"/>
                                        </p:tgtEl>
                                      </p:cBhvr>
                                    </p:animEffect>
                                    <p:set>
                                      <p:cBhvr>
                                        <p:cTn id="75" dur="1" fill="hold">
                                          <p:stCondLst>
                                            <p:cond delay="999"/>
                                          </p:stCondLst>
                                        </p:cTn>
                                        <p:tgtEl>
                                          <p:spTgt spid="56"/>
                                        </p:tgtEl>
                                        <p:attrNameLst>
                                          <p:attrName>style.visibility</p:attrName>
                                        </p:attrNameLst>
                                      </p:cBhvr>
                                      <p:to>
                                        <p:strVal val="hidden"/>
                                      </p:to>
                                    </p:set>
                                  </p:childTnLst>
                                </p:cTn>
                              </p:par>
                            </p:childTnLst>
                          </p:cTn>
                        </p:par>
                        <p:par>
                          <p:cTn id="76" fill="hold">
                            <p:stCondLst>
                              <p:cond delay="1000"/>
                            </p:stCondLst>
                            <p:childTnLst>
                              <p:par>
                                <p:cTn id="77" presetID="49" presetClass="exit" presetSubtype="0" accel="100000" fill="hold" grpId="0" nodeType="afterEffect">
                                  <p:stCondLst>
                                    <p:cond delay="0"/>
                                  </p:stCondLst>
                                  <p:childTnLst>
                                    <p:anim calcmode="lin" valueType="num">
                                      <p:cBhvr>
                                        <p:cTn id="78" dur="1000"/>
                                        <p:tgtEl>
                                          <p:spTgt spid="46"/>
                                        </p:tgtEl>
                                        <p:attrNameLst>
                                          <p:attrName>ppt_w</p:attrName>
                                        </p:attrNameLst>
                                      </p:cBhvr>
                                      <p:tavLst>
                                        <p:tav tm="0">
                                          <p:val>
                                            <p:strVal val="ppt_w"/>
                                          </p:val>
                                        </p:tav>
                                        <p:tav tm="100000">
                                          <p:val>
                                            <p:fltVal val="0"/>
                                          </p:val>
                                        </p:tav>
                                      </p:tavLst>
                                    </p:anim>
                                    <p:anim calcmode="lin" valueType="num">
                                      <p:cBhvr>
                                        <p:cTn id="79" dur="1000"/>
                                        <p:tgtEl>
                                          <p:spTgt spid="46"/>
                                        </p:tgtEl>
                                        <p:attrNameLst>
                                          <p:attrName>ppt_h</p:attrName>
                                        </p:attrNameLst>
                                      </p:cBhvr>
                                      <p:tavLst>
                                        <p:tav tm="0">
                                          <p:val>
                                            <p:strVal val="ppt_h"/>
                                          </p:val>
                                        </p:tav>
                                        <p:tav tm="100000">
                                          <p:val>
                                            <p:fltVal val="0"/>
                                          </p:val>
                                        </p:tav>
                                      </p:tavLst>
                                    </p:anim>
                                    <p:anim calcmode="lin" valueType="num">
                                      <p:cBhvr>
                                        <p:cTn id="80" dur="1000"/>
                                        <p:tgtEl>
                                          <p:spTgt spid="46"/>
                                        </p:tgtEl>
                                        <p:attrNameLst>
                                          <p:attrName>style.rotation</p:attrName>
                                        </p:attrNameLst>
                                      </p:cBhvr>
                                      <p:tavLst>
                                        <p:tav tm="0">
                                          <p:val>
                                            <p:fltVal val="0"/>
                                          </p:val>
                                        </p:tav>
                                        <p:tav tm="100000">
                                          <p:val>
                                            <p:fltVal val="360"/>
                                          </p:val>
                                        </p:tav>
                                      </p:tavLst>
                                    </p:anim>
                                    <p:animEffect transition="out" filter="fade">
                                      <p:cBhvr>
                                        <p:cTn id="81" dur="1000"/>
                                        <p:tgtEl>
                                          <p:spTgt spid="46"/>
                                        </p:tgtEl>
                                      </p:cBhvr>
                                    </p:animEffect>
                                    <p:set>
                                      <p:cBhvr>
                                        <p:cTn id="82" dur="1" fill="hold">
                                          <p:stCondLst>
                                            <p:cond delay="999"/>
                                          </p:stCondLst>
                                        </p:cTn>
                                        <p:tgtEl>
                                          <p:spTgt spid="46"/>
                                        </p:tgtEl>
                                        <p:attrNameLst>
                                          <p:attrName>style.visibility</p:attrName>
                                        </p:attrNameLst>
                                      </p:cBhvr>
                                      <p:to>
                                        <p:strVal val="hidden"/>
                                      </p:to>
                                    </p:set>
                                  </p:childTnLst>
                                </p:cTn>
                              </p:par>
                              <p:par>
                                <p:cTn id="83" presetID="49" presetClass="entr" presetSubtype="0" decel="100000" fill="hold" grpId="0" nodeType="withEffect">
                                  <p:stCondLst>
                                    <p:cond delay="0"/>
                                  </p:stCondLst>
                                  <p:childTnLst>
                                    <p:set>
                                      <p:cBhvr>
                                        <p:cTn id="84" dur="1" fill="hold">
                                          <p:stCondLst>
                                            <p:cond delay="0"/>
                                          </p:stCondLst>
                                        </p:cTn>
                                        <p:tgtEl>
                                          <p:spTgt spid="52"/>
                                        </p:tgtEl>
                                        <p:attrNameLst>
                                          <p:attrName>style.visibility</p:attrName>
                                        </p:attrNameLst>
                                      </p:cBhvr>
                                      <p:to>
                                        <p:strVal val="visible"/>
                                      </p:to>
                                    </p:set>
                                    <p:anim calcmode="lin" valueType="num">
                                      <p:cBhvr>
                                        <p:cTn id="85" dur="1000" fill="hold"/>
                                        <p:tgtEl>
                                          <p:spTgt spid="52"/>
                                        </p:tgtEl>
                                        <p:attrNameLst>
                                          <p:attrName>ppt_w</p:attrName>
                                        </p:attrNameLst>
                                      </p:cBhvr>
                                      <p:tavLst>
                                        <p:tav tm="0">
                                          <p:val>
                                            <p:fltVal val="0"/>
                                          </p:val>
                                        </p:tav>
                                        <p:tav tm="100000">
                                          <p:val>
                                            <p:strVal val="#ppt_w"/>
                                          </p:val>
                                        </p:tav>
                                      </p:tavLst>
                                    </p:anim>
                                    <p:anim calcmode="lin" valueType="num">
                                      <p:cBhvr>
                                        <p:cTn id="86" dur="1000" fill="hold"/>
                                        <p:tgtEl>
                                          <p:spTgt spid="52"/>
                                        </p:tgtEl>
                                        <p:attrNameLst>
                                          <p:attrName>ppt_h</p:attrName>
                                        </p:attrNameLst>
                                      </p:cBhvr>
                                      <p:tavLst>
                                        <p:tav tm="0">
                                          <p:val>
                                            <p:fltVal val="0"/>
                                          </p:val>
                                        </p:tav>
                                        <p:tav tm="100000">
                                          <p:val>
                                            <p:strVal val="#ppt_h"/>
                                          </p:val>
                                        </p:tav>
                                      </p:tavLst>
                                    </p:anim>
                                    <p:anim calcmode="lin" valueType="num">
                                      <p:cBhvr>
                                        <p:cTn id="87" dur="1000" fill="hold"/>
                                        <p:tgtEl>
                                          <p:spTgt spid="52"/>
                                        </p:tgtEl>
                                        <p:attrNameLst>
                                          <p:attrName>style.rotation</p:attrName>
                                        </p:attrNameLst>
                                      </p:cBhvr>
                                      <p:tavLst>
                                        <p:tav tm="0">
                                          <p:val>
                                            <p:fltVal val="360"/>
                                          </p:val>
                                        </p:tav>
                                        <p:tav tm="100000">
                                          <p:val>
                                            <p:fltVal val="0"/>
                                          </p:val>
                                        </p:tav>
                                      </p:tavLst>
                                    </p:anim>
                                    <p:animEffect transition="in" filter="fade">
                                      <p:cBhvr>
                                        <p:cTn id="88" dur="1000"/>
                                        <p:tgtEl>
                                          <p:spTgt spid="52"/>
                                        </p:tgtEl>
                                      </p:cBhvr>
                                    </p:animEffect>
                                  </p:childTnLst>
                                </p:cTn>
                              </p:par>
                            </p:childTnLst>
                          </p:cTn>
                        </p:par>
                        <p:par>
                          <p:cTn id="89" fill="hold">
                            <p:stCondLst>
                              <p:cond delay="2000"/>
                            </p:stCondLst>
                            <p:childTnLst>
                              <p:par>
                                <p:cTn id="90" presetID="8" presetClass="emph" presetSubtype="0" fill="hold" grpId="0" nodeType="afterEffect">
                                  <p:stCondLst>
                                    <p:cond delay="0"/>
                                  </p:stCondLst>
                                  <p:childTnLst>
                                    <p:animRot by="21600000">
                                      <p:cBhvr>
                                        <p:cTn id="91" dur="1000" fill="hold"/>
                                        <p:tgtEl>
                                          <p:spTgt spid="35"/>
                                        </p:tgtEl>
                                        <p:attrNameLst>
                                          <p:attrName>r</p:attrName>
                                        </p:attrNameLst>
                                      </p:cBhvr>
                                    </p:animRot>
                                  </p:childTnLst>
                                </p:cTn>
                              </p:par>
                            </p:childTnLst>
                          </p:cTn>
                        </p:par>
                        <p:par>
                          <p:cTn id="92" fill="hold">
                            <p:stCondLst>
                              <p:cond delay="3000"/>
                            </p:stCondLst>
                            <p:childTnLst>
                              <p:par>
                                <p:cTn id="93" presetID="6" presetClass="emph" presetSubtype="0" fill="hold" grpId="0" nodeType="afterEffect">
                                  <p:stCondLst>
                                    <p:cond delay="0"/>
                                  </p:stCondLst>
                                  <p:childTnLst>
                                    <p:animScale>
                                      <p:cBhvr>
                                        <p:cTn id="94" dur="1000" fill="hold"/>
                                        <p:tgtEl>
                                          <p:spTgt spid="53"/>
                                        </p:tgtEl>
                                      </p:cBhvr>
                                      <p:by x="130000" y="130000"/>
                                    </p:animScale>
                                  </p:childTnLst>
                                </p:cTn>
                              </p:par>
                              <p:par>
                                <p:cTn id="95" presetID="35" presetClass="path" presetSubtype="0" accel="50000" decel="50000" fill="hold" grpId="1" nodeType="withEffect">
                                  <p:stCondLst>
                                    <p:cond delay="0"/>
                                  </p:stCondLst>
                                  <p:childTnLst>
                                    <p:animMotion origin="layout" path="M 1.11022E-16 4.44444E-6 L -0.09583 0.02847 " pathEditMode="relative" rAng="0" ptsTypes="AA">
                                      <p:cBhvr>
                                        <p:cTn id="96" dur="1000" fill="hold"/>
                                        <p:tgtEl>
                                          <p:spTgt spid="53"/>
                                        </p:tgtEl>
                                        <p:attrNameLst>
                                          <p:attrName>ppt_x</p:attrName>
                                          <p:attrName>ppt_y</p:attrName>
                                        </p:attrNameLst>
                                      </p:cBhvr>
                                      <p:rCtr x="-48" y="14"/>
                                    </p:animMotion>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grpId="2" nodeType="clickEffect">
                                  <p:stCondLst>
                                    <p:cond delay="0"/>
                                  </p:stCondLst>
                                  <p:childTnLst>
                                    <p:animEffect transition="out" filter="fade">
                                      <p:cBhvr>
                                        <p:cTn id="100" dur="1000"/>
                                        <p:tgtEl>
                                          <p:spTgt spid="53"/>
                                        </p:tgtEl>
                                      </p:cBhvr>
                                    </p:animEffect>
                                    <p:set>
                                      <p:cBhvr>
                                        <p:cTn id="101" dur="1" fill="hold">
                                          <p:stCondLst>
                                            <p:cond delay="999"/>
                                          </p:stCondLst>
                                        </p:cTn>
                                        <p:tgtEl>
                                          <p:spTgt spid="53"/>
                                        </p:tgtEl>
                                        <p:attrNameLst>
                                          <p:attrName>style.visibility</p:attrName>
                                        </p:attrNameLst>
                                      </p:cBhvr>
                                      <p:to>
                                        <p:strVal val="hidden"/>
                                      </p:to>
                                    </p:set>
                                  </p:childTnLst>
                                </p:cTn>
                              </p:par>
                              <p:par>
                                <p:cTn id="102" presetID="49" presetClass="entr" presetSubtype="0" decel="100000" fill="hold" grpId="0" nodeType="withEffect">
                                  <p:stCondLst>
                                    <p:cond delay="0"/>
                                  </p:stCondLst>
                                  <p:childTnLst>
                                    <p:set>
                                      <p:cBhvr>
                                        <p:cTn id="103" dur="1" fill="hold">
                                          <p:stCondLst>
                                            <p:cond delay="0"/>
                                          </p:stCondLst>
                                        </p:cTn>
                                        <p:tgtEl>
                                          <p:spTgt spid="54"/>
                                        </p:tgtEl>
                                        <p:attrNameLst>
                                          <p:attrName>style.visibility</p:attrName>
                                        </p:attrNameLst>
                                      </p:cBhvr>
                                      <p:to>
                                        <p:strVal val="visible"/>
                                      </p:to>
                                    </p:set>
                                    <p:anim calcmode="lin" valueType="num">
                                      <p:cBhvr>
                                        <p:cTn id="104" dur="1000" fill="hold"/>
                                        <p:tgtEl>
                                          <p:spTgt spid="54"/>
                                        </p:tgtEl>
                                        <p:attrNameLst>
                                          <p:attrName>ppt_w</p:attrName>
                                        </p:attrNameLst>
                                      </p:cBhvr>
                                      <p:tavLst>
                                        <p:tav tm="0">
                                          <p:val>
                                            <p:fltVal val="0"/>
                                          </p:val>
                                        </p:tav>
                                        <p:tav tm="100000">
                                          <p:val>
                                            <p:strVal val="#ppt_w"/>
                                          </p:val>
                                        </p:tav>
                                      </p:tavLst>
                                    </p:anim>
                                    <p:anim calcmode="lin" valueType="num">
                                      <p:cBhvr>
                                        <p:cTn id="105" dur="1000" fill="hold"/>
                                        <p:tgtEl>
                                          <p:spTgt spid="54"/>
                                        </p:tgtEl>
                                        <p:attrNameLst>
                                          <p:attrName>ppt_h</p:attrName>
                                        </p:attrNameLst>
                                      </p:cBhvr>
                                      <p:tavLst>
                                        <p:tav tm="0">
                                          <p:val>
                                            <p:fltVal val="0"/>
                                          </p:val>
                                        </p:tav>
                                        <p:tav tm="100000">
                                          <p:val>
                                            <p:strVal val="#ppt_h"/>
                                          </p:val>
                                        </p:tav>
                                      </p:tavLst>
                                    </p:anim>
                                    <p:anim calcmode="lin" valueType="num">
                                      <p:cBhvr>
                                        <p:cTn id="106" dur="1000" fill="hold"/>
                                        <p:tgtEl>
                                          <p:spTgt spid="54"/>
                                        </p:tgtEl>
                                        <p:attrNameLst>
                                          <p:attrName>style.rotation</p:attrName>
                                        </p:attrNameLst>
                                      </p:cBhvr>
                                      <p:tavLst>
                                        <p:tav tm="0">
                                          <p:val>
                                            <p:fltVal val="360"/>
                                          </p:val>
                                        </p:tav>
                                        <p:tav tm="100000">
                                          <p:val>
                                            <p:fltVal val="0"/>
                                          </p:val>
                                        </p:tav>
                                      </p:tavLst>
                                    </p:anim>
                                    <p:animEffect transition="in" filter="fade">
                                      <p:cBhvr>
                                        <p:cTn id="107" dur="1000"/>
                                        <p:tgtEl>
                                          <p:spTgt spid="54"/>
                                        </p:tgtEl>
                                      </p:cBhvr>
                                    </p:animEffect>
                                  </p:childTnLst>
                                </p:cTn>
                              </p:par>
                              <p:par>
                                <p:cTn id="108" presetID="49" presetClass="exit" presetSubtype="0" accel="100000" fill="hold" grpId="1" nodeType="withEffect">
                                  <p:stCondLst>
                                    <p:cond delay="0"/>
                                  </p:stCondLst>
                                  <p:childTnLst>
                                    <p:anim calcmode="lin" valueType="num">
                                      <p:cBhvr>
                                        <p:cTn id="109" dur="1000"/>
                                        <p:tgtEl>
                                          <p:spTgt spid="52"/>
                                        </p:tgtEl>
                                        <p:attrNameLst>
                                          <p:attrName>ppt_w</p:attrName>
                                        </p:attrNameLst>
                                      </p:cBhvr>
                                      <p:tavLst>
                                        <p:tav tm="0">
                                          <p:val>
                                            <p:strVal val="ppt_w"/>
                                          </p:val>
                                        </p:tav>
                                        <p:tav tm="100000">
                                          <p:val>
                                            <p:fltVal val="0"/>
                                          </p:val>
                                        </p:tav>
                                      </p:tavLst>
                                    </p:anim>
                                    <p:anim calcmode="lin" valueType="num">
                                      <p:cBhvr>
                                        <p:cTn id="110" dur="1000"/>
                                        <p:tgtEl>
                                          <p:spTgt spid="52"/>
                                        </p:tgtEl>
                                        <p:attrNameLst>
                                          <p:attrName>ppt_h</p:attrName>
                                        </p:attrNameLst>
                                      </p:cBhvr>
                                      <p:tavLst>
                                        <p:tav tm="0">
                                          <p:val>
                                            <p:strVal val="ppt_h"/>
                                          </p:val>
                                        </p:tav>
                                        <p:tav tm="100000">
                                          <p:val>
                                            <p:fltVal val="0"/>
                                          </p:val>
                                        </p:tav>
                                      </p:tavLst>
                                    </p:anim>
                                    <p:anim calcmode="lin" valueType="num">
                                      <p:cBhvr>
                                        <p:cTn id="111" dur="1000"/>
                                        <p:tgtEl>
                                          <p:spTgt spid="52"/>
                                        </p:tgtEl>
                                        <p:attrNameLst>
                                          <p:attrName>style.rotation</p:attrName>
                                        </p:attrNameLst>
                                      </p:cBhvr>
                                      <p:tavLst>
                                        <p:tav tm="0">
                                          <p:val>
                                            <p:fltVal val="0"/>
                                          </p:val>
                                        </p:tav>
                                        <p:tav tm="100000">
                                          <p:val>
                                            <p:fltVal val="360"/>
                                          </p:val>
                                        </p:tav>
                                      </p:tavLst>
                                    </p:anim>
                                    <p:animEffect transition="out" filter="fade">
                                      <p:cBhvr>
                                        <p:cTn id="112" dur="1000"/>
                                        <p:tgtEl>
                                          <p:spTgt spid="52"/>
                                        </p:tgtEl>
                                      </p:cBhvr>
                                    </p:animEffect>
                                    <p:set>
                                      <p:cBhvr>
                                        <p:cTn id="113" dur="1" fill="hold">
                                          <p:stCondLst>
                                            <p:cond delay="999"/>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52" grpId="0" animBg="1"/>
      <p:bldP spid="52" grpId="1" animBg="1"/>
      <p:bldP spid="54" grpId="0" animBg="1"/>
      <p:bldP spid="50" grpId="0" animBg="1"/>
      <p:bldP spid="57" grpId="0" animBg="1"/>
      <p:bldP spid="57" grpId="1" animBg="1"/>
      <p:bldP spid="58" grpId="0" animBg="1"/>
      <p:bldP spid="59" grpId="0" animBg="1"/>
      <p:bldP spid="35" grpId="0" animBg="1"/>
      <p:bldP spid="32" grpId="0" animBg="1"/>
      <p:bldP spid="32" grpId="1" animBg="1"/>
      <p:bldP spid="56" grpId="0" animBg="1"/>
      <p:bldP spid="36" grpId="0" animBg="1"/>
      <p:bldP spid="36" grpId="1" animBg="1"/>
      <p:bldP spid="37" grpId="0" animBg="1"/>
      <p:bldP spid="37" grpId="1" animBg="1"/>
      <p:bldP spid="41" grpId="0" animBg="1"/>
      <p:bldP spid="41" grpId="1" animBg="1"/>
      <p:bldP spid="53" grpId="0" animBg="1"/>
      <p:bldP spid="53" grpId="1" animBg="1"/>
      <p:bldP spid="53" grpId="2"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3203" y="3048000"/>
            <a:ext cx="8232803" cy="3810000"/>
            <a:chOff x="-3203" y="3048000"/>
            <a:chExt cx="8232803" cy="3810000"/>
          </a:xfrm>
        </p:grpSpPr>
        <p:sp useBgFill="1">
          <p:nvSpPr>
            <p:cNvPr id="17" name="TextBox 16"/>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18"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3"/>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15"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4"/>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useBgFill="1">
        <p:nvSpPr>
          <p:cNvPr id="22" name="Rectangle 21"/>
          <p:cNvSpPr/>
          <p:nvPr/>
        </p:nvSpPr>
        <p:spPr>
          <a:xfrm>
            <a:off x="7772400" y="3810000"/>
            <a:ext cx="457200" cy="3063240"/>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23" name="Rectangle 22"/>
          <p:cNvSpPr/>
          <p:nvPr/>
        </p:nvSpPr>
        <p:spPr>
          <a:xfrm>
            <a:off x="8229600" y="3200400"/>
            <a:ext cx="457200" cy="3657600"/>
          </a:xfrm>
          <a:prstGeom prst="rect">
            <a:avLst/>
          </a:prstGeom>
        </p:spPr>
        <p:txBody>
          <a:bodyPr wrap="square" rtlCol="0" anchor="ctr">
            <a:spAutoFit/>
          </a:bodyPr>
          <a:lstStyle/>
          <a:p>
            <a:pPr algn="ctr"/>
            <a:endParaRPr lang="en-US" sz="2200" b="1" dirty="0" smtClean="0">
              <a:solidFill>
                <a:schemeClr val="bg1"/>
              </a:solidFill>
            </a:endParaRPr>
          </a:p>
        </p:txBody>
      </p:sp>
      <p:sp useBgFill="1">
        <p:nvSpPr>
          <p:cNvPr id="24" name="Rectangle 23"/>
          <p:cNvSpPr/>
          <p:nvPr/>
        </p:nvSpPr>
        <p:spPr>
          <a:xfrm>
            <a:off x="8686800" y="0"/>
            <a:ext cx="457200" cy="6858000"/>
          </a:xfrm>
          <a:prstGeom prst="rect">
            <a:avLst/>
          </a:prstGeom>
        </p:spPr>
        <p:txBody>
          <a:bodyPr wrap="square" rtlCol="0" anchor="ctr">
            <a:spAutoFit/>
          </a:bodyPr>
          <a:lstStyle/>
          <a:p>
            <a:pPr algn="ctr"/>
            <a:endParaRPr lang="en-US" sz="2200" b="1" dirty="0" smtClean="0">
              <a:solidFill>
                <a:schemeClr val="bg1"/>
              </a:solidFill>
            </a:endParaRPr>
          </a:p>
        </p:txBody>
      </p:sp>
      <p:sp>
        <p:nvSpPr>
          <p:cNvPr id="25" name="TextBox 24"/>
          <p:cNvSpPr txBox="1"/>
          <p:nvPr/>
        </p:nvSpPr>
        <p:spPr>
          <a:xfrm>
            <a:off x="612648" y="914400"/>
            <a:ext cx="5371983"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26" name="TextBox 25"/>
          <p:cNvSpPr txBox="1"/>
          <p:nvPr/>
        </p:nvSpPr>
        <p:spPr>
          <a:xfrm>
            <a:off x="3813048" y="1524000"/>
            <a:ext cx="4360489" cy="584775"/>
          </a:xfrm>
          <a:prstGeom prst="rect">
            <a:avLst/>
          </a:prstGeom>
          <a:noFill/>
          <a:ln w="50800">
            <a:noFill/>
          </a:ln>
        </p:spPr>
        <p:txBody>
          <a:bodyPr wrap="none" rtlCol="0">
            <a:spAutoFit/>
          </a:bodyPr>
          <a:lstStyle/>
          <a:p>
            <a:r>
              <a:rPr lang="en-US" sz="3200" b="1" dirty="0" smtClean="0">
                <a:latin typeface="Arial Black" pitchFamily="34" charset="0"/>
              </a:rPr>
              <a:t>400,000 – 500,000 </a:t>
            </a:r>
            <a:endParaRPr lang="en-US" sz="3200" b="1" dirty="0">
              <a:latin typeface="Arial Black" pitchFamily="34" charset="0"/>
            </a:endParaRPr>
          </a:p>
        </p:txBody>
      </p:sp>
      <p:sp>
        <p:nvSpPr>
          <p:cNvPr id="27" name="TextBox 26"/>
          <p:cNvSpPr txBox="1"/>
          <p:nvPr/>
        </p:nvSpPr>
        <p:spPr>
          <a:xfrm>
            <a:off x="530352" y="2130552"/>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nodeType="withEffect">
                                  <p:stCondLst>
                                    <p:cond delay="0"/>
                                  </p:stCondLst>
                                  <p:childTnLst>
                                    <p:anim calcmode="lin" valueType="num">
                                      <p:cBhvr>
                                        <p:cTn id="6" dur="1000"/>
                                        <p:tgtEl>
                                          <p:spTgt spid="16"/>
                                        </p:tgtEl>
                                        <p:attrNameLst>
                                          <p:attrName>ppt_w</p:attrName>
                                        </p:attrNameLst>
                                      </p:cBhvr>
                                      <p:tavLst>
                                        <p:tav tm="0">
                                          <p:val>
                                            <p:strVal val="ppt_w"/>
                                          </p:val>
                                        </p:tav>
                                        <p:tav tm="100000">
                                          <p:val>
                                            <p:fltVal val="0"/>
                                          </p:val>
                                        </p:tav>
                                      </p:tavLst>
                                    </p:anim>
                                    <p:anim calcmode="lin" valueType="num">
                                      <p:cBhvr>
                                        <p:cTn id="7" dur="1000"/>
                                        <p:tgtEl>
                                          <p:spTgt spid="16"/>
                                        </p:tgtEl>
                                        <p:attrNameLst>
                                          <p:attrName>ppt_h</p:attrName>
                                        </p:attrNameLst>
                                      </p:cBhvr>
                                      <p:tavLst>
                                        <p:tav tm="0">
                                          <p:val>
                                            <p:strVal val="ppt_h"/>
                                          </p:val>
                                        </p:tav>
                                        <p:tav tm="100000">
                                          <p:val>
                                            <p:fltVal val="0"/>
                                          </p:val>
                                        </p:tav>
                                      </p:tavLst>
                                    </p:anim>
                                    <p:animEffect transition="out" filter="fade">
                                      <p:cBhvr>
                                        <p:cTn id="8" dur="1000"/>
                                        <p:tgtEl>
                                          <p:spTgt spid="16"/>
                                        </p:tgtEl>
                                      </p:cBhvr>
                                    </p:animEffect>
                                    <p:set>
                                      <p:cBhvr>
                                        <p:cTn id="9" dur="1" fill="hold">
                                          <p:stCondLst>
                                            <p:cond delay="999"/>
                                          </p:stCondLst>
                                        </p:cTn>
                                        <p:tgtEl>
                                          <p:spTgt spid="16"/>
                                        </p:tgtEl>
                                        <p:attrNameLst>
                                          <p:attrName>style.visibility</p:attrName>
                                        </p:attrNameLst>
                                      </p:cBhvr>
                                      <p:to>
                                        <p:strVal val="hidden"/>
                                      </p:to>
                                    </p:set>
                                  </p:childTnLst>
                                </p:cTn>
                              </p:par>
                              <p:par>
                                <p:cTn id="10" presetID="8" presetClass="emph" presetSubtype="0" fill="hold" nodeType="withEffect">
                                  <p:stCondLst>
                                    <p:cond delay="0"/>
                                  </p:stCondLst>
                                  <p:childTnLst>
                                    <p:animRot by="-900000">
                                      <p:cBhvr>
                                        <p:cTn id="11" dur="1000" fill="hold"/>
                                        <p:tgtEl>
                                          <p:spTgt spid="16"/>
                                        </p:tgtEl>
                                        <p:attrNameLst>
                                          <p:attrName>r</p:attrName>
                                        </p:attrNameLst>
                                      </p:cBhvr>
                                    </p:animRot>
                                  </p:childTnLst>
                                </p:cTn>
                              </p:par>
                              <p:par>
                                <p:cTn id="12" presetID="63" presetClass="path" presetSubtype="0" accel="50000" decel="50000" fill="hold" nodeType="withEffect">
                                  <p:stCondLst>
                                    <p:cond delay="0"/>
                                  </p:stCondLst>
                                  <p:childTnLst>
                                    <p:animMotion origin="layout" path="M 3.61111E-6 2.71676E-6 L 0.05017 0.23306 " pathEditMode="relative" rAng="0" ptsTypes="AA">
                                      <p:cBhvr>
                                        <p:cTn id="13" dur="1000" fill="hold"/>
                                        <p:tgtEl>
                                          <p:spTgt spid="16"/>
                                        </p:tgtEl>
                                        <p:attrNameLst>
                                          <p:attrName>ppt_x</p:attrName>
                                          <p:attrName>ppt_y</p:attrName>
                                        </p:attrNameLst>
                                      </p:cBhvr>
                                      <p:rCtr x="25" y="117"/>
                                    </p:animMotion>
                                  </p:childTnLst>
                                </p:cTn>
                              </p:par>
                              <p:par>
                                <p:cTn id="14" presetID="10" presetClass="entr" presetSubtype="0" fill="hold" nodeType="withEffect">
                                  <p:stCondLst>
                                    <p:cond delay="0"/>
                                  </p:stCondLst>
                                  <p:childTnLst>
                                    <p:set>
                                      <p:cBhvr>
                                        <p:cTn id="15" dur="1" fill="hold">
                                          <p:stCondLst>
                                            <p:cond delay="0"/>
                                          </p:stCondLst>
                                        </p:cTn>
                                        <p:tgtEl>
                                          <p:spTgt spid="1027"/>
                                        </p:tgtEl>
                                        <p:attrNameLst>
                                          <p:attrName>style.visibility</p:attrName>
                                        </p:attrNameLst>
                                      </p:cBhvr>
                                      <p:to>
                                        <p:strVal val="visible"/>
                                      </p:to>
                                    </p:set>
                                    <p:animEffect transition="in" filter="fade">
                                      <p:cBhvr>
                                        <p:cTn id="16" dur="1000"/>
                                        <p:tgtEl>
                                          <p:spTgt spid="1027"/>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xit" presetSubtype="4" fill="hold" grpId="0" nodeType="clickEffect">
                                  <p:stCondLst>
                                    <p:cond delay="0"/>
                                  </p:stCondLst>
                                  <p:childTnLst>
                                    <p:animEffect transition="out" filter="wipe(down)">
                                      <p:cBhvr>
                                        <p:cTn id="24" dur="1000"/>
                                        <p:tgtEl>
                                          <p:spTgt spid="22"/>
                                        </p:tgtEl>
                                      </p:cBhvr>
                                    </p:animEffect>
                                    <p:set>
                                      <p:cBhvr>
                                        <p:cTn id="25" dur="1" fill="hold">
                                          <p:stCondLst>
                                            <p:cond delay="999"/>
                                          </p:stCondLst>
                                        </p:cTn>
                                        <p:tgtEl>
                                          <p:spTgt spid="22"/>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xit" presetSubtype="4" fill="hold" grpId="0" nodeType="clickEffect">
                                  <p:stCondLst>
                                    <p:cond delay="0"/>
                                  </p:stCondLst>
                                  <p:childTnLst>
                                    <p:animEffect transition="out" filter="wipe(down)">
                                      <p:cBhvr>
                                        <p:cTn id="29" dur="1000"/>
                                        <p:tgtEl>
                                          <p:spTgt spid="23"/>
                                        </p:tgtEl>
                                      </p:cBhvr>
                                    </p:animEffect>
                                    <p:set>
                                      <p:cBhvr>
                                        <p:cTn id="30" dur="1" fill="hold">
                                          <p:stCondLst>
                                            <p:cond delay="999"/>
                                          </p:stCondLst>
                                        </p:cTn>
                                        <p:tgtEl>
                                          <p:spTgt spid="2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2" presetClass="exit" presetSubtype="4" fill="hold" grpId="0" nodeType="clickEffect">
                                  <p:stCondLst>
                                    <p:cond delay="0"/>
                                  </p:stCondLst>
                                  <p:childTnLst>
                                    <p:animEffect transition="out" filter="wipe(down)">
                                      <p:cBhvr>
                                        <p:cTn id="34" dur="1000"/>
                                        <p:tgtEl>
                                          <p:spTgt spid="24"/>
                                        </p:tgtEl>
                                      </p:cBhvr>
                                    </p:animEffect>
                                    <p:set>
                                      <p:cBhvr>
                                        <p:cTn id="35" dur="1" fill="hold">
                                          <p:stCondLst>
                                            <p:cond delay="999"/>
                                          </p:stCondLst>
                                        </p:cTn>
                                        <p:tgtEl>
                                          <p:spTgt spid="24"/>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1000"/>
                                        <p:tgtEl>
                                          <p:spTgt spid="2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6" grpId="0"/>
      <p:bldP spid="2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1910</a:t>
            </a:r>
            <a:endParaRPr lang="en-US" sz="4800" b="1" dirty="0">
              <a:solidFill>
                <a:srgbClr val="FF0000"/>
              </a:solidFill>
              <a:effectLst>
                <a:outerShdw dist="50800" dir="5400000" algn="ctr" rotWithShape="0">
                  <a:schemeClr val="tx1"/>
                </a:outerShdw>
              </a:effectLst>
            </a:endParaRPr>
          </a:p>
        </p:txBody>
      </p:sp>
      <p:sp useBgFill="1">
        <p:nvSpPr>
          <p:cNvPr id="68" name="TextBox 67"/>
          <p:cNvSpPr txBox="1"/>
          <p:nvPr/>
        </p:nvSpPr>
        <p:spPr>
          <a:xfrm>
            <a:off x="7480392"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1916</a:t>
            </a:r>
            <a:endParaRPr lang="en-US" sz="4800" b="1" dirty="0">
              <a:solidFill>
                <a:srgbClr val="FF0000"/>
              </a:solidFill>
              <a:effectLst>
                <a:outerShdw dist="50800" dir="5400000" algn="ctr" rotWithShape="0">
                  <a:schemeClr val="tx1"/>
                </a:outerShdw>
              </a:effectLst>
            </a:endParaRPr>
          </a:p>
        </p:txBody>
      </p:sp>
      <p:pic>
        <p:nvPicPr>
          <p:cNvPr id="49" name="Picture 7" descr="File:United States 1898-1907.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pic>
        <p:nvPicPr>
          <p:cNvPr id="45" name="Picture 2" descr="File:United States 1907-1912-01.png"/>
          <p:cNvPicPr>
            <a:picLocks noChangeAspect="1" noChangeArrowheads="1"/>
          </p:cNvPicPr>
          <p:nvPr/>
        </p:nvPicPr>
        <p:blipFill>
          <a:blip r:embed="rId4"/>
          <a:srcRect/>
          <a:stretch>
            <a:fillRect/>
          </a:stretch>
        </p:blipFill>
        <p:spPr bwMode="auto">
          <a:xfrm>
            <a:off x="-137160" y="758952"/>
            <a:ext cx="9339702" cy="6327648"/>
          </a:xfrm>
          <a:prstGeom prst="rect">
            <a:avLst/>
          </a:prstGeom>
          <a:noFill/>
        </p:spPr>
      </p:pic>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724529" y="4646451"/>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7400"/>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5"/>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3" name="Rectangle 52"/>
          <p:cNvSpPr/>
          <p:nvPr/>
        </p:nvSpPr>
        <p:spPr>
          <a:xfrm>
            <a:off x="2057400" y="762000"/>
            <a:ext cx="7086600" cy="523220"/>
          </a:xfrm>
          <a:prstGeom prst="rect">
            <a:avLst/>
          </a:prstGeom>
          <a:solidFill>
            <a:schemeClr val="bg1"/>
          </a:solidFill>
        </p:spPr>
        <p:txBody>
          <a:bodyPr wrap="square">
            <a:spAutoFit/>
          </a:bodyPr>
          <a:lstStyle/>
          <a:p>
            <a:pPr algn="r"/>
            <a:r>
              <a:rPr lang="en-US" sz="2800" b="1" dirty="0" smtClean="0"/>
              <a:t>1910-1912: age 80, ox-cart on the Oregon Trail   </a:t>
            </a:r>
          </a:p>
        </p:txBody>
      </p:sp>
      <p:grpSp>
        <p:nvGrpSpPr>
          <p:cNvPr id="60" name="Group 59"/>
          <p:cNvGrpSpPr/>
          <p:nvPr/>
        </p:nvGrpSpPr>
        <p:grpSpPr>
          <a:xfrm>
            <a:off x="762001" y="1752599"/>
            <a:ext cx="7374609" cy="1728062"/>
            <a:chOff x="762001" y="1752599"/>
            <a:chExt cx="7374609" cy="1728062"/>
          </a:xfrm>
        </p:grpSpPr>
        <p:sp>
          <p:nvSpPr>
            <p:cNvPr id="54" name="Freeform 53"/>
            <p:cNvSpPr/>
            <p:nvPr/>
          </p:nvSpPr>
          <p:spPr>
            <a:xfrm>
              <a:off x="762001" y="1752599"/>
              <a:ext cx="5715000" cy="1676400"/>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32034" h="1647986">
                  <a:moveTo>
                    <a:pt x="5532034" y="1647986"/>
                  </a:moveTo>
                  <a:cubicBezTo>
                    <a:pt x="5508140" y="1645403"/>
                    <a:pt x="5244788" y="1563177"/>
                    <a:pt x="5077990" y="1542082"/>
                  </a:cubicBezTo>
                  <a:cubicBezTo>
                    <a:pt x="4947939" y="1520398"/>
                    <a:pt x="4842849" y="1596236"/>
                    <a:pt x="4751725" y="1592792"/>
                  </a:cubicBezTo>
                  <a:cubicBezTo>
                    <a:pt x="4660601" y="1589348"/>
                    <a:pt x="4588661" y="1531196"/>
                    <a:pt x="4531245" y="1521417"/>
                  </a:cubicBezTo>
                  <a:cubicBezTo>
                    <a:pt x="4473829" y="1511638"/>
                    <a:pt x="4481772" y="1561648"/>
                    <a:pt x="4407231" y="1534118"/>
                  </a:cubicBezTo>
                  <a:cubicBezTo>
                    <a:pt x="4332690" y="1506588"/>
                    <a:pt x="4195086" y="1371147"/>
                    <a:pt x="4083999" y="1356238"/>
                  </a:cubicBezTo>
                  <a:cubicBezTo>
                    <a:pt x="3972912" y="1341329"/>
                    <a:pt x="3867290" y="1450458"/>
                    <a:pt x="3740709" y="1444663"/>
                  </a:cubicBezTo>
                  <a:cubicBezTo>
                    <a:pt x="3598566" y="1395476"/>
                    <a:pt x="3576769" y="1309729"/>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Freeform 54"/>
            <p:cNvSpPr/>
            <p:nvPr/>
          </p:nvSpPr>
          <p:spPr>
            <a:xfrm>
              <a:off x="6447295" y="2921431"/>
              <a:ext cx="1689315" cy="559230"/>
            </a:xfrm>
            <a:custGeom>
              <a:avLst/>
              <a:gdLst>
                <a:gd name="connsiteX0" fmla="*/ 0 w 1689315"/>
                <a:gd name="connsiteY0" fmla="*/ 503694 h 559230"/>
                <a:gd name="connsiteX1" fmla="*/ 209227 w 1689315"/>
                <a:gd name="connsiteY1" fmla="*/ 519193 h 559230"/>
                <a:gd name="connsiteX2" fmla="*/ 340963 w 1689315"/>
                <a:gd name="connsiteY2" fmla="*/ 480447 h 559230"/>
                <a:gd name="connsiteX3" fmla="*/ 573437 w 1689315"/>
                <a:gd name="connsiteY3" fmla="*/ 495945 h 559230"/>
                <a:gd name="connsiteX4" fmla="*/ 805912 w 1689315"/>
                <a:gd name="connsiteY4" fmla="*/ 550189 h 559230"/>
                <a:gd name="connsiteX5" fmla="*/ 1053885 w 1689315"/>
                <a:gd name="connsiteY5" fmla="*/ 550189 h 559230"/>
                <a:gd name="connsiteX6" fmla="*/ 1208868 w 1689315"/>
                <a:gd name="connsiteY6" fmla="*/ 534691 h 559230"/>
                <a:gd name="connsiteX7" fmla="*/ 1263112 w 1689315"/>
                <a:gd name="connsiteY7" fmla="*/ 488196 h 559230"/>
                <a:gd name="connsiteX8" fmla="*/ 1340603 w 1689315"/>
                <a:gd name="connsiteY8" fmla="*/ 371959 h 559230"/>
                <a:gd name="connsiteX9" fmla="*/ 1425844 w 1689315"/>
                <a:gd name="connsiteY9" fmla="*/ 286718 h 559230"/>
                <a:gd name="connsiteX10" fmla="*/ 1511085 w 1689315"/>
                <a:gd name="connsiteY10" fmla="*/ 116237 h 559230"/>
                <a:gd name="connsiteX11" fmla="*/ 1573078 w 1689315"/>
                <a:gd name="connsiteY11" fmla="*/ 46494 h 559230"/>
                <a:gd name="connsiteX12" fmla="*/ 1689315 w 1689315"/>
                <a:gd name="connsiteY12" fmla="*/ 0 h 55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9315" h="559230">
                  <a:moveTo>
                    <a:pt x="0" y="503694"/>
                  </a:moveTo>
                  <a:cubicBezTo>
                    <a:pt x="76200" y="513381"/>
                    <a:pt x="152400" y="523068"/>
                    <a:pt x="209227" y="519193"/>
                  </a:cubicBezTo>
                  <a:cubicBezTo>
                    <a:pt x="266054" y="515319"/>
                    <a:pt x="280261" y="484322"/>
                    <a:pt x="340963" y="480447"/>
                  </a:cubicBezTo>
                  <a:cubicBezTo>
                    <a:pt x="401665" y="476572"/>
                    <a:pt x="495946" y="484321"/>
                    <a:pt x="573437" y="495945"/>
                  </a:cubicBezTo>
                  <a:cubicBezTo>
                    <a:pt x="650929" y="507569"/>
                    <a:pt x="725837" y="541148"/>
                    <a:pt x="805912" y="550189"/>
                  </a:cubicBezTo>
                  <a:cubicBezTo>
                    <a:pt x="885987" y="559230"/>
                    <a:pt x="986726" y="552772"/>
                    <a:pt x="1053885" y="550189"/>
                  </a:cubicBezTo>
                  <a:cubicBezTo>
                    <a:pt x="1121044" y="547606"/>
                    <a:pt x="1173997" y="545023"/>
                    <a:pt x="1208868" y="534691"/>
                  </a:cubicBezTo>
                  <a:cubicBezTo>
                    <a:pt x="1243739" y="524359"/>
                    <a:pt x="1241156" y="515318"/>
                    <a:pt x="1263112" y="488196"/>
                  </a:cubicBezTo>
                  <a:cubicBezTo>
                    <a:pt x="1285068" y="461074"/>
                    <a:pt x="1313481" y="405539"/>
                    <a:pt x="1340603" y="371959"/>
                  </a:cubicBezTo>
                  <a:cubicBezTo>
                    <a:pt x="1367725" y="338379"/>
                    <a:pt x="1397430" y="329338"/>
                    <a:pt x="1425844" y="286718"/>
                  </a:cubicBezTo>
                  <a:cubicBezTo>
                    <a:pt x="1454258" y="244098"/>
                    <a:pt x="1486546" y="156274"/>
                    <a:pt x="1511085" y="116237"/>
                  </a:cubicBezTo>
                  <a:cubicBezTo>
                    <a:pt x="1535624" y="76200"/>
                    <a:pt x="1543373" y="65867"/>
                    <a:pt x="1573078" y="46494"/>
                  </a:cubicBezTo>
                  <a:cubicBezTo>
                    <a:pt x="1602783" y="27121"/>
                    <a:pt x="1646049" y="13560"/>
                    <a:pt x="1689315" y="0"/>
                  </a:cubicBezTo>
                </a:path>
              </a:pathLst>
            </a:custGeom>
            <a:ln w="63500">
              <a:solidFill>
                <a:schemeClr val="tx1"/>
              </a:solidFill>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62" name="5-Point Star 61"/>
          <p:cNvSpPr/>
          <p:nvPr/>
        </p:nvSpPr>
        <p:spPr>
          <a:xfrm>
            <a:off x="8001000" y="25908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63" name="Picture 2" descr="Image result for ezra meeker's route map"/>
          <p:cNvPicPr>
            <a:picLocks noChangeAspect="1" noChangeArrowheads="1"/>
          </p:cNvPicPr>
          <p:nvPr/>
        </p:nvPicPr>
        <p:blipFill>
          <a:blip r:embed="rId6"/>
          <a:srcRect/>
          <a:stretch>
            <a:fillRect/>
          </a:stretch>
        </p:blipFill>
        <p:spPr bwMode="auto">
          <a:xfrm flipH="1">
            <a:off x="76200" y="2286000"/>
            <a:ext cx="6832600" cy="4480561"/>
          </a:xfrm>
          <a:prstGeom prst="rect">
            <a:avLst/>
          </a:prstGeom>
          <a:noFill/>
          <a:ln w="50800">
            <a:solidFill>
              <a:schemeClr val="tx1"/>
            </a:solidFill>
          </a:ln>
        </p:spPr>
      </p:pic>
      <p:sp>
        <p:nvSpPr>
          <p:cNvPr id="52" name="5-Point Star 51"/>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64" name="Picture 4" descr="Image result for ezra meeker airplane"/>
          <p:cNvPicPr>
            <a:picLocks noChangeAspect="1" noChangeArrowheads="1"/>
          </p:cNvPicPr>
          <p:nvPr/>
        </p:nvPicPr>
        <p:blipFill>
          <a:blip r:embed="rId7"/>
          <a:srcRect r="16461" b="11401"/>
          <a:stretch>
            <a:fillRect/>
          </a:stretch>
        </p:blipFill>
        <p:spPr bwMode="auto">
          <a:xfrm>
            <a:off x="66675" y="1243689"/>
            <a:ext cx="6285139" cy="5614311"/>
          </a:xfrm>
          <a:prstGeom prst="rect">
            <a:avLst/>
          </a:prstGeom>
          <a:noFill/>
          <a:ln w="50800">
            <a:solidFill>
              <a:schemeClr val="tx1"/>
            </a:solidFill>
          </a:ln>
        </p:spPr>
      </p:pic>
      <p:pic>
        <p:nvPicPr>
          <p:cNvPr id="65" name="Picture 2" descr="Image result for ezra meeker airplane"/>
          <p:cNvPicPr>
            <a:picLocks noChangeAspect="1" noChangeArrowheads="1"/>
          </p:cNvPicPr>
          <p:nvPr/>
        </p:nvPicPr>
        <p:blipFill>
          <a:blip r:embed="rId8"/>
          <a:srcRect/>
          <a:stretch>
            <a:fillRect/>
          </a:stretch>
        </p:blipFill>
        <p:spPr bwMode="auto">
          <a:xfrm>
            <a:off x="76200" y="1269999"/>
            <a:ext cx="6705600" cy="5588001"/>
          </a:xfrm>
          <a:prstGeom prst="rect">
            <a:avLst/>
          </a:prstGeom>
          <a:noFill/>
          <a:ln w="50800">
            <a:solidFill>
              <a:schemeClr val="tx1"/>
            </a:solidFill>
          </a:ln>
        </p:spPr>
      </p:pic>
      <p:pic>
        <p:nvPicPr>
          <p:cNvPr id="66" name="Picture 2" descr="Ezra Meeker's ox cart"/>
          <p:cNvPicPr>
            <a:picLocks noChangeAspect="1" noChangeArrowheads="1"/>
          </p:cNvPicPr>
          <p:nvPr/>
        </p:nvPicPr>
        <p:blipFill>
          <a:blip r:embed="rId9"/>
          <a:srcRect l="20851" t="1003" r="19890" b="5351"/>
          <a:stretch>
            <a:fillRect/>
          </a:stretch>
        </p:blipFill>
        <p:spPr bwMode="auto">
          <a:xfrm>
            <a:off x="1143000" y="1227667"/>
            <a:ext cx="4343400" cy="5630333"/>
          </a:xfrm>
          <a:prstGeom prst="rect">
            <a:avLst/>
          </a:prstGeom>
          <a:noFill/>
          <a:ln w="50800">
            <a:solidFill>
              <a:schemeClr val="tx1"/>
            </a:solidFill>
          </a:ln>
        </p:spPr>
      </p:pic>
      <p:pic>
        <p:nvPicPr>
          <p:cNvPr id="67" name="Picture 1"/>
          <p:cNvPicPr>
            <a:picLocks noChangeAspect="1" noChangeArrowheads="1"/>
          </p:cNvPicPr>
          <p:nvPr/>
        </p:nvPicPr>
        <p:blipFill>
          <a:blip r:embed="rId10"/>
          <a:srcRect l="33382" t="17188" r="33236" b="6250"/>
          <a:stretch>
            <a:fillRect/>
          </a:stretch>
        </p:blipFill>
        <p:spPr bwMode="auto">
          <a:xfrm>
            <a:off x="1371600" y="2502568"/>
            <a:ext cx="3200400" cy="4126832"/>
          </a:xfrm>
          <a:prstGeom prst="rect">
            <a:avLst/>
          </a:prstGeom>
          <a:noFill/>
          <a:ln w="50800">
            <a:solidFill>
              <a:schemeClr val="tx1"/>
            </a:solidFill>
            <a:miter lim="800000"/>
            <a:headEnd/>
            <a:tailEnd/>
          </a:ln>
          <a:effectLst/>
        </p:spPr>
      </p:pic>
      <p:pic>
        <p:nvPicPr>
          <p:cNvPr id="1029" name="Picture 5"/>
          <p:cNvPicPr>
            <a:picLocks noChangeAspect="1" noChangeArrowheads="1"/>
          </p:cNvPicPr>
          <p:nvPr/>
        </p:nvPicPr>
        <p:blipFill>
          <a:blip r:embed="rId11" cstate="print"/>
          <a:srcRect/>
          <a:stretch>
            <a:fillRect/>
          </a:stretch>
        </p:blipFill>
        <p:spPr bwMode="auto">
          <a:xfrm>
            <a:off x="1371600" y="4038600"/>
            <a:ext cx="2273474" cy="2292350"/>
          </a:xfrm>
          <a:prstGeom prst="rect">
            <a:avLst/>
          </a:prstGeom>
          <a:noFill/>
          <a:ln w="9525">
            <a:noFill/>
            <a:miter lim="800000"/>
            <a:headEnd/>
            <a:tailEnd/>
          </a:ln>
          <a:effectLst/>
        </p:spPr>
      </p:pic>
      <p:pic>
        <p:nvPicPr>
          <p:cNvPr id="39" name="Picture 4" descr="http://www.historylink.org/Content/Media/Photos/Small/Ezra_Meeker_Ox_Team_Days_1907.jpg"/>
          <p:cNvPicPr>
            <a:picLocks noChangeAspect="1" noChangeArrowheads="1"/>
          </p:cNvPicPr>
          <p:nvPr/>
        </p:nvPicPr>
        <p:blipFill>
          <a:blip r:embed="rId12"/>
          <a:srcRect/>
          <a:stretch>
            <a:fillRect/>
          </a:stretch>
        </p:blipFill>
        <p:spPr bwMode="auto">
          <a:xfrm rot="20305816">
            <a:off x="4943637" y="4247561"/>
            <a:ext cx="1688588" cy="23835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2000"/>
                                        <p:tgtEl>
                                          <p:spTgt spid="45"/>
                                        </p:tgtEl>
                                      </p:cBhvr>
                                    </p:animEffect>
                                  </p:childTnLst>
                                </p:cTn>
                              </p:par>
                            </p:childTnLst>
                          </p:cTn>
                        </p:par>
                        <p:par>
                          <p:cTn id="8" fill="hold">
                            <p:stCondLst>
                              <p:cond delay="2000"/>
                            </p:stCondLst>
                            <p:childTnLst>
                              <p:par>
                                <p:cTn id="9" presetID="10" presetClass="exit" presetSubtype="0" fill="hold" nodeType="afterEffect">
                                  <p:stCondLst>
                                    <p:cond delay="0"/>
                                  </p:stCondLst>
                                  <p:childTnLst>
                                    <p:animEffect transition="out" filter="fade">
                                      <p:cBhvr>
                                        <p:cTn id="10" dur="1000"/>
                                        <p:tgtEl>
                                          <p:spTgt spid="49"/>
                                        </p:tgtEl>
                                      </p:cBhvr>
                                    </p:animEffect>
                                    <p:set>
                                      <p:cBhvr>
                                        <p:cTn id="11" dur="1" fill="hold">
                                          <p:stCondLst>
                                            <p:cond delay="999"/>
                                          </p:stCondLst>
                                        </p:cTn>
                                        <p:tgtEl>
                                          <p:spTgt spid="49"/>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wipe(left)">
                                      <p:cBhvr>
                                        <p:cTn id="16" dur="1000"/>
                                        <p:tgtEl>
                                          <p:spTgt spid="53"/>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1000" fill="hold"/>
                                        <p:tgtEl>
                                          <p:spTgt spid="52"/>
                                        </p:tgtEl>
                                        <p:attrNameLst>
                                          <p:attrName>r</p:attrName>
                                        </p:attrNameLst>
                                      </p:cBhvr>
                                    </p:animRot>
                                  </p:childTnLst>
                                </p:cTn>
                              </p:par>
                            </p:childTnLst>
                          </p:cTn>
                        </p:par>
                        <p:par>
                          <p:cTn id="21" fill="hold">
                            <p:stCondLst>
                              <p:cond delay="1000"/>
                            </p:stCondLst>
                            <p:childTnLst>
                              <p:par>
                                <p:cTn id="22" presetID="22" presetClass="entr" presetSubtype="8" fill="hold" nodeType="afterEffect">
                                  <p:stCondLst>
                                    <p:cond delay="0"/>
                                  </p:stCondLst>
                                  <p:childTnLst>
                                    <p:set>
                                      <p:cBhvr>
                                        <p:cTn id="23" dur="1" fill="hold">
                                          <p:stCondLst>
                                            <p:cond delay="0"/>
                                          </p:stCondLst>
                                        </p:cTn>
                                        <p:tgtEl>
                                          <p:spTgt spid="60"/>
                                        </p:tgtEl>
                                        <p:attrNameLst>
                                          <p:attrName>style.visibility</p:attrName>
                                        </p:attrNameLst>
                                      </p:cBhvr>
                                      <p:to>
                                        <p:strVal val="visible"/>
                                      </p:to>
                                    </p:set>
                                    <p:animEffect transition="in" filter="wipe(left)">
                                      <p:cBhvr>
                                        <p:cTn id="24" dur="1000"/>
                                        <p:tgtEl>
                                          <p:spTgt spid="60"/>
                                        </p:tgtEl>
                                      </p:cBhvr>
                                    </p:animEffect>
                                  </p:childTnLst>
                                </p:cTn>
                              </p:par>
                            </p:childTnLst>
                          </p:cTn>
                        </p:par>
                        <p:par>
                          <p:cTn id="25" fill="hold">
                            <p:stCondLst>
                              <p:cond delay="2000"/>
                            </p:stCondLst>
                            <p:childTnLst>
                              <p:par>
                                <p:cTn id="26" presetID="49" presetClass="entr" presetSubtype="0" decel="100000" fill="hold" grpId="0" nodeType="afterEffect">
                                  <p:stCondLst>
                                    <p:cond delay="0"/>
                                  </p:stCondLst>
                                  <p:childTnLst>
                                    <p:set>
                                      <p:cBhvr>
                                        <p:cTn id="27" dur="1" fill="hold">
                                          <p:stCondLst>
                                            <p:cond delay="0"/>
                                          </p:stCondLst>
                                        </p:cTn>
                                        <p:tgtEl>
                                          <p:spTgt spid="62"/>
                                        </p:tgtEl>
                                        <p:attrNameLst>
                                          <p:attrName>style.visibility</p:attrName>
                                        </p:attrNameLst>
                                      </p:cBhvr>
                                      <p:to>
                                        <p:strVal val="visible"/>
                                      </p:to>
                                    </p:set>
                                    <p:anim calcmode="lin" valueType="num">
                                      <p:cBhvr>
                                        <p:cTn id="28" dur="1000" fill="hold"/>
                                        <p:tgtEl>
                                          <p:spTgt spid="62"/>
                                        </p:tgtEl>
                                        <p:attrNameLst>
                                          <p:attrName>ppt_w</p:attrName>
                                        </p:attrNameLst>
                                      </p:cBhvr>
                                      <p:tavLst>
                                        <p:tav tm="0">
                                          <p:val>
                                            <p:fltVal val="0"/>
                                          </p:val>
                                        </p:tav>
                                        <p:tav tm="100000">
                                          <p:val>
                                            <p:strVal val="#ppt_w"/>
                                          </p:val>
                                        </p:tav>
                                      </p:tavLst>
                                    </p:anim>
                                    <p:anim calcmode="lin" valueType="num">
                                      <p:cBhvr>
                                        <p:cTn id="29" dur="1000" fill="hold"/>
                                        <p:tgtEl>
                                          <p:spTgt spid="62"/>
                                        </p:tgtEl>
                                        <p:attrNameLst>
                                          <p:attrName>ppt_h</p:attrName>
                                        </p:attrNameLst>
                                      </p:cBhvr>
                                      <p:tavLst>
                                        <p:tav tm="0">
                                          <p:val>
                                            <p:fltVal val="0"/>
                                          </p:val>
                                        </p:tav>
                                        <p:tav tm="100000">
                                          <p:val>
                                            <p:strVal val="#ppt_h"/>
                                          </p:val>
                                        </p:tav>
                                      </p:tavLst>
                                    </p:anim>
                                    <p:anim calcmode="lin" valueType="num">
                                      <p:cBhvr>
                                        <p:cTn id="30" dur="1000" fill="hold"/>
                                        <p:tgtEl>
                                          <p:spTgt spid="62"/>
                                        </p:tgtEl>
                                        <p:attrNameLst>
                                          <p:attrName>style.rotation</p:attrName>
                                        </p:attrNameLst>
                                      </p:cBhvr>
                                      <p:tavLst>
                                        <p:tav tm="0">
                                          <p:val>
                                            <p:fltVal val="360"/>
                                          </p:val>
                                        </p:tav>
                                        <p:tav tm="100000">
                                          <p:val>
                                            <p:fltVal val="0"/>
                                          </p:val>
                                        </p:tav>
                                      </p:tavLst>
                                    </p:anim>
                                    <p:animEffect transition="in" filter="fade">
                                      <p:cBhvr>
                                        <p:cTn id="31" dur="1000"/>
                                        <p:tgtEl>
                                          <p:spTgt spid="6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63"/>
                                        </p:tgtEl>
                                        <p:attrNameLst>
                                          <p:attrName>style.visibility</p:attrName>
                                        </p:attrNameLst>
                                      </p:cBhvr>
                                      <p:to>
                                        <p:strVal val="visible"/>
                                      </p:to>
                                    </p:set>
                                    <p:animEffect transition="in" filter="fade">
                                      <p:cBhvr>
                                        <p:cTn id="36" dur="1000"/>
                                        <p:tgtEl>
                                          <p:spTgt spid="6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1000"/>
                                        <p:tgtEl>
                                          <p:spTgt spid="64"/>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1000"/>
                                        <p:tgtEl>
                                          <p:spTgt spid="63"/>
                                        </p:tgtEl>
                                      </p:cBhvr>
                                    </p:animEffect>
                                    <p:set>
                                      <p:cBhvr>
                                        <p:cTn id="45" dur="1" fill="hold">
                                          <p:stCondLst>
                                            <p:cond delay="999"/>
                                          </p:stCondLst>
                                        </p:cTn>
                                        <p:tgtEl>
                                          <p:spTgt spid="6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fade">
                                      <p:cBhvr>
                                        <p:cTn id="50" dur="1000"/>
                                        <p:tgtEl>
                                          <p:spTgt spid="65"/>
                                        </p:tgtEl>
                                      </p:cBhvr>
                                    </p:animEffect>
                                  </p:childTnLst>
                                </p:cTn>
                              </p:par>
                            </p:childTnLst>
                          </p:cTn>
                        </p:par>
                        <p:par>
                          <p:cTn id="51" fill="hold">
                            <p:stCondLst>
                              <p:cond delay="1000"/>
                            </p:stCondLst>
                            <p:childTnLst>
                              <p:par>
                                <p:cTn id="52" presetID="10" presetClass="exit" presetSubtype="0" fill="hold" nodeType="afterEffect">
                                  <p:stCondLst>
                                    <p:cond delay="0"/>
                                  </p:stCondLst>
                                  <p:childTnLst>
                                    <p:animEffect transition="out" filter="fade">
                                      <p:cBhvr>
                                        <p:cTn id="53" dur="1000"/>
                                        <p:tgtEl>
                                          <p:spTgt spid="64"/>
                                        </p:tgtEl>
                                      </p:cBhvr>
                                    </p:animEffect>
                                    <p:set>
                                      <p:cBhvr>
                                        <p:cTn id="54" dur="1" fill="hold">
                                          <p:stCondLst>
                                            <p:cond delay="999"/>
                                          </p:stCondLst>
                                        </p:cTn>
                                        <p:tgtEl>
                                          <p:spTgt spid="64"/>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1000"/>
                                        <p:tgtEl>
                                          <p:spTgt spid="66"/>
                                        </p:tgtEl>
                                      </p:cBhvr>
                                    </p:animEffect>
                                  </p:childTnLst>
                                </p:cTn>
                              </p:par>
                            </p:childTnLst>
                          </p:cTn>
                        </p:par>
                        <p:par>
                          <p:cTn id="60" fill="hold">
                            <p:stCondLst>
                              <p:cond delay="1000"/>
                            </p:stCondLst>
                            <p:childTnLst>
                              <p:par>
                                <p:cTn id="61" presetID="10" presetClass="exit" presetSubtype="0" fill="hold" nodeType="afterEffect">
                                  <p:stCondLst>
                                    <p:cond delay="0"/>
                                  </p:stCondLst>
                                  <p:childTnLst>
                                    <p:animEffect transition="out" filter="fade">
                                      <p:cBhvr>
                                        <p:cTn id="62" dur="1000"/>
                                        <p:tgtEl>
                                          <p:spTgt spid="65"/>
                                        </p:tgtEl>
                                      </p:cBhvr>
                                    </p:animEffect>
                                    <p:set>
                                      <p:cBhvr>
                                        <p:cTn id="63" dur="1" fill="hold">
                                          <p:stCondLst>
                                            <p:cond delay="999"/>
                                          </p:stCondLst>
                                        </p:cTn>
                                        <p:tgtEl>
                                          <p:spTgt spid="65"/>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1000"/>
                                        <p:tgtEl>
                                          <p:spTgt spid="67"/>
                                        </p:tgtEl>
                                      </p:cBhvr>
                                    </p:animEffect>
                                  </p:childTnLst>
                                </p:cTn>
                              </p:par>
                            </p:childTnLst>
                          </p:cTn>
                        </p:par>
                        <p:par>
                          <p:cTn id="69" fill="hold">
                            <p:stCondLst>
                              <p:cond delay="1000"/>
                            </p:stCondLst>
                            <p:childTnLst>
                              <p:par>
                                <p:cTn id="70" presetID="10" presetClass="exit" presetSubtype="0" fill="hold" nodeType="afterEffect">
                                  <p:stCondLst>
                                    <p:cond delay="0"/>
                                  </p:stCondLst>
                                  <p:childTnLst>
                                    <p:animEffect transition="out" filter="fade">
                                      <p:cBhvr>
                                        <p:cTn id="71" dur="1000"/>
                                        <p:tgtEl>
                                          <p:spTgt spid="66"/>
                                        </p:tgtEl>
                                      </p:cBhvr>
                                    </p:animEffect>
                                    <p:set>
                                      <p:cBhvr>
                                        <p:cTn id="72" dur="1" fill="hold">
                                          <p:stCondLst>
                                            <p:cond delay="999"/>
                                          </p:stCondLst>
                                        </p:cTn>
                                        <p:tgtEl>
                                          <p:spTgt spid="6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31" presetClass="entr" presetSubtype="0" fill="hold" nodeType="clickEffect">
                                  <p:stCondLst>
                                    <p:cond delay="0"/>
                                  </p:stCondLst>
                                  <p:iterate type="lt">
                                    <p:tmPct val="5000"/>
                                  </p:iterate>
                                  <p:childTnLst>
                                    <p:set>
                                      <p:cBhvr>
                                        <p:cTn id="76" dur="1" fill="hold">
                                          <p:stCondLst>
                                            <p:cond delay="0"/>
                                          </p:stCondLst>
                                        </p:cTn>
                                        <p:tgtEl>
                                          <p:spTgt spid="39"/>
                                        </p:tgtEl>
                                        <p:attrNameLst>
                                          <p:attrName>style.visibility</p:attrName>
                                        </p:attrNameLst>
                                      </p:cBhvr>
                                      <p:to>
                                        <p:strVal val="visible"/>
                                      </p:to>
                                    </p:set>
                                    <p:anim calcmode="lin" valueType="num">
                                      <p:cBhvr>
                                        <p:cTn id="77" dur="1000" fill="hold"/>
                                        <p:tgtEl>
                                          <p:spTgt spid="39"/>
                                        </p:tgtEl>
                                        <p:attrNameLst>
                                          <p:attrName>ppt_w</p:attrName>
                                        </p:attrNameLst>
                                      </p:cBhvr>
                                      <p:tavLst>
                                        <p:tav tm="0">
                                          <p:val>
                                            <p:fltVal val="0"/>
                                          </p:val>
                                        </p:tav>
                                        <p:tav tm="100000">
                                          <p:val>
                                            <p:strVal val="#ppt_w"/>
                                          </p:val>
                                        </p:tav>
                                      </p:tavLst>
                                    </p:anim>
                                    <p:anim calcmode="lin" valueType="num">
                                      <p:cBhvr>
                                        <p:cTn id="78" dur="1000" fill="hold"/>
                                        <p:tgtEl>
                                          <p:spTgt spid="39"/>
                                        </p:tgtEl>
                                        <p:attrNameLst>
                                          <p:attrName>ppt_h</p:attrName>
                                        </p:attrNameLst>
                                      </p:cBhvr>
                                      <p:tavLst>
                                        <p:tav tm="0">
                                          <p:val>
                                            <p:fltVal val="0"/>
                                          </p:val>
                                        </p:tav>
                                        <p:tav tm="100000">
                                          <p:val>
                                            <p:strVal val="#ppt_h"/>
                                          </p:val>
                                        </p:tav>
                                      </p:tavLst>
                                    </p:anim>
                                    <p:anim calcmode="lin" valueType="num">
                                      <p:cBhvr>
                                        <p:cTn id="79" dur="1000" fill="hold"/>
                                        <p:tgtEl>
                                          <p:spTgt spid="39"/>
                                        </p:tgtEl>
                                        <p:attrNameLst>
                                          <p:attrName>style.rotation</p:attrName>
                                        </p:attrNameLst>
                                      </p:cBhvr>
                                      <p:tavLst>
                                        <p:tav tm="0">
                                          <p:val>
                                            <p:fltVal val="90"/>
                                          </p:val>
                                        </p:tav>
                                        <p:tav tm="100000">
                                          <p:val>
                                            <p:fltVal val="0"/>
                                          </p:val>
                                        </p:tav>
                                      </p:tavLst>
                                    </p:anim>
                                    <p:animEffect transition="in" filter="fade">
                                      <p:cBhvr>
                                        <p:cTn id="80" dur="1000"/>
                                        <p:tgtEl>
                                          <p:spTgt spid="39"/>
                                        </p:tgtEl>
                                      </p:cBhvr>
                                    </p:animEffect>
                                  </p:childTnLst>
                                </p:cTn>
                              </p:par>
                            </p:childTnLst>
                          </p:cTn>
                        </p:par>
                        <p:par>
                          <p:cTn id="81" fill="hold">
                            <p:stCondLst>
                              <p:cond delay="1000"/>
                            </p:stCondLst>
                            <p:childTnLst>
                              <p:par>
                                <p:cTn id="82" presetID="6" presetClass="emph" presetSubtype="0" fill="hold" nodeType="afterEffect">
                                  <p:stCondLst>
                                    <p:cond delay="0"/>
                                  </p:stCondLst>
                                  <p:childTnLst>
                                    <p:animScale>
                                      <p:cBhvr>
                                        <p:cTn id="83" dur="1000" fill="hold"/>
                                        <p:tgtEl>
                                          <p:spTgt spid="67"/>
                                        </p:tgtEl>
                                      </p:cBhvr>
                                      <p:by x="150000" y="150000"/>
                                    </p:animScale>
                                  </p:childTnLst>
                                </p:cTn>
                              </p:par>
                              <p:par>
                                <p:cTn id="84" presetID="6" presetClass="emph" presetSubtype="0" fill="hold" grpId="1" nodeType="withEffect">
                                  <p:stCondLst>
                                    <p:cond delay="0"/>
                                  </p:stCondLst>
                                  <p:childTnLst>
                                    <p:animScale>
                                      <p:cBhvr>
                                        <p:cTn id="85" dur="1000" fill="hold"/>
                                        <p:tgtEl>
                                          <p:spTgt spid="53"/>
                                        </p:tgtEl>
                                      </p:cBhvr>
                                      <p:by x="130000" y="130000"/>
                                    </p:animScale>
                                  </p:childTnLst>
                                </p:cTn>
                              </p:par>
                              <p:par>
                                <p:cTn id="86" presetID="53" presetClass="entr" presetSubtype="0" fill="hold" nodeType="withEffect">
                                  <p:stCondLst>
                                    <p:cond delay="0"/>
                                  </p:stCondLst>
                                  <p:childTnLst>
                                    <p:set>
                                      <p:cBhvr>
                                        <p:cTn id="87" dur="1" fill="hold">
                                          <p:stCondLst>
                                            <p:cond delay="0"/>
                                          </p:stCondLst>
                                        </p:cTn>
                                        <p:tgtEl>
                                          <p:spTgt spid="1029"/>
                                        </p:tgtEl>
                                        <p:attrNameLst>
                                          <p:attrName>style.visibility</p:attrName>
                                        </p:attrNameLst>
                                      </p:cBhvr>
                                      <p:to>
                                        <p:strVal val="visible"/>
                                      </p:to>
                                    </p:set>
                                    <p:anim calcmode="lin" valueType="num">
                                      <p:cBhvr>
                                        <p:cTn id="88" dur="1000" fill="hold"/>
                                        <p:tgtEl>
                                          <p:spTgt spid="1029"/>
                                        </p:tgtEl>
                                        <p:attrNameLst>
                                          <p:attrName>ppt_w</p:attrName>
                                        </p:attrNameLst>
                                      </p:cBhvr>
                                      <p:tavLst>
                                        <p:tav tm="0">
                                          <p:val>
                                            <p:fltVal val="0"/>
                                          </p:val>
                                        </p:tav>
                                        <p:tav tm="100000">
                                          <p:val>
                                            <p:strVal val="#ppt_w"/>
                                          </p:val>
                                        </p:tav>
                                      </p:tavLst>
                                    </p:anim>
                                    <p:anim calcmode="lin" valueType="num">
                                      <p:cBhvr>
                                        <p:cTn id="89" dur="1000" fill="hold"/>
                                        <p:tgtEl>
                                          <p:spTgt spid="1029"/>
                                        </p:tgtEl>
                                        <p:attrNameLst>
                                          <p:attrName>ppt_h</p:attrName>
                                        </p:attrNameLst>
                                      </p:cBhvr>
                                      <p:tavLst>
                                        <p:tav tm="0">
                                          <p:val>
                                            <p:fltVal val="0"/>
                                          </p:val>
                                        </p:tav>
                                        <p:tav tm="100000">
                                          <p:val>
                                            <p:strVal val="#ppt_h"/>
                                          </p:val>
                                        </p:tav>
                                      </p:tavLst>
                                    </p:anim>
                                    <p:animEffect transition="in" filter="fade">
                                      <p:cBhvr>
                                        <p:cTn id="90" dur="1000"/>
                                        <p:tgtEl>
                                          <p:spTgt spid="1029"/>
                                        </p:tgtEl>
                                      </p:cBhvr>
                                    </p:animEffect>
                                  </p:childTnLst>
                                </p:cTn>
                              </p:par>
                              <p:par>
                                <p:cTn id="91" presetID="63" presetClass="path" presetSubtype="0" accel="50000" decel="50000" fill="hold" nodeType="withEffect">
                                  <p:stCondLst>
                                    <p:cond delay="0"/>
                                  </p:stCondLst>
                                  <p:childTnLst>
                                    <p:animMotion origin="layout" path="M 4.44444E-6 1.48148E-6 L 0.47569 -0.38935 " pathEditMode="relative" rAng="0" ptsTypes="AA">
                                      <p:cBhvr>
                                        <p:cTn id="92" dur="1000" fill="hold"/>
                                        <p:tgtEl>
                                          <p:spTgt spid="1029"/>
                                        </p:tgtEl>
                                        <p:attrNameLst>
                                          <p:attrName>ppt_x</p:attrName>
                                          <p:attrName>ppt_y</p:attrName>
                                        </p:attrNameLst>
                                      </p:cBhvr>
                                      <p:rCtr x="238" y="-195"/>
                                    </p:animMotion>
                                  </p:childTnLst>
                                </p:cTn>
                              </p:par>
                              <p:par>
                                <p:cTn id="93" presetID="35" presetClass="path" presetSubtype="0" accel="50000" decel="50000" fill="hold" grpId="2" nodeType="withEffect">
                                  <p:stCondLst>
                                    <p:cond delay="0"/>
                                  </p:stCondLst>
                                  <p:childTnLst>
                                    <p:animMotion origin="layout" path="M 0 -4.44444E-6 L -0.10417 0.01737 " pathEditMode="relative" rAng="0" ptsTypes="AA">
                                      <p:cBhvr>
                                        <p:cTn id="94" dur="1000" fill="hold"/>
                                        <p:tgtEl>
                                          <p:spTgt spid="53"/>
                                        </p:tgtEl>
                                        <p:attrNameLst>
                                          <p:attrName>ppt_x</p:attrName>
                                          <p:attrName>ppt_y</p:attrName>
                                        </p:attrNameLst>
                                      </p:cBhvr>
                                      <p:rCtr x="-52" y="9"/>
                                    </p:animMotion>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nodeType="clickEffect">
                                  <p:stCondLst>
                                    <p:cond delay="0"/>
                                  </p:stCondLst>
                                  <p:childTnLst>
                                    <p:animEffect transition="out" filter="fade">
                                      <p:cBhvr>
                                        <p:cTn id="98" dur="1000"/>
                                        <p:tgtEl>
                                          <p:spTgt spid="67"/>
                                        </p:tgtEl>
                                      </p:cBhvr>
                                    </p:animEffect>
                                    <p:set>
                                      <p:cBhvr>
                                        <p:cTn id="99" dur="1" fill="hold">
                                          <p:stCondLst>
                                            <p:cond delay="999"/>
                                          </p:stCondLst>
                                        </p:cTn>
                                        <p:tgtEl>
                                          <p:spTgt spid="67"/>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62"/>
                                        </p:tgtEl>
                                      </p:cBhvr>
                                    </p:animEffect>
                                    <p:set>
                                      <p:cBhvr>
                                        <p:cTn id="102" dur="1" fill="hold">
                                          <p:stCondLst>
                                            <p:cond delay="999"/>
                                          </p:stCondLst>
                                        </p:cTn>
                                        <p:tgtEl>
                                          <p:spTgt spid="62"/>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1000"/>
                                        <p:tgtEl>
                                          <p:spTgt spid="60"/>
                                        </p:tgtEl>
                                      </p:cBhvr>
                                    </p:animEffect>
                                    <p:set>
                                      <p:cBhvr>
                                        <p:cTn id="105" dur="1" fill="hold">
                                          <p:stCondLst>
                                            <p:cond delay="999"/>
                                          </p:stCondLst>
                                        </p:cTn>
                                        <p:tgtEl>
                                          <p:spTgt spid="60"/>
                                        </p:tgtEl>
                                        <p:attrNameLst>
                                          <p:attrName>style.visibility</p:attrName>
                                        </p:attrNameLst>
                                      </p:cBhvr>
                                      <p:to>
                                        <p:strVal val="hidden"/>
                                      </p:to>
                                    </p:set>
                                  </p:childTnLst>
                                </p:cTn>
                              </p:par>
                              <p:par>
                                <p:cTn id="106" presetID="10" presetClass="exit" presetSubtype="0" fill="hold" nodeType="withEffect">
                                  <p:stCondLst>
                                    <p:cond delay="0"/>
                                  </p:stCondLst>
                                  <p:childTnLst>
                                    <p:animEffect transition="out" filter="fade">
                                      <p:cBhvr>
                                        <p:cTn id="107" dur="1000"/>
                                        <p:tgtEl>
                                          <p:spTgt spid="60"/>
                                        </p:tgtEl>
                                      </p:cBhvr>
                                    </p:animEffect>
                                    <p:set>
                                      <p:cBhvr>
                                        <p:cTn id="108" dur="1" fill="hold">
                                          <p:stCondLst>
                                            <p:cond delay="999"/>
                                          </p:stCondLst>
                                        </p:cTn>
                                        <p:tgtEl>
                                          <p:spTgt spid="60"/>
                                        </p:tgtEl>
                                        <p:attrNameLst>
                                          <p:attrName>style.visibility</p:attrName>
                                        </p:attrNameLst>
                                      </p:cBhvr>
                                      <p:to>
                                        <p:strVal val="hidden"/>
                                      </p:to>
                                    </p:set>
                                  </p:childTnLst>
                                </p:cTn>
                              </p:par>
                              <p:par>
                                <p:cTn id="109" presetID="10" presetClass="exit" presetSubtype="0" fill="hold" grpId="2" nodeType="withEffect">
                                  <p:stCondLst>
                                    <p:cond delay="0"/>
                                  </p:stCondLst>
                                  <p:childTnLst>
                                    <p:animEffect transition="out" filter="fade">
                                      <p:cBhvr>
                                        <p:cTn id="110" dur="1000"/>
                                        <p:tgtEl>
                                          <p:spTgt spid="62"/>
                                        </p:tgtEl>
                                      </p:cBhvr>
                                    </p:animEffect>
                                    <p:set>
                                      <p:cBhvr>
                                        <p:cTn id="111" dur="1" fill="hold">
                                          <p:stCondLst>
                                            <p:cond delay="999"/>
                                          </p:stCondLst>
                                        </p:cTn>
                                        <p:tgtEl>
                                          <p:spTgt spid="62"/>
                                        </p:tgtEl>
                                        <p:attrNameLst>
                                          <p:attrName>style.visibility</p:attrName>
                                        </p:attrNameLst>
                                      </p:cBhvr>
                                      <p:to>
                                        <p:strVal val="hidden"/>
                                      </p:to>
                                    </p:set>
                                  </p:childTnLst>
                                </p:cTn>
                              </p:par>
                              <p:par>
                                <p:cTn id="112" presetID="10" presetClass="exit" presetSubtype="0" fill="hold" nodeType="withEffect">
                                  <p:stCondLst>
                                    <p:cond delay="0"/>
                                  </p:stCondLst>
                                  <p:childTnLst>
                                    <p:animEffect transition="out" filter="fade">
                                      <p:cBhvr>
                                        <p:cTn id="113" dur="1000"/>
                                        <p:tgtEl>
                                          <p:spTgt spid="1029"/>
                                        </p:tgtEl>
                                      </p:cBhvr>
                                    </p:animEffect>
                                    <p:set>
                                      <p:cBhvr>
                                        <p:cTn id="114" dur="1" fill="hold">
                                          <p:stCondLst>
                                            <p:cond delay="999"/>
                                          </p:stCondLst>
                                        </p:cTn>
                                        <p:tgtEl>
                                          <p:spTgt spid="1029"/>
                                        </p:tgtEl>
                                        <p:attrNameLst>
                                          <p:attrName>style.visibility</p:attrName>
                                        </p:attrNameLst>
                                      </p:cBhvr>
                                      <p:to>
                                        <p:strVal val="hidden"/>
                                      </p:to>
                                    </p:set>
                                  </p:childTnLst>
                                </p:cTn>
                              </p:par>
                              <p:par>
                                <p:cTn id="115" presetID="10" presetClass="exit" presetSubtype="0" fill="hold" nodeType="withEffect">
                                  <p:stCondLst>
                                    <p:cond delay="0"/>
                                  </p:stCondLst>
                                  <p:iterate type="lt">
                                    <p:tmPct val="0"/>
                                  </p:iterate>
                                  <p:childTnLst>
                                    <p:animEffect transition="out" filter="fade">
                                      <p:cBhvr>
                                        <p:cTn id="116" dur="1000"/>
                                        <p:tgtEl>
                                          <p:spTgt spid="39"/>
                                        </p:tgtEl>
                                      </p:cBhvr>
                                    </p:animEffect>
                                    <p:set>
                                      <p:cBhvr>
                                        <p:cTn id="117" dur="1" fill="hold">
                                          <p:stCondLst>
                                            <p:cond delay="999"/>
                                          </p:stCondLst>
                                        </p:cTn>
                                        <p:tgtEl>
                                          <p:spTgt spid="39"/>
                                        </p:tgtEl>
                                        <p:attrNameLst>
                                          <p:attrName>style.visibility</p:attrName>
                                        </p:attrNameLst>
                                      </p:cBhvr>
                                      <p:to>
                                        <p:strVal val="hidden"/>
                                      </p:to>
                                    </p:set>
                                  </p:childTnLst>
                                </p:cTn>
                              </p:par>
                              <p:par>
                                <p:cTn id="118" presetID="10" presetClass="exit" presetSubtype="0" fill="hold" grpId="3" nodeType="withEffect">
                                  <p:stCondLst>
                                    <p:cond delay="0"/>
                                  </p:stCondLst>
                                  <p:childTnLst>
                                    <p:animEffect transition="out" filter="fade">
                                      <p:cBhvr>
                                        <p:cTn id="119" dur="1000"/>
                                        <p:tgtEl>
                                          <p:spTgt spid="53"/>
                                        </p:tgtEl>
                                      </p:cBhvr>
                                    </p:animEffect>
                                    <p:set>
                                      <p:cBhvr>
                                        <p:cTn id="120" dur="1" fill="hold">
                                          <p:stCondLst>
                                            <p:cond delay="999"/>
                                          </p:stCondLst>
                                        </p:cTn>
                                        <p:tgtEl>
                                          <p:spTgt spid="53"/>
                                        </p:tgtEl>
                                        <p:attrNameLst>
                                          <p:attrName>style.visibility</p:attrName>
                                        </p:attrNameLst>
                                      </p:cBhvr>
                                      <p:to>
                                        <p:strVal val="hidden"/>
                                      </p:to>
                                    </p:set>
                                  </p:childTnLst>
                                </p:cTn>
                              </p:par>
                            </p:childTnLst>
                          </p:cTn>
                        </p:par>
                        <p:par>
                          <p:cTn id="121" fill="hold">
                            <p:stCondLst>
                              <p:cond delay="1000"/>
                            </p:stCondLst>
                            <p:childTnLst>
                              <p:par>
                                <p:cTn id="122" presetID="8" presetClass="emph" presetSubtype="0" fill="hold" grpId="1" nodeType="afterEffect">
                                  <p:stCondLst>
                                    <p:cond delay="0"/>
                                  </p:stCondLst>
                                  <p:childTnLst>
                                    <p:animRot by="21600000">
                                      <p:cBhvr>
                                        <p:cTn id="123" dur="1000" fill="hold"/>
                                        <p:tgtEl>
                                          <p:spTgt spid="52"/>
                                        </p:tgtEl>
                                        <p:attrNameLst>
                                          <p:attrName>r</p:attrName>
                                        </p:attrNameLst>
                                      </p:cBhvr>
                                    </p:animRot>
                                  </p:childTnLst>
                                </p:cTn>
                              </p:par>
                            </p:childTnLst>
                          </p:cTn>
                        </p:par>
                      </p:childTnLst>
                    </p:cTn>
                  </p:par>
                  <p:par>
                    <p:cTn id="124" fill="hold">
                      <p:stCondLst>
                        <p:cond delay="indefinite"/>
                      </p:stCondLst>
                      <p:childTnLst>
                        <p:par>
                          <p:cTn id="125" fill="hold">
                            <p:stCondLst>
                              <p:cond delay="0"/>
                            </p:stCondLst>
                            <p:childTnLst>
                              <p:par>
                                <p:cTn id="126" presetID="49" presetClass="exit" presetSubtype="0" accel="100000" fill="hold" grpId="0" nodeType="clickEffect">
                                  <p:stCondLst>
                                    <p:cond delay="0"/>
                                  </p:stCondLst>
                                  <p:childTnLst>
                                    <p:anim calcmode="lin" valueType="num">
                                      <p:cBhvr>
                                        <p:cTn id="127" dur="1000"/>
                                        <p:tgtEl>
                                          <p:spTgt spid="46"/>
                                        </p:tgtEl>
                                        <p:attrNameLst>
                                          <p:attrName>ppt_w</p:attrName>
                                        </p:attrNameLst>
                                      </p:cBhvr>
                                      <p:tavLst>
                                        <p:tav tm="0">
                                          <p:val>
                                            <p:strVal val="ppt_w"/>
                                          </p:val>
                                        </p:tav>
                                        <p:tav tm="100000">
                                          <p:val>
                                            <p:fltVal val="0"/>
                                          </p:val>
                                        </p:tav>
                                      </p:tavLst>
                                    </p:anim>
                                    <p:anim calcmode="lin" valueType="num">
                                      <p:cBhvr>
                                        <p:cTn id="128" dur="1000"/>
                                        <p:tgtEl>
                                          <p:spTgt spid="46"/>
                                        </p:tgtEl>
                                        <p:attrNameLst>
                                          <p:attrName>ppt_h</p:attrName>
                                        </p:attrNameLst>
                                      </p:cBhvr>
                                      <p:tavLst>
                                        <p:tav tm="0">
                                          <p:val>
                                            <p:strVal val="ppt_h"/>
                                          </p:val>
                                        </p:tav>
                                        <p:tav tm="100000">
                                          <p:val>
                                            <p:fltVal val="0"/>
                                          </p:val>
                                        </p:tav>
                                      </p:tavLst>
                                    </p:anim>
                                    <p:anim calcmode="lin" valueType="num">
                                      <p:cBhvr>
                                        <p:cTn id="129" dur="1000"/>
                                        <p:tgtEl>
                                          <p:spTgt spid="46"/>
                                        </p:tgtEl>
                                        <p:attrNameLst>
                                          <p:attrName>style.rotation</p:attrName>
                                        </p:attrNameLst>
                                      </p:cBhvr>
                                      <p:tavLst>
                                        <p:tav tm="0">
                                          <p:val>
                                            <p:fltVal val="0"/>
                                          </p:val>
                                        </p:tav>
                                        <p:tav tm="100000">
                                          <p:val>
                                            <p:fltVal val="360"/>
                                          </p:val>
                                        </p:tav>
                                      </p:tavLst>
                                    </p:anim>
                                    <p:animEffect transition="out" filter="fade">
                                      <p:cBhvr>
                                        <p:cTn id="130" dur="1000"/>
                                        <p:tgtEl>
                                          <p:spTgt spid="46"/>
                                        </p:tgtEl>
                                      </p:cBhvr>
                                    </p:animEffect>
                                    <p:set>
                                      <p:cBhvr>
                                        <p:cTn id="131" dur="1" fill="hold">
                                          <p:stCondLst>
                                            <p:cond delay="999"/>
                                          </p:stCondLst>
                                        </p:cTn>
                                        <p:tgtEl>
                                          <p:spTgt spid="46"/>
                                        </p:tgtEl>
                                        <p:attrNameLst>
                                          <p:attrName>style.visibility</p:attrName>
                                        </p:attrNameLst>
                                      </p:cBhvr>
                                      <p:to>
                                        <p:strVal val="hidden"/>
                                      </p:to>
                                    </p:set>
                                  </p:childTnLst>
                                </p:cTn>
                              </p:par>
                              <p:par>
                                <p:cTn id="132" presetID="49" presetClass="entr" presetSubtype="0" decel="100000" fill="hold" grpId="0" nodeType="withEffect">
                                  <p:stCondLst>
                                    <p:cond delay="0"/>
                                  </p:stCondLst>
                                  <p:childTnLst>
                                    <p:set>
                                      <p:cBhvr>
                                        <p:cTn id="133" dur="1" fill="hold">
                                          <p:stCondLst>
                                            <p:cond delay="0"/>
                                          </p:stCondLst>
                                        </p:cTn>
                                        <p:tgtEl>
                                          <p:spTgt spid="68"/>
                                        </p:tgtEl>
                                        <p:attrNameLst>
                                          <p:attrName>style.visibility</p:attrName>
                                        </p:attrNameLst>
                                      </p:cBhvr>
                                      <p:to>
                                        <p:strVal val="visible"/>
                                      </p:to>
                                    </p:set>
                                    <p:anim calcmode="lin" valueType="num">
                                      <p:cBhvr>
                                        <p:cTn id="134" dur="1000" fill="hold"/>
                                        <p:tgtEl>
                                          <p:spTgt spid="68"/>
                                        </p:tgtEl>
                                        <p:attrNameLst>
                                          <p:attrName>ppt_w</p:attrName>
                                        </p:attrNameLst>
                                      </p:cBhvr>
                                      <p:tavLst>
                                        <p:tav tm="0">
                                          <p:val>
                                            <p:fltVal val="0"/>
                                          </p:val>
                                        </p:tav>
                                        <p:tav tm="100000">
                                          <p:val>
                                            <p:strVal val="#ppt_w"/>
                                          </p:val>
                                        </p:tav>
                                      </p:tavLst>
                                    </p:anim>
                                    <p:anim calcmode="lin" valueType="num">
                                      <p:cBhvr>
                                        <p:cTn id="135" dur="1000" fill="hold"/>
                                        <p:tgtEl>
                                          <p:spTgt spid="68"/>
                                        </p:tgtEl>
                                        <p:attrNameLst>
                                          <p:attrName>ppt_h</p:attrName>
                                        </p:attrNameLst>
                                      </p:cBhvr>
                                      <p:tavLst>
                                        <p:tav tm="0">
                                          <p:val>
                                            <p:fltVal val="0"/>
                                          </p:val>
                                        </p:tav>
                                        <p:tav tm="100000">
                                          <p:val>
                                            <p:strVal val="#ppt_h"/>
                                          </p:val>
                                        </p:tav>
                                      </p:tavLst>
                                    </p:anim>
                                    <p:anim calcmode="lin" valueType="num">
                                      <p:cBhvr>
                                        <p:cTn id="136" dur="1000" fill="hold"/>
                                        <p:tgtEl>
                                          <p:spTgt spid="68"/>
                                        </p:tgtEl>
                                        <p:attrNameLst>
                                          <p:attrName>style.rotation</p:attrName>
                                        </p:attrNameLst>
                                      </p:cBhvr>
                                      <p:tavLst>
                                        <p:tav tm="0">
                                          <p:val>
                                            <p:fltVal val="360"/>
                                          </p:val>
                                        </p:tav>
                                        <p:tav tm="100000">
                                          <p:val>
                                            <p:fltVal val="0"/>
                                          </p:val>
                                        </p:tav>
                                      </p:tavLst>
                                    </p:anim>
                                    <p:animEffect transition="in" filter="fade">
                                      <p:cBhvr>
                                        <p:cTn id="137"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68" grpId="0" animBg="1"/>
      <p:bldP spid="53" grpId="0" animBg="1"/>
      <p:bldP spid="53" grpId="1" animBg="1"/>
      <p:bldP spid="53" grpId="2" animBg="1"/>
      <p:bldP spid="53" grpId="3" animBg="1"/>
      <p:bldP spid="62" grpId="0" animBg="1"/>
      <p:bldP spid="62" grpId="1" animBg="1"/>
      <p:bldP spid="62" grpId="2" animBg="1"/>
      <p:bldP spid="52" grpId="0" animBg="1"/>
      <p:bldP spid="52" grpId="1"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9" name="Rectangle 28"/>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46" name="TextBox 4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1916</a:t>
            </a:r>
            <a:endParaRPr lang="en-US" sz="4800" b="1" dirty="0">
              <a:solidFill>
                <a:srgbClr val="FF0000"/>
              </a:solidFill>
              <a:effectLst>
                <a:outerShdw dist="50800" dir="5400000" algn="ctr" rotWithShape="0">
                  <a:schemeClr val="tx1"/>
                </a:outerShdw>
              </a:effectLst>
            </a:endParaRPr>
          </a:p>
        </p:txBody>
      </p:sp>
      <p:sp useBgFill="1">
        <p:nvSpPr>
          <p:cNvPr id="40" name="TextBox 39"/>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1924</a:t>
            </a:r>
            <a:endParaRPr lang="en-US" sz="4800" b="1" dirty="0">
              <a:solidFill>
                <a:srgbClr val="FF0000"/>
              </a:solidFill>
              <a:effectLst>
                <a:outerShdw dist="50800" dir="5400000" algn="ctr" rotWithShape="0">
                  <a:schemeClr val="tx1"/>
                </a:outerShdw>
              </a:effectLst>
            </a:endParaRPr>
          </a:p>
        </p:txBody>
      </p:sp>
      <p:pic>
        <p:nvPicPr>
          <p:cNvPr id="45" name="Picture 2" descr="File:United States 1907-1912-01.png"/>
          <p:cNvPicPr>
            <a:picLocks noChangeAspect="1" noChangeArrowheads="1"/>
          </p:cNvPicPr>
          <p:nvPr/>
        </p:nvPicPr>
        <p:blipFill>
          <a:blip r:embed="rId3"/>
          <a:srcRect/>
          <a:stretch>
            <a:fillRect/>
          </a:stretch>
        </p:blipFill>
        <p:spPr bwMode="auto">
          <a:xfrm>
            <a:off x="-137160" y="758952"/>
            <a:ext cx="9339702" cy="6327648"/>
          </a:xfrm>
          <a:prstGeom prst="rect">
            <a:avLst/>
          </a:prstGeom>
          <a:noFill/>
        </p:spPr>
      </p:pic>
      <p:pic>
        <p:nvPicPr>
          <p:cNvPr id="35" name="Picture 2" descr="File:United States 1912-08-1959-01.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sp>
        <p:nvSpPr>
          <p:cNvPr id="36" name="Freeform 35"/>
          <p:cNvSpPr/>
          <p:nvPr/>
        </p:nvSpPr>
        <p:spPr>
          <a:xfrm>
            <a:off x="685800" y="1447800"/>
            <a:ext cx="7315200" cy="2085703"/>
          </a:xfrm>
          <a:custGeom>
            <a:avLst/>
            <a:gdLst>
              <a:gd name="connsiteX0" fmla="*/ 0 w 6332220"/>
              <a:gd name="connsiteY0" fmla="*/ 0 h 1927860"/>
              <a:gd name="connsiteX1" fmla="*/ 845820 w 6332220"/>
              <a:gd name="connsiteY1" fmla="*/ 502920 h 1927860"/>
              <a:gd name="connsiteX2" fmla="*/ 2834640 w 6332220"/>
              <a:gd name="connsiteY2" fmla="*/ 1303020 h 1927860"/>
              <a:gd name="connsiteX3" fmla="*/ 5097780 w 6332220"/>
              <a:gd name="connsiteY3" fmla="*/ 1851660 h 1927860"/>
              <a:gd name="connsiteX4" fmla="*/ 6332220 w 6332220"/>
              <a:gd name="connsiteY4" fmla="*/ 1760220 h 1927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220" h="1927860">
                <a:moveTo>
                  <a:pt x="0" y="0"/>
                </a:moveTo>
                <a:cubicBezTo>
                  <a:pt x="186690" y="142875"/>
                  <a:pt x="373380" y="285750"/>
                  <a:pt x="845820" y="502920"/>
                </a:cubicBezTo>
                <a:cubicBezTo>
                  <a:pt x="1318260" y="720090"/>
                  <a:pt x="2125980" y="1078230"/>
                  <a:pt x="2834640" y="1303020"/>
                </a:cubicBezTo>
                <a:cubicBezTo>
                  <a:pt x="3543300" y="1527810"/>
                  <a:pt x="4514850" y="1775460"/>
                  <a:pt x="5097780" y="1851660"/>
                </a:cubicBezTo>
                <a:cubicBezTo>
                  <a:pt x="5680710" y="1927860"/>
                  <a:pt x="6006465" y="1844040"/>
                  <a:pt x="6332220" y="1760220"/>
                </a:cubicBezTo>
              </a:path>
            </a:pathLst>
          </a:custGeom>
          <a:ln w="152400">
            <a:solidFill>
              <a:schemeClr val="tx1"/>
            </a:solidFill>
            <a:tailEnd type="triangle" w="med" len="med"/>
          </a:ln>
          <a:effectLst>
            <a:outerShdw dist="50800" dir="42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 name="Group 2"/>
          <p:cNvGrpSpPr/>
          <p:nvPr/>
        </p:nvGrpSpPr>
        <p:grpSpPr>
          <a:xfrm>
            <a:off x="21351" y="928596"/>
            <a:ext cx="9711586" cy="6234204"/>
            <a:chOff x="21351" y="928596"/>
            <a:chExt cx="9711586" cy="6234204"/>
          </a:xfrm>
          <a:solidFill>
            <a:schemeClr val="bg1"/>
          </a:solidFill>
        </p:grpSpPr>
        <p:sp>
          <p:nvSpPr>
            <p:cNvPr id="12" name="Freeform 11"/>
            <p:cNvSpPr/>
            <p:nvPr/>
          </p:nvSpPr>
          <p:spPr>
            <a:xfrm>
              <a:off x="3494819" y="2160355"/>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p:nvGrpSpPr>
        <p:grpSpPr>
          <a:xfrm>
            <a:off x="21351" y="928596"/>
            <a:ext cx="9711586" cy="6207449"/>
            <a:chOff x="21351" y="928596"/>
            <a:chExt cx="9711586" cy="6207449"/>
          </a:xfrm>
          <a:solidFill>
            <a:schemeClr val="bg1"/>
          </a:solidFill>
        </p:grpSpPr>
        <p:sp>
          <p:nvSpPr>
            <p:cNvPr id="23" name="Freeform 22"/>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724529" y="4646451"/>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7400"/>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5"/>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3" name="Rectangle 52"/>
          <p:cNvSpPr/>
          <p:nvPr/>
        </p:nvSpPr>
        <p:spPr>
          <a:xfrm>
            <a:off x="2667000" y="762001"/>
            <a:ext cx="6324600" cy="523220"/>
          </a:xfrm>
          <a:prstGeom prst="rect">
            <a:avLst/>
          </a:prstGeom>
          <a:solidFill>
            <a:schemeClr val="bg1"/>
          </a:solidFill>
        </p:spPr>
        <p:txBody>
          <a:bodyPr wrap="square">
            <a:spAutoFit/>
          </a:bodyPr>
          <a:lstStyle/>
          <a:p>
            <a:pPr algn="r"/>
            <a:r>
              <a:rPr lang="en-US" sz="2800" b="1" dirty="0" smtClean="0"/>
              <a:t>1916: age 86, touring car along the Trail</a:t>
            </a:r>
          </a:p>
        </p:txBody>
      </p:sp>
      <p:sp>
        <p:nvSpPr>
          <p:cNvPr id="52" name="5-Point Star 51"/>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pic>
        <p:nvPicPr>
          <p:cNvPr id="37" name="Picture 3"/>
          <p:cNvPicPr>
            <a:picLocks noChangeAspect="1" noChangeArrowheads="1"/>
          </p:cNvPicPr>
          <p:nvPr/>
        </p:nvPicPr>
        <p:blipFill>
          <a:blip r:embed="rId6"/>
          <a:srcRect/>
          <a:stretch>
            <a:fillRect/>
          </a:stretch>
        </p:blipFill>
        <p:spPr bwMode="auto">
          <a:xfrm>
            <a:off x="152401" y="2286000"/>
            <a:ext cx="6689900" cy="4612699"/>
          </a:xfrm>
          <a:prstGeom prst="rect">
            <a:avLst/>
          </a:prstGeom>
          <a:noFill/>
          <a:ln w="50800">
            <a:solidFill>
              <a:schemeClr val="tx1"/>
            </a:solidFill>
            <a:miter lim="800000"/>
            <a:headEnd/>
            <a:tailEnd/>
          </a:ln>
          <a:effectLst/>
        </p:spPr>
      </p:pic>
      <p:pic>
        <p:nvPicPr>
          <p:cNvPr id="38" name="Picture 4"/>
          <p:cNvPicPr>
            <a:picLocks noChangeAspect="1" noChangeArrowheads="1"/>
          </p:cNvPicPr>
          <p:nvPr/>
        </p:nvPicPr>
        <p:blipFill>
          <a:blip r:embed="rId7"/>
          <a:srcRect t="2620" r="5470"/>
          <a:stretch>
            <a:fillRect/>
          </a:stretch>
        </p:blipFill>
        <p:spPr bwMode="auto">
          <a:xfrm>
            <a:off x="76200" y="2398734"/>
            <a:ext cx="6781800" cy="4459266"/>
          </a:xfrm>
          <a:prstGeom prst="rect">
            <a:avLst/>
          </a:prstGeom>
          <a:noFill/>
          <a:ln w="50800">
            <a:solidFill>
              <a:schemeClr val="tx1"/>
            </a:solidFill>
            <a:miter lim="800000"/>
            <a:headEnd/>
            <a:tailEnd/>
          </a:ln>
          <a:effectLst/>
        </p:spPr>
      </p:pic>
      <p:pic>
        <p:nvPicPr>
          <p:cNvPr id="39" name="Picture 2"/>
          <p:cNvPicPr>
            <a:picLocks noChangeAspect="1" noChangeArrowheads="1"/>
          </p:cNvPicPr>
          <p:nvPr/>
        </p:nvPicPr>
        <p:blipFill>
          <a:blip r:embed="rId8"/>
          <a:srcRect r="1798" b="4610"/>
          <a:stretch>
            <a:fillRect/>
          </a:stretch>
        </p:blipFill>
        <p:spPr bwMode="auto">
          <a:xfrm>
            <a:off x="0" y="2033649"/>
            <a:ext cx="6858000" cy="4824351"/>
          </a:xfrm>
          <a:prstGeom prst="rect">
            <a:avLst/>
          </a:prstGeom>
          <a:noFill/>
          <a:ln w="50800">
            <a:solidFill>
              <a:schemeClr val="tx1"/>
            </a:solid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dissolve">
                                      <p:cBhvr>
                                        <p:cTn id="7" dur="2000"/>
                                        <p:tgtEl>
                                          <p:spTgt spid="35"/>
                                        </p:tgtEl>
                                      </p:cBhvr>
                                    </p:animEffect>
                                  </p:childTnLst>
                                </p:cTn>
                              </p:par>
                            </p:childTnLst>
                          </p:cTn>
                        </p:par>
                        <p:par>
                          <p:cTn id="8" fill="hold">
                            <p:stCondLst>
                              <p:cond delay="2000"/>
                            </p:stCondLst>
                            <p:childTnLst>
                              <p:par>
                                <p:cTn id="9" presetID="10" presetClass="exit" presetSubtype="0" fill="hold" nodeType="afterEffect">
                                  <p:stCondLst>
                                    <p:cond delay="0"/>
                                  </p:stCondLst>
                                  <p:childTnLst>
                                    <p:animEffect transition="out" filter="fade">
                                      <p:cBhvr>
                                        <p:cTn id="10" dur="1000"/>
                                        <p:tgtEl>
                                          <p:spTgt spid="45"/>
                                        </p:tgtEl>
                                      </p:cBhvr>
                                    </p:animEffect>
                                    <p:set>
                                      <p:cBhvr>
                                        <p:cTn id="11" dur="1" fill="hold">
                                          <p:stCondLst>
                                            <p:cond delay="999"/>
                                          </p:stCondLst>
                                        </p:cTn>
                                        <p:tgtEl>
                                          <p:spTgt spid="45"/>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wipe(left)">
                                      <p:cBhvr>
                                        <p:cTn id="16" dur="1000"/>
                                        <p:tgtEl>
                                          <p:spTgt spid="53"/>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1000" fill="hold"/>
                                        <p:tgtEl>
                                          <p:spTgt spid="52"/>
                                        </p:tgtEl>
                                        <p:attrNameLst>
                                          <p:attrName>r</p:attrName>
                                        </p:attrNameLst>
                                      </p:cBhvr>
                                    </p:animRo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wipe(left)">
                                      <p:cBhvr>
                                        <p:cTn id="24" dur="2000"/>
                                        <p:tgtEl>
                                          <p:spTgt spid="3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1000"/>
                                        <p:tgtEl>
                                          <p:spTgt spid="37"/>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childTnLst>
                                </p:cTn>
                              </p:par>
                            </p:childTnLst>
                          </p:cTn>
                        </p:par>
                        <p:par>
                          <p:cTn id="35" fill="hold">
                            <p:stCondLst>
                              <p:cond delay="1000"/>
                            </p:stCondLst>
                            <p:childTnLst>
                              <p:par>
                                <p:cTn id="36" presetID="10" presetClass="exit" presetSubtype="0" fill="hold" nodeType="afterEffect">
                                  <p:stCondLst>
                                    <p:cond delay="0"/>
                                  </p:stCondLst>
                                  <p:childTnLst>
                                    <p:animEffect transition="out" filter="fade">
                                      <p:cBhvr>
                                        <p:cTn id="37" dur="1000"/>
                                        <p:tgtEl>
                                          <p:spTgt spid="37"/>
                                        </p:tgtEl>
                                      </p:cBhvr>
                                    </p:animEffect>
                                    <p:set>
                                      <p:cBhvr>
                                        <p:cTn id="38" dur="1" fill="hold">
                                          <p:stCondLst>
                                            <p:cond delay="999"/>
                                          </p:stCondLst>
                                        </p:cTn>
                                        <p:tgtEl>
                                          <p:spTgt spid="3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1000"/>
                                        <p:tgtEl>
                                          <p:spTgt spid="39"/>
                                        </p:tgtEl>
                                      </p:cBhvr>
                                    </p:animEffect>
                                  </p:childTnLst>
                                </p:cTn>
                              </p:par>
                            </p:childTnLst>
                          </p:cTn>
                        </p:par>
                        <p:par>
                          <p:cTn id="44" fill="hold">
                            <p:stCondLst>
                              <p:cond delay="1000"/>
                            </p:stCondLst>
                            <p:childTnLst>
                              <p:par>
                                <p:cTn id="45" presetID="10" presetClass="exit" presetSubtype="0" fill="hold" nodeType="afterEffect">
                                  <p:stCondLst>
                                    <p:cond delay="0"/>
                                  </p:stCondLst>
                                  <p:childTnLst>
                                    <p:animEffect transition="out" filter="fade">
                                      <p:cBhvr>
                                        <p:cTn id="46" dur="1000"/>
                                        <p:tgtEl>
                                          <p:spTgt spid="38"/>
                                        </p:tgtEl>
                                      </p:cBhvr>
                                    </p:animEffect>
                                    <p:set>
                                      <p:cBhvr>
                                        <p:cTn id="47" dur="1" fill="hold">
                                          <p:stCondLst>
                                            <p:cond delay="999"/>
                                          </p:stCondLst>
                                        </p:cTn>
                                        <p:tgtEl>
                                          <p:spTgt spid="3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1000"/>
                                        <p:tgtEl>
                                          <p:spTgt spid="39"/>
                                        </p:tgtEl>
                                      </p:cBhvr>
                                    </p:animEffect>
                                    <p:set>
                                      <p:cBhvr>
                                        <p:cTn id="52" dur="1" fill="hold">
                                          <p:stCondLst>
                                            <p:cond delay="999"/>
                                          </p:stCondLst>
                                        </p:cTn>
                                        <p:tgtEl>
                                          <p:spTgt spid="39"/>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36"/>
                                        </p:tgtEl>
                                      </p:cBhvr>
                                    </p:animEffect>
                                    <p:set>
                                      <p:cBhvr>
                                        <p:cTn id="55" dur="1" fill="hold">
                                          <p:stCondLst>
                                            <p:cond delay="999"/>
                                          </p:stCondLst>
                                        </p:cTn>
                                        <p:tgtEl>
                                          <p:spTgt spid="36"/>
                                        </p:tgtEl>
                                        <p:attrNameLst>
                                          <p:attrName>style.visibility</p:attrName>
                                        </p:attrNameLst>
                                      </p:cBhvr>
                                      <p:to>
                                        <p:strVal val="hidden"/>
                                      </p:to>
                                    </p:set>
                                  </p:childTnLst>
                                </p:cTn>
                              </p:par>
                            </p:childTnLst>
                          </p:cTn>
                        </p:par>
                        <p:par>
                          <p:cTn id="56" fill="hold">
                            <p:stCondLst>
                              <p:cond delay="1000"/>
                            </p:stCondLst>
                            <p:childTnLst>
                              <p:par>
                                <p:cTn id="57" presetID="6" presetClass="emph" presetSubtype="0" fill="hold" grpId="2" nodeType="afterEffect">
                                  <p:stCondLst>
                                    <p:cond delay="0"/>
                                  </p:stCondLst>
                                  <p:childTnLst>
                                    <p:animScale>
                                      <p:cBhvr>
                                        <p:cTn id="58" dur="1000" fill="hold"/>
                                        <p:tgtEl>
                                          <p:spTgt spid="53"/>
                                        </p:tgtEl>
                                      </p:cBhvr>
                                      <p:by x="130000" y="130000"/>
                                    </p:animScale>
                                  </p:childTnLst>
                                </p:cTn>
                              </p:par>
                              <p:par>
                                <p:cTn id="59" presetID="35" presetClass="path" presetSubtype="0" accel="50000" decel="50000" fill="hold" grpId="3" nodeType="withEffect">
                                  <p:stCondLst>
                                    <p:cond delay="0"/>
                                  </p:stCondLst>
                                  <p:childTnLst>
                                    <p:animMotion origin="layout" path="M 0 2.22222E-6 L -0.1125 0.02222 " pathEditMode="relative" rAng="0" ptsTypes="AA">
                                      <p:cBhvr>
                                        <p:cTn id="60" dur="1000" fill="hold"/>
                                        <p:tgtEl>
                                          <p:spTgt spid="53"/>
                                        </p:tgtEl>
                                        <p:attrNameLst>
                                          <p:attrName>ppt_x</p:attrName>
                                          <p:attrName>ppt_y</p:attrName>
                                        </p:attrNameLst>
                                      </p:cBhvr>
                                      <p:rCtr x="-56" y="11"/>
                                    </p:animMotion>
                                  </p:childTnLst>
                                </p:cTn>
                              </p:par>
                              <p:par>
                                <p:cTn id="61" presetID="8" presetClass="emph" presetSubtype="0" fill="hold" grpId="1" nodeType="withEffect">
                                  <p:stCondLst>
                                    <p:cond delay="0"/>
                                  </p:stCondLst>
                                  <p:childTnLst>
                                    <p:animRot by="21600000">
                                      <p:cBhvr>
                                        <p:cTn id="62" dur="1000" fill="hold"/>
                                        <p:tgtEl>
                                          <p:spTgt spid="52"/>
                                        </p:tgtEl>
                                        <p:attrNameLst>
                                          <p:attrName>r</p:attrName>
                                        </p:attrNameLst>
                                      </p:cBhvr>
                                    </p:animRot>
                                  </p:childTnLst>
                                </p:cTn>
                              </p:par>
                            </p:childTnLst>
                          </p:cTn>
                        </p:par>
                      </p:childTnLst>
                    </p:cTn>
                  </p:par>
                  <p:par>
                    <p:cTn id="63" fill="hold">
                      <p:stCondLst>
                        <p:cond delay="indefinite"/>
                      </p:stCondLst>
                      <p:childTnLst>
                        <p:par>
                          <p:cTn id="64" fill="hold">
                            <p:stCondLst>
                              <p:cond delay="0"/>
                            </p:stCondLst>
                            <p:childTnLst>
                              <p:par>
                                <p:cTn id="65" presetID="49" presetClass="exit" presetSubtype="0" accel="100000" fill="hold" grpId="0" nodeType="clickEffect">
                                  <p:stCondLst>
                                    <p:cond delay="0"/>
                                  </p:stCondLst>
                                  <p:childTnLst>
                                    <p:anim calcmode="lin" valueType="num">
                                      <p:cBhvr>
                                        <p:cTn id="66" dur="1000"/>
                                        <p:tgtEl>
                                          <p:spTgt spid="46"/>
                                        </p:tgtEl>
                                        <p:attrNameLst>
                                          <p:attrName>ppt_w</p:attrName>
                                        </p:attrNameLst>
                                      </p:cBhvr>
                                      <p:tavLst>
                                        <p:tav tm="0">
                                          <p:val>
                                            <p:strVal val="ppt_w"/>
                                          </p:val>
                                        </p:tav>
                                        <p:tav tm="100000">
                                          <p:val>
                                            <p:fltVal val="0"/>
                                          </p:val>
                                        </p:tav>
                                      </p:tavLst>
                                    </p:anim>
                                    <p:anim calcmode="lin" valueType="num">
                                      <p:cBhvr>
                                        <p:cTn id="67" dur="1000"/>
                                        <p:tgtEl>
                                          <p:spTgt spid="46"/>
                                        </p:tgtEl>
                                        <p:attrNameLst>
                                          <p:attrName>ppt_h</p:attrName>
                                        </p:attrNameLst>
                                      </p:cBhvr>
                                      <p:tavLst>
                                        <p:tav tm="0">
                                          <p:val>
                                            <p:strVal val="ppt_h"/>
                                          </p:val>
                                        </p:tav>
                                        <p:tav tm="100000">
                                          <p:val>
                                            <p:fltVal val="0"/>
                                          </p:val>
                                        </p:tav>
                                      </p:tavLst>
                                    </p:anim>
                                    <p:anim calcmode="lin" valueType="num">
                                      <p:cBhvr>
                                        <p:cTn id="68" dur="1000"/>
                                        <p:tgtEl>
                                          <p:spTgt spid="46"/>
                                        </p:tgtEl>
                                        <p:attrNameLst>
                                          <p:attrName>style.rotation</p:attrName>
                                        </p:attrNameLst>
                                      </p:cBhvr>
                                      <p:tavLst>
                                        <p:tav tm="0">
                                          <p:val>
                                            <p:fltVal val="0"/>
                                          </p:val>
                                        </p:tav>
                                        <p:tav tm="100000">
                                          <p:val>
                                            <p:fltVal val="360"/>
                                          </p:val>
                                        </p:tav>
                                      </p:tavLst>
                                    </p:anim>
                                    <p:animEffect transition="out" filter="fade">
                                      <p:cBhvr>
                                        <p:cTn id="69" dur="1000"/>
                                        <p:tgtEl>
                                          <p:spTgt spid="46"/>
                                        </p:tgtEl>
                                      </p:cBhvr>
                                    </p:animEffect>
                                    <p:set>
                                      <p:cBhvr>
                                        <p:cTn id="70" dur="1" fill="hold">
                                          <p:stCondLst>
                                            <p:cond delay="999"/>
                                          </p:stCondLst>
                                        </p:cTn>
                                        <p:tgtEl>
                                          <p:spTgt spid="46"/>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53"/>
                                        </p:tgtEl>
                                      </p:cBhvr>
                                    </p:animEffect>
                                    <p:set>
                                      <p:cBhvr>
                                        <p:cTn id="73" dur="1" fill="hold">
                                          <p:stCondLst>
                                            <p:cond delay="999"/>
                                          </p:stCondLst>
                                        </p:cTn>
                                        <p:tgtEl>
                                          <p:spTgt spid="53"/>
                                        </p:tgtEl>
                                        <p:attrNameLst>
                                          <p:attrName>style.visibility</p:attrName>
                                        </p:attrNameLst>
                                      </p:cBhvr>
                                      <p:to>
                                        <p:strVal val="hidden"/>
                                      </p:to>
                                    </p:set>
                                  </p:childTnLst>
                                </p:cTn>
                              </p:par>
                              <p:par>
                                <p:cTn id="74" presetID="49" presetClass="entr" presetSubtype="0" decel="100000" fill="hold" grpId="0" nodeType="withEffect">
                                  <p:stCondLst>
                                    <p:cond delay="0"/>
                                  </p:stCondLst>
                                  <p:childTnLst>
                                    <p:set>
                                      <p:cBhvr>
                                        <p:cTn id="75" dur="1" fill="hold">
                                          <p:stCondLst>
                                            <p:cond delay="0"/>
                                          </p:stCondLst>
                                        </p:cTn>
                                        <p:tgtEl>
                                          <p:spTgt spid="40"/>
                                        </p:tgtEl>
                                        <p:attrNameLst>
                                          <p:attrName>style.visibility</p:attrName>
                                        </p:attrNameLst>
                                      </p:cBhvr>
                                      <p:to>
                                        <p:strVal val="visible"/>
                                      </p:to>
                                    </p:set>
                                    <p:anim calcmode="lin" valueType="num">
                                      <p:cBhvr>
                                        <p:cTn id="76" dur="1000" fill="hold"/>
                                        <p:tgtEl>
                                          <p:spTgt spid="40"/>
                                        </p:tgtEl>
                                        <p:attrNameLst>
                                          <p:attrName>ppt_w</p:attrName>
                                        </p:attrNameLst>
                                      </p:cBhvr>
                                      <p:tavLst>
                                        <p:tav tm="0">
                                          <p:val>
                                            <p:fltVal val="0"/>
                                          </p:val>
                                        </p:tav>
                                        <p:tav tm="100000">
                                          <p:val>
                                            <p:strVal val="#ppt_w"/>
                                          </p:val>
                                        </p:tav>
                                      </p:tavLst>
                                    </p:anim>
                                    <p:anim calcmode="lin" valueType="num">
                                      <p:cBhvr>
                                        <p:cTn id="77" dur="1000" fill="hold"/>
                                        <p:tgtEl>
                                          <p:spTgt spid="40"/>
                                        </p:tgtEl>
                                        <p:attrNameLst>
                                          <p:attrName>ppt_h</p:attrName>
                                        </p:attrNameLst>
                                      </p:cBhvr>
                                      <p:tavLst>
                                        <p:tav tm="0">
                                          <p:val>
                                            <p:fltVal val="0"/>
                                          </p:val>
                                        </p:tav>
                                        <p:tav tm="100000">
                                          <p:val>
                                            <p:strVal val="#ppt_h"/>
                                          </p:val>
                                        </p:tav>
                                      </p:tavLst>
                                    </p:anim>
                                    <p:anim calcmode="lin" valueType="num">
                                      <p:cBhvr>
                                        <p:cTn id="78" dur="1000" fill="hold"/>
                                        <p:tgtEl>
                                          <p:spTgt spid="40"/>
                                        </p:tgtEl>
                                        <p:attrNameLst>
                                          <p:attrName>style.rotation</p:attrName>
                                        </p:attrNameLst>
                                      </p:cBhvr>
                                      <p:tavLst>
                                        <p:tav tm="0">
                                          <p:val>
                                            <p:fltVal val="360"/>
                                          </p:val>
                                        </p:tav>
                                        <p:tav tm="100000">
                                          <p:val>
                                            <p:fltVal val="0"/>
                                          </p:val>
                                        </p:tav>
                                      </p:tavLst>
                                    </p:anim>
                                    <p:animEffect transition="in" filter="fade">
                                      <p:cBhvr>
                                        <p:cTn id="79" dur="10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0" grpId="0" animBg="1"/>
      <p:bldP spid="36" grpId="0" animBg="1"/>
      <p:bldP spid="36" grpId="1" animBg="1"/>
      <p:bldP spid="53" grpId="0" animBg="1"/>
      <p:bldP spid="53" grpId="1" animBg="1"/>
      <p:bldP spid="53" grpId="2" animBg="1"/>
      <p:bldP spid="53" grpId="3" animBg="1"/>
      <p:bldP spid="52" grpId="0" animBg="1"/>
      <p:bldP spid="52" grpId="1"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25" name="Rectangle 24"/>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26" name="TextBox 25"/>
          <p:cNvSpPr txBox="1"/>
          <p:nvPr/>
        </p:nvSpPr>
        <p:spPr>
          <a:xfrm>
            <a:off x="7467600" y="0"/>
            <a:ext cx="1435008" cy="830997"/>
          </a:xfrm>
          <a:prstGeom prst="rect">
            <a:avLst/>
          </a:prstGeom>
        </p:spPr>
        <p:txBody>
          <a:bodyPr wrap="none" rtlCol="0">
            <a:spAutoFit/>
          </a:bodyPr>
          <a:lstStyle/>
          <a:p>
            <a:r>
              <a:rPr lang="en-US" sz="4800" b="1" dirty="0" smtClean="0">
                <a:solidFill>
                  <a:srgbClr val="FF0000"/>
                </a:solidFill>
                <a:effectLst>
                  <a:outerShdw dist="50800" dir="5400000" algn="ctr" rotWithShape="0">
                    <a:schemeClr val="tx1"/>
                  </a:outerShdw>
                </a:effectLst>
              </a:rPr>
              <a:t>1924</a:t>
            </a:r>
            <a:endParaRPr lang="en-US" sz="4800" b="1" dirty="0">
              <a:solidFill>
                <a:srgbClr val="FF0000"/>
              </a:solidFill>
              <a:effectLst>
                <a:outerShdw dist="50800" dir="5400000" algn="ctr" rotWithShape="0">
                  <a:schemeClr val="tx1"/>
                </a:outerShdw>
              </a:effectLst>
            </a:endParaRPr>
          </a:p>
        </p:txBody>
      </p:sp>
      <p:sp>
        <p:nvSpPr>
          <p:cNvPr id="178177" name="Rectangle 1"/>
          <p:cNvSpPr>
            <a:spLocks noChangeArrowheads="1"/>
          </p:cNvSpPr>
          <p:nvPr/>
        </p:nvSpPr>
        <p:spPr bwMode="auto">
          <a:xfrm>
            <a:off x="0" y="0"/>
            <a:ext cx="936625" cy="0"/>
          </a:xfrm>
          <a:prstGeom prst="rect">
            <a:avLst/>
          </a:prstGeom>
          <a:solidFill>
            <a:srgbClr val="F2F0F1"/>
          </a:solidFill>
          <a:ln w="9525">
            <a:noFill/>
            <a:miter lim="800000"/>
            <a:headEnd/>
            <a:tailEnd/>
          </a:ln>
          <a:effectLst/>
        </p:spPr>
        <p:txBody>
          <a:bodyPr vert="horz" wrap="none" lIns="0" tIns="0" rIns="0" bIns="88872"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900" b="0" i="0" u="none" strike="noStrike" cap="none" normalizeH="0" baseline="0" smtClean="0">
                <a:ln>
                  <a:noFill/>
                </a:ln>
                <a:solidFill>
                  <a:srgbClr val="5F5C4A"/>
                </a:solidFill>
                <a:effectLst/>
                <a:latin typeface="helvetica"/>
                <a:cs typeface="Arial" pitchFamily="34" charset="0"/>
              </a:rPr>
              <a:t/>
            </a:r>
            <a:br>
              <a:rPr kumimoji="0" lang="en-US" sz="900" b="0" i="0" u="none" strike="noStrike" cap="none" normalizeH="0" baseline="0" smtClean="0">
                <a:ln>
                  <a:noFill/>
                </a:ln>
                <a:solidFill>
                  <a:srgbClr val="5F5C4A"/>
                </a:solidFill>
                <a:effectLst/>
                <a:latin typeface="helvetica"/>
                <a:cs typeface="Arial" pitchFamily="34" charset="0"/>
              </a:rPr>
            </a:br>
            <a:r>
              <a:rPr kumimoji="0" lang="en-US" sz="900" b="0" i="0" u="none" strike="noStrike" cap="none" normalizeH="0" baseline="0" smtClean="0">
                <a:ln>
                  <a:noFill/>
                </a:ln>
                <a:solidFill>
                  <a:srgbClr val="5F5C4A"/>
                </a:solidFill>
                <a:effectLst/>
                <a:latin typeface="helvetica"/>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900" b="0" i="0" u="none" strike="noStrike" cap="none" normalizeH="0" baseline="0" smtClean="0">
                <a:ln>
                  <a:noFill/>
                </a:ln>
                <a:solidFill>
                  <a:srgbClr val="5F5C4A"/>
                </a:solidFill>
                <a:effectLst/>
                <a:latin typeface="helvetica"/>
                <a:cs typeface="Arial"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sz="900" b="0" i="0" u="none" strike="noStrike" cap="none" normalizeH="0" baseline="0" smtClean="0">
                <a:ln>
                  <a:noFill/>
                </a:ln>
                <a:solidFill>
                  <a:srgbClr val="5F5C4A"/>
                </a:solidFill>
                <a:effectLst/>
                <a:latin typeface="helvetica"/>
                <a:cs typeface="Arial" pitchFamily="34" charset="0"/>
              </a:rPr>
              <a:t>  </a:t>
            </a:r>
            <a:endParaRPr kumimoji="0" lang="en-US"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1500" b="1" i="0" u="none" strike="noStrike" cap="none" normalizeH="0" baseline="0" smtClean="0">
                <a:ln>
                  <a:noFill/>
                </a:ln>
                <a:solidFill>
                  <a:srgbClr val="5F5C4A"/>
                </a:solidFill>
                <a:effectLst/>
                <a:latin typeface="FuturaBT-MediumCondensed"/>
                <a:cs typeface="Arial" pitchFamily="34" charset="0"/>
              </a:rPr>
              <a:t>Relat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21200" b="0" i="0" u="none" strike="noStrike" cap="none" normalizeH="0" baseline="0" smtClean="0">
              <a:ln>
                <a:noFill/>
              </a:ln>
              <a:solidFill>
                <a:srgbClr val="5F5C4A"/>
              </a:solidFill>
              <a:effectLst/>
              <a:latin typeface="helvetica"/>
              <a:cs typeface="Arial" pitchFamily="34" charset="0"/>
            </a:endParaRPr>
          </a:p>
        </p:txBody>
      </p:sp>
      <p:pic>
        <p:nvPicPr>
          <p:cNvPr id="178179" name="Picture 3" descr="http://www.washingtonhistory.org/img/dropshadow/nw.png"/>
          <p:cNvPicPr>
            <a:picLocks noChangeAspect="1" noChangeArrowheads="1"/>
          </p:cNvPicPr>
          <p:nvPr/>
        </p:nvPicPr>
        <p:blipFill>
          <a:blip r:embed="rId2"/>
          <a:srcRect/>
          <a:stretch>
            <a:fillRect/>
          </a:stretch>
        </p:blipFill>
        <p:spPr bwMode="auto">
          <a:xfrm>
            <a:off x="31750" y="-1773238"/>
            <a:ext cx="152400" cy="152400"/>
          </a:xfrm>
          <a:prstGeom prst="rect">
            <a:avLst/>
          </a:prstGeom>
          <a:noFill/>
        </p:spPr>
      </p:pic>
      <p:pic>
        <p:nvPicPr>
          <p:cNvPr id="178180" name="Picture 4" descr="http://www.washingtonhistory.org/img/dropshadow/ne.png"/>
          <p:cNvPicPr>
            <a:picLocks noChangeAspect="1" noChangeArrowheads="1"/>
          </p:cNvPicPr>
          <p:nvPr/>
        </p:nvPicPr>
        <p:blipFill>
          <a:blip r:embed="rId3"/>
          <a:srcRect/>
          <a:stretch>
            <a:fillRect/>
          </a:stretch>
        </p:blipFill>
        <p:spPr bwMode="auto">
          <a:xfrm>
            <a:off x="95250" y="-1773238"/>
            <a:ext cx="152400" cy="152400"/>
          </a:xfrm>
          <a:prstGeom prst="rect">
            <a:avLst/>
          </a:prstGeom>
          <a:noFill/>
        </p:spPr>
      </p:pic>
      <p:pic>
        <p:nvPicPr>
          <p:cNvPr id="178181" name="Picture 5" descr="http://www.washingtonhistory.org/img/dropshadow/sw.png"/>
          <p:cNvPicPr>
            <a:picLocks noChangeAspect="1" noChangeArrowheads="1"/>
          </p:cNvPicPr>
          <p:nvPr/>
        </p:nvPicPr>
        <p:blipFill>
          <a:blip r:embed="rId4"/>
          <a:srcRect/>
          <a:stretch>
            <a:fillRect/>
          </a:stretch>
        </p:blipFill>
        <p:spPr bwMode="auto">
          <a:xfrm>
            <a:off x="158750" y="-1773238"/>
            <a:ext cx="152400" cy="152400"/>
          </a:xfrm>
          <a:prstGeom prst="rect">
            <a:avLst/>
          </a:prstGeom>
          <a:noFill/>
        </p:spPr>
      </p:pic>
      <p:pic>
        <p:nvPicPr>
          <p:cNvPr id="178182" name="Picture 6" descr="http://www.washingtonhistory.org/img/dropshadow/se.png"/>
          <p:cNvPicPr>
            <a:picLocks noChangeAspect="1" noChangeArrowheads="1"/>
          </p:cNvPicPr>
          <p:nvPr/>
        </p:nvPicPr>
        <p:blipFill>
          <a:blip r:embed="rId5"/>
          <a:srcRect/>
          <a:stretch>
            <a:fillRect/>
          </a:stretch>
        </p:blipFill>
        <p:spPr bwMode="auto">
          <a:xfrm>
            <a:off x="222250" y="-1773238"/>
            <a:ext cx="152400" cy="152400"/>
          </a:xfrm>
          <a:prstGeom prst="rect">
            <a:avLst/>
          </a:prstGeom>
          <a:noFill/>
        </p:spPr>
      </p:pic>
      <p:pic>
        <p:nvPicPr>
          <p:cNvPr id="178183" name="Picture 7" descr="http://www.washingtonhistory.org/img/dropshadow/n.png"/>
          <p:cNvPicPr>
            <a:picLocks noChangeAspect="1" noChangeArrowheads="1"/>
          </p:cNvPicPr>
          <p:nvPr/>
        </p:nvPicPr>
        <p:blipFill>
          <a:blip r:embed="rId6"/>
          <a:srcRect/>
          <a:stretch>
            <a:fillRect/>
          </a:stretch>
        </p:blipFill>
        <p:spPr bwMode="auto">
          <a:xfrm>
            <a:off x="285750" y="-1773238"/>
            <a:ext cx="152400" cy="152400"/>
          </a:xfrm>
          <a:prstGeom prst="rect">
            <a:avLst/>
          </a:prstGeom>
          <a:noFill/>
        </p:spPr>
      </p:pic>
      <p:pic>
        <p:nvPicPr>
          <p:cNvPr id="178184" name="Picture 8" descr="http://www.washingtonhistory.org/img/dropshadow/w.png"/>
          <p:cNvPicPr>
            <a:picLocks noChangeAspect="1" noChangeArrowheads="1"/>
          </p:cNvPicPr>
          <p:nvPr/>
        </p:nvPicPr>
        <p:blipFill>
          <a:blip r:embed="rId7"/>
          <a:srcRect/>
          <a:stretch>
            <a:fillRect/>
          </a:stretch>
        </p:blipFill>
        <p:spPr bwMode="auto">
          <a:xfrm>
            <a:off x="349250" y="-1773238"/>
            <a:ext cx="152400" cy="152400"/>
          </a:xfrm>
          <a:prstGeom prst="rect">
            <a:avLst/>
          </a:prstGeom>
          <a:noFill/>
        </p:spPr>
      </p:pic>
      <p:pic>
        <p:nvPicPr>
          <p:cNvPr id="178185" name="Picture 9" descr="http://www.washingtonhistory.org/img/dropshadow/e.png"/>
          <p:cNvPicPr>
            <a:picLocks noChangeAspect="1" noChangeArrowheads="1"/>
          </p:cNvPicPr>
          <p:nvPr/>
        </p:nvPicPr>
        <p:blipFill>
          <a:blip r:embed="rId8"/>
          <a:srcRect/>
          <a:stretch>
            <a:fillRect/>
          </a:stretch>
        </p:blipFill>
        <p:spPr bwMode="auto">
          <a:xfrm>
            <a:off x="412750" y="-1773238"/>
            <a:ext cx="152400" cy="152400"/>
          </a:xfrm>
          <a:prstGeom prst="rect">
            <a:avLst/>
          </a:prstGeom>
          <a:noFill/>
        </p:spPr>
      </p:pic>
      <p:pic>
        <p:nvPicPr>
          <p:cNvPr id="178186" name="Picture 10" descr="http://www.washingtonhistory.org/img/dropshadow/s.png"/>
          <p:cNvPicPr>
            <a:picLocks noChangeAspect="1" noChangeArrowheads="1"/>
          </p:cNvPicPr>
          <p:nvPr/>
        </p:nvPicPr>
        <p:blipFill>
          <a:blip r:embed="rId9"/>
          <a:srcRect/>
          <a:stretch>
            <a:fillRect/>
          </a:stretch>
        </p:blipFill>
        <p:spPr bwMode="auto">
          <a:xfrm>
            <a:off x="476250" y="-1773238"/>
            <a:ext cx="152400" cy="152400"/>
          </a:xfrm>
          <a:prstGeom prst="rect">
            <a:avLst/>
          </a:prstGeom>
          <a:noFill/>
        </p:spPr>
      </p:pic>
      <p:pic>
        <p:nvPicPr>
          <p:cNvPr id="17" name="Picture 2" descr="File:United States 1912-08-1959-01.png"/>
          <p:cNvPicPr>
            <a:picLocks noChangeAspect="1" noChangeArrowheads="1"/>
          </p:cNvPicPr>
          <p:nvPr/>
        </p:nvPicPr>
        <p:blipFill>
          <a:blip r:embed="rId10"/>
          <a:srcRect/>
          <a:stretch>
            <a:fillRect/>
          </a:stretch>
        </p:blipFill>
        <p:spPr bwMode="auto">
          <a:xfrm>
            <a:off x="-137160" y="762000"/>
            <a:ext cx="9339702" cy="6327648"/>
          </a:xfrm>
          <a:prstGeom prst="rect">
            <a:avLst/>
          </a:prstGeom>
          <a:noFill/>
        </p:spPr>
      </p:pic>
      <p:grpSp>
        <p:nvGrpSpPr>
          <p:cNvPr id="18" name="Group 2"/>
          <p:cNvGrpSpPr/>
          <p:nvPr/>
        </p:nvGrpSpPr>
        <p:grpSpPr>
          <a:xfrm>
            <a:off x="21351" y="928596"/>
            <a:ext cx="9711586" cy="6207449"/>
            <a:chOff x="21351" y="928596"/>
            <a:chExt cx="9711586" cy="6207449"/>
          </a:xfrm>
          <a:solidFill>
            <a:schemeClr val="bg1"/>
          </a:solidFill>
        </p:grpSpPr>
        <p:sp>
          <p:nvSpPr>
            <p:cNvPr id="19" name="Freeform 18"/>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724529" y="4646451"/>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 name="Group 11"/>
            <p:cNvGrpSpPr/>
            <p:nvPr/>
          </p:nvGrpSpPr>
          <p:grpSpPr>
            <a:xfrm>
              <a:off x="21351" y="5294193"/>
              <a:ext cx="3435447" cy="1792407"/>
              <a:chOff x="-152400" y="5257800"/>
              <a:chExt cx="3505200" cy="1828800"/>
            </a:xfrm>
            <a:grpFill/>
          </p:grpSpPr>
          <p:sp>
            <p:nvSpPr>
              <p:cNvPr id="23" name="Rectangle 2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2" name="Freeform 21"/>
            <p:cNvSpPr/>
            <p:nvPr/>
          </p:nvSpPr>
          <p:spPr>
            <a:xfrm>
              <a:off x="4726419" y="5867400"/>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48"/>
          <p:cNvGrpSpPr/>
          <p:nvPr/>
        </p:nvGrpSpPr>
        <p:grpSpPr>
          <a:xfrm>
            <a:off x="7010400" y="3886200"/>
            <a:ext cx="2057400" cy="2900065"/>
            <a:chOff x="7010400" y="3886200"/>
            <a:chExt cx="2057400" cy="2900065"/>
          </a:xfrm>
        </p:grpSpPr>
        <p:pic>
          <p:nvPicPr>
            <p:cNvPr id="28" name="Picture 2" descr="Image result for ezra meeker"/>
            <p:cNvPicPr>
              <a:picLocks noChangeAspect="1" noChangeArrowheads="1"/>
            </p:cNvPicPr>
            <p:nvPr/>
          </p:nvPicPr>
          <p:blipFill>
            <a:blip r:embed="rId11"/>
            <a:srcRect l="9377" t="5262" r="6232"/>
            <a:stretch>
              <a:fillRect/>
            </a:stretch>
          </p:blipFill>
          <p:spPr bwMode="auto">
            <a:xfrm>
              <a:off x="7010400" y="3886200"/>
              <a:ext cx="2057400" cy="2743200"/>
            </a:xfrm>
            <a:prstGeom prst="rect">
              <a:avLst/>
            </a:prstGeom>
            <a:noFill/>
          </p:spPr>
        </p:pic>
        <p:sp>
          <p:nvSpPr>
            <p:cNvPr id="29" name="TextBox 28"/>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pic>
        <p:nvPicPr>
          <p:cNvPr id="182277" name="Picture 5"/>
          <p:cNvPicPr>
            <a:picLocks noChangeAspect="1" noChangeArrowheads="1"/>
          </p:cNvPicPr>
          <p:nvPr/>
        </p:nvPicPr>
        <p:blipFill>
          <a:blip r:embed="rId12"/>
          <a:srcRect/>
          <a:stretch>
            <a:fillRect/>
          </a:stretch>
        </p:blipFill>
        <p:spPr bwMode="auto">
          <a:xfrm>
            <a:off x="381000" y="2819400"/>
            <a:ext cx="6397302" cy="4038600"/>
          </a:xfrm>
          <a:prstGeom prst="rect">
            <a:avLst/>
          </a:prstGeom>
          <a:noFill/>
          <a:ln w="50800">
            <a:solidFill>
              <a:schemeClr val="tx1"/>
            </a:solidFill>
            <a:miter lim="800000"/>
            <a:headEnd/>
            <a:tailEnd/>
          </a:ln>
          <a:effectLst/>
        </p:spPr>
      </p:pic>
      <p:grpSp>
        <p:nvGrpSpPr>
          <p:cNvPr id="34" name="Group 33"/>
          <p:cNvGrpSpPr/>
          <p:nvPr/>
        </p:nvGrpSpPr>
        <p:grpSpPr>
          <a:xfrm>
            <a:off x="381000" y="2362201"/>
            <a:ext cx="5486400" cy="4495800"/>
            <a:chOff x="4191000" y="1513936"/>
            <a:chExt cx="4876800" cy="4053129"/>
          </a:xfrm>
        </p:grpSpPr>
        <p:pic>
          <p:nvPicPr>
            <p:cNvPr id="35" name="Picture 4" descr="Related image"/>
            <p:cNvPicPr>
              <a:picLocks noChangeAspect="1" noChangeArrowheads="1"/>
            </p:cNvPicPr>
            <p:nvPr/>
          </p:nvPicPr>
          <p:blipFill>
            <a:blip r:embed="rId13"/>
            <a:srcRect l="9627" t="7805" r="5339" b="6341"/>
            <a:stretch>
              <a:fillRect/>
            </a:stretch>
          </p:blipFill>
          <p:spPr bwMode="auto">
            <a:xfrm>
              <a:off x="4191000" y="1513936"/>
              <a:ext cx="4876800" cy="4048664"/>
            </a:xfrm>
            <a:prstGeom prst="rect">
              <a:avLst/>
            </a:prstGeom>
            <a:noFill/>
            <a:ln w="50800">
              <a:solidFill>
                <a:schemeClr val="tx1"/>
              </a:solidFill>
            </a:ln>
          </p:spPr>
        </p:pic>
        <p:sp>
          <p:nvSpPr>
            <p:cNvPr id="36" name="TextBox 35"/>
            <p:cNvSpPr txBox="1"/>
            <p:nvPr/>
          </p:nvSpPr>
          <p:spPr>
            <a:xfrm>
              <a:off x="5562600" y="5105400"/>
              <a:ext cx="2716449" cy="461665"/>
            </a:xfrm>
            <a:prstGeom prst="rect">
              <a:avLst/>
            </a:prstGeom>
            <a:noFill/>
          </p:spPr>
          <p:txBody>
            <a:bodyPr wrap="none" rtlCol="0">
              <a:spAutoFit/>
            </a:bodyPr>
            <a:lstStyle/>
            <a:p>
              <a:r>
                <a:rPr lang="en-US" sz="2400" dirty="0" smtClean="0">
                  <a:solidFill>
                    <a:schemeClr val="bg1"/>
                  </a:solidFill>
                </a:rPr>
                <a:t>with Calvin Coolidge</a:t>
              </a:r>
              <a:endParaRPr lang="en-US" sz="2400" dirty="0">
                <a:solidFill>
                  <a:schemeClr val="bg1"/>
                </a:solidFill>
              </a:endParaRPr>
            </a:p>
          </p:txBody>
        </p:sp>
      </p:grpSp>
      <p:sp>
        <p:nvSpPr>
          <p:cNvPr id="37" name="Freeform 36"/>
          <p:cNvSpPr/>
          <p:nvPr/>
        </p:nvSpPr>
        <p:spPr>
          <a:xfrm>
            <a:off x="734786" y="1205593"/>
            <a:ext cx="7298871" cy="1864178"/>
          </a:xfrm>
          <a:custGeom>
            <a:avLst/>
            <a:gdLst>
              <a:gd name="connsiteX0" fmla="*/ 0 w 7298871"/>
              <a:gd name="connsiteY0" fmla="*/ 410936 h 1864178"/>
              <a:gd name="connsiteX1" fmla="*/ 1551214 w 7298871"/>
              <a:gd name="connsiteY1" fmla="*/ 117021 h 1864178"/>
              <a:gd name="connsiteX2" fmla="*/ 2416628 w 7298871"/>
              <a:gd name="connsiteY2" fmla="*/ 1113064 h 1864178"/>
              <a:gd name="connsiteX3" fmla="*/ 3347357 w 7298871"/>
              <a:gd name="connsiteY3" fmla="*/ 1243693 h 1864178"/>
              <a:gd name="connsiteX4" fmla="*/ 4229100 w 7298871"/>
              <a:gd name="connsiteY4" fmla="*/ 819150 h 1864178"/>
              <a:gd name="connsiteX5" fmla="*/ 5192485 w 7298871"/>
              <a:gd name="connsiteY5" fmla="*/ 1439636 h 1864178"/>
              <a:gd name="connsiteX6" fmla="*/ 6139543 w 7298871"/>
              <a:gd name="connsiteY6" fmla="*/ 1570264 h 1864178"/>
              <a:gd name="connsiteX7" fmla="*/ 6531428 w 7298871"/>
              <a:gd name="connsiteY7" fmla="*/ 1406978 h 1864178"/>
              <a:gd name="connsiteX8" fmla="*/ 7298871 w 7298871"/>
              <a:gd name="connsiteY8" fmla="*/ 1864178 h 186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98871" h="1864178">
                <a:moveTo>
                  <a:pt x="0" y="410936"/>
                </a:moveTo>
                <a:cubicBezTo>
                  <a:pt x="574221" y="205468"/>
                  <a:pt x="1148443" y="0"/>
                  <a:pt x="1551214" y="117021"/>
                </a:cubicBezTo>
                <a:cubicBezTo>
                  <a:pt x="1953985" y="234042"/>
                  <a:pt x="2117271" y="925285"/>
                  <a:pt x="2416628" y="1113064"/>
                </a:cubicBezTo>
                <a:cubicBezTo>
                  <a:pt x="2715985" y="1300843"/>
                  <a:pt x="3045278" y="1292679"/>
                  <a:pt x="3347357" y="1243693"/>
                </a:cubicBezTo>
                <a:cubicBezTo>
                  <a:pt x="3649436" y="1194707"/>
                  <a:pt x="3921579" y="786493"/>
                  <a:pt x="4229100" y="819150"/>
                </a:cubicBezTo>
                <a:cubicBezTo>
                  <a:pt x="4536621" y="851807"/>
                  <a:pt x="4874078" y="1314450"/>
                  <a:pt x="5192485" y="1439636"/>
                </a:cubicBezTo>
                <a:cubicBezTo>
                  <a:pt x="5510892" y="1564822"/>
                  <a:pt x="5916386" y="1575707"/>
                  <a:pt x="6139543" y="1570264"/>
                </a:cubicBezTo>
                <a:cubicBezTo>
                  <a:pt x="6362700" y="1564821"/>
                  <a:pt x="6338207" y="1357992"/>
                  <a:pt x="6531428" y="1406978"/>
                </a:cubicBezTo>
                <a:cubicBezTo>
                  <a:pt x="6724649" y="1455964"/>
                  <a:pt x="7011760" y="1660071"/>
                  <a:pt x="7298871" y="1864178"/>
                </a:cubicBezTo>
              </a:path>
            </a:pathLst>
          </a:custGeom>
          <a:ln w="508000"/>
          <a:effectLst>
            <a:outerShdw blurRad="165100" dist="152400" dir="5400000" algn="ctr" rotWithShape="0">
              <a:schemeClr val="bg1"/>
            </a:outerShdw>
            <a:softEdge rad="127000"/>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5-Point Star 29"/>
          <p:cNvSpPr/>
          <p:nvPr/>
        </p:nvSpPr>
        <p:spPr>
          <a:xfrm>
            <a:off x="533400" y="1219200"/>
            <a:ext cx="457200" cy="457200"/>
          </a:xfrm>
          <a:prstGeom prst="star5">
            <a:avLst/>
          </a:prstGeom>
          <a:solidFill>
            <a:srgbClr val="FFFF00"/>
          </a:solidFill>
          <a:ln w="25400">
            <a:solidFill>
              <a:schemeClr val="tx1"/>
            </a:solidFill>
          </a:ln>
        </p:spPr>
        <p:txBody>
          <a:bodyPr wrap="square" rtlCol="0" anchor="ctr">
            <a:spAutoFit/>
          </a:bodyPr>
          <a:lstStyle/>
          <a:p>
            <a:pPr algn="ctr"/>
            <a:endParaRPr lang="en-US" sz="2200" b="1" dirty="0" smtClean="0">
              <a:solidFill>
                <a:schemeClr val="bg1"/>
              </a:solidFill>
            </a:endParaRPr>
          </a:p>
        </p:txBody>
      </p:sp>
      <p:sp>
        <p:nvSpPr>
          <p:cNvPr id="33" name="Rectangle 32"/>
          <p:cNvSpPr/>
          <p:nvPr/>
        </p:nvSpPr>
        <p:spPr>
          <a:xfrm>
            <a:off x="2971800" y="762000"/>
            <a:ext cx="2680447" cy="523220"/>
          </a:xfrm>
          <a:prstGeom prst="rect">
            <a:avLst/>
          </a:prstGeom>
          <a:solidFill>
            <a:schemeClr val="bg1"/>
          </a:solidFill>
        </p:spPr>
        <p:txBody>
          <a:bodyPr wrap="square">
            <a:spAutoFit/>
          </a:bodyPr>
          <a:lstStyle/>
          <a:p>
            <a:r>
              <a:rPr lang="en-US" sz="2800" b="1" dirty="0" smtClean="0"/>
              <a:t>1924: age 94 . . .</a:t>
            </a:r>
          </a:p>
        </p:txBody>
      </p:sp>
      <p:sp>
        <p:nvSpPr>
          <p:cNvPr id="31" name="Rectangle 30"/>
          <p:cNvSpPr/>
          <p:nvPr/>
        </p:nvSpPr>
        <p:spPr>
          <a:xfrm>
            <a:off x="5562600" y="762000"/>
            <a:ext cx="3581400" cy="523220"/>
          </a:xfrm>
          <a:prstGeom prst="rect">
            <a:avLst/>
          </a:prstGeom>
          <a:solidFill>
            <a:schemeClr val="bg1"/>
          </a:solidFill>
        </p:spPr>
        <p:txBody>
          <a:bodyPr wrap="square">
            <a:spAutoFit/>
          </a:bodyPr>
          <a:lstStyle/>
          <a:p>
            <a:r>
              <a:rPr lang="en-US" sz="2800" b="1" dirty="0" smtClean="0"/>
              <a:t>cross-country airplane </a:t>
            </a:r>
          </a:p>
        </p:txBody>
      </p:sp>
      <p:sp>
        <p:nvSpPr>
          <p:cNvPr id="32" name="Rectangle 31"/>
          <p:cNvSpPr/>
          <p:nvPr/>
        </p:nvSpPr>
        <p:spPr>
          <a:xfrm>
            <a:off x="5029200" y="8382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Where are the markers?</a:t>
            </a:r>
          </a:p>
        </p:txBody>
      </p:sp>
      <p:sp>
        <p:nvSpPr>
          <p:cNvPr id="38" name="TextBox 37"/>
          <p:cNvSpPr txBox="1"/>
          <p:nvPr/>
        </p:nvSpPr>
        <p:spPr>
          <a:xfrm>
            <a:off x="5254732" y="533400"/>
            <a:ext cx="612668" cy="1200329"/>
          </a:xfrm>
          <a:prstGeom prst="rect">
            <a:avLst/>
          </a:prstGeom>
          <a:noFill/>
        </p:spPr>
        <p:txBody>
          <a:bodyPr wrap="none" rtlCol="0">
            <a:spAutoFit/>
          </a:bodyPr>
          <a:lstStyle/>
          <a:p>
            <a:r>
              <a:rPr lang="en-US" sz="7200" b="1" dirty="0" smtClean="0">
                <a:solidFill>
                  <a:srgbClr val="FF0000"/>
                </a:solidFill>
                <a:effectLst>
                  <a:outerShdw dist="50800" dir="5400000" algn="ctr" rotWithShape="0">
                    <a:schemeClr val="tx1"/>
                  </a:outerShdw>
                </a:effectLst>
              </a:rPr>
              <a:t>?</a:t>
            </a:r>
            <a:endParaRPr lang="en-US" sz="7200" b="1" dirty="0">
              <a:solidFill>
                <a:srgbClr val="FF0000"/>
              </a:solidFill>
              <a:effectLst>
                <a:outerShdw dist="50800" dir="54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par>
                                <p:cTn id="8" presetID="8" presetClass="emph" presetSubtype="0" fill="hold" grpId="0" nodeType="withEffect">
                                  <p:stCondLst>
                                    <p:cond delay="0"/>
                                  </p:stCondLst>
                                  <p:childTnLst>
                                    <p:animRot by="21600000">
                                      <p:cBhvr>
                                        <p:cTn id="9" dur="1000" fill="hold"/>
                                        <p:tgtEl>
                                          <p:spTgt spid="30"/>
                                        </p:tgtEl>
                                        <p:attrNameLst>
                                          <p:attrName>r</p:attrName>
                                        </p:attrNameLst>
                                      </p:cBhvr>
                                    </p:animRot>
                                  </p:childTnLst>
                                </p:cTn>
                              </p:par>
                            </p:childTnLst>
                          </p:cTn>
                        </p:par>
                        <p:par>
                          <p:cTn id="10" fill="hold">
                            <p:stCondLst>
                              <p:cond delay="1000"/>
                            </p:stCondLst>
                            <p:childTnLst>
                              <p:par>
                                <p:cTn id="11" presetID="53" presetClass="entr" presetSubtype="0" fill="hold" grpId="0" nodeType="after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p:cTn id="13" dur="1000" fill="hold"/>
                                        <p:tgtEl>
                                          <p:spTgt spid="38"/>
                                        </p:tgtEl>
                                        <p:attrNameLst>
                                          <p:attrName>ppt_w</p:attrName>
                                        </p:attrNameLst>
                                      </p:cBhvr>
                                      <p:tavLst>
                                        <p:tav tm="0">
                                          <p:val>
                                            <p:fltVal val="0"/>
                                          </p:val>
                                        </p:tav>
                                        <p:tav tm="100000">
                                          <p:val>
                                            <p:strVal val="#ppt_w"/>
                                          </p:val>
                                        </p:tav>
                                      </p:tavLst>
                                    </p:anim>
                                    <p:anim calcmode="lin" valueType="num">
                                      <p:cBhvr>
                                        <p:cTn id="14" dur="1000" fill="hold"/>
                                        <p:tgtEl>
                                          <p:spTgt spid="38"/>
                                        </p:tgtEl>
                                        <p:attrNameLst>
                                          <p:attrName>ppt_h</p:attrName>
                                        </p:attrNameLst>
                                      </p:cBhvr>
                                      <p:tavLst>
                                        <p:tav tm="0">
                                          <p:val>
                                            <p:fltVal val="0"/>
                                          </p:val>
                                        </p:tav>
                                        <p:tav tm="100000">
                                          <p:val>
                                            <p:strVal val="#ppt_h"/>
                                          </p:val>
                                        </p:tav>
                                      </p:tavLst>
                                    </p:anim>
                                    <p:animEffect transition="in" filter="fade">
                                      <p:cBhvr>
                                        <p:cTn id="15" dur="1000"/>
                                        <p:tgtEl>
                                          <p:spTgt spid="3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1000"/>
                                        <p:tgtEl>
                                          <p:spTgt spid="38"/>
                                        </p:tgtEl>
                                      </p:cBhvr>
                                    </p:animEffect>
                                    <p:set>
                                      <p:cBhvr>
                                        <p:cTn id="20" dur="1" fill="hold">
                                          <p:stCondLst>
                                            <p:cond delay="999"/>
                                          </p:stCondLst>
                                        </p:cTn>
                                        <p:tgtEl>
                                          <p:spTgt spid="38"/>
                                        </p:tgtEl>
                                        <p:attrNameLst>
                                          <p:attrName>style.visibility</p:attrName>
                                        </p:attrNameLst>
                                      </p:cBhvr>
                                      <p:to>
                                        <p:strVal val="hidden"/>
                                      </p:to>
                                    </p:se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wipe(left)">
                                      <p:cBhvr>
                                        <p:cTn id="24" dur="1000"/>
                                        <p:tgtEl>
                                          <p:spTgt spid="31"/>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2000"/>
                                        <p:tgtEl>
                                          <p:spTgt spid="3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82277"/>
                                        </p:tgtEl>
                                        <p:attrNameLst>
                                          <p:attrName>style.visibility</p:attrName>
                                        </p:attrNameLst>
                                      </p:cBhvr>
                                      <p:to>
                                        <p:strVal val="visible"/>
                                      </p:to>
                                    </p:set>
                                    <p:animEffect transition="in" filter="fade">
                                      <p:cBhvr>
                                        <p:cTn id="33" dur="1000"/>
                                        <p:tgtEl>
                                          <p:spTgt spid="18227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1000"/>
                                        <p:tgtEl>
                                          <p:spTgt spid="34"/>
                                        </p:tgtEl>
                                      </p:cBhvr>
                                    </p:animEffect>
                                  </p:childTnLst>
                                </p:cTn>
                              </p:par>
                            </p:childTnLst>
                          </p:cTn>
                        </p:par>
                        <p:par>
                          <p:cTn id="39" fill="hold">
                            <p:stCondLst>
                              <p:cond delay="1000"/>
                            </p:stCondLst>
                            <p:childTnLst>
                              <p:par>
                                <p:cTn id="40" presetID="10" presetClass="exit" presetSubtype="0" fill="hold" nodeType="afterEffect">
                                  <p:stCondLst>
                                    <p:cond delay="0"/>
                                  </p:stCondLst>
                                  <p:childTnLst>
                                    <p:animEffect transition="out" filter="fade">
                                      <p:cBhvr>
                                        <p:cTn id="41" dur="1000"/>
                                        <p:tgtEl>
                                          <p:spTgt spid="182277"/>
                                        </p:tgtEl>
                                      </p:cBhvr>
                                    </p:animEffect>
                                    <p:set>
                                      <p:cBhvr>
                                        <p:cTn id="42" dur="1" fill="hold">
                                          <p:stCondLst>
                                            <p:cond delay="999"/>
                                          </p:stCondLst>
                                        </p:cTn>
                                        <p:tgtEl>
                                          <p:spTgt spid="18227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nodeType="clickEffect">
                                  <p:stCondLst>
                                    <p:cond delay="0"/>
                                  </p:stCondLst>
                                  <p:childTnLst>
                                    <p:animEffect transition="out" filter="fade">
                                      <p:cBhvr>
                                        <p:cTn id="46" dur="1000"/>
                                        <p:tgtEl>
                                          <p:spTgt spid="34"/>
                                        </p:tgtEl>
                                      </p:cBhvr>
                                    </p:animEffect>
                                    <p:set>
                                      <p:cBhvr>
                                        <p:cTn id="47" dur="1" fill="hold">
                                          <p:stCondLst>
                                            <p:cond delay="999"/>
                                          </p:stCondLst>
                                        </p:cTn>
                                        <p:tgtEl>
                                          <p:spTgt spid="34"/>
                                        </p:tgtEl>
                                        <p:attrNameLst>
                                          <p:attrName>style.visibility</p:attrName>
                                        </p:attrNameLst>
                                      </p:cBhvr>
                                      <p:to>
                                        <p:strVal val="hidden"/>
                                      </p:to>
                                    </p:set>
                                  </p:childTnLst>
                                </p:cTn>
                              </p:par>
                              <p:par>
                                <p:cTn id="48" presetID="10" presetClass="exit" presetSubtype="0" fill="hold" grpId="1" nodeType="withEffect">
                                  <p:stCondLst>
                                    <p:cond delay="0"/>
                                  </p:stCondLst>
                                  <p:childTnLst>
                                    <p:animEffect transition="out" filter="fade">
                                      <p:cBhvr>
                                        <p:cTn id="49" dur="1000"/>
                                        <p:tgtEl>
                                          <p:spTgt spid="37"/>
                                        </p:tgtEl>
                                      </p:cBhvr>
                                    </p:animEffect>
                                    <p:set>
                                      <p:cBhvr>
                                        <p:cTn id="50" dur="1" fill="hold">
                                          <p:stCondLst>
                                            <p:cond delay="999"/>
                                          </p:stCondLst>
                                        </p:cTn>
                                        <p:tgtEl>
                                          <p:spTgt spid="37"/>
                                        </p:tgtEl>
                                        <p:attrNameLst>
                                          <p:attrName>style.visibility</p:attrName>
                                        </p:attrNameLst>
                                      </p:cBhvr>
                                      <p:to>
                                        <p:strVal val="hidden"/>
                                      </p:to>
                                    </p:set>
                                  </p:childTnLst>
                                </p:cTn>
                              </p:par>
                            </p:childTnLst>
                          </p:cTn>
                        </p:par>
                        <p:par>
                          <p:cTn id="51" fill="hold">
                            <p:stCondLst>
                              <p:cond delay="1000"/>
                            </p:stCondLst>
                            <p:childTnLst>
                              <p:par>
                                <p:cTn id="52" presetID="6" presetClass="emph" presetSubtype="0" fill="hold" grpId="2" nodeType="afterEffect">
                                  <p:stCondLst>
                                    <p:cond delay="0"/>
                                  </p:stCondLst>
                                  <p:childTnLst>
                                    <p:animScale>
                                      <p:cBhvr>
                                        <p:cTn id="53" dur="1000" fill="hold"/>
                                        <p:tgtEl>
                                          <p:spTgt spid="31"/>
                                        </p:tgtEl>
                                      </p:cBhvr>
                                      <p:by x="130000" y="130000"/>
                                    </p:animScale>
                                  </p:childTnLst>
                                </p:cTn>
                              </p:par>
                              <p:par>
                                <p:cTn id="54" presetID="35" presetClass="path" presetSubtype="0" accel="50000" decel="50000" fill="hold" grpId="3" nodeType="withEffect">
                                  <p:stCondLst>
                                    <p:cond delay="0"/>
                                  </p:stCondLst>
                                  <p:childTnLst>
                                    <p:animMotion origin="layout" path="M 0.00416 0.01111 L -0.05 0.01736 " pathEditMode="relative" rAng="0" ptsTypes="AA">
                                      <p:cBhvr>
                                        <p:cTn id="55" dur="1000" fill="hold"/>
                                        <p:tgtEl>
                                          <p:spTgt spid="31"/>
                                        </p:tgtEl>
                                        <p:attrNameLst>
                                          <p:attrName>ppt_x</p:attrName>
                                          <p:attrName>ppt_y</p:attrName>
                                        </p:attrNameLst>
                                      </p:cBhvr>
                                      <p:rCtr x="-27" y="3"/>
                                    </p:animMotion>
                                  </p:childTnLst>
                                </p:cTn>
                              </p:par>
                              <p:par>
                                <p:cTn id="56" presetID="8" presetClass="emph" presetSubtype="0" fill="hold" grpId="1" nodeType="withEffect">
                                  <p:stCondLst>
                                    <p:cond delay="0"/>
                                  </p:stCondLst>
                                  <p:childTnLst>
                                    <p:animRot by="21600000">
                                      <p:cBhvr>
                                        <p:cTn id="57" dur="1000" fill="hold"/>
                                        <p:tgtEl>
                                          <p:spTgt spid="30"/>
                                        </p:tgtEl>
                                        <p:attrNameLst>
                                          <p:attrName>r</p:attrName>
                                        </p:attrNameLst>
                                      </p:cBhvr>
                                    </p:animRot>
                                  </p:childTnLst>
                                </p:cTn>
                              </p:par>
                              <p:par>
                                <p:cTn id="58" presetID="6" presetClass="emph" presetSubtype="0" fill="hold" grpId="2" nodeType="withEffect">
                                  <p:stCondLst>
                                    <p:cond delay="0"/>
                                  </p:stCondLst>
                                  <p:childTnLst>
                                    <p:animScale>
                                      <p:cBhvr>
                                        <p:cTn id="59" dur="1000" fill="hold"/>
                                        <p:tgtEl>
                                          <p:spTgt spid="33"/>
                                        </p:tgtEl>
                                      </p:cBhvr>
                                      <p:by x="130000" y="130000"/>
                                    </p:animScale>
                                  </p:childTnLst>
                                </p:cTn>
                              </p:par>
                              <p:par>
                                <p:cTn id="60" presetID="35" presetClass="path" presetSubtype="0" accel="50000" decel="50000" fill="hold" grpId="3" nodeType="withEffect">
                                  <p:stCondLst>
                                    <p:cond delay="0"/>
                                  </p:stCondLst>
                                  <p:childTnLst>
                                    <p:animMotion origin="layout" path="M 2.22222E-6 4.44444E-6 L -0.1132 0.01736 " pathEditMode="relative" rAng="0" ptsTypes="AA">
                                      <p:cBhvr>
                                        <p:cTn id="61" dur="1000" fill="hold"/>
                                        <p:tgtEl>
                                          <p:spTgt spid="33"/>
                                        </p:tgtEl>
                                        <p:attrNameLst>
                                          <p:attrName>ppt_x</p:attrName>
                                          <p:attrName>ppt_y</p:attrName>
                                        </p:attrNameLst>
                                      </p:cBhvr>
                                      <p:rCtr x="-57" y="9"/>
                                    </p:animMotion>
                                  </p:childTnLst>
                                </p:cTn>
                              </p:par>
                            </p:childTnLst>
                          </p:cTn>
                        </p:par>
                      </p:childTnLst>
                    </p:cTn>
                  </p:par>
                  <p:par>
                    <p:cTn id="62" fill="hold">
                      <p:stCondLst>
                        <p:cond delay="indefinite"/>
                      </p:stCondLst>
                      <p:childTnLst>
                        <p:par>
                          <p:cTn id="63" fill="hold">
                            <p:stCondLst>
                              <p:cond delay="0"/>
                            </p:stCondLst>
                            <p:childTnLst>
                              <p:par>
                                <p:cTn id="64" presetID="10" presetClass="exit" presetSubtype="0" fill="hold" grpId="1" nodeType="clickEffect">
                                  <p:stCondLst>
                                    <p:cond delay="0"/>
                                  </p:stCondLst>
                                  <p:childTnLst>
                                    <p:animEffect transition="out" filter="fade">
                                      <p:cBhvr>
                                        <p:cTn id="65" dur="1000"/>
                                        <p:tgtEl>
                                          <p:spTgt spid="31"/>
                                        </p:tgtEl>
                                      </p:cBhvr>
                                    </p:animEffect>
                                    <p:set>
                                      <p:cBhvr>
                                        <p:cTn id="66" dur="1" fill="hold">
                                          <p:stCondLst>
                                            <p:cond delay="999"/>
                                          </p:stCondLst>
                                        </p:cTn>
                                        <p:tgtEl>
                                          <p:spTgt spid="31"/>
                                        </p:tgtEl>
                                        <p:attrNameLst>
                                          <p:attrName>style.visibility</p:attrName>
                                        </p:attrNameLst>
                                      </p:cBhvr>
                                      <p:to>
                                        <p:strVal val="hidden"/>
                                      </p:to>
                                    </p:set>
                                  </p:childTnLst>
                                </p:cTn>
                              </p:par>
                              <p:par>
                                <p:cTn id="67" presetID="10" presetClass="exit" presetSubtype="0" fill="hold" grpId="1" nodeType="withEffect">
                                  <p:stCondLst>
                                    <p:cond delay="0"/>
                                  </p:stCondLst>
                                  <p:childTnLst>
                                    <p:animEffect transition="out" filter="fade">
                                      <p:cBhvr>
                                        <p:cTn id="68" dur="1000"/>
                                        <p:tgtEl>
                                          <p:spTgt spid="33"/>
                                        </p:tgtEl>
                                      </p:cBhvr>
                                    </p:animEffect>
                                    <p:set>
                                      <p:cBhvr>
                                        <p:cTn id="69" dur="1" fill="hold">
                                          <p:stCondLst>
                                            <p:cond delay="999"/>
                                          </p:stCondLst>
                                        </p:cTn>
                                        <p:tgtEl>
                                          <p:spTgt spid="33"/>
                                        </p:tgtEl>
                                        <p:attrNameLst>
                                          <p:attrName>style.visibility</p:attrName>
                                        </p:attrNameLst>
                                      </p:cBhvr>
                                      <p:to>
                                        <p:strVal val="hidden"/>
                                      </p:to>
                                    </p:set>
                                  </p:childTnLst>
                                </p:cTn>
                              </p:par>
                              <p:par>
                                <p:cTn id="70" presetID="10" presetClass="exit" presetSubtype="0" fill="hold" grpId="2" nodeType="withEffect">
                                  <p:stCondLst>
                                    <p:cond delay="0"/>
                                  </p:stCondLst>
                                  <p:childTnLst>
                                    <p:animEffect transition="out" filter="fade">
                                      <p:cBhvr>
                                        <p:cTn id="71" dur="1000"/>
                                        <p:tgtEl>
                                          <p:spTgt spid="30"/>
                                        </p:tgtEl>
                                      </p:cBhvr>
                                    </p:animEffect>
                                    <p:set>
                                      <p:cBhvr>
                                        <p:cTn id="72" dur="1" fill="hold">
                                          <p:stCondLst>
                                            <p:cond delay="999"/>
                                          </p:stCondLst>
                                        </p:cTn>
                                        <p:tgtEl>
                                          <p:spTgt spid="30"/>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1000"/>
                                        <p:tgtEl>
                                          <p:spTgt spid="26"/>
                                        </p:tgtEl>
                                      </p:cBhvr>
                                    </p:animEffect>
                                    <p:set>
                                      <p:cBhvr>
                                        <p:cTn id="75" dur="1" fill="hold">
                                          <p:stCondLst>
                                            <p:cond delay="999"/>
                                          </p:stCondLst>
                                        </p:cTn>
                                        <p:tgtEl>
                                          <p:spTgt spid="26"/>
                                        </p:tgtEl>
                                        <p:attrNameLst>
                                          <p:attrName>style.visibility</p:attrName>
                                        </p:attrNameLst>
                                      </p:cBhvr>
                                      <p:to>
                                        <p:strVal val="hidden"/>
                                      </p:to>
                                    </p:set>
                                  </p:childTnLst>
                                </p:cTn>
                              </p:par>
                            </p:childTnLst>
                          </p:cTn>
                        </p:par>
                        <p:par>
                          <p:cTn id="76" fill="hold">
                            <p:stCondLst>
                              <p:cond delay="1000"/>
                            </p:stCondLst>
                            <p:childTnLst>
                              <p:par>
                                <p:cTn id="77" presetID="53"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 calcmode="lin" valueType="num">
                                      <p:cBhvr>
                                        <p:cTn id="79" dur="1000" fill="hold"/>
                                        <p:tgtEl>
                                          <p:spTgt spid="32"/>
                                        </p:tgtEl>
                                        <p:attrNameLst>
                                          <p:attrName>ppt_w</p:attrName>
                                        </p:attrNameLst>
                                      </p:cBhvr>
                                      <p:tavLst>
                                        <p:tav tm="0">
                                          <p:val>
                                            <p:fltVal val="0"/>
                                          </p:val>
                                        </p:tav>
                                        <p:tav tm="100000">
                                          <p:val>
                                            <p:strVal val="#ppt_w"/>
                                          </p:val>
                                        </p:tav>
                                      </p:tavLst>
                                    </p:anim>
                                    <p:anim calcmode="lin" valueType="num">
                                      <p:cBhvr>
                                        <p:cTn id="80" dur="1000" fill="hold"/>
                                        <p:tgtEl>
                                          <p:spTgt spid="32"/>
                                        </p:tgtEl>
                                        <p:attrNameLst>
                                          <p:attrName>ppt_h</p:attrName>
                                        </p:attrNameLst>
                                      </p:cBhvr>
                                      <p:tavLst>
                                        <p:tav tm="0">
                                          <p:val>
                                            <p:fltVal val="0"/>
                                          </p:val>
                                        </p:tav>
                                        <p:tav tm="100000">
                                          <p:val>
                                            <p:strVal val="#ppt_h"/>
                                          </p:val>
                                        </p:tav>
                                      </p:tavLst>
                                    </p:anim>
                                    <p:animEffect transition="in" filter="fade">
                                      <p:cBhvr>
                                        <p:cTn id="81"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7" grpId="0" animBg="1"/>
      <p:bldP spid="37" grpId="1" animBg="1"/>
      <p:bldP spid="30" grpId="0" animBg="1"/>
      <p:bldP spid="30" grpId="1" animBg="1"/>
      <p:bldP spid="30" grpId="2" animBg="1"/>
      <p:bldP spid="33" grpId="0" animBg="1"/>
      <p:bldP spid="33" grpId="1" animBg="1"/>
      <p:bldP spid="33" grpId="2" animBg="1"/>
      <p:bldP spid="33" grpId="3" animBg="1"/>
      <p:bldP spid="31" grpId="0" animBg="1"/>
      <p:bldP spid="31" grpId="1" animBg="1"/>
      <p:bldP spid="31" grpId="2" animBg="1"/>
      <p:bldP spid="31" grpId="3" animBg="1"/>
      <p:bldP spid="32" grpId="0" animBg="1"/>
      <p:bldP spid="38" grpId="0"/>
      <p:bldP spid="38" grpId="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Picture 2" descr="File:United States 1912-08-1959-01.png"/>
          <p:cNvPicPr>
            <a:picLocks noChangeAspect="1" noChangeArrowheads="1"/>
          </p:cNvPicPr>
          <p:nvPr/>
        </p:nvPicPr>
        <p:blipFill>
          <a:blip r:embed="rId3"/>
          <a:srcRect/>
          <a:stretch>
            <a:fillRect/>
          </a:stretch>
        </p:blipFill>
        <p:spPr bwMode="auto">
          <a:xfrm>
            <a:off x="-137160" y="762000"/>
            <a:ext cx="9339702" cy="6327648"/>
          </a:xfrm>
          <a:prstGeom prst="rect">
            <a:avLst/>
          </a:prstGeom>
          <a:noFill/>
        </p:spPr>
      </p:pic>
      <p:grpSp>
        <p:nvGrpSpPr>
          <p:cNvPr id="2" name="Group 2"/>
          <p:cNvGrpSpPr/>
          <p:nvPr/>
        </p:nvGrpSpPr>
        <p:grpSpPr>
          <a:xfrm>
            <a:off x="21351" y="928596"/>
            <a:ext cx="9711586" cy="6207449"/>
            <a:chOff x="21351" y="928596"/>
            <a:chExt cx="9711586" cy="6207449"/>
          </a:xfrm>
          <a:solidFill>
            <a:schemeClr val="bg1"/>
          </a:solidFill>
        </p:grpSpPr>
        <p:sp>
          <p:nvSpPr>
            <p:cNvPr id="12" name="Freeform 11"/>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11"/>
            <p:cNvGrpSpPr/>
            <p:nvPr/>
          </p:nvGrpSpPr>
          <p:grpSpPr>
            <a:xfrm>
              <a:off x="21351" y="5294193"/>
              <a:ext cx="3435447" cy="1792407"/>
              <a:chOff x="-152400" y="5257800"/>
              <a:chExt cx="3505200" cy="1828800"/>
            </a:xfrm>
            <a:grpFill/>
          </p:grpSpPr>
          <p:sp>
            <p:nvSpPr>
              <p:cNvPr id="16" name="Rectangle 15"/>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13"/>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 name="Freeform 14"/>
            <p:cNvSpPr/>
            <p:nvPr/>
          </p:nvSpPr>
          <p:spPr>
            <a:xfrm>
              <a:off x="4726419" y="57106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8" name="Picture 2" descr="File:United States 1837-03-1838.png"/>
          <p:cNvPicPr>
            <a:picLocks noChangeAspect="1" noChangeArrowheads="1"/>
          </p:cNvPicPr>
          <p:nvPr/>
        </p:nvPicPr>
        <p:blipFill>
          <a:blip r:embed="rId4"/>
          <a:srcRect l="34103" t="51830" r="57738" b="39740"/>
          <a:stretch>
            <a:fillRect/>
          </a:stretch>
        </p:blipFill>
        <p:spPr bwMode="auto">
          <a:xfrm>
            <a:off x="9753600" y="3200400"/>
            <a:ext cx="762000" cy="533400"/>
          </a:xfrm>
          <a:prstGeom prst="rect">
            <a:avLst/>
          </a:prstGeom>
          <a:noFill/>
        </p:spPr>
      </p:pic>
      <p:pic>
        <p:nvPicPr>
          <p:cNvPr id="19" name="Picture 4" descr="File:United States 1889-11-11-1890-05.png"/>
          <p:cNvPicPr>
            <a:picLocks noChangeAspect="1" noChangeArrowheads="1"/>
          </p:cNvPicPr>
          <p:nvPr/>
        </p:nvPicPr>
        <p:blipFill>
          <a:blip r:embed="rId5"/>
          <a:srcRect l="43078" t="75915" r="49579" b="19268"/>
          <a:stretch>
            <a:fillRect/>
          </a:stretch>
        </p:blipFill>
        <p:spPr bwMode="auto">
          <a:xfrm>
            <a:off x="3429000" y="4876800"/>
            <a:ext cx="1143000" cy="304800"/>
          </a:xfrm>
          <a:prstGeom prst="rect">
            <a:avLst/>
          </a:prstGeom>
          <a:noFill/>
        </p:spPr>
      </p:pic>
      <p:pic>
        <p:nvPicPr>
          <p:cNvPr id="20" name="Picture 4" descr="File:United States 1889-11-11-1890-05.png"/>
          <p:cNvPicPr>
            <a:picLocks noChangeAspect="1" noChangeArrowheads="1"/>
          </p:cNvPicPr>
          <p:nvPr/>
        </p:nvPicPr>
        <p:blipFill>
          <a:blip r:embed="rId5"/>
          <a:srcRect l="43078" t="75915" r="49579" b="19268"/>
          <a:stretch>
            <a:fillRect/>
          </a:stretch>
        </p:blipFill>
        <p:spPr bwMode="auto">
          <a:xfrm>
            <a:off x="3630168" y="4782312"/>
            <a:ext cx="609600" cy="304800"/>
          </a:xfrm>
          <a:prstGeom prst="rect">
            <a:avLst/>
          </a:prstGeom>
          <a:noFill/>
        </p:spPr>
      </p:pic>
      <p:grpSp>
        <p:nvGrpSpPr>
          <p:cNvPr id="4" name="Group 2"/>
          <p:cNvGrpSpPr/>
          <p:nvPr/>
        </p:nvGrpSpPr>
        <p:grpSpPr>
          <a:xfrm>
            <a:off x="21351" y="928596"/>
            <a:ext cx="9711586" cy="6158004"/>
            <a:chOff x="21351" y="928596"/>
            <a:chExt cx="9711586" cy="6158004"/>
          </a:xfrm>
          <a:solidFill>
            <a:schemeClr val="bg1"/>
          </a:solidFill>
        </p:grpSpPr>
        <p:sp>
          <p:nvSpPr>
            <p:cNvPr id="23" name="Freeform 22"/>
            <p:cNvSpPr/>
            <p:nvPr/>
          </p:nvSpPr>
          <p:spPr>
            <a:xfrm>
              <a:off x="3494819" y="20574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27" name="Rectangle 26"/>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24"/>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6" name="Freeform 25"/>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48"/>
          <p:cNvGrpSpPr/>
          <p:nvPr/>
        </p:nvGrpSpPr>
        <p:grpSpPr>
          <a:xfrm>
            <a:off x="7010400" y="3886200"/>
            <a:ext cx="2057400" cy="2900065"/>
            <a:chOff x="7010400" y="3886200"/>
            <a:chExt cx="2057400" cy="2900065"/>
          </a:xfrm>
        </p:grpSpPr>
        <p:pic>
          <p:nvPicPr>
            <p:cNvPr id="2050" name="Picture 2" descr="Image result for ezra meeker"/>
            <p:cNvPicPr>
              <a:picLocks noChangeAspect="1" noChangeArrowheads="1"/>
            </p:cNvPicPr>
            <p:nvPr/>
          </p:nvPicPr>
          <p:blipFill>
            <a:blip r:embed="rId6"/>
            <a:srcRect l="9377" t="5262" r="6232"/>
            <a:stretch>
              <a:fillRect/>
            </a:stretch>
          </p:blipFill>
          <p:spPr bwMode="auto">
            <a:xfrm>
              <a:off x="7010400" y="3886200"/>
              <a:ext cx="2057400" cy="2743200"/>
            </a:xfrm>
            <a:prstGeom prst="rect">
              <a:avLst/>
            </a:prstGeom>
            <a:noFill/>
          </p:spPr>
        </p:pic>
        <p:sp>
          <p:nvSpPr>
            <p:cNvPr id="48" name="TextBox 47"/>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50" name="Freeform 49"/>
          <p:cNvSpPr/>
          <p:nvPr/>
        </p:nvSpPr>
        <p:spPr>
          <a:xfrm>
            <a:off x="762000" y="1752597"/>
            <a:ext cx="4171996" cy="2093969"/>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077990 w 5077990"/>
              <a:gd name="connsiteY0" fmla="*/ 1542082 h 1596236"/>
              <a:gd name="connsiteX1" fmla="*/ 4751725 w 5077990"/>
              <a:gd name="connsiteY1" fmla="*/ 1592792 h 1596236"/>
              <a:gd name="connsiteX2" fmla="*/ 4531245 w 5077990"/>
              <a:gd name="connsiteY2" fmla="*/ 1521417 h 1596236"/>
              <a:gd name="connsiteX3" fmla="*/ 4407231 w 5077990"/>
              <a:gd name="connsiteY3" fmla="*/ 1534118 h 1596236"/>
              <a:gd name="connsiteX4" fmla="*/ 4083999 w 5077990"/>
              <a:gd name="connsiteY4" fmla="*/ 1356238 h 1596236"/>
              <a:gd name="connsiteX5" fmla="*/ 3740709 w 5077990"/>
              <a:gd name="connsiteY5" fmla="*/ 1444663 h 1596236"/>
              <a:gd name="connsiteX6" fmla="*/ 3385217 w 5077990"/>
              <a:gd name="connsiteY6" fmla="*/ 1368066 h 1596236"/>
              <a:gd name="connsiteX7" fmla="*/ 2975674 w 5077990"/>
              <a:gd name="connsiteY7" fmla="*/ 1382688 h 1596236"/>
              <a:gd name="connsiteX8" fmla="*/ 2681206 w 5077990"/>
              <a:gd name="connsiteY8" fmla="*/ 1327688 h 1596236"/>
              <a:gd name="connsiteX9" fmla="*/ 2502976 w 5077990"/>
              <a:gd name="connsiteY9" fmla="*/ 1157206 h 1596236"/>
              <a:gd name="connsiteX10" fmla="*/ 2487478 w 5077990"/>
              <a:gd name="connsiteY10" fmla="*/ 1040969 h 1596236"/>
              <a:gd name="connsiteX11" fmla="*/ 2301498 w 5077990"/>
              <a:gd name="connsiteY11" fmla="*/ 1017722 h 1596236"/>
              <a:gd name="connsiteX12" fmla="*/ 2200759 w 5077990"/>
              <a:gd name="connsiteY12" fmla="*/ 1110711 h 1596236"/>
              <a:gd name="connsiteX13" fmla="*/ 2045776 w 5077990"/>
              <a:gd name="connsiteY13" fmla="*/ 1087464 h 1596236"/>
              <a:gd name="connsiteX14" fmla="*/ 1991532 w 5077990"/>
              <a:gd name="connsiteY14" fmla="*/ 1002223 h 1596236"/>
              <a:gd name="connsiteX15" fmla="*/ 1898542 w 5077990"/>
              <a:gd name="connsiteY15" fmla="*/ 1118461 h 1596236"/>
              <a:gd name="connsiteX16" fmla="*/ 1666067 w 5077990"/>
              <a:gd name="connsiteY16" fmla="*/ 1157206 h 1596236"/>
              <a:gd name="connsiteX17" fmla="*/ 1689315 w 5077990"/>
              <a:gd name="connsiteY17" fmla="*/ 1087464 h 1596236"/>
              <a:gd name="connsiteX18" fmla="*/ 1635071 w 5077990"/>
              <a:gd name="connsiteY18" fmla="*/ 1025471 h 1596236"/>
              <a:gd name="connsiteX19" fmla="*/ 1611823 w 5077990"/>
              <a:gd name="connsiteY19" fmla="*/ 947979 h 1596236"/>
              <a:gd name="connsiteX20" fmla="*/ 1495586 w 5077990"/>
              <a:gd name="connsiteY20" fmla="*/ 940230 h 1596236"/>
              <a:gd name="connsiteX21" fmla="*/ 1410345 w 5077990"/>
              <a:gd name="connsiteY21" fmla="*/ 754250 h 1596236"/>
              <a:gd name="connsiteX22" fmla="*/ 1232115 w 5077990"/>
              <a:gd name="connsiteY22" fmla="*/ 839491 h 1596236"/>
              <a:gd name="connsiteX23" fmla="*/ 937647 w 5077990"/>
              <a:gd name="connsiteY23" fmla="*/ 839491 h 1596236"/>
              <a:gd name="connsiteX24" fmla="*/ 805912 w 5077990"/>
              <a:gd name="connsiteY24" fmla="*/ 676759 h 1596236"/>
              <a:gd name="connsiteX25" fmla="*/ 705173 w 5077990"/>
              <a:gd name="connsiteY25" fmla="*/ 397789 h 1596236"/>
              <a:gd name="connsiteX26" fmla="*/ 643179 w 5077990"/>
              <a:gd name="connsiteY26" fmla="*/ 328047 h 1596236"/>
              <a:gd name="connsiteX27" fmla="*/ 604434 w 5077990"/>
              <a:gd name="connsiteY27" fmla="*/ 273803 h 1596236"/>
              <a:gd name="connsiteX28" fmla="*/ 588935 w 5077990"/>
              <a:gd name="connsiteY28" fmla="*/ 165315 h 1596236"/>
              <a:gd name="connsiteX29" fmla="*/ 526942 w 5077990"/>
              <a:gd name="connsiteY29" fmla="*/ 72325 h 1596236"/>
              <a:gd name="connsiteX30" fmla="*/ 503695 w 5077990"/>
              <a:gd name="connsiteY30" fmla="*/ 41328 h 1596236"/>
              <a:gd name="connsiteX31" fmla="*/ 371959 w 5077990"/>
              <a:gd name="connsiteY31" fmla="*/ 56827 h 1596236"/>
              <a:gd name="connsiteX32" fmla="*/ 216976 w 5077990"/>
              <a:gd name="connsiteY32" fmla="*/ 72325 h 1596236"/>
              <a:gd name="connsiteX33" fmla="*/ 131735 w 5077990"/>
              <a:gd name="connsiteY33" fmla="*/ 10332 h 1596236"/>
              <a:gd name="connsiteX34" fmla="*/ 69742 w 5077990"/>
              <a:gd name="connsiteY34" fmla="*/ 10332 h 1596236"/>
              <a:gd name="connsiteX35" fmla="*/ 0 w 5077990"/>
              <a:gd name="connsiteY35" fmla="*/ 2583 h 1596236"/>
              <a:gd name="connsiteX0" fmla="*/ 4751725 w 4751725"/>
              <a:gd name="connsiteY0" fmla="*/ 1592792 h 1592792"/>
              <a:gd name="connsiteX1" fmla="*/ 4531245 w 4751725"/>
              <a:gd name="connsiteY1" fmla="*/ 1521417 h 1592792"/>
              <a:gd name="connsiteX2" fmla="*/ 4407231 w 4751725"/>
              <a:gd name="connsiteY2" fmla="*/ 1534118 h 1592792"/>
              <a:gd name="connsiteX3" fmla="*/ 4083999 w 4751725"/>
              <a:gd name="connsiteY3" fmla="*/ 1356238 h 1592792"/>
              <a:gd name="connsiteX4" fmla="*/ 3740709 w 4751725"/>
              <a:gd name="connsiteY4" fmla="*/ 1444663 h 1592792"/>
              <a:gd name="connsiteX5" fmla="*/ 3385217 w 4751725"/>
              <a:gd name="connsiteY5" fmla="*/ 1368066 h 1592792"/>
              <a:gd name="connsiteX6" fmla="*/ 2975674 w 4751725"/>
              <a:gd name="connsiteY6" fmla="*/ 1382688 h 1592792"/>
              <a:gd name="connsiteX7" fmla="*/ 2681206 w 4751725"/>
              <a:gd name="connsiteY7" fmla="*/ 1327688 h 1592792"/>
              <a:gd name="connsiteX8" fmla="*/ 2502976 w 4751725"/>
              <a:gd name="connsiteY8" fmla="*/ 1157206 h 1592792"/>
              <a:gd name="connsiteX9" fmla="*/ 2487478 w 4751725"/>
              <a:gd name="connsiteY9" fmla="*/ 1040969 h 1592792"/>
              <a:gd name="connsiteX10" fmla="*/ 2301498 w 4751725"/>
              <a:gd name="connsiteY10" fmla="*/ 1017722 h 1592792"/>
              <a:gd name="connsiteX11" fmla="*/ 2200759 w 4751725"/>
              <a:gd name="connsiteY11" fmla="*/ 1110711 h 1592792"/>
              <a:gd name="connsiteX12" fmla="*/ 2045776 w 4751725"/>
              <a:gd name="connsiteY12" fmla="*/ 1087464 h 1592792"/>
              <a:gd name="connsiteX13" fmla="*/ 1991532 w 4751725"/>
              <a:gd name="connsiteY13" fmla="*/ 1002223 h 1592792"/>
              <a:gd name="connsiteX14" fmla="*/ 1898542 w 4751725"/>
              <a:gd name="connsiteY14" fmla="*/ 1118461 h 1592792"/>
              <a:gd name="connsiteX15" fmla="*/ 1666067 w 4751725"/>
              <a:gd name="connsiteY15" fmla="*/ 1157206 h 1592792"/>
              <a:gd name="connsiteX16" fmla="*/ 1689315 w 4751725"/>
              <a:gd name="connsiteY16" fmla="*/ 1087464 h 1592792"/>
              <a:gd name="connsiteX17" fmla="*/ 1635071 w 4751725"/>
              <a:gd name="connsiteY17" fmla="*/ 1025471 h 1592792"/>
              <a:gd name="connsiteX18" fmla="*/ 1611823 w 4751725"/>
              <a:gd name="connsiteY18" fmla="*/ 947979 h 1592792"/>
              <a:gd name="connsiteX19" fmla="*/ 1495586 w 4751725"/>
              <a:gd name="connsiteY19" fmla="*/ 940230 h 1592792"/>
              <a:gd name="connsiteX20" fmla="*/ 1410345 w 4751725"/>
              <a:gd name="connsiteY20" fmla="*/ 754250 h 1592792"/>
              <a:gd name="connsiteX21" fmla="*/ 1232115 w 4751725"/>
              <a:gd name="connsiteY21" fmla="*/ 839491 h 1592792"/>
              <a:gd name="connsiteX22" fmla="*/ 937647 w 4751725"/>
              <a:gd name="connsiteY22" fmla="*/ 839491 h 1592792"/>
              <a:gd name="connsiteX23" fmla="*/ 805912 w 4751725"/>
              <a:gd name="connsiteY23" fmla="*/ 676759 h 1592792"/>
              <a:gd name="connsiteX24" fmla="*/ 705173 w 4751725"/>
              <a:gd name="connsiteY24" fmla="*/ 397789 h 1592792"/>
              <a:gd name="connsiteX25" fmla="*/ 643179 w 4751725"/>
              <a:gd name="connsiteY25" fmla="*/ 328047 h 1592792"/>
              <a:gd name="connsiteX26" fmla="*/ 604434 w 4751725"/>
              <a:gd name="connsiteY26" fmla="*/ 273803 h 1592792"/>
              <a:gd name="connsiteX27" fmla="*/ 588935 w 4751725"/>
              <a:gd name="connsiteY27" fmla="*/ 165315 h 1592792"/>
              <a:gd name="connsiteX28" fmla="*/ 526942 w 4751725"/>
              <a:gd name="connsiteY28" fmla="*/ 72325 h 1592792"/>
              <a:gd name="connsiteX29" fmla="*/ 503695 w 4751725"/>
              <a:gd name="connsiteY29" fmla="*/ 41328 h 1592792"/>
              <a:gd name="connsiteX30" fmla="*/ 371959 w 4751725"/>
              <a:gd name="connsiteY30" fmla="*/ 56827 h 1592792"/>
              <a:gd name="connsiteX31" fmla="*/ 216976 w 4751725"/>
              <a:gd name="connsiteY31" fmla="*/ 72325 h 1592792"/>
              <a:gd name="connsiteX32" fmla="*/ 131735 w 4751725"/>
              <a:gd name="connsiteY32" fmla="*/ 10332 h 1592792"/>
              <a:gd name="connsiteX33" fmla="*/ 69742 w 4751725"/>
              <a:gd name="connsiteY33" fmla="*/ 10332 h 1592792"/>
              <a:gd name="connsiteX34" fmla="*/ 0 w 4751725"/>
              <a:gd name="connsiteY34" fmla="*/ 2583 h 1592792"/>
              <a:gd name="connsiteX0" fmla="*/ 4531245 w 4531245"/>
              <a:gd name="connsiteY0" fmla="*/ 1521417 h 1561648"/>
              <a:gd name="connsiteX1" fmla="*/ 4407231 w 4531245"/>
              <a:gd name="connsiteY1" fmla="*/ 1534118 h 1561648"/>
              <a:gd name="connsiteX2" fmla="*/ 4083999 w 4531245"/>
              <a:gd name="connsiteY2" fmla="*/ 1356238 h 1561648"/>
              <a:gd name="connsiteX3" fmla="*/ 3740709 w 4531245"/>
              <a:gd name="connsiteY3" fmla="*/ 1444663 h 1561648"/>
              <a:gd name="connsiteX4" fmla="*/ 3385217 w 4531245"/>
              <a:gd name="connsiteY4" fmla="*/ 1368066 h 1561648"/>
              <a:gd name="connsiteX5" fmla="*/ 2975674 w 4531245"/>
              <a:gd name="connsiteY5" fmla="*/ 1382688 h 1561648"/>
              <a:gd name="connsiteX6" fmla="*/ 2681206 w 4531245"/>
              <a:gd name="connsiteY6" fmla="*/ 1327688 h 1561648"/>
              <a:gd name="connsiteX7" fmla="*/ 2502976 w 4531245"/>
              <a:gd name="connsiteY7" fmla="*/ 1157206 h 1561648"/>
              <a:gd name="connsiteX8" fmla="*/ 2487478 w 4531245"/>
              <a:gd name="connsiteY8" fmla="*/ 1040969 h 1561648"/>
              <a:gd name="connsiteX9" fmla="*/ 2301498 w 4531245"/>
              <a:gd name="connsiteY9" fmla="*/ 1017722 h 1561648"/>
              <a:gd name="connsiteX10" fmla="*/ 2200759 w 4531245"/>
              <a:gd name="connsiteY10" fmla="*/ 1110711 h 1561648"/>
              <a:gd name="connsiteX11" fmla="*/ 2045776 w 4531245"/>
              <a:gd name="connsiteY11" fmla="*/ 1087464 h 1561648"/>
              <a:gd name="connsiteX12" fmla="*/ 1991532 w 4531245"/>
              <a:gd name="connsiteY12" fmla="*/ 1002223 h 1561648"/>
              <a:gd name="connsiteX13" fmla="*/ 1898542 w 4531245"/>
              <a:gd name="connsiteY13" fmla="*/ 1118461 h 1561648"/>
              <a:gd name="connsiteX14" fmla="*/ 1666067 w 4531245"/>
              <a:gd name="connsiteY14" fmla="*/ 1157206 h 1561648"/>
              <a:gd name="connsiteX15" fmla="*/ 1689315 w 4531245"/>
              <a:gd name="connsiteY15" fmla="*/ 1087464 h 1561648"/>
              <a:gd name="connsiteX16" fmla="*/ 1635071 w 4531245"/>
              <a:gd name="connsiteY16" fmla="*/ 1025471 h 1561648"/>
              <a:gd name="connsiteX17" fmla="*/ 1611823 w 4531245"/>
              <a:gd name="connsiteY17" fmla="*/ 947979 h 1561648"/>
              <a:gd name="connsiteX18" fmla="*/ 1495586 w 4531245"/>
              <a:gd name="connsiteY18" fmla="*/ 940230 h 1561648"/>
              <a:gd name="connsiteX19" fmla="*/ 1410345 w 4531245"/>
              <a:gd name="connsiteY19" fmla="*/ 754250 h 1561648"/>
              <a:gd name="connsiteX20" fmla="*/ 1232115 w 4531245"/>
              <a:gd name="connsiteY20" fmla="*/ 839491 h 1561648"/>
              <a:gd name="connsiteX21" fmla="*/ 937647 w 4531245"/>
              <a:gd name="connsiteY21" fmla="*/ 839491 h 1561648"/>
              <a:gd name="connsiteX22" fmla="*/ 805912 w 4531245"/>
              <a:gd name="connsiteY22" fmla="*/ 676759 h 1561648"/>
              <a:gd name="connsiteX23" fmla="*/ 705173 w 4531245"/>
              <a:gd name="connsiteY23" fmla="*/ 397789 h 1561648"/>
              <a:gd name="connsiteX24" fmla="*/ 643179 w 4531245"/>
              <a:gd name="connsiteY24" fmla="*/ 328047 h 1561648"/>
              <a:gd name="connsiteX25" fmla="*/ 604434 w 4531245"/>
              <a:gd name="connsiteY25" fmla="*/ 273803 h 1561648"/>
              <a:gd name="connsiteX26" fmla="*/ 588935 w 4531245"/>
              <a:gd name="connsiteY26" fmla="*/ 165315 h 1561648"/>
              <a:gd name="connsiteX27" fmla="*/ 526942 w 4531245"/>
              <a:gd name="connsiteY27" fmla="*/ 72325 h 1561648"/>
              <a:gd name="connsiteX28" fmla="*/ 503695 w 4531245"/>
              <a:gd name="connsiteY28" fmla="*/ 41328 h 1561648"/>
              <a:gd name="connsiteX29" fmla="*/ 371959 w 4531245"/>
              <a:gd name="connsiteY29" fmla="*/ 56827 h 1561648"/>
              <a:gd name="connsiteX30" fmla="*/ 216976 w 4531245"/>
              <a:gd name="connsiteY30" fmla="*/ 72325 h 1561648"/>
              <a:gd name="connsiteX31" fmla="*/ 131735 w 4531245"/>
              <a:gd name="connsiteY31" fmla="*/ 10332 h 1561648"/>
              <a:gd name="connsiteX32" fmla="*/ 69742 w 4531245"/>
              <a:gd name="connsiteY32" fmla="*/ 10332 h 1561648"/>
              <a:gd name="connsiteX33" fmla="*/ 0 w 4531245"/>
              <a:gd name="connsiteY33" fmla="*/ 2583 h 1561648"/>
              <a:gd name="connsiteX0" fmla="*/ 4407231 w 4407231"/>
              <a:gd name="connsiteY0" fmla="*/ 1534118 h 1534118"/>
              <a:gd name="connsiteX1" fmla="*/ 4083999 w 4407231"/>
              <a:gd name="connsiteY1" fmla="*/ 1356238 h 1534118"/>
              <a:gd name="connsiteX2" fmla="*/ 3740709 w 4407231"/>
              <a:gd name="connsiteY2" fmla="*/ 1444663 h 1534118"/>
              <a:gd name="connsiteX3" fmla="*/ 3385217 w 4407231"/>
              <a:gd name="connsiteY3" fmla="*/ 1368066 h 1534118"/>
              <a:gd name="connsiteX4" fmla="*/ 2975674 w 4407231"/>
              <a:gd name="connsiteY4" fmla="*/ 1382688 h 1534118"/>
              <a:gd name="connsiteX5" fmla="*/ 2681206 w 4407231"/>
              <a:gd name="connsiteY5" fmla="*/ 1327688 h 1534118"/>
              <a:gd name="connsiteX6" fmla="*/ 2502976 w 4407231"/>
              <a:gd name="connsiteY6" fmla="*/ 1157206 h 1534118"/>
              <a:gd name="connsiteX7" fmla="*/ 2487478 w 4407231"/>
              <a:gd name="connsiteY7" fmla="*/ 1040969 h 1534118"/>
              <a:gd name="connsiteX8" fmla="*/ 2301498 w 4407231"/>
              <a:gd name="connsiteY8" fmla="*/ 1017722 h 1534118"/>
              <a:gd name="connsiteX9" fmla="*/ 2200759 w 4407231"/>
              <a:gd name="connsiteY9" fmla="*/ 1110711 h 1534118"/>
              <a:gd name="connsiteX10" fmla="*/ 2045776 w 4407231"/>
              <a:gd name="connsiteY10" fmla="*/ 1087464 h 1534118"/>
              <a:gd name="connsiteX11" fmla="*/ 1991532 w 4407231"/>
              <a:gd name="connsiteY11" fmla="*/ 1002223 h 1534118"/>
              <a:gd name="connsiteX12" fmla="*/ 1898542 w 4407231"/>
              <a:gd name="connsiteY12" fmla="*/ 1118461 h 1534118"/>
              <a:gd name="connsiteX13" fmla="*/ 1666067 w 4407231"/>
              <a:gd name="connsiteY13" fmla="*/ 1157206 h 1534118"/>
              <a:gd name="connsiteX14" fmla="*/ 1689315 w 4407231"/>
              <a:gd name="connsiteY14" fmla="*/ 1087464 h 1534118"/>
              <a:gd name="connsiteX15" fmla="*/ 1635071 w 4407231"/>
              <a:gd name="connsiteY15" fmla="*/ 1025471 h 1534118"/>
              <a:gd name="connsiteX16" fmla="*/ 1611823 w 4407231"/>
              <a:gd name="connsiteY16" fmla="*/ 947979 h 1534118"/>
              <a:gd name="connsiteX17" fmla="*/ 1495586 w 4407231"/>
              <a:gd name="connsiteY17" fmla="*/ 940230 h 1534118"/>
              <a:gd name="connsiteX18" fmla="*/ 1410345 w 4407231"/>
              <a:gd name="connsiteY18" fmla="*/ 754250 h 1534118"/>
              <a:gd name="connsiteX19" fmla="*/ 1232115 w 4407231"/>
              <a:gd name="connsiteY19" fmla="*/ 839491 h 1534118"/>
              <a:gd name="connsiteX20" fmla="*/ 937647 w 4407231"/>
              <a:gd name="connsiteY20" fmla="*/ 839491 h 1534118"/>
              <a:gd name="connsiteX21" fmla="*/ 805912 w 4407231"/>
              <a:gd name="connsiteY21" fmla="*/ 676759 h 1534118"/>
              <a:gd name="connsiteX22" fmla="*/ 705173 w 4407231"/>
              <a:gd name="connsiteY22" fmla="*/ 397789 h 1534118"/>
              <a:gd name="connsiteX23" fmla="*/ 643179 w 4407231"/>
              <a:gd name="connsiteY23" fmla="*/ 328047 h 1534118"/>
              <a:gd name="connsiteX24" fmla="*/ 604434 w 4407231"/>
              <a:gd name="connsiteY24" fmla="*/ 273803 h 1534118"/>
              <a:gd name="connsiteX25" fmla="*/ 588935 w 4407231"/>
              <a:gd name="connsiteY25" fmla="*/ 165315 h 1534118"/>
              <a:gd name="connsiteX26" fmla="*/ 526942 w 4407231"/>
              <a:gd name="connsiteY26" fmla="*/ 72325 h 1534118"/>
              <a:gd name="connsiteX27" fmla="*/ 503695 w 4407231"/>
              <a:gd name="connsiteY27" fmla="*/ 41328 h 1534118"/>
              <a:gd name="connsiteX28" fmla="*/ 371959 w 4407231"/>
              <a:gd name="connsiteY28" fmla="*/ 56827 h 1534118"/>
              <a:gd name="connsiteX29" fmla="*/ 216976 w 4407231"/>
              <a:gd name="connsiteY29" fmla="*/ 72325 h 1534118"/>
              <a:gd name="connsiteX30" fmla="*/ 131735 w 4407231"/>
              <a:gd name="connsiteY30" fmla="*/ 10332 h 1534118"/>
              <a:gd name="connsiteX31" fmla="*/ 69742 w 4407231"/>
              <a:gd name="connsiteY31" fmla="*/ 10332 h 1534118"/>
              <a:gd name="connsiteX32" fmla="*/ 0 w 4407231"/>
              <a:gd name="connsiteY32" fmla="*/ 2583 h 1534118"/>
              <a:gd name="connsiteX0" fmla="*/ 4038429 w 4133619"/>
              <a:gd name="connsiteY0" fmla="*/ 2058477 h 2058477"/>
              <a:gd name="connsiteX1" fmla="*/ 4083999 w 4133619"/>
              <a:gd name="connsiteY1" fmla="*/ 1356238 h 2058477"/>
              <a:gd name="connsiteX2" fmla="*/ 3740709 w 4133619"/>
              <a:gd name="connsiteY2" fmla="*/ 1444663 h 2058477"/>
              <a:gd name="connsiteX3" fmla="*/ 3385217 w 4133619"/>
              <a:gd name="connsiteY3" fmla="*/ 1368066 h 2058477"/>
              <a:gd name="connsiteX4" fmla="*/ 2975674 w 4133619"/>
              <a:gd name="connsiteY4" fmla="*/ 1382688 h 2058477"/>
              <a:gd name="connsiteX5" fmla="*/ 2681206 w 4133619"/>
              <a:gd name="connsiteY5" fmla="*/ 1327688 h 2058477"/>
              <a:gd name="connsiteX6" fmla="*/ 2502976 w 4133619"/>
              <a:gd name="connsiteY6" fmla="*/ 1157206 h 2058477"/>
              <a:gd name="connsiteX7" fmla="*/ 2487478 w 4133619"/>
              <a:gd name="connsiteY7" fmla="*/ 1040969 h 2058477"/>
              <a:gd name="connsiteX8" fmla="*/ 2301498 w 4133619"/>
              <a:gd name="connsiteY8" fmla="*/ 1017722 h 2058477"/>
              <a:gd name="connsiteX9" fmla="*/ 2200759 w 4133619"/>
              <a:gd name="connsiteY9" fmla="*/ 1110711 h 2058477"/>
              <a:gd name="connsiteX10" fmla="*/ 2045776 w 4133619"/>
              <a:gd name="connsiteY10" fmla="*/ 1087464 h 2058477"/>
              <a:gd name="connsiteX11" fmla="*/ 1991532 w 4133619"/>
              <a:gd name="connsiteY11" fmla="*/ 1002223 h 2058477"/>
              <a:gd name="connsiteX12" fmla="*/ 1898542 w 4133619"/>
              <a:gd name="connsiteY12" fmla="*/ 1118461 h 2058477"/>
              <a:gd name="connsiteX13" fmla="*/ 1666067 w 4133619"/>
              <a:gd name="connsiteY13" fmla="*/ 1157206 h 2058477"/>
              <a:gd name="connsiteX14" fmla="*/ 1689315 w 4133619"/>
              <a:gd name="connsiteY14" fmla="*/ 1087464 h 2058477"/>
              <a:gd name="connsiteX15" fmla="*/ 1635071 w 4133619"/>
              <a:gd name="connsiteY15" fmla="*/ 1025471 h 2058477"/>
              <a:gd name="connsiteX16" fmla="*/ 1611823 w 4133619"/>
              <a:gd name="connsiteY16" fmla="*/ 947979 h 2058477"/>
              <a:gd name="connsiteX17" fmla="*/ 1495586 w 4133619"/>
              <a:gd name="connsiteY17" fmla="*/ 940230 h 2058477"/>
              <a:gd name="connsiteX18" fmla="*/ 1410345 w 4133619"/>
              <a:gd name="connsiteY18" fmla="*/ 754250 h 2058477"/>
              <a:gd name="connsiteX19" fmla="*/ 1232115 w 4133619"/>
              <a:gd name="connsiteY19" fmla="*/ 839491 h 2058477"/>
              <a:gd name="connsiteX20" fmla="*/ 937647 w 4133619"/>
              <a:gd name="connsiteY20" fmla="*/ 839491 h 2058477"/>
              <a:gd name="connsiteX21" fmla="*/ 805912 w 4133619"/>
              <a:gd name="connsiteY21" fmla="*/ 676759 h 2058477"/>
              <a:gd name="connsiteX22" fmla="*/ 705173 w 4133619"/>
              <a:gd name="connsiteY22" fmla="*/ 397789 h 2058477"/>
              <a:gd name="connsiteX23" fmla="*/ 643179 w 4133619"/>
              <a:gd name="connsiteY23" fmla="*/ 328047 h 2058477"/>
              <a:gd name="connsiteX24" fmla="*/ 604434 w 4133619"/>
              <a:gd name="connsiteY24" fmla="*/ 273803 h 2058477"/>
              <a:gd name="connsiteX25" fmla="*/ 588935 w 4133619"/>
              <a:gd name="connsiteY25" fmla="*/ 165315 h 2058477"/>
              <a:gd name="connsiteX26" fmla="*/ 526942 w 4133619"/>
              <a:gd name="connsiteY26" fmla="*/ 72325 h 2058477"/>
              <a:gd name="connsiteX27" fmla="*/ 503695 w 4133619"/>
              <a:gd name="connsiteY27" fmla="*/ 41328 h 2058477"/>
              <a:gd name="connsiteX28" fmla="*/ 371959 w 4133619"/>
              <a:gd name="connsiteY28" fmla="*/ 56827 h 2058477"/>
              <a:gd name="connsiteX29" fmla="*/ 216976 w 4133619"/>
              <a:gd name="connsiteY29" fmla="*/ 72325 h 2058477"/>
              <a:gd name="connsiteX30" fmla="*/ 131735 w 4133619"/>
              <a:gd name="connsiteY30" fmla="*/ 10332 h 2058477"/>
              <a:gd name="connsiteX31" fmla="*/ 69742 w 4133619"/>
              <a:gd name="connsiteY31" fmla="*/ 10332 h 2058477"/>
              <a:gd name="connsiteX32" fmla="*/ 0 w 413361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38429" h="2058477">
                <a:moveTo>
                  <a:pt x="4038429" y="2058477"/>
                </a:moveTo>
                <a:cubicBezTo>
                  <a:pt x="3963888" y="2030947"/>
                  <a:pt x="3897826" y="1995665"/>
                  <a:pt x="3788957" y="1880597"/>
                </a:cubicBezTo>
                <a:cubicBezTo>
                  <a:pt x="3783010" y="1495511"/>
                  <a:pt x="3520764" y="1451051"/>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7" name="Group 52"/>
          <p:cNvGrpSpPr/>
          <p:nvPr/>
        </p:nvGrpSpPr>
        <p:grpSpPr>
          <a:xfrm>
            <a:off x="152400" y="5791200"/>
            <a:ext cx="3048000" cy="830997"/>
            <a:chOff x="152400" y="5562600"/>
            <a:chExt cx="3048000" cy="830997"/>
          </a:xfrm>
        </p:grpSpPr>
        <p:sp>
          <p:nvSpPr>
            <p:cNvPr id="45" name="TextBox 44"/>
            <p:cNvSpPr txBox="1"/>
            <p:nvPr/>
          </p:nvSpPr>
          <p:spPr>
            <a:xfrm>
              <a:off x="152400" y="5562600"/>
              <a:ext cx="3048000" cy="830997"/>
            </a:xfrm>
            <a:prstGeom prst="rect">
              <a:avLst/>
            </a:prstGeom>
            <a:noFill/>
            <a:ln w="38100">
              <a:solidFill>
                <a:schemeClr val="tx1"/>
              </a:solidFill>
            </a:ln>
          </p:spPr>
          <p:txBody>
            <a:bodyPr wrap="square" rtlCol="0">
              <a:spAutoFit/>
            </a:bodyPr>
            <a:lstStyle/>
            <a:p>
              <a:r>
                <a:rPr lang="en-US" sz="2400" dirty="0" smtClean="0"/>
                <a:t>      Meeker installation</a:t>
              </a:r>
            </a:p>
            <a:p>
              <a:r>
                <a:rPr lang="en-US" sz="2400" dirty="0" smtClean="0"/>
                <a:t>      Historical Society</a:t>
              </a:r>
              <a:endParaRPr lang="en-US" sz="2400" dirty="0"/>
            </a:p>
          </p:txBody>
        </p:sp>
        <p:sp>
          <p:nvSpPr>
            <p:cNvPr id="47" name="Oval 46"/>
            <p:cNvSpPr/>
            <p:nvPr/>
          </p:nvSpPr>
          <p:spPr>
            <a:xfrm>
              <a:off x="228600" y="56388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1" name="Oval 50"/>
            <p:cNvSpPr/>
            <p:nvPr/>
          </p:nvSpPr>
          <p:spPr>
            <a:xfrm>
              <a:off x="228600" y="6096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grpSp>
      <p:sp>
        <p:nvSpPr>
          <p:cNvPr id="52" name="Oval 51"/>
          <p:cNvSpPr/>
          <p:nvPr/>
        </p:nvSpPr>
        <p:spPr>
          <a:xfrm>
            <a:off x="685800" y="1600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3" name="Oval 52"/>
          <p:cNvSpPr/>
          <p:nvPr/>
        </p:nvSpPr>
        <p:spPr>
          <a:xfrm>
            <a:off x="914400" y="16764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4" name="Oval 53"/>
          <p:cNvSpPr/>
          <p:nvPr/>
        </p:nvSpPr>
        <p:spPr>
          <a:xfrm>
            <a:off x="1219200" y="1752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5" name="Oval 54"/>
          <p:cNvSpPr/>
          <p:nvPr/>
        </p:nvSpPr>
        <p:spPr>
          <a:xfrm>
            <a:off x="1295400" y="1981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7" name="Oval 56"/>
          <p:cNvSpPr/>
          <p:nvPr/>
        </p:nvSpPr>
        <p:spPr>
          <a:xfrm>
            <a:off x="1371600" y="2133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1" name="Oval 60"/>
          <p:cNvSpPr/>
          <p:nvPr/>
        </p:nvSpPr>
        <p:spPr>
          <a:xfrm>
            <a:off x="1524000" y="2362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2" name="Oval 61"/>
          <p:cNvSpPr/>
          <p:nvPr/>
        </p:nvSpPr>
        <p:spPr>
          <a:xfrm>
            <a:off x="1905000" y="2514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3" name="Oval 62"/>
          <p:cNvSpPr/>
          <p:nvPr/>
        </p:nvSpPr>
        <p:spPr>
          <a:xfrm>
            <a:off x="1676400" y="2514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4" name="Oval 63"/>
          <p:cNvSpPr/>
          <p:nvPr/>
        </p:nvSpPr>
        <p:spPr>
          <a:xfrm>
            <a:off x="2133600" y="24384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5" name="Oval 64"/>
          <p:cNvSpPr/>
          <p:nvPr/>
        </p:nvSpPr>
        <p:spPr>
          <a:xfrm>
            <a:off x="2514600" y="2743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6" name="Oval 65"/>
          <p:cNvSpPr/>
          <p:nvPr/>
        </p:nvSpPr>
        <p:spPr>
          <a:xfrm>
            <a:off x="2971800" y="26670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7" name="Oval 66"/>
          <p:cNvSpPr/>
          <p:nvPr/>
        </p:nvSpPr>
        <p:spPr>
          <a:xfrm>
            <a:off x="838200" y="16764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8" name="Oval 67"/>
          <p:cNvSpPr/>
          <p:nvPr/>
        </p:nvSpPr>
        <p:spPr>
          <a:xfrm>
            <a:off x="1371600" y="21336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9" name="Oval 68"/>
          <p:cNvSpPr/>
          <p:nvPr/>
        </p:nvSpPr>
        <p:spPr>
          <a:xfrm>
            <a:off x="1676400" y="24384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0" name="Oval 69"/>
          <p:cNvSpPr/>
          <p:nvPr/>
        </p:nvSpPr>
        <p:spPr>
          <a:xfrm>
            <a:off x="2133600" y="25146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1" name="Oval 70"/>
          <p:cNvSpPr/>
          <p:nvPr/>
        </p:nvSpPr>
        <p:spPr>
          <a:xfrm>
            <a:off x="2286000" y="2667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2" name="Oval 71"/>
          <p:cNvSpPr/>
          <p:nvPr/>
        </p:nvSpPr>
        <p:spPr>
          <a:xfrm>
            <a:off x="2438400" y="28194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3" name="Oval 72"/>
          <p:cNvSpPr/>
          <p:nvPr/>
        </p:nvSpPr>
        <p:spPr>
          <a:xfrm>
            <a:off x="2743200" y="2667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4" name="Oval 73"/>
          <p:cNvSpPr/>
          <p:nvPr/>
        </p:nvSpPr>
        <p:spPr>
          <a:xfrm>
            <a:off x="3124200" y="2667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5" name="Oval 74"/>
          <p:cNvSpPr/>
          <p:nvPr/>
        </p:nvSpPr>
        <p:spPr>
          <a:xfrm>
            <a:off x="3581400" y="29718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6" name="Oval 75"/>
          <p:cNvSpPr/>
          <p:nvPr/>
        </p:nvSpPr>
        <p:spPr>
          <a:xfrm>
            <a:off x="4191000" y="3048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7" name="Oval 76"/>
          <p:cNvSpPr/>
          <p:nvPr/>
        </p:nvSpPr>
        <p:spPr>
          <a:xfrm>
            <a:off x="3886200" y="3048000"/>
            <a:ext cx="228600" cy="228600"/>
          </a:xfrm>
          <a:prstGeom prst="ellipse">
            <a:avLst/>
          </a:prstGeom>
          <a:solidFill>
            <a:schemeClr val="accent1">
              <a:lumMod val="75000"/>
            </a:schemeClr>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78" name="Rounded Rectangle 77"/>
          <p:cNvSpPr/>
          <p:nvPr/>
        </p:nvSpPr>
        <p:spPr>
          <a:xfrm>
            <a:off x="533400" y="5791200"/>
            <a:ext cx="2667000" cy="457200"/>
          </a:xfrm>
          <a:prstGeom prst="roundRect">
            <a:avLst/>
          </a:prstGeom>
          <a:noFill/>
          <a:ln w="508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79" name="Rectangle 78"/>
          <p:cNvSpPr/>
          <p:nvPr/>
        </p:nvSpPr>
        <p:spPr>
          <a:xfrm>
            <a:off x="0" y="762000"/>
            <a:ext cx="5029200" cy="14050744"/>
          </a:xfrm>
          <a:prstGeom prst="rect">
            <a:avLst/>
          </a:prstGeom>
          <a:solidFill>
            <a:srgbClr val="FFBDFF"/>
          </a:solidFill>
        </p:spPr>
        <p:txBody>
          <a:bodyPr wrap="square">
            <a:spAutoFit/>
          </a:bodyPr>
          <a:lstStyle/>
          <a:p>
            <a:pPr fontAlgn="base"/>
            <a:r>
              <a:rPr lang="en-US" sz="2400" u="sng" dirty="0" smtClean="0"/>
              <a:t>MEEKER INSTALLATIONS</a:t>
            </a:r>
          </a:p>
          <a:p>
            <a:pPr fontAlgn="base"/>
            <a:r>
              <a:rPr lang="en-US" sz="2400" dirty="0" smtClean="0"/>
              <a:t>	Tenino WA </a:t>
            </a:r>
          </a:p>
          <a:p>
            <a:pPr fontAlgn="base"/>
            <a:r>
              <a:rPr lang="en-US" sz="2400" dirty="0" smtClean="0"/>
              <a:t>	The </a:t>
            </a:r>
            <a:r>
              <a:rPr lang="en-US" sz="2400" dirty="0" err="1" smtClean="0"/>
              <a:t>Dalles</a:t>
            </a:r>
            <a:r>
              <a:rPr lang="en-US" sz="2400" dirty="0" smtClean="0"/>
              <a:t> OR </a:t>
            </a:r>
          </a:p>
          <a:p>
            <a:pPr fontAlgn="base"/>
            <a:r>
              <a:rPr lang="en-US" sz="2400" dirty="0" smtClean="0"/>
              <a:t>	Pendleton OR</a:t>
            </a:r>
          </a:p>
          <a:p>
            <a:pPr fontAlgn="base"/>
            <a:r>
              <a:rPr lang="en-US" sz="2400" dirty="0" smtClean="0"/>
              <a:t>	Meacham OR </a:t>
            </a:r>
          </a:p>
          <a:p>
            <a:pPr fontAlgn="base"/>
            <a:r>
              <a:rPr lang="en-US" sz="2400" dirty="0" smtClean="0"/>
              <a:t>	</a:t>
            </a:r>
            <a:r>
              <a:rPr lang="en-US" sz="2400" dirty="0" err="1" smtClean="0"/>
              <a:t>LaGrande</a:t>
            </a:r>
            <a:r>
              <a:rPr lang="en-US" sz="2400" dirty="0" smtClean="0"/>
              <a:t>  OR</a:t>
            </a:r>
          </a:p>
          <a:p>
            <a:pPr fontAlgn="base"/>
            <a:r>
              <a:rPr lang="en-US" sz="2400" dirty="0" smtClean="0"/>
              <a:t>	Ladd's Canyon OR</a:t>
            </a:r>
          </a:p>
          <a:p>
            <a:pPr fontAlgn="base"/>
            <a:r>
              <a:rPr lang="en-US" sz="2400" dirty="0" smtClean="0"/>
              <a:t>	Baker City OR</a:t>
            </a:r>
          </a:p>
          <a:p>
            <a:pPr fontAlgn="base"/>
            <a:r>
              <a:rPr lang="en-US" sz="2400" dirty="0" smtClean="0"/>
              <a:t>	Old Mount Pleasant OR </a:t>
            </a:r>
          </a:p>
          <a:p>
            <a:pPr fontAlgn="base"/>
            <a:r>
              <a:rPr lang="en-US" sz="2400" dirty="0" smtClean="0"/>
              <a:t>	</a:t>
            </a:r>
            <a:r>
              <a:rPr lang="en-US" sz="2400" dirty="0" err="1" smtClean="0"/>
              <a:t>Durkee</a:t>
            </a:r>
            <a:r>
              <a:rPr lang="en-US" sz="2400" dirty="0" smtClean="0"/>
              <a:t> OR </a:t>
            </a:r>
          </a:p>
          <a:p>
            <a:pPr fontAlgn="base"/>
            <a:r>
              <a:rPr lang="en-US" sz="2400" dirty="0" smtClean="0"/>
              <a:t>	Huntington OR</a:t>
            </a:r>
          </a:p>
          <a:p>
            <a:pPr fontAlgn="base"/>
            <a:r>
              <a:rPr lang="en-US" sz="2400" dirty="0" smtClean="0"/>
              <a:t>	Vale OR</a:t>
            </a:r>
          </a:p>
          <a:p>
            <a:pPr fontAlgn="base"/>
            <a:r>
              <a:rPr lang="en-US" sz="2400" dirty="0" smtClean="0"/>
              <a:t>	Fort Boise ID</a:t>
            </a:r>
          </a:p>
          <a:p>
            <a:pPr fontAlgn="base"/>
            <a:r>
              <a:rPr lang="en-US" sz="2400" dirty="0" smtClean="0"/>
              <a:t>	Boise ID</a:t>
            </a:r>
          </a:p>
          <a:p>
            <a:pPr fontAlgn="base"/>
            <a:r>
              <a:rPr lang="en-US" sz="2400" dirty="0" smtClean="0"/>
              <a:t>	American Falls ID</a:t>
            </a:r>
          </a:p>
          <a:p>
            <a:pPr fontAlgn="base"/>
            <a:r>
              <a:rPr lang="en-US" sz="2400" dirty="0" smtClean="0"/>
              <a:t>	South Pass WY </a:t>
            </a:r>
          </a:p>
          <a:p>
            <a:pPr fontAlgn="base"/>
            <a:r>
              <a:rPr lang="en-US" sz="2400" dirty="0" smtClean="0"/>
              <a:t>	Independence Rock WY </a:t>
            </a:r>
          </a:p>
          <a:p>
            <a:pPr fontAlgn="base"/>
            <a:endParaRPr lang="en-US" sz="2400" dirty="0" smtClean="0"/>
          </a:p>
          <a:p>
            <a:pPr fontAlgn="base"/>
            <a:r>
              <a:rPr lang="en-US" sz="2400" u="sng" dirty="0" smtClean="0"/>
              <a:t>HISTORICAL SOCIETIES INSTALLATIONS</a:t>
            </a:r>
          </a:p>
          <a:p>
            <a:pPr fontAlgn="base"/>
            <a:r>
              <a:rPr lang="en-US" sz="2400" dirty="0" smtClean="0"/>
              <a:t>	Tumwater WA</a:t>
            </a:r>
          </a:p>
          <a:p>
            <a:pPr fontAlgn="base"/>
            <a:r>
              <a:rPr lang="en-US" sz="2400" dirty="0" smtClean="0"/>
              <a:t>	Centralia WA</a:t>
            </a:r>
          </a:p>
          <a:p>
            <a:pPr fontAlgn="base"/>
            <a:r>
              <a:rPr lang="en-US" sz="2400" dirty="0" smtClean="0"/>
              <a:t>	Chehalis WA </a:t>
            </a:r>
          </a:p>
          <a:p>
            <a:pPr fontAlgn="base"/>
            <a:r>
              <a:rPr lang="en-US" sz="2400" dirty="0" smtClean="0"/>
              <a:t>	</a:t>
            </a:r>
            <a:r>
              <a:rPr lang="en-US" sz="2400" dirty="0" err="1" smtClean="0"/>
              <a:t>Claquato</a:t>
            </a:r>
            <a:r>
              <a:rPr lang="en-US" sz="2400" dirty="0" smtClean="0"/>
              <a:t> WA</a:t>
            </a:r>
          </a:p>
          <a:p>
            <a:pPr fontAlgn="base"/>
            <a:r>
              <a:rPr lang="en-US" sz="2400" dirty="0" smtClean="0"/>
              <a:t>	Jackson Prairie WA</a:t>
            </a:r>
          </a:p>
          <a:p>
            <a:pPr fontAlgn="base"/>
            <a:r>
              <a:rPr lang="en-US" sz="2400" dirty="0" smtClean="0"/>
              <a:t>	Toledo WA</a:t>
            </a:r>
          </a:p>
          <a:p>
            <a:pPr fontAlgn="base"/>
            <a:r>
              <a:rPr lang="en-US" sz="2400" dirty="0" smtClean="0"/>
              <a:t>	Parma ID </a:t>
            </a:r>
          </a:p>
          <a:p>
            <a:pPr fontAlgn="base"/>
            <a:r>
              <a:rPr lang="en-US" sz="2400" dirty="0" smtClean="0"/>
              <a:t>	Twin Falls ID</a:t>
            </a:r>
          </a:p>
          <a:p>
            <a:pPr fontAlgn="base"/>
            <a:r>
              <a:rPr lang="en-US" sz="2400" dirty="0" smtClean="0"/>
              <a:t>	Pocatello ID </a:t>
            </a:r>
          </a:p>
          <a:p>
            <a:pPr fontAlgn="base"/>
            <a:r>
              <a:rPr lang="en-US" sz="2400" dirty="0" smtClean="0"/>
              <a:t>	Soda Springs ID </a:t>
            </a:r>
          </a:p>
          <a:p>
            <a:pPr fontAlgn="base"/>
            <a:r>
              <a:rPr lang="en-US" sz="2400" dirty="0" smtClean="0"/>
              <a:t>	Montpelier ID </a:t>
            </a:r>
          </a:p>
          <a:p>
            <a:pPr fontAlgn="base"/>
            <a:r>
              <a:rPr lang="en-US" sz="2400" dirty="0" smtClean="0"/>
              <a:t>	</a:t>
            </a:r>
            <a:r>
              <a:rPr lang="en-US" sz="2400" dirty="0" err="1" smtClean="0"/>
              <a:t>Cokeville</a:t>
            </a:r>
            <a:r>
              <a:rPr lang="en-US" sz="2400" dirty="0" smtClean="0"/>
              <a:t> WY </a:t>
            </a:r>
          </a:p>
          <a:p>
            <a:pPr fontAlgn="base"/>
            <a:r>
              <a:rPr lang="en-US" sz="2400" dirty="0" smtClean="0"/>
              <a:t>	Casper WY </a:t>
            </a:r>
          </a:p>
          <a:p>
            <a:pPr fontAlgn="base"/>
            <a:r>
              <a:rPr lang="en-US" sz="2400" dirty="0" smtClean="0"/>
              <a:t>	Glen Rock WY</a:t>
            </a:r>
          </a:p>
          <a:p>
            <a:pPr fontAlgn="base"/>
            <a:r>
              <a:rPr lang="en-US" sz="2400" dirty="0" smtClean="0"/>
              <a:t>	Douglas WY</a:t>
            </a:r>
          </a:p>
          <a:p>
            <a:pPr fontAlgn="base"/>
            <a:r>
              <a:rPr lang="en-US" sz="2400" dirty="0" smtClean="0"/>
              <a:t>	North Platte NE </a:t>
            </a:r>
          </a:p>
          <a:p>
            <a:pPr fontAlgn="base"/>
            <a:r>
              <a:rPr lang="en-US" sz="2400" dirty="0" smtClean="0"/>
              <a:t>	Gothenburg NE</a:t>
            </a:r>
          </a:p>
          <a:p>
            <a:pPr fontAlgn="base"/>
            <a:r>
              <a:rPr lang="en-US" sz="2400" dirty="0" smtClean="0"/>
              <a:t>	Grand Island NE  </a:t>
            </a:r>
          </a:p>
        </p:txBody>
      </p:sp>
      <p:sp>
        <p:nvSpPr>
          <p:cNvPr id="86" name="Rectangle 85"/>
          <p:cNvSpPr/>
          <p:nvPr/>
        </p:nvSpPr>
        <p:spPr>
          <a:xfrm>
            <a:off x="5029200" y="838200"/>
            <a:ext cx="4419600" cy="584775"/>
          </a:xfrm>
          <a:prstGeom prst="rect">
            <a:avLst/>
          </a:prstGeom>
          <a:noFill/>
        </p:spPr>
        <p:txBody>
          <a:bodyPr wrap="square">
            <a:spAutoFit/>
          </a:bodyPr>
          <a:lstStyle/>
          <a:p>
            <a:r>
              <a:rPr lang="en-US" sz="3200" b="1" dirty="0" smtClean="0">
                <a:ln>
                  <a:solidFill>
                    <a:schemeClr val="tx1"/>
                  </a:solidFill>
                </a:ln>
                <a:latin typeface="Tempus Sans ITC" pitchFamily="82" charset="0"/>
              </a:rPr>
              <a:t>Where are the markers?</a:t>
            </a:r>
          </a:p>
        </p:txBody>
      </p:sp>
      <p:grpSp>
        <p:nvGrpSpPr>
          <p:cNvPr id="58" name="Group 57"/>
          <p:cNvGrpSpPr/>
          <p:nvPr/>
        </p:nvGrpSpPr>
        <p:grpSpPr>
          <a:xfrm>
            <a:off x="0" y="0"/>
            <a:ext cx="9144000" cy="830997"/>
            <a:chOff x="0" y="0"/>
            <a:chExt cx="9144000" cy="830997"/>
          </a:xfrm>
        </p:grpSpPr>
        <p:sp useBgFill="1">
          <p:nvSpPr>
            <p:cNvPr id="56" name="Rectangle 55"/>
            <p:cNvSpPr/>
            <p:nvPr/>
          </p:nvSpPr>
          <p:spPr>
            <a:xfrm>
              <a:off x="0" y="0"/>
              <a:ext cx="9144000" cy="762000"/>
            </a:xfrm>
            <a:prstGeom prst="rect">
              <a:avLst/>
            </a:prstGeom>
            <a:ln>
              <a:noFill/>
            </a:ln>
          </p:spPr>
          <p:txBody>
            <a:bodyPr wrap="square" rtlCol="0" anchor="ctr">
              <a:spAutoFit/>
            </a:bodyPr>
            <a:lstStyle/>
            <a:p>
              <a:pPr algn="ctr"/>
              <a:endParaRPr lang="en-US" sz="2200" b="1" dirty="0" smtClean="0">
                <a:solidFill>
                  <a:schemeClr val="bg1"/>
                </a:solidFill>
              </a:endParaRPr>
            </a:p>
          </p:txBody>
        </p:sp>
        <p:sp>
          <p:nvSpPr>
            <p:cNvPr id="29" name="Rectangle 2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1000"/>
                                        <p:tgtEl>
                                          <p:spTgt spid="50"/>
                                        </p:tgtEl>
                                      </p:cBhvr>
                                    </p:animEffect>
                                  </p:childTnLst>
                                </p:cTn>
                              </p:par>
                            </p:childTnLst>
                          </p:cTn>
                        </p:par>
                        <p:par>
                          <p:cTn id="11" fill="hold">
                            <p:stCondLst>
                              <p:cond delay="1000"/>
                            </p:stCondLst>
                            <p:childTnLst>
                              <p:par>
                                <p:cTn id="12" presetID="22" presetClass="entr" presetSubtype="8" fill="hold" grpId="0" nodeType="afterEffect">
                                  <p:stCondLst>
                                    <p:cond delay="0"/>
                                  </p:stCondLst>
                                  <p:childTnLst>
                                    <p:set>
                                      <p:cBhvr>
                                        <p:cTn id="13" dur="1" fill="hold">
                                          <p:stCondLst>
                                            <p:cond delay="0"/>
                                          </p:stCondLst>
                                        </p:cTn>
                                        <p:tgtEl>
                                          <p:spTgt spid="78"/>
                                        </p:tgtEl>
                                        <p:attrNameLst>
                                          <p:attrName>style.visibility</p:attrName>
                                        </p:attrNameLst>
                                      </p:cBhvr>
                                      <p:to>
                                        <p:strVal val="visible"/>
                                      </p:to>
                                    </p:set>
                                    <p:animEffect transition="in" filter="wipe(left)">
                                      <p:cBhvr>
                                        <p:cTn id="14" dur="1000"/>
                                        <p:tgtEl>
                                          <p:spTgt spid="78"/>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52"/>
                                        </p:tgtEl>
                                        <p:attrNameLst>
                                          <p:attrName>style.visibility</p:attrName>
                                        </p:attrNameLst>
                                      </p:cBhvr>
                                      <p:to>
                                        <p:strVal val="visible"/>
                                      </p:to>
                                    </p:set>
                                    <p:animEffect transition="in" filter="fade">
                                      <p:cBhvr>
                                        <p:cTn id="19" dur="500"/>
                                        <p:tgtEl>
                                          <p:spTgt spid="52"/>
                                        </p:tgtEl>
                                      </p:cBhvr>
                                    </p:animEffect>
                                    <p:anim calcmode="lin" valueType="num">
                                      <p:cBhvr>
                                        <p:cTn id="20" dur="500" fill="hold"/>
                                        <p:tgtEl>
                                          <p:spTgt spid="52"/>
                                        </p:tgtEl>
                                        <p:attrNameLst>
                                          <p:attrName>ppt_x</p:attrName>
                                        </p:attrNameLst>
                                      </p:cBhvr>
                                      <p:tavLst>
                                        <p:tav tm="0">
                                          <p:val>
                                            <p:strVal val="#ppt_x"/>
                                          </p:val>
                                        </p:tav>
                                        <p:tav tm="100000">
                                          <p:val>
                                            <p:strVal val="#ppt_x"/>
                                          </p:val>
                                        </p:tav>
                                      </p:tavLst>
                                    </p:anim>
                                    <p:anim calcmode="lin" valueType="num">
                                      <p:cBhvr>
                                        <p:cTn id="21" dur="500" fill="hold"/>
                                        <p:tgtEl>
                                          <p:spTgt spid="52"/>
                                        </p:tgtEl>
                                        <p:attrNameLst>
                                          <p:attrName>ppt_y</p:attrName>
                                        </p:attrNameLst>
                                      </p:cBhvr>
                                      <p:tavLst>
                                        <p:tav tm="0">
                                          <p:val>
                                            <p:strVal val="#ppt_y-.1"/>
                                          </p:val>
                                        </p:tav>
                                        <p:tav tm="100000">
                                          <p:val>
                                            <p:strVal val="#ppt_y"/>
                                          </p:val>
                                        </p:tav>
                                      </p:tavLst>
                                    </p:anim>
                                  </p:childTnLst>
                                </p:cTn>
                              </p:par>
                            </p:childTnLst>
                          </p:cTn>
                        </p:par>
                        <p:par>
                          <p:cTn id="22" fill="hold">
                            <p:stCondLst>
                              <p:cond delay="500"/>
                            </p:stCondLst>
                            <p:childTnLst>
                              <p:par>
                                <p:cTn id="23" presetID="47" presetClass="entr" presetSubtype="0" fill="hold" grpId="0" nodeType="after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anim calcmode="lin" valueType="num">
                                      <p:cBhvr>
                                        <p:cTn id="26" dur="500" fill="hold"/>
                                        <p:tgtEl>
                                          <p:spTgt spid="53"/>
                                        </p:tgtEl>
                                        <p:attrNameLst>
                                          <p:attrName>ppt_x</p:attrName>
                                        </p:attrNameLst>
                                      </p:cBhvr>
                                      <p:tavLst>
                                        <p:tav tm="0">
                                          <p:val>
                                            <p:strVal val="#ppt_x"/>
                                          </p:val>
                                        </p:tav>
                                        <p:tav tm="100000">
                                          <p:val>
                                            <p:strVal val="#ppt_x"/>
                                          </p:val>
                                        </p:tav>
                                      </p:tavLst>
                                    </p:anim>
                                    <p:anim calcmode="lin" valueType="num">
                                      <p:cBhvr>
                                        <p:cTn id="27" dur="500" fill="hold"/>
                                        <p:tgtEl>
                                          <p:spTgt spid="53"/>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47" presetClass="entr" presetSubtype="0"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500"/>
                                        <p:tgtEl>
                                          <p:spTgt spid="54"/>
                                        </p:tgtEl>
                                      </p:cBhvr>
                                    </p:animEffect>
                                    <p:anim calcmode="lin" valueType="num">
                                      <p:cBhvr>
                                        <p:cTn id="32" dur="500" fill="hold"/>
                                        <p:tgtEl>
                                          <p:spTgt spid="54"/>
                                        </p:tgtEl>
                                        <p:attrNameLst>
                                          <p:attrName>ppt_x</p:attrName>
                                        </p:attrNameLst>
                                      </p:cBhvr>
                                      <p:tavLst>
                                        <p:tav tm="0">
                                          <p:val>
                                            <p:strVal val="#ppt_x"/>
                                          </p:val>
                                        </p:tav>
                                        <p:tav tm="100000">
                                          <p:val>
                                            <p:strVal val="#ppt_x"/>
                                          </p:val>
                                        </p:tav>
                                      </p:tavLst>
                                    </p:anim>
                                    <p:anim calcmode="lin" valueType="num">
                                      <p:cBhvr>
                                        <p:cTn id="33" dur="500" fill="hold"/>
                                        <p:tgtEl>
                                          <p:spTgt spid="54"/>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47" presetClass="entr" presetSubtype="0"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fade">
                                      <p:cBhvr>
                                        <p:cTn id="37" dur="500"/>
                                        <p:tgtEl>
                                          <p:spTgt spid="55"/>
                                        </p:tgtEl>
                                      </p:cBhvr>
                                    </p:animEffect>
                                    <p:anim calcmode="lin" valueType="num">
                                      <p:cBhvr>
                                        <p:cTn id="38" dur="500" fill="hold"/>
                                        <p:tgtEl>
                                          <p:spTgt spid="55"/>
                                        </p:tgtEl>
                                        <p:attrNameLst>
                                          <p:attrName>ppt_x</p:attrName>
                                        </p:attrNameLst>
                                      </p:cBhvr>
                                      <p:tavLst>
                                        <p:tav tm="0">
                                          <p:val>
                                            <p:strVal val="#ppt_x"/>
                                          </p:val>
                                        </p:tav>
                                        <p:tav tm="100000">
                                          <p:val>
                                            <p:strVal val="#ppt_x"/>
                                          </p:val>
                                        </p:tav>
                                      </p:tavLst>
                                    </p:anim>
                                    <p:anim calcmode="lin" valueType="num">
                                      <p:cBhvr>
                                        <p:cTn id="39" dur="500" fill="hold"/>
                                        <p:tgtEl>
                                          <p:spTgt spid="55"/>
                                        </p:tgtEl>
                                        <p:attrNameLst>
                                          <p:attrName>ppt_y</p:attrName>
                                        </p:attrNameLst>
                                      </p:cBhvr>
                                      <p:tavLst>
                                        <p:tav tm="0">
                                          <p:val>
                                            <p:strVal val="#ppt_y-.1"/>
                                          </p:val>
                                        </p:tav>
                                        <p:tav tm="100000">
                                          <p:val>
                                            <p:strVal val="#ppt_y"/>
                                          </p:val>
                                        </p:tav>
                                      </p:tavLst>
                                    </p:anim>
                                  </p:childTnLst>
                                </p:cTn>
                              </p:par>
                            </p:childTnLst>
                          </p:cTn>
                        </p:par>
                        <p:par>
                          <p:cTn id="40" fill="hold">
                            <p:stCondLst>
                              <p:cond delay="2000"/>
                            </p:stCondLst>
                            <p:childTnLst>
                              <p:par>
                                <p:cTn id="41" presetID="47" presetClass="entr" presetSubtype="0" fill="hold" grpId="0"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fade">
                                      <p:cBhvr>
                                        <p:cTn id="43" dur="500"/>
                                        <p:tgtEl>
                                          <p:spTgt spid="57"/>
                                        </p:tgtEl>
                                      </p:cBhvr>
                                    </p:animEffect>
                                    <p:anim calcmode="lin" valueType="num">
                                      <p:cBhvr>
                                        <p:cTn id="44" dur="500" fill="hold"/>
                                        <p:tgtEl>
                                          <p:spTgt spid="57"/>
                                        </p:tgtEl>
                                        <p:attrNameLst>
                                          <p:attrName>ppt_x</p:attrName>
                                        </p:attrNameLst>
                                      </p:cBhvr>
                                      <p:tavLst>
                                        <p:tav tm="0">
                                          <p:val>
                                            <p:strVal val="#ppt_x"/>
                                          </p:val>
                                        </p:tav>
                                        <p:tav tm="100000">
                                          <p:val>
                                            <p:strVal val="#ppt_x"/>
                                          </p:val>
                                        </p:tav>
                                      </p:tavLst>
                                    </p:anim>
                                    <p:anim calcmode="lin" valueType="num">
                                      <p:cBhvr>
                                        <p:cTn id="45" dur="500" fill="hold"/>
                                        <p:tgtEl>
                                          <p:spTgt spid="57"/>
                                        </p:tgtEl>
                                        <p:attrNameLst>
                                          <p:attrName>ppt_y</p:attrName>
                                        </p:attrNameLst>
                                      </p:cBhvr>
                                      <p:tavLst>
                                        <p:tav tm="0">
                                          <p:val>
                                            <p:strVal val="#ppt_y-.1"/>
                                          </p:val>
                                        </p:tav>
                                        <p:tav tm="100000">
                                          <p:val>
                                            <p:strVal val="#ppt_y"/>
                                          </p:val>
                                        </p:tav>
                                      </p:tavLst>
                                    </p:anim>
                                  </p:childTnLst>
                                </p:cTn>
                              </p:par>
                            </p:childTnLst>
                          </p:cTn>
                        </p:par>
                        <p:par>
                          <p:cTn id="46" fill="hold">
                            <p:stCondLst>
                              <p:cond delay="2500"/>
                            </p:stCondLst>
                            <p:childTnLst>
                              <p:par>
                                <p:cTn id="47" presetID="47" presetClass="entr" presetSubtype="0" fill="hold" grpId="0" nodeType="afterEffect">
                                  <p:stCondLst>
                                    <p:cond delay="0"/>
                                  </p:stCondLst>
                                  <p:childTnLst>
                                    <p:set>
                                      <p:cBhvr>
                                        <p:cTn id="48" dur="1" fill="hold">
                                          <p:stCondLst>
                                            <p:cond delay="0"/>
                                          </p:stCondLst>
                                        </p:cTn>
                                        <p:tgtEl>
                                          <p:spTgt spid="61"/>
                                        </p:tgtEl>
                                        <p:attrNameLst>
                                          <p:attrName>style.visibility</p:attrName>
                                        </p:attrNameLst>
                                      </p:cBhvr>
                                      <p:to>
                                        <p:strVal val="visible"/>
                                      </p:to>
                                    </p:set>
                                    <p:animEffect transition="in" filter="fade">
                                      <p:cBhvr>
                                        <p:cTn id="49" dur="500"/>
                                        <p:tgtEl>
                                          <p:spTgt spid="61"/>
                                        </p:tgtEl>
                                      </p:cBhvr>
                                    </p:animEffect>
                                    <p:anim calcmode="lin" valueType="num">
                                      <p:cBhvr>
                                        <p:cTn id="50" dur="500" fill="hold"/>
                                        <p:tgtEl>
                                          <p:spTgt spid="61"/>
                                        </p:tgtEl>
                                        <p:attrNameLst>
                                          <p:attrName>ppt_x</p:attrName>
                                        </p:attrNameLst>
                                      </p:cBhvr>
                                      <p:tavLst>
                                        <p:tav tm="0">
                                          <p:val>
                                            <p:strVal val="#ppt_x"/>
                                          </p:val>
                                        </p:tav>
                                        <p:tav tm="100000">
                                          <p:val>
                                            <p:strVal val="#ppt_x"/>
                                          </p:val>
                                        </p:tav>
                                      </p:tavLst>
                                    </p:anim>
                                    <p:anim calcmode="lin" valueType="num">
                                      <p:cBhvr>
                                        <p:cTn id="51" dur="500" fill="hold"/>
                                        <p:tgtEl>
                                          <p:spTgt spid="61"/>
                                        </p:tgtEl>
                                        <p:attrNameLst>
                                          <p:attrName>ppt_y</p:attrName>
                                        </p:attrNameLst>
                                      </p:cBhvr>
                                      <p:tavLst>
                                        <p:tav tm="0">
                                          <p:val>
                                            <p:strVal val="#ppt_y-.1"/>
                                          </p:val>
                                        </p:tav>
                                        <p:tav tm="100000">
                                          <p:val>
                                            <p:strVal val="#ppt_y"/>
                                          </p:val>
                                        </p:tav>
                                      </p:tavLst>
                                    </p:anim>
                                  </p:childTnLst>
                                </p:cTn>
                              </p:par>
                            </p:childTnLst>
                          </p:cTn>
                        </p:par>
                        <p:par>
                          <p:cTn id="52" fill="hold">
                            <p:stCondLst>
                              <p:cond delay="3000"/>
                            </p:stCondLst>
                            <p:childTnLst>
                              <p:par>
                                <p:cTn id="53" presetID="47" presetClass="entr" presetSubtype="0" fill="hold" grpId="0" nodeType="after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fade">
                                      <p:cBhvr>
                                        <p:cTn id="55" dur="500"/>
                                        <p:tgtEl>
                                          <p:spTgt spid="63"/>
                                        </p:tgtEl>
                                      </p:cBhvr>
                                    </p:animEffect>
                                    <p:anim calcmode="lin" valueType="num">
                                      <p:cBhvr>
                                        <p:cTn id="56" dur="500" fill="hold"/>
                                        <p:tgtEl>
                                          <p:spTgt spid="63"/>
                                        </p:tgtEl>
                                        <p:attrNameLst>
                                          <p:attrName>ppt_x</p:attrName>
                                        </p:attrNameLst>
                                      </p:cBhvr>
                                      <p:tavLst>
                                        <p:tav tm="0">
                                          <p:val>
                                            <p:strVal val="#ppt_x"/>
                                          </p:val>
                                        </p:tav>
                                        <p:tav tm="100000">
                                          <p:val>
                                            <p:strVal val="#ppt_x"/>
                                          </p:val>
                                        </p:tav>
                                      </p:tavLst>
                                    </p:anim>
                                    <p:anim calcmode="lin" valueType="num">
                                      <p:cBhvr>
                                        <p:cTn id="57" dur="500" fill="hold"/>
                                        <p:tgtEl>
                                          <p:spTgt spid="63"/>
                                        </p:tgtEl>
                                        <p:attrNameLst>
                                          <p:attrName>ppt_y</p:attrName>
                                        </p:attrNameLst>
                                      </p:cBhvr>
                                      <p:tavLst>
                                        <p:tav tm="0">
                                          <p:val>
                                            <p:strVal val="#ppt_y-.1"/>
                                          </p:val>
                                        </p:tav>
                                        <p:tav tm="100000">
                                          <p:val>
                                            <p:strVal val="#ppt_y"/>
                                          </p:val>
                                        </p:tav>
                                      </p:tavLst>
                                    </p:anim>
                                  </p:childTnLst>
                                </p:cTn>
                              </p:par>
                            </p:childTnLst>
                          </p:cTn>
                        </p:par>
                        <p:par>
                          <p:cTn id="58" fill="hold">
                            <p:stCondLst>
                              <p:cond delay="3500"/>
                            </p:stCondLst>
                            <p:childTnLst>
                              <p:par>
                                <p:cTn id="59" presetID="47" presetClass="entr" presetSubtype="0" fill="hold" grpId="0" nodeType="afterEffect">
                                  <p:stCondLst>
                                    <p:cond delay="0"/>
                                  </p:stCondLst>
                                  <p:childTnLst>
                                    <p:set>
                                      <p:cBhvr>
                                        <p:cTn id="60" dur="1" fill="hold">
                                          <p:stCondLst>
                                            <p:cond delay="0"/>
                                          </p:stCondLst>
                                        </p:cTn>
                                        <p:tgtEl>
                                          <p:spTgt spid="62"/>
                                        </p:tgtEl>
                                        <p:attrNameLst>
                                          <p:attrName>style.visibility</p:attrName>
                                        </p:attrNameLst>
                                      </p:cBhvr>
                                      <p:to>
                                        <p:strVal val="visible"/>
                                      </p:to>
                                    </p:set>
                                    <p:animEffect transition="in" filter="fade">
                                      <p:cBhvr>
                                        <p:cTn id="61" dur="500"/>
                                        <p:tgtEl>
                                          <p:spTgt spid="62"/>
                                        </p:tgtEl>
                                      </p:cBhvr>
                                    </p:animEffect>
                                    <p:anim calcmode="lin" valueType="num">
                                      <p:cBhvr>
                                        <p:cTn id="62" dur="500" fill="hold"/>
                                        <p:tgtEl>
                                          <p:spTgt spid="62"/>
                                        </p:tgtEl>
                                        <p:attrNameLst>
                                          <p:attrName>ppt_x</p:attrName>
                                        </p:attrNameLst>
                                      </p:cBhvr>
                                      <p:tavLst>
                                        <p:tav tm="0">
                                          <p:val>
                                            <p:strVal val="#ppt_x"/>
                                          </p:val>
                                        </p:tav>
                                        <p:tav tm="100000">
                                          <p:val>
                                            <p:strVal val="#ppt_x"/>
                                          </p:val>
                                        </p:tav>
                                      </p:tavLst>
                                    </p:anim>
                                    <p:anim calcmode="lin" valueType="num">
                                      <p:cBhvr>
                                        <p:cTn id="63" dur="500" fill="hold"/>
                                        <p:tgtEl>
                                          <p:spTgt spid="62"/>
                                        </p:tgtEl>
                                        <p:attrNameLst>
                                          <p:attrName>ppt_y</p:attrName>
                                        </p:attrNameLst>
                                      </p:cBhvr>
                                      <p:tavLst>
                                        <p:tav tm="0">
                                          <p:val>
                                            <p:strVal val="#ppt_y-.1"/>
                                          </p:val>
                                        </p:tav>
                                        <p:tav tm="100000">
                                          <p:val>
                                            <p:strVal val="#ppt_y"/>
                                          </p:val>
                                        </p:tav>
                                      </p:tavLst>
                                    </p:anim>
                                  </p:childTnLst>
                                </p:cTn>
                              </p:par>
                            </p:childTnLst>
                          </p:cTn>
                        </p:par>
                        <p:par>
                          <p:cTn id="64" fill="hold">
                            <p:stCondLst>
                              <p:cond delay="4000"/>
                            </p:stCondLst>
                            <p:childTnLst>
                              <p:par>
                                <p:cTn id="65" presetID="47" presetClass="entr" presetSubtype="0"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anim calcmode="lin" valueType="num">
                                      <p:cBhvr>
                                        <p:cTn id="68" dur="500" fill="hold"/>
                                        <p:tgtEl>
                                          <p:spTgt spid="64"/>
                                        </p:tgtEl>
                                        <p:attrNameLst>
                                          <p:attrName>ppt_x</p:attrName>
                                        </p:attrNameLst>
                                      </p:cBhvr>
                                      <p:tavLst>
                                        <p:tav tm="0">
                                          <p:val>
                                            <p:strVal val="#ppt_x"/>
                                          </p:val>
                                        </p:tav>
                                        <p:tav tm="100000">
                                          <p:val>
                                            <p:strVal val="#ppt_x"/>
                                          </p:val>
                                        </p:tav>
                                      </p:tavLst>
                                    </p:anim>
                                    <p:anim calcmode="lin" valueType="num">
                                      <p:cBhvr>
                                        <p:cTn id="69" dur="500" fill="hold"/>
                                        <p:tgtEl>
                                          <p:spTgt spid="64"/>
                                        </p:tgtEl>
                                        <p:attrNameLst>
                                          <p:attrName>ppt_y</p:attrName>
                                        </p:attrNameLst>
                                      </p:cBhvr>
                                      <p:tavLst>
                                        <p:tav tm="0">
                                          <p:val>
                                            <p:strVal val="#ppt_y-.1"/>
                                          </p:val>
                                        </p:tav>
                                        <p:tav tm="100000">
                                          <p:val>
                                            <p:strVal val="#ppt_y"/>
                                          </p:val>
                                        </p:tav>
                                      </p:tavLst>
                                    </p:anim>
                                  </p:childTnLst>
                                </p:cTn>
                              </p:par>
                            </p:childTnLst>
                          </p:cTn>
                        </p:par>
                        <p:par>
                          <p:cTn id="70" fill="hold">
                            <p:stCondLst>
                              <p:cond delay="4500"/>
                            </p:stCondLst>
                            <p:childTnLst>
                              <p:par>
                                <p:cTn id="71" presetID="47" presetClass="entr" presetSubtype="0" fill="hold" grpId="0" nodeType="afterEffect">
                                  <p:stCondLst>
                                    <p:cond delay="0"/>
                                  </p:stCondLst>
                                  <p:childTnLst>
                                    <p:set>
                                      <p:cBhvr>
                                        <p:cTn id="72" dur="1" fill="hold">
                                          <p:stCondLst>
                                            <p:cond delay="0"/>
                                          </p:stCondLst>
                                        </p:cTn>
                                        <p:tgtEl>
                                          <p:spTgt spid="65"/>
                                        </p:tgtEl>
                                        <p:attrNameLst>
                                          <p:attrName>style.visibility</p:attrName>
                                        </p:attrNameLst>
                                      </p:cBhvr>
                                      <p:to>
                                        <p:strVal val="visible"/>
                                      </p:to>
                                    </p:set>
                                    <p:animEffect transition="in" filter="fade">
                                      <p:cBhvr>
                                        <p:cTn id="73" dur="500"/>
                                        <p:tgtEl>
                                          <p:spTgt spid="65"/>
                                        </p:tgtEl>
                                      </p:cBhvr>
                                    </p:animEffect>
                                    <p:anim calcmode="lin" valueType="num">
                                      <p:cBhvr>
                                        <p:cTn id="74" dur="500" fill="hold"/>
                                        <p:tgtEl>
                                          <p:spTgt spid="65"/>
                                        </p:tgtEl>
                                        <p:attrNameLst>
                                          <p:attrName>ppt_x</p:attrName>
                                        </p:attrNameLst>
                                      </p:cBhvr>
                                      <p:tavLst>
                                        <p:tav tm="0">
                                          <p:val>
                                            <p:strVal val="#ppt_x"/>
                                          </p:val>
                                        </p:tav>
                                        <p:tav tm="100000">
                                          <p:val>
                                            <p:strVal val="#ppt_x"/>
                                          </p:val>
                                        </p:tav>
                                      </p:tavLst>
                                    </p:anim>
                                    <p:anim calcmode="lin" valueType="num">
                                      <p:cBhvr>
                                        <p:cTn id="75" dur="500" fill="hold"/>
                                        <p:tgtEl>
                                          <p:spTgt spid="65"/>
                                        </p:tgtEl>
                                        <p:attrNameLst>
                                          <p:attrName>ppt_y</p:attrName>
                                        </p:attrNameLst>
                                      </p:cBhvr>
                                      <p:tavLst>
                                        <p:tav tm="0">
                                          <p:val>
                                            <p:strVal val="#ppt_y-.1"/>
                                          </p:val>
                                        </p:tav>
                                        <p:tav tm="100000">
                                          <p:val>
                                            <p:strVal val="#ppt_y"/>
                                          </p:val>
                                        </p:tav>
                                      </p:tavLst>
                                    </p:anim>
                                  </p:childTnLst>
                                </p:cTn>
                              </p:par>
                            </p:childTnLst>
                          </p:cTn>
                        </p:par>
                        <p:par>
                          <p:cTn id="76" fill="hold">
                            <p:stCondLst>
                              <p:cond delay="5000"/>
                            </p:stCondLst>
                            <p:childTnLst>
                              <p:par>
                                <p:cTn id="77" presetID="47" presetClass="entr" presetSubtype="0" fill="hold" grpId="0" nodeType="afterEffect">
                                  <p:stCondLst>
                                    <p:cond delay="0"/>
                                  </p:stCondLst>
                                  <p:childTnLst>
                                    <p:set>
                                      <p:cBhvr>
                                        <p:cTn id="78" dur="1" fill="hold">
                                          <p:stCondLst>
                                            <p:cond delay="0"/>
                                          </p:stCondLst>
                                        </p:cTn>
                                        <p:tgtEl>
                                          <p:spTgt spid="66"/>
                                        </p:tgtEl>
                                        <p:attrNameLst>
                                          <p:attrName>style.visibility</p:attrName>
                                        </p:attrNameLst>
                                      </p:cBhvr>
                                      <p:to>
                                        <p:strVal val="visible"/>
                                      </p:to>
                                    </p:set>
                                    <p:animEffect transition="in" filter="fade">
                                      <p:cBhvr>
                                        <p:cTn id="79" dur="500"/>
                                        <p:tgtEl>
                                          <p:spTgt spid="66"/>
                                        </p:tgtEl>
                                      </p:cBhvr>
                                    </p:animEffect>
                                    <p:anim calcmode="lin" valueType="num">
                                      <p:cBhvr>
                                        <p:cTn id="80" dur="500" fill="hold"/>
                                        <p:tgtEl>
                                          <p:spTgt spid="66"/>
                                        </p:tgtEl>
                                        <p:attrNameLst>
                                          <p:attrName>ppt_x</p:attrName>
                                        </p:attrNameLst>
                                      </p:cBhvr>
                                      <p:tavLst>
                                        <p:tav tm="0">
                                          <p:val>
                                            <p:strVal val="#ppt_x"/>
                                          </p:val>
                                        </p:tav>
                                        <p:tav tm="100000">
                                          <p:val>
                                            <p:strVal val="#ppt_x"/>
                                          </p:val>
                                        </p:tav>
                                      </p:tavLst>
                                    </p:anim>
                                    <p:anim calcmode="lin" valueType="num">
                                      <p:cBhvr>
                                        <p:cTn id="81" dur="5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7" presetClass="emph" presetSubtype="2" fill="hold" nodeType="clickEffect">
                                  <p:stCondLst>
                                    <p:cond delay="0"/>
                                  </p:stCondLst>
                                  <p:childTnLst>
                                    <p:animClr clrSpc="rgb">
                                      <p:cBhvr>
                                        <p:cTn id="85" dur="1000" fill="hold"/>
                                        <p:tgtEl>
                                          <p:spTgt spid="78"/>
                                        </p:tgtEl>
                                        <p:attrNameLst>
                                          <p:attrName>stroke.color</p:attrName>
                                        </p:attrNameLst>
                                      </p:cBhvr>
                                      <p:to>
                                        <a:schemeClr val="hlink"/>
                                      </p:to>
                                    </p:animClr>
                                    <p:set>
                                      <p:cBhvr>
                                        <p:cTn id="86" dur="1000" fill="hold"/>
                                        <p:tgtEl>
                                          <p:spTgt spid="78"/>
                                        </p:tgtEl>
                                        <p:attrNameLst>
                                          <p:attrName>stroke.on</p:attrName>
                                        </p:attrNameLst>
                                      </p:cBhvr>
                                      <p:to>
                                        <p:strVal val="true"/>
                                      </p:to>
                                    </p:set>
                                  </p:childTnLst>
                                </p:cTn>
                              </p:par>
                              <p:par>
                                <p:cTn id="87" presetID="42" presetClass="path" presetSubtype="0" accel="50000" decel="50000" fill="hold" grpId="1" nodeType="withEffect">
                                  <p:stCondLst>
                                    <p:cond delay="0"/>
                                  </p:stCondLst>
                                  <p:childTnLst>
                                    <p:animMotion origin="layout" path="M 0.00416 2.22222E-6 L 3.33333E-6 0.05555 " pathEditMode="relative" rAng="0" ptsTypes="AA">
                                      <p:cBhvr>
                                        <p:cTn id="88" dur="1000" fill="hold"/>
                                        <p:tgtEl>
                                          <p:spTgt spid="78"/>
                                        </p:tgtEl>
                                        <p:attrNameLst>
                                          <p:attrName>ppt_x</p:attrName>
                                          <p:attrName>ppt_y</p:attrName>
                                        </p:attrNameLst>
                                      </p:cBhvr>
                                      <p:rCtr x="-2" y="28"/>
                                    </p:animMotion>
                                  </p:childTnLst>
                                </p:cTn>
                              </p:par>
                            </p:childTnLst>
                          </p:cTn>
                        </p:par>
                      </p:childTnLst>
                    </p:cTn>
                  </p:par>
                  <p:par>
                    <p:cTn id="89" fill="hold">
                      <p:stCondLst>
                        <p:cond delay="indefinite"/>
                      </p:stCondLst>
                      <p:childTnLst>
                        <p:par>
                          <p:cTn id="90" fill="hold">
                            <p:stCondLst>
                              <p:cond delay="0"/>
                            </p:stCondLst>
                            <p:childTnLst>
                              <p:par>
                                <p:cTn id="91" presetID="47" presetClass="entr" presetSubtype="0" fill="hold" grpId="0" nodeType="clickEffect">
                                  <p:stCondLst>
                                    <p:cond delay="0"/>
                                  </p:stCondLst>
                                  <p:childTnLst>
                                    <p:set>
                                      <p:cBhvr>
                                        <p:cTn id="92" dur="1" fill="hold">
                                          <p:stCondLst>
                                            <p:cond delay="0"/>
                                          </p:stCondLst>
                                        </p:cTn>
                                        <p:tgtEl>
                                          <p:spTgt spid="67"/>
                                        </p:tgtEl>
                                        <p:attrNameLst>
                                          <p:attrName>style.visibility</p:attrName>
                                        </p:attrNameLst>
                                      </p:cBhvr>
                                      <p:to>
                                        <p:strVal val="visible"/>
                                      </p:to>
                                    </p:set>
                                    <p:animEffect transition="in" filter="fade">
                                      <p:cBhvr>
                                        <p:cTn id="93" dur="500"/>
                                        <p:tgtEl>
                                          <p:spTgt spid="67"/>
                                        </p:tgtEl>
                                      </p:cBhvr>
                                    </p:animEffect>
                                    <p:anim calcmode="lin" valueType="num">
                                      <p:cBhvr>
                                        <p:cTn id="94" dur="500" fill="hold"/>
                                        <p:tgtEl>
                                          <p:spTgt spid="67"/>
                                        </p:tgtEl>
                                        <p:attrNameLst>
                                          <p:attrName>ppt_x</p:attrName>
                                        </p:attrNameLst>
                                      </p:cBhvr>
                                      <p:tavLst>
                                        <p:tav tm="0">
                                          <p:val>
                                            <p:strVal val="#ppt_x"/>
                                          </p:val>
                                        </p:tav>
                                        <p:tav tm="100000">
                                          <p:val>
                                            <p:strVal val="#ppt_x"/>
                                          </p:val>
                                        </p:tav>
                                      </p:tavLst>
                                    </p:anim>
                                    <p:anim calcmode="lin" valueType="num">
                                      <p:cBhvr>
                                        <p:cTn id="95" dur="500" fill="hold"/>
                                        <p:tgtEl>
                                          <p:spTgt spid="67"/>
                                        </p:tgtEl>
                                        <p:attrNameLst>
                                          <p:attrName>ppt_y</p:attrName>
                                        </p:attrNameLst>
                                      </p:cBhvr>
                                      <p:tavLst>
                                        <p:tav tm="0">
                                          <p:val>
                                            <p:strVal val="#ppt_y-.1"/>
                                          </p:val>
                                        </p:tav>
                                        <p:tav tm="100000">
                                          <p:val>
                                            <p:strVal val="#ppt_y"/>
                                          </p:val>
                                        </p:tav>
                                      </p:tavLst>
                                    </p:anim>
                                  </p:childTnLst>
                                </p:cTn>
                              </p:par>
                            </p:childTnLst>
                          </p:cTn>
                        </p:par>
                        <p:par>
                          <p:cTn id="96" fill="hold">
                            <p:stCondLst>
                              <p:cond delay="500"/>
                            </p:stCondLst>
                            <p:childTnLst>
                              <p:par>
                                <p:cTn id="97" presetID="47" presetClass="entr" presetSubtype="0" fill="hold" grpId="0" nodeType="afterEffect">
                                  <p:stCondLst>
                                    <p:cond delay="0"/>
                                  </p:stCondLst>
                                  <p:childTnLst>
                                    <p:set>
                                      <p:cBhvr>
                                        <p:cTn id="98" dur="1" fill="hold">
                                          <p:stCondLst>
                                            <p:cond delay="0"/>
                                          </p:stCondLst>
                                        </p:cTn>
                                        <p:tgtEl>
                                          <p:spTgt spid="68"/>
                                        </p:tgtEl>
                                        <p:attrNameLst>
                                          <p:attrName>style.visibility</p:attrName>
                                        </p:attrNameLst>
                                      </p:cBhvr>
                                      <p:to>
                                        <p:strVal val="visible"/>
                                      </p:to>
                                    </p:set>
                                    <p:animEffect transition="in" filter="fade">
                                      <p:cBhvr>
                                        <p:cTn id="99" dur="500"/>
                                        <p:tgtEl>
                                          <p:spTgt spid="68"/>
                                        </p:tgtEl>
                                      </p:cBhvr>
                                    </p:animEffect>
                                    <p:anim calcmode="lin" valueType="num">
                                      <p:cBhvr>
                                        <p:cTn id="100" dur="500" fill="hold"/>
                                        <p:tgtEl>
                                          <p:spTgt spid="68"/>
                                        </p:tgtEl>
                                        <p:attrNameLst>
                                          <p:attrName>ppt_x</p:attrName>
                                        </p:attrNameLst>
                                      </p:cBhvr>
                                      <p:tavLst>
                                        <p:tav tm="0">
                                          <p:val>
                                            <p:strVal val="#ppt_x"/>
                                          </p:val>
                                        </p:tav>
                                        <p:tav tm="100000">
                                          <p:val>
                                            <p:strVal val="#ppt_x"/>
                                          </p:val>
                                        </p:tav>
                                      </p:tavLst>
                                    </p:anim>
                                    <p:anim calcmode="lin" valueType="num">
                                      <p:cBhvr>
                                        <p:cTn id="101" dur="500" fill="hold"/>
                                        <p:tgtEl>
                                          <p:spTgt spid="68"/>
                                        </p:tgtEl>
                                        <p:attrNameLst>
                                          <p:attrName>ppt_y</p:attrName>
                                        </p:attrNameLst>
                                      </p:cBhvr>
                                      <p:tavLst>
                                        <p:tav tm="0">
                                          <p:val>
                                            <p:strVal val="#ppt_y-.1"/>
                                          </p:val>
                                        </p:tav>
                                        <p:tav tm="100000">
                                          <p:val>
                                            <p:strVal val="#ppt_y"/>
                                          </p:val>
                                        </p:tav>
                                      </p:tavLst>
                                    </p:anim>
                                  </p:childTnLst>
                                </p:cTn>
                              </p:par>
                            </p:childTnLst>
                          </p:cTn>
                        </p:par>
                        <p:par>
                          <p:cTn id="102" fill="hold">
                            <p:stCondLst>
                              <p:cond delay="1000"/>
                            </p:stCondLst>
                            <p:childTnLst>
                              <p:par>
                                <p:cTn id="103" presetID="47" presetClass="entr" presetSubtype="0" fill="hold" grpId="0" nodeType="afterEffect">
                                  <p:stCondLst>
                                    <p:cond delay="0"/>
                                  </p:stCondLst>
                                  <p:childTnLst>
                                    <p:set>
                                      <p:cBhvr>
                                        <p:cTn id="104" dur="1" fill="hold">
                                          <p:stCondLst>
                                            <p:cond delay="0"/>
                                          </p:stCondLst>
                                        </p:cTn>
                                        <p:tgtEl>
                                          <p:spTgt spid="69"/>
                                        </p:tgtEl>
                                        <p:attrNameLst>
                                          <p:attrName>style.visibility</p:attrName>
                                        </p:attrNameLst>
                                      </p:cBhvr>
                                      <p:to>
                                        <p:strVal val="visible"/>
                                      </p:to>
                                    </p:set>
                                    <p:animEffect transition="in" filter="fade">
                                      <p:cBhvr>
                                        <p:cTn id="105" dur="500"/>
                                        <p:tgtEl>
                                          <p:spTgt spid="69"/>
                                        </p:tgtEl>
                                      </p:cBhvr>
                                    </p:animEffect>
                                    <p:anim calcmode="lin" valueType="num">
                                      <p:cBhvr>
                                        <p:cTn id="106" dur="500" fill="hold"/>
                                        <p:tgtEl>
                                          <p:spTgt spid="69"/>
                                        </p:tgtEl>
                                        <p:attrNameLst>
                                          <p:attrName>ppt_x</p:attrName>
                                        </p:attrNameLst>
                                      </p:cBhvr>
                                      <p:tavLst>
                                        <p:tav tm="0">
                                          <p:val>
                                            <p:strVal val="#ppt_x"/>
                                          </p:val>
                                        </p:tav>
                                        <p:tav tm="100000">
                                          <p:val>
                                            <p:strVal val="#ppt_x"/>
                                          </p:val>
                                        </p:tav>
                                      </p:tavLst>
                                    </p:anim>
                                    <p:anim calcmode="lin" valueType="num">
                                      <p:cBhvr>
                                        <p:cTn id="107" dur="500" fill="hold"/>
                                        <p:tgtEl>
                                          <p:spTgt spid="69"/>
                                        </p:tgtEl>
                                        <p:attrNameLst>
                                          <p:attrName>ppt_y</p:attrName>
                                        </p:attrNameLst>
                                      </p:cBhvr>
                                      <p:tavLst>
                                        <p:tav tm="0">
                                          <p:val>
                                            <p:strVal val="#ppt_y-.1"/>
                                          </p:val>
                                        </p:tav>
                                        <p:tav tm="100000">
                                          <p:val>
                                            <p:strVal val="#ppt_y"/>
                                          </p:val>
                                        </p:tav>
                                      </p:tavLst>
                                    </p:anim>
                                  </p:childTnLst>
                                </p:cTn>
                              </p:par>
                            </p:childTnLst>
                          </p:cTn>
                        </p:par>
                        <p:par>
                          <p:cTn id="108" fill="hold">
                            <p:stCondLst>
                              <p:cond delay="1500"/>
                            </p:stCondLst>
                            <p:childTnLst>
                              <p:par>
                                <p:cTn id="109" presetID="47" presetClass="entr" presetSubtype="0" fill="hold" grpId="0" nodeType="afterEffect">
                                  <p:stCondLst>
                                    <p:cond delay="0"/>
                                  </p:stCondLst>
                                  <p:childTnLst>
                                    <p:set>
                                      <p:cBhvr>
                                        <p:cTn id="110" dur="1" fill="hold">
                                          <p:stCondLst>
                                            <p:cond delay="0"/>
                                          </p:stCondLst>
                                        </p:cTn>
                                        <p:tgtEl>
                                          <p:spTgt spid="70"/>
                                        </p:tgtEl>
                                        <p:attrNameLst>
                                          <p:attrName>style.visibility</p:attrName>
                                        </p:attrNameLst>
                                      </p:cBhvr>
                                      <p:to>
                                        <p:strVal val="visible"/>
                                      </p:to>
                                    </p:set>
                                    <p:animEffect transition="in" filter="fade">
                                      <p:cBhvr>
                                        <p:cTn id="111" dur="500"/>
                                        <p:tgtEl>
                                          <p:spTgt spid="70"/>
                                        </p:tgtEl>
                                      </p:cBhvr>
                                    </p:animEffect>
                                    <p:anim calcmode="lin" valueType="num">
                                      <p:cBhvr>
                                        <p:cTn id="112" dur="500" fill="hold"/>
                                        <p:tgtEl>
                                          <p:spTgt spid="70"/>
                                        </p:tgtEl>
                                        <p:attrNameLst>
                                          <p:attrName>ppt_x</p:attrName>
                                        </p:attrNameLst>
                                      </p:cBhvr>
                                      <p:tavLst>
                                        <p:tav tm="0">
                                          <p:val>
                                            <p:strVal val="#ppt_x"/>
                                          </p:val>
                                        </p:tav>
                                        <p:tav tm="100000">
                                          <p:val>
                                            <p:strVal val="#ppt_x"/>
                                          </p:val>
                                        </p:tav>
                                      </p:tavLst>
                                    </p:anim>
                                    <p:anim calcmode="lin" valueType="num">
                                      <p:cBhvr>
                                        <p:cTn id="113" dur="500" fill="hold"/>
                                        <p:tgtEl>
                                          <p:spTgt spid="70"/>
                                        </p:tgtEl>
                                        <p:attrNameLst>
                                          <p:attrName>ppt_y</p:attrName>
                                        </p:attrNameLst>
                                      </p:cBhvr>
                                      <p:tavLst>
                                        <p:tav tm="0">
                                          <p:val>
                                            <p:strVal val="#ppt_y-.1"/>
                                          </p:val>
                                        </p:tav>
                                        <p:tav tm="100000">
                                          <p:val>
                                            <p:strVal val="#ppt_y"/>
                                          </p:val>
                                        </p:tav>
                                      </p:tavLst>
                                    </p:anim>
                                  </p:childTnLst>
                                </p:cTn>
                              </p:par>
                            </p:childTnLst>
                          </p:cTn>
                        </p:par>
                        <p:par>
                          <p:cTn id="114" fill="hold">
                            <p:stCondLst>
                              <p:cond delay="2000"/>
                            </p:stCondLst>
                            <p:childTnLst>
                              <p:par>
                                <p:cTn id="115" presetID="47" presetClass="entr" presetSubtype="0"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Effect transition="in" filter="fade">
                                      <p:cBhvr>
                                        <p:cTn id="117" dur="500"/>
                                        <p:tgtEl>
                                          <p:spTgt spid="71"/>
                                        </p:tgtEl>
                                      </p:cBhvr>
                                    </p:animEffect>
                                    <p:anim calcmode="lin" valueType="num">
                                      <p:cBhvr>
                                        <p:cTn id="118" dur="500" fill="hold"/>
                                        <p:tgtEl>
                                          <p:spTgt spid="71"/>
                                        </p:tgtEl>
                                        <p:attrNameLst>
                                          <p:attrName>ppt_x</p:attrName>
                                        </p:attrNameLst>
                                      </p:cBhvr>
                                      <p:tavLst>
                                        <p:tav tm="0">
                                          <p:val>
                                            <p:strVal val="#ppt_x"/>
                                          </p:val>
                                        </p:tav>
                                        <p:tav tm="100000">
                                          <p:val>
                                            <p:strVal val="#ppt_x"/>
                                          </p:val>
                                        </p:tav>
                                      </p:tavLst>
                                    </p:anim>
                                    <p:anim calcmode="lin" valueType="num">
                                      <p:cBhvr>
                                        <p:cTn id="119" dur="500" fill="hold"/>
                                        <p:tgtEl>
                                          <p:spTgt spid="71"/>
                                        </p:tgtEl>
                                        <p:attrNameLst>
                                          <p:attrName>ppt_y</p:attrName>
                                        </p:attrNameLst>
                                      </p:cBhvr>
                                      <p:tavLst>
                                        <p:tav tm="0">
                                          <p:val>
                                            <p:strVal val="#ppt_y-.1"/>
                                          </p:val>
                                        </p:tav>
                                        <p:tav tm="100000">
                                          <p:val>
                                            <p:strVal val="#ppt_y"/>
                                          </p:val>
                                        </p:tav>
                                      </p:tavLst>
                                    </p:anim>
                                  </p:childTnLst>
                                </p:cTn>
                              </p:par>
                            </p:childTnLst>
                          </p:cTn>
                        </p:par>
                        <p:par>
                          <p:cTn id="120" fill="hold">
                            <p:stCondLst>
                              <p:cond delay="2500"/>
                            </p:stCondLst>
                            <p:childTnLst>
                              <p:par>
                                <p:cTn id="121" presetID="47" presetClass="entr" presetSubtype="0" fill="hold" grpId="0" nodeType="afterEffect">
                                  <p:stCondLst>
                                    <p:cond delay="0"/>
                                  </p:stCondLst>
                                  <p:childTnLst>
                                    <p:set>
                                      <p:cBhvr>
                                        <p:cTn id="122" dur="1" fill="hold">
                                          <p:stCondLst>
                                            <p:cond delay="0"/>
                                          </p:stCondLst>
                                        </p:cTn>
                                        <p:tgtEl>
                                          <p:spTgt spid="72"/>
                                        </p:tgtEl>
                                        <p:attrNameLst>
                                          <p:attrName>style.visibility</p:attrName>
                                        </p:attrNameLst>
                                      </p:cBhvr>
                                      <p:to>
                                        <p:strVal val="visible"/>
                                      </p:to>
                                    </p:set>
                                    <p:animEffect transition="in" filter="fade">
                                      <p:cBhvr>
                                        <p:cTn id="123" dur="500"/>
                                        <p:tgtEl>
                                          <p:spTgt spid="72"/>
                                        </p:tgtEl>
                                      </p:cBhvr>
                                    </p:animEffect>
                                    <p:anim calcmode="lin" valueType="num">
                                      <p:cBhvr>
                                        <p:cTn id="124" dur="500" fill="hold"/>
                                        <p:tgtEl>
                                          <p:spTgt spid="72"/>
                                        </p:tgtEl>
                                        <p:attrNameLst>
                                          <p:attrName>ppt_x</p:attrName>
                                        </p:attrNameLst>
                                      </p:cBhvr>
                                      <p:tavLst>
                                        <p:tav tm="0">
                                          <p:val>
                                            <p:strVal val="#ppt_x"/>
                                          </p:val>
                                        </p:tav>
                                        <p:tav tm="100000">
                                          <p:val>
                                            <p:strVal val="#ppt_x"/>
                                          </p:val>
                                        </p:tav>
                                      </p:tavLst>
                                    </p:anim>
                                    <p:anim calcmode="lin" valueType="num">
                                      <p:cBhvr>
                                        <p:cTn id="125" dur="500" fill="hold"/>
                                        <p:tgtEl>
                                          <p:spTgt spid="72"/>
                                        </p:tgtEl>
                                        <p:attrNameLst>
                                          <p:attrName>ppt_y</p:attrName>
                                        </p:attrNameLst>
                                      </p:cBhvr>
                                      <p:tavLst>
                                        <p:tav tm="0">
                                          <p:val>
                                            <p:strVal val="#ppt_y-.1"/>
                                          </p:val>
                                        </p:tav>
                                        <p:tav tm="100000">
                                          <p:val>
                                            <p:strVal val="#ppt_y"/>
                                          </p:val>
                                        </p:tav>
                                      </p:tavLst>
                                    </p:anim>
                                  </p:childTnLst>
                                </p:cTn>
                              </p:par>
                            </p:childTnLst>
                          </p:cTn>
                        </p:par>
                        <p:par>
                          <p:cTn id="126" fill="hold">
                            <p:stCondLst>
                              <p:cond delay="3000"/>
                            </p:stCondLst>
                            <p:childTnLst>
                              <p:par>
                                <p:cTn id="127" presetID="47"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500"/>
                                        <p:tgtEl>
                                          <p:spTgt spid="73"/>
                                        </p:tgtEl>
                                      </p:cBhvr>
                                    </p:animEffect>
                                    <p:anim calcmode="lin" valueType="num">
                                      <p:cBhvr>
                                        <p:cTn id="130" dur="500" fill="hold"/>
                                        <p:tgtEl>
                                          <p:spTgt spid="73"/>
                                        </p:tgtEl>
                                        <p:attrNameLst>
                                          <p:attrName>ppt_x</p:attrName>
                                        </p:attrNameLst>
                                      </p:cBhvr>
                                      <p:tavLst>
                                        <p:tav tm="0">
                                          <p:val>
                                            <p:strVal val="#ppt_x"/>
                                          </p:val>
                                        </p:tav>
                                        <p:tav tm="100000">
                                          <p:val>
                                            <p:strVal val="#ppt_x"/>
                                          </p:val>
                                        </p:tav>
                                      </p:tavLst>
                                    </p:anim>
                                    <p:anim calcmode="lin" valueType="num">
                                      <p:cBhvr>
                                        <p:cTn id="131" dur="500" fill="hold"/>
                                        <p:tgtEl>
                                          <p:spTgt spid="73"/>
                                        </p:tgtEl>
                                        <p:attrNameLst>
                                          <p:attrName>ppt_y</p:attrName>
                                        </p:attrNameLst>
                                      </p:cBhvr>
                                      <p:tavLst>
                                        <p:tav tm="0">
                                          <p:val>
                                            <p:strVal val="#ppt_y-.1"/>
                                          </p:val>
                                        </p:tav>
                                        <p:tav tm="100000">
                                          <p:val>
                                            <p:strVal val="#ppt_y"/>
                                          </p:val>
                                        </p:tav>
                                      </p:tavLst>
                                    </p:anim>
                                  </p:childTnLst>
                                </p:cTn>
                              </p:par>
                            </p:childTnLst>
                          </p:cTn>
                        </p:par>
                        <p:par>
                          <p:cTn id="132" fill="hold">
                            <p:stCondLst>
                              <p:cond delay="3500"/>
                            </p:stCondLst>
                            <p:childTnLst>
                              <p:par>
                                <p:cTn id="133" presetID="47" presetClass="entr" presetSubtype="0" fill="hold" grpId="0" nodeType="afterEffect">
                                  <p:stCondLst>
                                    <p:cond delay="0"/>
                                  </p:stCondLst>
                                  <p:childTnLst>
                                    <p:set>
                                      <p:cBhvr>
                                        <p:cTn id="134" dur="1" fill="hold">
                                          <p:stCondLst>
                                            <p:cond delay="0"/>
                                          </p:stCondLst>
                                        </p:cTn>
                                        <p:tgtEl>
                                          <p:spTgt spid="74"/>
                                        </p:tgtEl>
                                        <p:attrNameLst>
                                          <p:attrName>style.visibility</p:attrName>
                                        </p:attrNameLst>
                                      </p:cBhvr>
                                      <p:to>
                                        <p:strVal val="visible"/>
                                      </p:to>
                                    </p:set>
                                    <p:animEffect transition="in" filter="fade">
                                      <p:cBhvr>
                                        <p:cTn id="135" dur="500"/>
                                        <p:tgtEl>
                                          <p:spTgt spid="74"/>
                                        </p:tgtEl>
                                      </p:cBhvr>
                                    </p:animEffect>
                                    <p:anim calcmode="lin" valueType="num">
                                      <p:cBhvr>
                                        <p:cTn id="136" dur="500" fill="hold"/>
                                        <p:tgtEl>
                                          <p:spTgt spid="74"/>
                                        </p:tgtEl>
                                        <p:attrNameLst>
                                          <p:attrName>ppt_x</p:attrName>
                                        </p:attrNameLst>
                                      </p:cBhvr>
                                      <p:tavLst>
                                        <p:tav tm="0">
                                          <p:val>
                                            <p:strVal val="#ppt_x"/>
                                          </p:val>
                                        </p:tav>
                                        <p:tav tm="100000">
                                          <p:val>
                                            <p:strVal val="#ppt_x"/>
                                          </p:val>
                                        </p:tav>
                                      </p:tavLst>
                                    </p:anim>
                                    <p:anim calcmode="lin" valueType="num">
                                      <p:cBhvr>
                                        <p:cTn id="137" dur="500" fill="hold"/>
                                        <p:tgtEl>
                                          <p:spTgt spid="74"/>
                                        </p:tgtEl>
                                        <p:attrNameLst>
                                          <p:attrName>ppt_y</p:attrName>
                                        </p:attrNameLst>
                                      </p:cBhvr>
                                      <p:tavLst>
                                        <p:tav tm="0">
                                          <p:val>
                                            <p:strVal val="#ppt_y-.1"/>
                                          </p:val>
                                        </p:tav>
                                        <p:tav tm="100000">
                                          <p:val>
                                            <p:strVal val="#ppt_y"/>
                                          </p:val>
                                        </p:tav>
                                      </p:tavLst>
                                    </p:anim>
                                  </p:childTnLst>
                                </p:cTn>
                              </p:par>
                            </p:childTnLst>
                          </p:cTn>
                        </p:par>
                        <p:par>
                          <p:cTn id="138" fill="hold">
                            <p:stCondLst>
                              <p:cond delay="4000"/>
                            </p:stCondLst>
                            <p:childTnLst>
                              <p:par>
                                <p:cTn id="139" presetID="47" presetClass="entr" presetSubtype="0" fill="hold" grpId="0" nodeType="afterEffect">
                                  <p:stCondLst>
                                    <p:cond delay="0"/>
                                  </p:stCondLst>
                                  <p:childTnLst>
                                    <p:set>
                                      <p:cBhvr>
                                        <p:cTn id="140" dur="1" fill="hold">
                                          <p:stCondLst>
                                            <p:cond delay="0"/>
                                          </p:stCondLst>
                                        </p:cTn>
                                        <p:tgtEl>
                                          <p:spTgt spid="75"/>
                                        </p:tgtEl>
                                        <p:attrNameLst>
                                          <p:attrName>style.visibility</p:attrName>
                                        </p:attrNameLst>
                                      </p:cBhvr>
                                      <p:to>
                                        <p:strVal val="visible"/>
                                      </p:to>
                                    </p:set>
                                    <p:animEffect transition="in" filter="fade">
                                      <p:cBhvr>
                                        <p:cTn id="141" dur="500"/>
                                        <p:tgtEl>
                                          <p:spTgt spid="75"/>
                                        </p:tgtEl>
                                      </p:cBhvr>
                                    </p:animEffect>
                                    <p:anim calcmode="lin" valueType="num">
                                      <p:cBhvr>
                                        <p:cTn id="142" dur="500" fill="hold"/>
                                        <p:tgtEl>
                                          <p:spTgt spid="75"/>
                                        </p:tgtEl>
                                        <p:attrNameLst>
                                          <p:attrName>ppt_x</p:attrName>
                                        </p:attrNameLst>
                                      </p:cBhvr>
                                      <p:tavLst>
                                        <p:tav tm="0">
                                          <p:val>
                                            <p:strVal val="#ppt_x"/>
                                          </p:val>
                                        </p:tav>
                                        <p:tav tm="100000">
                                          <p:val>
                                            <p:strVal val="#ppt_x"/>
                                          </p:val>
                                        </p:tav>
                                      </p:tavLst>
                                    </p:anim>
                                    <p:anim calcmode="lin" valueType="num">
                                      <p:cBhvr>
                                        <p:cTn id="143" dur="500" fill="hold"/>
                                        <p:tgtEl>
                                          <p:spTgt spid="75"/>
                                        </p:tgtEl>
                                        <p:attrNameLst>
                                          <p:attrName>ppt_y</p:attrName>
                                        </p:attrNameLst>
                                      </p:cBhvr>
                                      <p:tavLst>
                                        <p:tav tm="0">
                                          <p:val>
                                            <p:strVal val="#ppt_y-.1"/>
                                          </p:val>
                                        </p:tav>
                                        <p:tav tm="100000">
                                          <p:val>
                                            <p:strVal val="#ppt_y"/>
                                          </p:val>
                                        </p:tav>
                                      </p:tavLst>
                                    </p:anim>
                                  </p:childTnLst>
                                </p:cTn>
                              </p:par>
                            </p:childTnLst>
                          </p:cTn>
                        </p:par>
                        <p:par>
                          <p:cTn id="144" fill="hold">
                            <p:stCondLst>
                              <p:cond delay="4500"/>
                            </p:stCondLst>
                            <p:childTnLst>
                              <p:par>
                                <p:cTn id="145" presetID="47" presetClass="entr" presetSubtype="0" fill="hold" grpId="0" nodeType="afterEffect">
                                  <p:stCondLst>
                                    <p:cond delay="0"/>
                                  </p:stCondLst>
                                  <p:childTnLst>
                                    <p:set>
                                      <p:cBhvr>
                                        <p:cTn id="146" dur="1" fill="hold">
                                          <p:stCondLst>
                                            <p:cond delay="0"/>
                                          </p:stCondLst>
                                        </p:cTn>
                                        <p:tgtEl>
                                          <p:spTgt spid="77"/>
                                        </p:tgtEl>
                                        <p:attrNameLst>
                                          <p:attrName>style.visibility</p:attrName>
                                        </p:attrNameLst>
                                      </p:cBhvr>
                                      <p:to>
                                        <p:strVal val="visible"/>
                                      </p:to>
                                    </p:set>
                                    <p:animEffect transition="in" filter="fade">
                                      <p:cBhvr>
                                        <p:cTn id="147" dur="500"/>
                                        <p:tgtEl>
                                          <p:spTgt spid="77"/>
                                        </p:tgtEl>
                                      </p:cBhvr>
                                    </p:animEffect>
                                    <p:anim calcmode="lin" valueType="num">
                                      <p:cBhvr>
                                        <p:cTn id="148" dur="500" fill="hold"/>
                                        <p:tgtEl>
                                          <p:spTgt spid="77"/>
                                        </p:tgtEl>
                                        <p:attrNameLst>
                                          <p:attrName>ppt_x</p:attrName>
                                        </p:attrNameLst>
                                      </p:cBhvr>
                                      <p:tavLst>
                                        <p:tav tm="0">
                                          <p:val>
                                            <p:strVal val="#ppt_x"/>
                                          </p:val>
                                        </p:tav>
                                        <p:tav tm="100000">
                                          <p:val>
                                            <p:strVal val="#ppt_x"/>
                                          </p:val>
                                        </p:tav>
                                      </p:tavLst>
                                    </p:anim>
                                    <p:anim calcmode="lin" valueType="num">
                                      <p:cBhvr>
                                        <p:cTn id="149" dur="500" fill="hold"/>
                                        <p:tgtEl>
                                          <p:spTgt spid="77"/>
                                        </p:tgtEl>
                                        <p:attrNameLst>
                                          <p:attrName>ppt_y</p:attrName>
                                        </p:attrNameLst>
                                      </p:cBhvr>
                                      <p:tavLst>
                                        <p:tav tm="0">
                                          <p:val>
                                            <p:strVal val="#ppt_y-.1"/>
                                          </p:val>
                                        </p:tav>
                                        <p:tav tm="100000">
                                          <p:val>
                                            <p:strVal val="#ppt_y"/>
                                          </p:val>
                                        </p:tav>
                                      </p:tavLst>
                                    </p:anim>
                                  </p:childTnLst>
                                </p:cTn>
                              </p:par>
                            </p:childTnLst>
                          </p:cTn>
                        </p:par>
                        <p:par>
                          <p:cTn id="150" fill="hold">
                            <p:stCondLst>
                              <p:cond delay="5000"/>
                            </p:stCondLst>
                            <p:childTnLst>
                              <p:par>
                                <p:cTn id="151" presetID="47" presetClass="entr" presetSubtype="0" fill="hold" grpId="0" nodeType="afterEffect">
                                  <p:stCondLst>
                                    <p:cond delay="0"/>
                                  </p:stCondLst>
                                  <p:childTnLst>
                                    <p:set>
                                      <p:cBhvr>
                                        <p:cTn id="152" dur="1" fill="hold">
                                          <p:stCondLst>
                                            <p:cond delay="0"/>
                                          </p:stCondLst>
                                        </p:cTn>
                                        <p:tgtEl>
                                          <p:spTgt spid="76"/>
                                        </p:tgtEl>
                                        <p:attrNameLst>
                                          <p:attrName>style.visibility</p:attrName>
                                        </p:attrNameLst>
                                      </p:cBhvr>
                                      <p:to>
                                        <p:strVal val="visible"/>
                                      </p:to>
                                    </p:set>
                                    <p:animEffect transition="in" filter="fade">
                                      <p:cBhvr>
                                        <p:cTn id="153" dur="500"/>
                                        <p:tgtEl>
                                          <p:spTgt spid="76"/>
                                        </p:tgtEl>
                                      </p:cBhvr>
                                    </p:animEffect>
                                    <p:anim calcmode="lin" valueType="num">
                                      <p:cBhvr>
                                        <p:cTn id="154" dur="500" fill="hold"/>
                                        <p:tgtEl>
                                          <p:spTgt spid="76"/>
                                        </p:tgtEl>
                                        <p:attrNameLst>
                                          <p:attrName>ppt_x</p:attrName>
                                        </p:attrNameLst>
                                      </p:cBhvr>
                                      <p:tavLst>
                                        <p:tav tm="0">
                                          <p:val>
                                            <p:strVal val="#ppt_x"/>
                                          </p:val>
                                        </p:tav>
                                        <p:tav tm="100000">
                                          <p:val>
                                            <p:strVal val="#ppt_x"/>
                                          </p:val>
                                        </p:tav>
                                      </p:tavLst>
                                    </p:anim>
                                    <p:anim calcmode="lin" valueType="num">
                                      <p:cBhvr>
                                        <p:cTn id="155" dur="500" fill="hold"/>
                                        <p:tgtEl>
                                          <p:spTgt spid="76"/>
                                        </p:tgtEl>
                                        <p:attrNameLst>
                                          <p:attrName>ppt_y</p:attrName>
                                        </p:attrNameLst>
                                      </p:cBhvr>
                                      <p:tavLst>
                                        <p:tav tm="0">
                                          <p:val>
                                            <p:strVal val="#ppt_y-.1"/>
                                          </p:val>
                                        </p:tav>
                                        <p:tav tm="100000">
                                          <p:val>
                                            <p:strVal val="#ppt_y"/>
                                          </p:val>
                                        </p:tav>
                                      </p:tavLst>
                                    </p:anim>
                                  </p:childTnLst>
                                </p:cTn>
                              </p:par>
                            </p:childTnLst>
                          </p:cTn>
                        </p:par>
                      </p:childTnLst>
                    </p:cTn>
                  </p:par>
                  <p:par>
                    <p:cTn id="156" fill="hold">
                      <p:stCondLst>
                        <p:cond delay="indefinite"/>
                      </p:stCondLst>
                      <p:childTnLst>
                        <p:par>
                          <p:cTn id="157" fill="hold">
                            <p:stCondLst>
                              <p:cond delay="0"/>
                            </p:stCondLst>
                            <p:childTnLst>
                              <p:par>
                                <p:cTn id="158" presetID="10" presetClass="entr" presetSubtype="0" fill="hold" grpId="0" nodeType="click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childTnLst>
                                </p:cTn>
                              </p:par>
                            </p:childTnLst>
                          </p:cTn>
                        </p:par>
                        <p:par>
                          <p:cTn id="161" fill="hold">
                            <p:stCondLst>
                              <p:cond delay="1000"/>
                            </p:stCondLst>
                            <p:childTnLst>
                              <p:par>
                                <p:cTn id="162" presetID="64" presetClass="path" presetSubtype="0" accel="50000" fill="hold" grpId="1" nodeType="afterEffect">
                                  <p:stCondLst>
                                    <p:cond delay="0"/>
                                  </p:stCondLst>
                                  <p:childTnLst>
                                    <p:animMotion origin="layout" path="M 3.33333E-6 4.00738E-6 L 3.33333E-6 -1.58474 " pathEditMode="relative" rAng="0" ptsTypes="AA">
                                      <p:cBhvr>
                                        <p:cTn id="163" dur="10000" fill="hold"/>
                                        <p:tgtEl>
                                          <p:spTgt spid="79"/>
                                        </p:tgtEl>
                                        <p:attrNameLst>
                                          <p:attrName>ppt_x</p:attrName>
                                          <p:attrName>ppt_y</p:attrName>
                                        </p:attrNameLst>
                                      </p:cBhvr>
                                      <p:rCtr x="0" y="-792"/>
                                    </p:animMotion>
                                  </p:childTnLst>
                                </p:cTn>
                              </p:par>
                              <p:par>
                                <p:cTn id="164" presetID="10" presetClass="exit" presetSubtype="0" fill="hold" grpId="2" nodeType="withEffect">
                                  <p:stCondLst>
                                    <p:cond delay="2000"/>
                                  </p:stCondLst>
                                  <p:childTnLst>
                                    <p:animEffect transition="out" filter="fade">
                                      <p:cBhvr>
                                        <p:cTn id="165" dur="1000"/>
                                        <p:tgtEl>
                                          <p:spTgt spid="78"/>
                                        </p:tgtEl>
                                      </p:cBhvr>
                                    </p:animEffect>
                                    <p:set>
                                      <p:cBhvr>
                                        <p:cTn id="166" dur="1" fill="hold">
                                          <p:stCondLst>
                                            <p:cond delay="999"/>
                                          </p:stCondLst>
                                        </p:cTn>
                                        <p:tgtEl>
                                          <p:spTgt spid="78"/>
                                        </p:tgtEl>
                                        <p:attrNameLst>
                                          <p:attrName>style.visibility</p:attrName>
                                        </p:attrNameLst>
                                      </p:cBhvr>
                                      <p:to>
                                        <p:strVal val="hidden"/>
                                      </p:to>
                                    </p:set>
                                  </p:childTnLst>
                                </p:cTn>
                              </p:par>
                              <p:par>
                                <p:cTn id="167" presetID="10" presetClass="exit" presetSubtype="0" fill="hold" grpId="1" nodeType="withEffect">
                                  <p:stCondLst>
                                    <p:cond delay="2000"/>
                                  </p:stCondLst>
                                  <p:childTnLst>
                                    <p:animEffect transition="out" filter="fade">
                                      <p:cBhvr>
                                        <p:cTn id="168" dur="1000"/>
                                        <p:tgtEl>
                                          <p:spTgt spid="52"/>
                                        </p:tgtEl>
                                      </p:cBhvr>
                                    </p:animEffect>
                                    <p:set>
                                      <p:cBhvr>
                                        <p:cTn id="169" dur="1" fill="hold">
                                          <p:stCondLst>
                                            <p:cond delay="999"/>
                                          </p:stCondLst>
                                        </p:cTn>
                                        <p:tgtEl>
                                          <p:spTgt spid="52"/>
                                        </p:tgtEl>
                                        <p:attrNameLst>
                                          <p:attrName>style.visibility</p:attrName>
                                        </p:attrNameLst>
                                      </p:cBhvr>
                                      <p:to>
                                        <p:strVal val="hidden"/>
                                      </p:to>
                                    </p:set>
                                  </p:childTnLst>
                                </p:cTn>
                              </p:par>
                              <p:par>
                                <p:cTn id="170" presetID="10" presetClass="exit" presetSubtype="0" fill="hold" grpId="1" nodeType="withEffect">
                                  <p:stCondLst>
                                    <p:cond delay="2000"/>
                                  </p:stCondLst>
                                  <p:childTnLst>
                                    <p:animEffect transition="out" filter="fade">
                                      <p:cBhvr>
                                        <p:cTn id="171" dur="1000"/>
                                        <p:tgtEl>
                                          <p:spTgt spid="53"/>
                                        </p:tgtEl>
                                      </p:cBhvr>
                                    </p:animEffect>
                                    <p:set>
                                      <p:cBhvr>
                                        <p:cTn id="172" dur="1" fill="hold">
                                          <p:stCondLst>
                                            <p:cond delay="999"/>
                                          </p:stCondLst>
                                        </p:cTn>
                                        <p:tgtEl>
                                          <p:spTgt spid="53"/>
                                        </p:tgtEl>
                                        <p:attrNameLst>
                                          <p:attrName>style.visibility</p:attrName>
                                        </p:attrNameLst>
                                      </p:cBhvr>
                                      <p:to>
                                        <p:strVal val="hidden"/>
                                      </p:to>
                                    </p:set>
                                  </p:childTnLst>
                                </p:cTn>
                              </p:par>
                              <p:par>
                                <p:cTn id="173" presetID="10" presetClass="exit" presetSubtype="0" fill="hold" grpId="1" nodeType="withEffect">
                                  <p:stCondLst>
                                    <p:cond delay="2000"/>
                                  </p:stCondLst>
                                  <p:childTnLst>
                                    <p:animEffect transition="out" filter="fade">
                                      <p:cBhvr>
                                        <p:cTn id="174" dur="1000"/>
                                        <p:tgtEl>
                                          <p:spTgt spid="54"/>
                                        </p:tgtEl>
                                      </p:cBhvr>
                                    </p:animEffect>
                                    <p:set>
                                      <p:cBhvr>
                                        <p:cTn id="175" dur="1" fill="hold">
                                          <p:stCondLst>
                                            <p:cond delay="999"/>
                                          </p:stCondLst>
                                        </p:cTn>
                                        <p:tgtEl>
                                          <p:spTgt spid="54"/>
                                        </p:tgtEl>
                                        <p:attrNameLst>
                                          <p:attrName>style.visibility</p:attrName>
                                        </p:attrNameLst>
                                      </p:cBhvr>
                                      <p:to>
                                        <p:strVal val="hidden"/>
                                      </p:to>
                                    </p:set>
                                  </p:childTnLst>
                                </p:cTn>
                              </p:par>
                              <p:par>
                                <p:cTn id="176" presetID="10" presetClass="exit" presetSubtype="0" fill="hold" grpId="1" nodeType="withEffect">
                                  <p:stCondLst>
                                    <p:cond delay="2000"/>
                                  </p:stCondLst>
                                  <p:childTnLst>
                                    <p:animEffect transition="out" filter="fade">
                                      <p:cBhvr>
                                        <p:cTn id="177" dur="1000"/>
                                        <p:tgtEl>
                                          <p:spTgt spid="55"/>
                                        </p:tgtEl>
                                      </p:cBhvr>
                                    </p:animEffect>
                                    <p:set>
                                      <p:cBhvr>
                                        <p:cTn id="178" dur="1" fill="hold">
                                          <p:stCondLst>
                                            <p:cond delay="999"/>
                                          </p:stCondLst>
                                        </p:cTn>
                                        <p:tgtEl>
                                          <p:spTgt spid="55"/>
                                        </p:tgtEl>
                                        <p:attrNameLst>
                                          <p:attrName>style.visibility</p:attrName>
                                        </p:attrNameLst>
                                      </p:cBhvr>
                                      <p:to>
                                        <p:strVal val="hidden"/>
                                      </p:to>
                                    </p:set>
                                  </p:childTnLst>
                                </p:cTn>
                              </p:par>
                              <p:par>
                                <p:cTn id="179" presetID="10" presetClass="exit" presetSubtype="0" fill="hold" grpId="1" nodeType="withEffect">
                                  <p:stCondLst>
                                    <p:cond delay="2000"/>
                                  </p:stCondLst>
                                  <p:childTnLst>
                                    <p:animEffect transition="out" filter="fade">
                                      <p:cBhvr>
                                        <p:cTn id="180" dur="1000"/>
                                        <p:tgtEl>
                                          <p:spTgt spid="57"/>
                                        </p:tgtEl>
                                      </p:cBhvr>
                                    </p:animEffect>
                                    <p:set>
                                      <p:cBhvr>
                                        <p:cTn id="181" dur="1" fill="hold">
                                          <p:stCondLst>
                                            <p:cond delay="999"/>
                                          </p:stCondLst>
                                        </p:cTn>
                                        <p:tgtEl>
                                          <p:spTgt spid="57"/>
                                        </p:tgtEl>
                                        <p:attrNameLst>
                                          <p:attrName>style.visibility</p:attrName>
                                        </p:attrNameLst>
                                      </p:cBhvr>
                                      <p:to>
                                        <p:strVal val="hidden"/>
                                      </p:to>
                                    </p:set>
                                  </p:childTnLst>
                                </p:cTn>
                              </p:par>
                              <p:par>
                                <p:cTn id="182" presetID="10" presetClass="exit" presetSubtype="0" fill="hold" grpId="1" nodeType="withEffect">
                                  <p:stCondLst>
                                    <p:cond delay="2000"/>
                                  </p:stCondLst>
                                  <p:childTnLst>
                                    <p:animEffect transition="out" filter="fade">
                                      <p:cBhvr>
                                        <p:cTn id="183" dur="1000"/>
                                        <p:tgtEl>
                                          <p:spTgt spid="61"/>
                                        </p:tgtEl>
                                      </p:cBhvr>
                                    </p:animEffect>
                                    <p:set>
                                      <p:cBhvr>
                                        <p:cTn id="184" dur="1" fill="hold">
                                          <p:stCondLst>
                                            <p:cond delay="999"/>
                                          </p:stCondLst>
                                        </p:cTn>
                                        <p:tgtEl>
                                          <p:spTgt spid="61"/>
                                        </p:tgtEl>
                                        <p:attrNameLst>
                                          <p:attrName>style.visibility</p:attrName>
                                        </p:attrNameLst>
                                      </p:cBhvr>
                                      <p:to>
                                        <p:strVal val="hidden"/>
                                      </p:to>
                                    </p:set>
                                  </p:childTnLst>
                                </p:cTn>
                              </p:par>
                              <p:par>
                                <p:cTn id="185" presetID="10" presetClass="exit" presetSubtype="0" fill="hold" grpId="1" nodeType="withEffect">
                                  <p:stCondLst>
                                    <p:cond delay="2000"/>
                                  </p:stCondLst>
                                  <p:childTnLst>
                                    <p:animEffect transition="out" filter="fade">
                                      <p:cBhvr>
                                        <p:cTn id="186" dur="1000"/>
                                        <p:tgtEl>
                                          <p:spTgt spid="62"/>
                                        </p:tgtEl>
                                      </p:cBhvr>
                                    </p:animEffect>
                                    <p:set>
                                      <p:cBhvr>
                                        <p:cTn id="187" dur="1" fill="hold">
                                          <p:stCondLst>
                                            <p:cond delay="999"/>
                                          </p:stCondLst>
                                        </p:cTn>
                                        <p:tgtEl>
                                          <p:spTgt spid="62"/>
                                        </p:tgtEl>
                                        <p:attrNameLst>
                                          <p:attrName>style.visibility</p:attrName>
                                        </p:attrNameLst>
                                      </p:cBhvr>
                                      <p:to>
                                        <p:strVal val="hidden"/>
                                      </p:to>
                                    </p:set>
                                  </p:childTnLst>
                                </p:cTn>
                              </p:par>
                              <p:par>
                                <p:cTn id="188" presetID="10" presetClass="exit" presetSubtype="0" fill="hold" grpId="1" nodeType="withEffect">
                                  <p:stCondLst>
                                    <p:cond delay="2000"/>
                                  </p:stCondLst>
                                  <p:childTnLst>
                                    <p:animEffect transition="out" filter="fade">
                                      <p:cBhvr>
                                        <p:cTn id="189" dur="1000"/>
                                        <p:tgtEl>
                                          <p:spTgt spid="63"/>
                                        </p:tgtEl>
                                      </p:cBhvr>
                                    </p:animEffect>
                                    <p:set>
                                      <p:cBhvr>
                                        <p:cTn id="190" dur="1" fill="hold">
                                          <p:stCondLst>
                                            <p:cond delay="999"/>
                                          </p:stCondLst>
                                        </p:cTn>
                                        <p:tgtEl>
                                          <p:spTgt spid="63"/>
                                        </p:tgtEl>
                                        <p:attrNameLst>
                                          <p:attrName>style.visibility</p:attrName>
                                        </p:attrNameLst>
                                      </p:cBhvr>
                                      <p:to>
                                        <p:strVal val="hidden"/>
                                      </p:to>
                                    </p:set>
                                  </p:childTnLst>
                                </p:cTn>
                              </p:par>
                              <p:par>
                                <p:cTn id="191" presetID="10" presetClass="exit" presetSubtype="0" fill="hold" grpId="1" nodeType="withEffect">
                                  <p:stCondLst>
                                    <p:cond delay="2000"/>
                                  </p:stCondLst>
                                  <p:childTnLst>
                                    <p:animEffect transition="out" filter="fade">
                                      <p:cBhvr>
                                        <p:cTn id="192" dur="1000"/>
                                        <p:tgtEl>
                                          <p:spTgt spid="64"/>
                                        </p:tgtEl>
                                      </p:cBhvr>
                                    </p:animEffect>
                                    <p:set>
                                      <p:cBhvr>
                                        <p:cTn id="193" dur="1" fill="hold">
                                          <p:stCondLst>
                                            <p:cond delay="999"/>
                                          </p:stCondLst>
                                        </p:cTn>
                                        <p:tgtEl>
                                          <p:spTgt spid="64"/>
                                        </p:tgtEl>
                                        <p:attrNameLst>
                                          <p:attrName>style.visibility</p:attrName>
                                        </p:attrNameLst>
                                      </p:cBhvr>
                                      <p:to>
                                        <p:strVal val="hidden"/>
                                      </p:to>
                                    </p:set>
                                  </p:childTnLst>
                                </p:cTn>
                              </p:par>
                              <p:par>
                                <p:cTn id="194" presetID="10" presetClass="exit" presetSubtype="0" fill="hold" grpId="1" nodeType="withEffect">
                                  <p:stCondLst>
                                    <p:cond delay="2000"/>
                                  </p:stCondLst>
                                  <p:childTnLst>
                                    <p:animEffect transition="out" filter="fade">
                                      <p:cBhvr>
                                        <p:cTn id="195" dur="1000"/>
                                        <p:tgtEl>
                                          <p:spTgt spid="65"/>
                                        </p:tgtEl>
                                      </p:cBhvr>
                                    </p:animEffect>
                                    <p:set>
                                      <p:cBhvr>
                                        <p:cTn id="196" dur="1" fill="hold">
                                          <p:stCondLst>
                                            <p:cond delay="999"/>
                                          </p:stCondLst>
                                        </p:cTn>
                                        <p:tgtEl>
                                          <p:spTgt spid="65"/>
                                        </p:tgtEl>
                                        <p:attrNameLst>
                                          <p:attrName>style.visibility</p:attrName>
                                        </p:attrNameLst>
                                      </p:cBhvr>
                                      <p:to>
                                        <p:strVal val="hidden"/>
                                      </p:to>
                                    </p:set>
                                  </p:childTnLst>
                                </p:cTn>
                              </p:par>
                              <p:par>
                                <p:cTn id="197" presetID="10" presetClass="exit" presetSubtype="0" fill="hold" grpId="1" nodeType="withEffect">
                                  <p:stCondLst>
                                    <p:cond delay="2000"/>
                                  </p:stCondLst>
                                  <p:childTnLst>
                                    <p:animEffect transition="out" filter="fade">
                                      <p:cBhvr>
                                        <p:cTn id="198" dur="1000"/>
                                        <p:tgtEl>
                                          <p:spTgt spid="66"/>
                                        </p:tgtEl>
                                      </p:cBhvr>
                                    </p:animEffect>
                                    <p:set>
                                      <p:cBhvr>
                                        <p:cTn id="199" dur="1" fill="hold">
                                          <p:stCondLst>
                                            <p:cond delay="999"/>
                                          </p:stCondLst>
                                        </p:cTn>
                                        <p:tgtEl>
                                          <p:spTgt spid="66"/>
                                        </p:tgtEl>
                                        <p:attrNameLst>
                                          <p:attrName>style.visibility</p:attrName>
                                        </p:attrNameLst>
                                      </p:cBhvr>
                                      <p:to>
                                        <p:strVal val="hidden"/>
                                      </p:to>
                                    </p:set>
                                  </p:childTnLst>
                                </p:cTn>
                              </p:par>
                              <p:par>
                                <p:cTn id="200" presetID="10" presetClass="exit" presetSubtype="0" fill="hold" grpId="1" nodeType="withEffect">
                                  <p:stCondLst>
                                    <p:cond delay="2000"/>
                                  </p:stCondLst>
                                  <p:childTnLst>
                                    <p:animEffect transition="out" filter="fade">
                                      <p:cBhvr>
                                        <p:cTn id="201" dur="1000"/>
                                        <p:tgtEl>
                                          <p:spTgt spid="67"/>
                                        </p:tgtEl>
                                      </p:cBhvr>
                                    </p:animEffect>
                                    <p:set>
                                      <p:cBhvr>
                                        <p:cTn id="202" dur="1" fill="hold">
                                          <p:stCondLst>
                                            <p:cond delay="999"/>
                                          </p:stCondLst>
                                        </p:cTn>
                                        <p:tgtEl>
                                          <p:spTgt spid="67"/>
                                        </p:tgtEl>
                                        <p:attrNameLst>
                                          <p:attrName>style.visibility</p:attrName>
                                        </p:attrNameLst>
                                      </p:cBhvr>
                                      <p:to>
                                        <p:strVal val="hidden"/>
                                      </p:to>
                                    </p:set>
                                  </p:childTnLst>
                                </p:cTn>
                              </p:par>
                              <p:par>
                                <p:cTn id="203" presetID="10" presetClass="exit" presetSubtype="0" fill="hold" grpId="1" nodeType="withEffect">
                                  <p:stCondLst>
                                    <p:cond delay="2000"/>
                                  </p:stCondLst>
                                  <p:childTnLst>
                                    <p:animEffect transition="out" filter="fade">
                                      <p:cBhvr>
                                        <p:cTn id="204" dur="1000"/>
                                        <p:tgtEl>
                                          <p:spTgt spid="68"/>
                                        </p:tgtEl>
                                      </p:cBhvr>
                                    </p:animEffect>
                                    <p:set>
                                      <p:cBhvr>
                                        <p:cTn id="205" dur="1" fill="hold">
                                          <p:stCondLst>
                                            <p:cond delay="999"/>
                                          </p:stCondLst>
                                        </p:cTn>
                                        <p:tgtEl>
                                          <p:spTgt spid="68"/>
                                        </p:tgtEl>
                                        <p:attrNameLst>
                                          <p:attrName>style.visibility</p:attrName>
                                        </p:attrNameLst>
                                      </p:cBhvr>
                                      <p:to>
                                        <p:strVal val="hidden"/>
                                      </p:to>
                                    </p:set>
                                  </p:childTnLst>
                                </p:cTn>
                              </p:par>
                              <p:par>
                                <p:cTn id="206" presetID="10" presetClass="exit" presetSubtype="0" fill="hold" grpId="1" nodeType="withEffect">
                                  <p:stCondLst>
                                    <p:cond delay="2000"/>
                                  </p:stCondLst>
                                  <p:childTnLst>
                                    <p:animEffect transition="out" filter="fade">
                                      <p:cBhvr>
                                        <p:cTn id="207" dur="1000"/>
                                        <p:tgtEl>
                                          <p:spTgt spid="69"/>
                                        </p:tgtEl>
                                      </p:cBhvr>
                                    </p:animEffect>
                                    <p:set>
                                      <p:cBhvr>
                                        <p:cTn id="208" dur="1" fill="hold">
                                          <p:stCondLst>
                                            <p:cond delay="999"/>
                                          </p:stCondLst>
                                        </p:cTn>
                                        <p:tgtEl>
                                          <p:spTgt spid="69"/>
                                        </p:tgtEl>
                                        <p:attrNameLst>
                                          <p:attrName>style.visibility</p:attrName>
                                        </p:attrNameLst>
                                      </p:cBhvr>
                                      <p:to>
                                        <p:strVal val="hidden"/>
                                      </p:to>
                                    </p:set>
                                  </p:childTnLst>
                                </p:cTn>
                              </p:par>
                              <p:par>
                                <p:cTn id="209" presetID="10" presetClass="exit" presetSubtype="0" fill="hold" grpId="1" nodeType="withEffect">
                                  <p:stCondLst>
                                    <p:cond delay="2000"/>
                                  </p:stCondLst>
                                  <p:childTnLst>
                                    <p:animEffect transition="out" filter="fade">
                                      <p:cBhvr>
                                        <p:cTn id="210" dur="1000"/>
                                        <p:tgtEl>
                                          <p:spTgt spid="70"/>
                                        </p:tgtEl>
                                      </p:cBhvr>
                                    </p:animEffect>
                                    <p:set>
                                      <p:cBhvr>
                                        <p:cTn id="211" dur="1" fill="hold">
                                          <p:stCondLst>
                                            <p:cond delay="999"/>
                                          </p:stCondLst>
                                        </p:cTn>
                                        <p:tgtEl>
                                          <p:spTgt spid="70"/>
                                        </p:tgtEl>
                                        <p:attrNameLst>
                                          <p:attrName>style.visibility</p:attrName>
                                        </p:attrNameLst>
                                      </p:cBhvr>
                                      <p:to>
                                        <p:strVal val="hidden"/>
                                      </p:to>
                                    </p:set>
                                  </p:childTnLst>
                                </p:cTn>
                              </p:par>
                              <p:par>
                                <p:cTn id="212" presetID="10" presetClass="exit" presetSubtype="0" fill="hold" grpId="1" nodeType="withEffect">
                                  <p:stCondLst>
                                    <p:cond delay="2000"/>
                                  </p:stCondLst>
                                  <p:childTnLst>
                                    <p:animEffect transition="out" filter="fade">
                                      <p:cBhvr>
                                        <p:cTn id="213" dur="1000"/>
                                        <p:tgtEl>
                                          <p:spTgt spid="71"/>
                                        </p:tgtEl>
                                      </p:cBhvr>
                                    </p:animEffect>
                                    <p:set>
                                      <p:cBhvr>
                                        <p:cTn id="214" dur="1" fill="hold">
                                          <p:stCondLst>
                                            <p:cond delay="999"/>
                                          </p:stCondLst>
                                        </p:cTn>
                                        <p:tgtEl>
                                          <p:spTgt spid="71"/>
                                        </p:tgtEl>
                                        <p:attrNameLst>
                                          <p:attrName>style.visibility</p:attrName>
                                        </p:attrNameLst>
                                      </p:cBhvr>
                                      <p:to>
                                        <p:strVal val="hidden"/>
                                      </p:to>
                                    </p:set>
                                  </p:childTnLst>
                                </p:cTn>
                              </p:par>
                              <p:par>
                                <p:cTn id="215" presetID="10" presetClass="exit" presetSubtype="0" fill="hold" grpId="1" nodeType="withEffect">
                                  <p:stCondLst>
                                    <p:cond delay="2000"/>
                                  </p:stCondLst>
                                  <p:childTnLst>
                                    <p:animEffect transition="out" filter="fade">
                                      <p:cBhvr>
                                        <p:cTn id="216" dur="1000"/>
                                        <p:tgtEl>
                                          <p:spTgt spid="72"/>
                                        </p:tgtEl>
                                      </p:cBhvr>
                                    </p:animEffect>
                                    <p:set>
                                      <p:cBhvr>
                                        <p:cTn id="217" dur="1" fill="hold">
                                          <p:stCondLst>
                                            <p:cond delay="999"/>
                                          </p:stCondLst>
                                        </p:cTn>
                                        <p:tgtEl>
                                          <p:spTgt spid="72"/>
                                        </p:tgtEl>
                                        <p:attrNameLst>
                                          <p:attrName>style.visibility</p:attrName>
                                        </p:attrNameLst>
                                      </p:cBhvr>
                                      <p:to>
                                        <p:strVal val="hidden"/>
                                      </p:to>
                                    </p:set>
                                  </p:childTnLst>
                                </p:cTn>
                              </p:par>
                              <p:par>
                                <p:cTn id="218" presetID="10" presetClass="exit" presetSubtype="0" fill="hold" grpId="1" nodeType="withEffect">
                                  <p:stCondLst>
                                    <p:cond delay="2000"/>
                                  </p:stCondLst>
                                  <p:childTnLst>
                                    <p:animEffect transition="out" filter="fade">
                                      <p:cBhvr>
                                        <p:cTn id="219" dur="1000"/>
                                        <p:tgtEl>
                                          <p:spTgt spid="73"/>
                                        </p:tgtEl>
                                      </p:cBhvr>
                                    </p:animEffect>
                                    <p:set>
                                      <p:cBhvr>
                                        <p:cTn id="220" dur="1" fill="hold">
                                          <p:stCondLst>
                                            <p:cond delay="999"/>
                                          </p:stCondLst>
                                        </p:cTn>
                                        <p:tgtEl>
                                          <p:spTgt spid="73"/>
                                        </p:tgtEl>
                                        <p:attrNameLst>
                                          <p:attrName>style.visibility</p:attrName>
                                        </p:attrNameLst>
                                      </p:cBhvr>
                                      <p:to>
                                        <p:strVal val="hidden"/>
                                      </p:to>
                                    </p:set>
                                  </p:childTnLst>
                                </p:cTn>
                              </p:par>
                              <p:par>
                                <p:cTn id="221" presetID="10" presetClass="exit" presetSubtype="0" fill="hold" grpId="1" nodeType="withEffect">
                                  <p:stCondLst>
                                    <p:cond delay="2000"/>
                                  </p:stCondLst>
                                  <p:childTnLst>
                                    <p:animEffect transition="out" filter="fade">
                                      <p:cBhvr>
                                        <p:cTn id="222" dur="1000"/>
                                        <p:tgtEl>
                                          <p:spTgt spid="74"/>
                                        </p:tgtEl>
                                      </p:cBhvr>
                                    </p:animEffect>
                                    <p:set>
                                      <p:cBhvr>
                                        <p:cTn id="223" dur="1" fill="hold">
                                          <p:stCondLst>
                                            <p:cond delay="999"/>
                                          </p:stCondLst>
                                        </p:cTn>
                                        <p:tgtEl>
                                          <p:spTgt spid="74"/>
                                        </p:tgtEl>
                                        <p:attrNameLst>
                                          <p:attrName>style.visibility</p:attrName>
                                        </p:attrNameLst>
                                      </p:cBhvr>
                                      <p:to>
                                        <p:strVal val="hidden"/>
                                      </p:to>
                                    </p:set>
                                  </p:childTnLst>
                                </p:cTn>
                              </p:par>
                              <p:par>
                                <p:cTn id="224" presetID="10" presetClass="exit" presetSubtype="0" fill="hold" grpId="1" nodeType="withEffect">
                                  <p:stCondLst>
                                    <p:cond delay="2000"/>
                                  </p:stCondLst>
                                  <p:childTnLst>
                                    <p:animEffect transition="out" filter="fade">
                                      <p:cBhvr>
                                        <p:cTn id="225" dur="1000"/>
                                        <p:tgtEl>
                                          <p:spTgt spid="75"/>
                                        </p:tgtEl>
                                      </p:cBhvr>
                                    </p:animEffect>
                                    <p:set>
                                      <p:cBhvr>
                                        <p:cTn id="226" dur="1" fill="hold">
                                          <p:stCondLst>
                                            <p:cond delay="999"/>
                                          </p:stCondLst>
                                        </p:cTn>
                                        <p:tgtEl>
                                          <p:spTgt spid="75"/>
                                        </p:tgtEl>
                                        <p:attrNameLst>
                                          <p:attrName>style.visibility</p:attrName>
                                        </p:attrNameLst>
                                      </p:cBhvr>
                                      <p:to>
                                        <p:strVal val="hidden"/>
                                      </p:to>
                                    </p:set>
                                  </p:childTnLst>
                                </p:cTn>
                              </p:par>
                              <p:par>
                                <p:cTn id="227" presetID="10" presetClass="exit" presetSubtype="0" fill="hold" grpId="1" nodeType="withEffect">
                                  <p:stCondLst>
                                    <p:cond delay="2000"/>
                                  </p:stCondLst>
                                  <p:childTnLst>
                                    <p:animEffect transition="out" filter="fade">
                                      <p:cBhvr>
                                        <p:cTn id="228" dur="1000"/>
                                        <p:tgtEl>
                                          <p:spTgt spid="76"/>
                                        </p:tgtEl>
                                      </p:cBhvr>
                                    </p:animEffect>
                                    <p:set>
                                      <p:cBhvr>
                                        <p:cTn id="229" dur="1" fill="hold">
                                          <p:stCondLst>
                                            <p:cond delay="999"/>
                                          </p:stCondLst>
                                        </p:cTn>
                                        <p:tgtEl>
                                          <p:spTgt spid="76"/>
                                        </p:tgtEl>
                                        <p:attrNameLst>
                                          <p:attrName>style.visibility</p:attrName>
                                        </p:attrNameLst>
                                      </p:cBhvr>
                                      <p:to>
                                        <p:strVal val="hidden"/>
                                      </p:to>
                                    </p:set>
                                  </p:childTnLst>
                                </p:cTn>
                              </p:par>
                              <p:par>
                                <p:cTn id="230" presetID="10" presetClass="exit" presetSubtype="0" fill="hold" grpId="1" nodeType="withEffect">
                                  <p:stCondLst>
                                    <p:cond delay="2000"/>
                                  </p:stCondLst>
                                  <p:childTnLst>
                                    <p:animEffect transition="out" filter="fade">
                                      <p:cBhvr>
                                        <p:cTn id="231" dur="1000"/>
                                        <p:tgtEl>
                                          <p:spTgt spid="77"/>
                                        </p:tgtEl>
                                      </p:cBhvr>
                                    </p:animEffect>
                                    <p:set>
                                      <p:cBhvr>
                                        <p:cTn id="232" dur="1" fill="hold">
                                          <p:stCondLst>
                                            <p:cond delay="999"/>
                                          </p:stCondLst>
                                        </p:cTn>
                                        <p:tgtEl>
                                          <p:spTgt spid="77"/>
                                        </p:tgtEl>
                                        <p:attrNameLst>
                                          <p:attrName>style.visibility</p:attrName>
                                        </p:attrNameLst>
                                      </p:cBhvr>
                                      <p:to>
                                        <p:strVal val="hidden"/>
                                      </p:to>
                                    </p:set>
                                  </p:childTnLst>
                                </p:cTn>
                              </p:par>
                              <p:par>
                                <p:cTn id="233" presetID="10" presetClass="exit" presetSubtype="0" fill="hold" nodeType="withEffect">
                                  <p:stCondLst>
                                    <p:cond delay="2000"/>
                                  </p:stCondLst>
                                  <p:childTnLst>
                                    <p:animEffect transition="out" filter="fade">
                                      <p:cBhvr>
                                        <p:cTn id="234" dur="1000"/>
                                        <p:tgtEl>
                                          <p:spTgt spid="7"/>
                                        </p:tgtEl>
                                      </p:cBhvr>
                                    </p:animEffect>
                                    <p:set>
                                      <p:cBhvr>
                                        <p:cTn id="235" dur="1" fill="hold">
                                          <p:stCondLst>
                                            <p:cond delay="999"/>
                                          </p:stCondLst>
                                        </p:cTn>
                                        <p:tgtEl>
                                          <p:spTgt spid="7"/>
                                        </p:tgtEl>
                                        <p:attrNameLst>
                                          <p:attrName>style.visibility</p:attrName>
                                        </p:attrNameLst>
                                      </p:cBhvr>
                                      <p:to>
                                        <p:strVal val="hidden"/>
                                      </p:to>
                                    </p:set>
                                  </p:childTnLst>
                                </p:cTn>
                              </p:par>
                            </p:childTnLst>
                          </p:cTn>
                        </p:par>
                        <p:par>
                          <p:cTn id="236" fill="hold">
                            <p:stCondLst>
                              <p:cond delay="11000"/>
                            </p:stCondLst>
                            <p:childTnLst>
                              <p:par>
                                <p:cTn id="237" presetID="10" presetClass="exit" presetSubtype="0" fill="hold" grpId="2" nodeType="afterEffect">
                                  <p:stCondLst>
                                    <p:cond delay="0"/>
                                  </p:stCondLst>
                                  <p:childTnLst>
                                    <p:animEffect transition="out" filter="fade">
                                      <p:cBhvr>
                                        <p:cTn id="238" dur="1000"/>
                                        <p:tgtEl>
                                          <p:spTgt spid="79"/>
                                        </p:tgtEl>
                                      </p:cBhvr>
                                    </p:animEffect>
                                    <p:set>
                                      <p:cBhvr>
                                        <p:cTn id="239" dur="1" fill="hold">
                                          <p:stCondLst>
                                            <p:cond delay="999"/>
                                          </p:stCondLst>
                                        </p:cTn>
                                        <p:tgtEl>
                                          <p:spTgt spid="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1" animBg="1"/>
      <p:bldP spid="52" grpId="0" animBg="1"/>
      <p:bldP spid="52" grpId="1" animBg="1"/>
      <p:bldP spid="53" grpId="0" animBg="1"/>
      <p:bldP spid="53" grpId="1" animBg="1"/>
      <p:bldP spid="54" grpId="0" animBg="1"/>
      <p:bldP spid="54" grpId="1" animBg="1"/>
      <p:bldP spid="55" grpId="0" animBg="1"/>
      <p:bldP spid="55" grpId="1" animBg="1"/>
      <p:bldP spid="57" grpId="0" animBg="1"/>
      <p:bldP spid="57" grpId="1" animBg="1"/>
      <p:bldP spid="61" grpId="0" animBg="1"/>
      <p:bldP spid="61" grpId="1" animBg="1"/>
      <p:bldP spid="62" grpId="0" animBg="1"/>
      <p:bldP spid="62" grpId="1" animBg="1"/>
      <p:bldP spid="63" grpId="0" animBg="1"/>
      <p:bldP spid="63" grpId="1" animBg="1"/>
      <p:bldP spid="64" grpId="0" animBg="1"/>
      <p:bldP spid="64" grpId="1" animBg="1"/>
      <p:bldP spid="65" grpId="0" animBg="1"/>
      <p:bldP spid="65" grpId="1" animBg="1"/>
      <p:bldP spid="66" grpId="0" animBg="1"/>
      <p:bldP spid="66" grpId="1" animBg="1"/>
      <p:bldP spid="67" grpId="0" animBg="1"/>
      <p:bldP spid="67" grpId="1" animBg="1"/>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76" grpId="0" animBg="1"/>
      <p:bldP spid="76" grpId="1" animBg="1"/>
      <p:bldP spid="77" grpId="0" animBg="1"/>
      <p:bldP spid="77" grpId="1" animBg="1"/>
      <p:bldP spid="78" grpId="0" animBg="1"/>
      <p:bldP spid="78" grpId="1" animBg="1"/>
      <p:bldP spid="78" grpId="2" animBg="1"/>
      <p:bldP spid="79" grpId="0" animBg="1"/>
      <p:bldP spid="79" grpId="1" animBg="1"/>
      <p:bldP spid="79" grpId="2"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13" name="Rectangle 1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2" descr="File:United States 1912-08-1959-01.png"/>
          <p:cNvPicPr>
            <a:picLocks noChangeAspect="1" noChangeArrowheads="1"/>
          </p:cNvPicPr>
          <p:nvPr/>
        </p:nvPicPr>
        <p:blipFill>
          <a:blip r:embed="rId2"/>
          <a:srcRect/>
          <a:stretch>
            <a:fillRect/>
          </a:stretch>
        </p:blipFill>
        <p:spPr bwMode="auto">
          <a:xfrm>
            <a:off x="-137160" y="762000"/>
            <a:ext cx="9339702" cy="6327648"/>
          </a:xfrm>
          <a:prstGeom prst="rect">
            <a:avLst/>
          </a:prstGeom>
          <a:noFill/>
        </p:spPr>
      </p:pic>
      <p:grpSp>
        <p:nvGrpSpPr>
          <p:cNvPr id="3" name="Group 2"/>
          <p:cNvGrpSpPr/>
          <p:nvPr/>
        </p:nvGrpSpPr>
        <p:grpSpPr>
          <a:xfrm>
            <a:off x="21351" y="928596"/>
            <a:ext cx="9711586" cy="6207449"/>
            <a:chOff x="21351" y="928596"/>
            <a:chExt cx="9711586" cy="6207449"/>
          </a:xfrm>
          <a:solidFill>
            <a:schemeClr val="bg1"/>
          </a:solidFill>
        </p:grpSpPr>
        <p:sp>
          <p:nvSpPr>
            <p:cNvPr id="4" name="Freeform 3"/>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11"/>
            <p:cNvGrpSpPr/>
            <p:nvPr/>
          </p:nvGrpSpPr>
          <p:grpSpPr>
            <a:xfrm>
              <a:off x="21351" y="5294193"/>
              <a:ext cx="3435447" cy="1792407"/>
              <a:chOff x="-152400" y="5257800"/>
              <a:chExt cx="3505200" cy="1828800"/>
            </a:xfrm>
            <a:grpFill/>
          </p:grpSpPr>
          <p:sp>
            <p:nvSpPr>
              <p:cNvPr id="8" name="Rectangle 7"/>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5"/>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48"/>
          <p:cNvGrpSpPr/>
          <p:nvPr/>
        </p:nvGrpSpPr>
        <p:grpSpPr>
          <a:xfrm>
            <a:off x="7010400" y="3886200"/>
            <a:ext cx="2057400" cy="2900065"/>
            <a:chOff x="7010400" y="3886200"/>
            <a:chExt cx="2057400" cy="2900065"/>
          </a:xfrm>
        </p:grpSpPr>
        <p:pic>
          <p:nvPicPr>
            <p:cNvPr id="11" name="Picture 2" descr="Image result for ezra meeker"/>
            <p:cNvPicPr>
              <a:picLocks noChangeAspect="1" noChangeArrowheads="1"/>
            </p:cNvPicPr>
            <p:nvPr/>
          </p:nvPicPr>
          <p:blipFill>
            <a:blip r:embed="rId3"/>
            <a:srcRect l="9377" t="5262" r="6232"/>
            <a:stretch>
              <a:fillRect/>
            </a:stretch>
          </p:blipFill>
          <p:spPr bwMode="auto">
            <a:xfrm>
              <a:off x="7010400" y="3886200"/>
              <a:ext cx="2057400" cy="2743200"/>
            </a:xfrm>
            <a:prstGeom prst="rect">
              <a:avLst/>
            </a:prstGeom>
            <a:noFill/>
          </p:spPr>
        </p:pic>
        <p:sp>
          <p:nvSpPr>
            <p:cNvPr id="12" name="TextBox 11"/>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14" name="Rectangle 13"/>
          <p:cNvSpPr/>
          <p:nvPr/>
        </p:nvSpPr>
        <p:spPr>
          <a:xfrm>
            <a:off x="5029200" y="8382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Where are the markers?</a:t>
            </a:r>
          </a:p>
        </p:txBody>
      </p:sp>
      <p:sp>
        <p:nvSpPr>
          <p:cNvPr id="15" name="Rectangle 14"/>
          <p:cNvSpPr/>
          <p:nvPr/>
        </p:nvSpPr>
        <p:spPr>
          <a:xfrm>
            <a:off x="4876800" y="841248"/>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What do they look like?</a:t>
            </a:r>
          </a:p>
        </p:txBody>
      </p:sp>
      <p:sp>
        <p:nvSpPr>
          <p:cNvPr id="16" name="Freeform 15"/>
          <p:cNvSpPr/>
          <p:nvPr/>
        </p:nvSpPr>
        <p:spPr>
          <a:xfrm>
            <a:off x="762000" y="1752597"/>
            <a:ext cx="4171996" cy="2093969"/>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077990 w 5077990"/>
              <a:gd name="connsiteY0" fmla="*/ 1542082 h 1596236"/>
              <a:gd name="connsiteX1" fmla="*/ 4751725 w 5077990"/>
              <a:gd name="connsiteY1" fmla="*/ 1592792 h 1596236"/>
              <a:gd name="connsiteX2" fmla="*/ 4531245 w 5077990"/>
              <a:gd name="connsiteY2" fmla="*/ 1521417 h 1596236"/>
              <a:gd name="connsiteX3" fmla="*/ 4407231 w 5077990"/>
              <a:gd name="connsiteY3" fmla="*/ 1534118 h 1596236"/>
              <a:gd name="connsiteX4" fmla="*/ 4083999 w 5077990"/>
              <a:gd name="connsiteY4" fmla="*/ 1356238 h 1596236"/>
              <a:gd name="connsiteX5" fmla="*/ 3740709 w 5077990"/>
              <a:gd name="connsiteY5" fmla="*/ 1444663 h 1596236"/>
              <a:gd name="connsiteX6" fmla="*/ 3385217 w 5077990"/>
              <a:gd name="connsiteY6" fmla="*/ 1368066 h 1596236"/>
              <a:gd name="connsiteX7" fmla="*/ 2975674 w 5077990"/>
              <a:gd name="connsiteY7" fmla="*/ 1382688 h 1596236"/>
              <a:gd name="connsiteX8" fmla="*/ 2681206 w 5077990"/>
              <a:gd name="connsiteY8" fmla="*/ 1327688 h 1596236"/>
              <a:gd name="connsiteX9" fmla="*/ 2502976 w 5077990"/>
              <a:gd name="connsiteY9" fmla="*/ 1157206 h 1596236"/>
              <a:gd name="connsiteX10" fmla="*/ 2487478 w 5077990"/>
              <a:gd name="connsiteY10" fmla="*/ 1040969 h 1596236"/>
              <a:gd name="connsiteX11" fmla="*/ 2301498 w 5077990"/>
              <a:gd name="connsiteY11" fmla="*/ 1017722 h 1596236"/>
              <a:gd name="connsiteX12" fmla="*/ 2200759 w 5077990"/>
              <a:gd name="connsiteY12" fmla="*/ 1110711 h 1596236"/>
              <a:gd name="connsiteX13" fmla="*/ 2045776 w 5077990"/>
              <a:gd name="connsiteY13" fmla="*/ 1087464 h 1596236"/>
              <a:gd name="connsiteX14" fmla="*/ 1991532 w 5077990"/>
              <a:gd name="connsiteY14" fmla="*/ 1002223 h 1596236"/>
              <a:gd name="connsiteX15" fmla="*/ 1898542 w 5077990"/>
              <a:gd name="connsiteY15" fmla="*/ 1118461 h 1596236"/>
              <a:gd name="connsiteX16" fmla="*/ 1666067 w 5077990"/>
              <a:gd name="connsiteY16" fmla="*/ 1157206 h 1596236"/>
              <a:gd name="connsiteX17" fmla="*/ 1689315 w 5077990"/>
              <a:gd name="connsiteY17" fmla="*/ 1087464 h 1596236"/>
              <a:gd name="connsiteX18" fmla="*/ 1635071 w 5077990"/>
              <a:gd name="connsiteY18" fmla="*/ 1025471 h 1596236"/>
              <a:gd name="connsiteX19" fmla="*/ 1611823 w 5077990"/>
              <a:gd name="connsiteY19" fmla="*/ 947979 h 1596236"/>
              <a:gd name="connsiteX20" fmla="*/ 1495586 w 5077990"/>
              <a:gd name="connsiteY20" fmla="*/ 940230 h 1596236"/>
              <a:gd name="connsiteX21" fmla="*/ 1410345 w 5077990"/>
              <a:gd name="connsiteY21" fmla="*/ 754250 h 1596236"/>
              <a:gd name="connsiteX22" fmla="*/ 1232115 w 5077990"/>
              <a:gd name="connsiteY22" fmla="*/ 839491 h 1596236"/>
              <a:gd name="connsiteX23" fmla="*/ 937647 w 5077990"/>
              <a:gd name="connsiteY23" fmla="*/ 839491 h 1596236"/>
              <a:gd name="connsiteX24" fmla="*/ 805912 w 5077990"/>
              <a:gd name="connsiteY24" fmla="*/ 676759 h 1596236"/>
              <a:gd name="connsiteX25" fmla="*/ 705173 w 5077990"/>
              <a:gd name="connsiteY25" fmla="*/ 397789 h 1596236"/>
              <a:gd name="connsiteX26" fmla="*/ 643179 w 5077990"/>
              <a:gd name="connsiteY26" fmla="*/ 328047 h 1596236"/>
              <a:gd name="connsiteX27" fmla="*/ 604434 w 5077990"/>
              <a:gd name="connsiteY27" fmla="*/ 273803 h 1596236"/>
              <a:gd name="connsiteX28" fmla="*/ 588935 w 5077990"/>
              <a:gd name="connsiteY28" fmla="*/ 165315 h 1596236"/>
              <a:gd name="connsiteX29" fmla="*/ 526942 w 5077990"/>
              <a:gd name="connsiteY29" fmla="*/ 72325 h 1596236"/>
              <a:gd name="connsiteX30" fmla="*/ 503695 w 5077990"/>
              <a:gd name="connsiteY30" fmla="*/ 41328 h 1596236"/>
              <a:gd name="connsiteX31" fmla="*/ 371959 w 5077990"/>
              <a:gd name="connsiteY31" fmla="*/ 56827 h 1596236"/>
              <a:gd name="connsiteX32" fmla="*/ 216976 w 5077990"/>
              <a:gd name="connsiteY32" fmla="*/ 72325 h 1596236"/>
              <a:gd name="connsiteX33" fmla="*/ 131735 w 5077990"/>
              <a:gd name="connsiteY33" fmla="*/ 10332 h 1596236"/>
              <a:gd name="connsiteX34" fmla="*/ 69742 w 5077990"/>
              <a:gd name="connsiteY34" fmla="*/ 10332 h 1596236"/>
              <a:gd name="connsiteX35" fmla="*/ 0 w 5077990"/>
              <a:gd name="connsiteY35" fmla="*/ 2583 h 1596236"/>
              <a:gd name="connsiteX0" fmla="*/ 4751725 w 4751725"/>
              <a:gd name="connsiteY0" fmla="*/ 1592792 h 1592792"/>
              <a:gd name="connsiteX1" fmla="*/ 4531245 w 4751725"/>
              <a:gd name="connsiteY1" fmla="*/ 1521417 h 1592792"/>
              <a:gd name="connsiteX2" fmla="*/ 4407231 w 4751725"/>
              <a:gd name="connsiteY2" fmla="*/ 1534118 h 1592792"/>
              <a:gd name="connsiteX3" fmla="*/ 4083999 w 4751725"/>
              <a:gd name="connsiteY3" fmla="*/ 1356238 h 1592792"/>
              <a:gd name="connsiteX4" fmla="*/ 3740709 w 4751725"/>
              <a:gd name="connsiteY4" fmla="*/ 1444663 h 1592792"/>
              <a:gd name="connsiteX5" fmla="*/ 3385217 w 4751725"/>
              <a:gd name="connsiteY5" fmla="*/ 1368066 h 1592792"/>
              <a:gd name="connsiteX6" fmla="*/ 2975674 w 4751725"/>
              <a:gd name="connsiteY6" fmla="*/ 1382688 h 1592792"/>
              <a:gd name="connsiteX7" fmla="*/ 2681206 w 4751725"/>
              <a:gd name="connsiteY7" fmla="*/ 1327688 h 1592792"/>
              <a:gd name="connsiteX8" fmla="*/ 2502976 w 4751725"/>
              <a:gd name="connsiteY8" fmla="*/ 1157206 h 1592792"/>
              <a:gd name="connsiteX9" fmla="*/ 2487478 w 4751725"/>
              <a:gd name="connsiteY9" fmla="*/ 1040969 h 1592792"/>
              <a:gd name="connsiteX10" fmla="*/ 2301498 w 4751725"/>
              <a:gd name="connsiteY10" fmla="*/ 1017722 h 1592792"/>
              <a:gd name="connsiteX11" fmla="*/ 2200759 w 4751725"/>
              <a:gd name="connsiteY11" fmla="*/ 1110711 h 1592792"/>
              <a:gd name="connsiteX12" fmla="*/ 2045776 w 4751725"/>
              <a:gd name="connsiteY12" fmla="*/ 1087464 h 1592792"/>
              <a:gd name="connsiteX13" fmla="*/ 1991532 w 4751725"/>
              <a:gd name="connsiteY13" fmla="*/ 1002223 h 1592792"/>
              <a:gd name="connsiteX14" fmla="*/ 1898542 w 4751725"/>
              <a:gd name="connsiteY14" fmla="*/ 1118461 h 1592792"/>
              <a:gd name="connsiteX15" fmla="*/ 1666067 w 4751725"/>
              <a:gd name="connsiteY15" fmla="*/ 1157206 h 1592792"/>
              <a:gd name="connsiteX16" fmla="*/ 1689315 w 4751725"/>
              <a:gd name="connsiteY16" fmla="*/ 1087464 h 1592792"/>
              <a:gd name="connsiteX17" fmla="*/ 1635071 w 4751725"/>
              <a:gd name="connsiteY17" fmla="*/ 1025471 h 1592792"/>
              <a:gd name="connsiteX18" fmla="*/ 1611823 w 4751725"/>
              <a:gd name="connsiteY18" fmla="*/ 947979 h 1592792"/>
              <a:gd name="connsiteX19" fmla="*/ 1495586 w 4751725"/>
              <a:gd name="connsiteY19" fmla="*/ 940230 h 1592792"/>
              <a:gd name="connsiteX20" fmla="*/ 1410345 w 4751725"/>
              <a:gd name="connsiteY20" fmla="*/ 754250 h 1592792"/>
              <a:gd name="connsiteX21" fmla="*/ 1232115 w 4751725"/>
              <a:gd name="connsiteY21" fmla="*/ 839491 h 1592792"/>
              <a:gd name="connsiteX22" fmla="*/ 937647 w 4751725"/>
              <a:gd name="connsiteY22" fmla="*/ 839491 h 1592792"/>
              <a:gd name="connsiteX23" fmla="*/ 805912 w 4751725"/>
              <a:gd name="connsiteY23" fmla="*/ 676759 h 1592792"/>
              <a:gd name="connsiteX24" fmla="*/ 705173 w 4751725"/>
              <a:gd name="connsiteY24" fmla="*/ 397789 h 1592792"/>
              <a:gd name="connsiteX25" fmla="*/ 643179 w 4751725"/>
              <a:gd name="connsiteY25" fmla="*/ 328047 h 1592792"/>
              <a:gd name="connsiteX26" fmla="*/ 604434 w 4751725"/>
              <a:gd name="connsiteY26" fmla="*/ 273803 h 1592792"/>
              <a:gd name="connsiteX27" fmla="*/ 588935 w 4751725"/>
              <a:gd name="connsiteY27" fmla="*/ 165315 h 1592792"/>
              <a:gd name="connsiteX28" fmla="*/ 526942 w 4751725"/>
              <a:gd name="connsiteY28" fmla="*/ 72325 h 1592792"/>
              <a:gd name="connsiteX29" fmla="*/ 503695 w 4751725"/>
              <a:gd name="connsiteY29" fmla="*/ 41328 h 1592792"/>
              <a:gd name="connsiteX30" fmla="*/ 371959 w 4751725"/>
              <a:gd name="connsiteY30" fmla="*/ 56827 h 1592792"/>
              <a:gd name="connsiteX31" fmla="*/ 216976 w 4751725"/>
              <a:gd name="connsiteY31" fmla="*/ 72325 h 1592792"/>
              <a:gd name="connsiteX32" fmla="*/ 131735 w 4751725"/>
              <a:gd name="connsiteY32" fmla="*/ 10332 h 1592792"/>
              <a:gd name="connsiteX33" fmla="*/ 69742 w 4751725"/>
              <a:gd name="connsiteY33" fmla="*/ 10332 h 1592792"/>
              <a:gd name="connsiteX34" fmla="*/ 0 w 4751725"/>
              <a:gd name="connsiteY34" fmla="*/ 2583 h 1592792"/>
              <a:gd name="connsiteX0" fmla="*/ 4531245 w 4531245"/>
              <a:gd name="connsiteY0" fmla="*/ 1521417 h 1561648"/>
              <a:gd name="connsiteX1" fmla="*/ 4407231 w 4531245"/>
              <a:gd name="connsiteY1" fmla="*/ 1534118 h 1561648"/>
              <a:gd name="connsiteX2" fmla="*/ 4083999 w 4531245"/>
              <a:gd name="connsiteY2" fmla="*/ 1356238 h 1561648"/>
              <a:gd name="connsiteX3" fmla="*/ 3740709 w 4531245"/>
              <a:gd name="connsiteY3" fmla="*/ 1444663 h 1561648"/>
              <a:gd name="connsiteX4" fmla="*/ 3385217 w 4531245"/>
              <a:gd name="connsiteY4" fmla="*/ 1368066 h 1561648"/>
              <a:gd name="connsiteX5" fmla="*/ 2975674 w 4531245"/>
              <a:gd name="connsiteY5" fmla="*/ 1382688 h 1561648"/>
              <a:gd name="connsiteX6" fmla="*/ 2681206 w 4531245"/>
              <a:gd name="connsiteY6" fmla="*/ 1327688 h 1561648"/>
              <a:gd name="connsiteX7" fmla="*/ 2502976 w 4531245"/>
              <a:gd name="connsiteY7" fmla="*/ 1157206 h 1561648"/>
              <a:gd name="connsiteX8" fmla="*/ 2487478 w 4531245"/>
              <a:gd name="connsiteY8" fmla="*/ 1040969 h 1561648"/>
              <a:gd name="connsiteX9" fmla="*/ 2301498 w 4531245"/>
              <a:gd name="connsiteY9" fmla="*/ 1017722 h 1561648"/>
              <a:gd name="connsiteX10" fmla="*/ 2200759 w 4531245"/>
              <a:gd name="connsiteY10" fmla="*/ 1110711 h 1561648"/>
              <a:gd name="connsiteX11" fmla="*/ 2045776 w 4531245"/>
              <a:gd name="connsiteY11" fmla="*/ 1087464 h 1561648"/>
              <a:gd name="connsiteX12" fmla="*/ 1991532 w 4531245"/>
              <a:gd name="connsiteY12" fmla="*/ 1002223 h 1561648"/>
              <a:gd name="connsiteX13" fmla="*/ 1898542 w 4531245"/>
              <a:gd name="connsiteY13" fmla="*/ 1118461 h 1561648"/>
              <a:gd name="connsiteX14" fmla="*/ 1666067 w 4531245"/>
              <a:gd name="connsiteY14" fmla="*/ 1157206 h 1561648"/>
              <a:gd name="connsiteX15" fmla="*/ 1689315 w 4531245"/>
              <a:gd name="connsiteY15" fmla="*/ 1087464 h 1561648"/>
              <a:gd name="connsiteX16" fmla="*/ 1635071 w 4531245"/>
              <a:gd name="connsiteY16" fmla="*/ 1025471 h 1561648"/>
              <a:gd name="connsiteX17" fmla="*/ 1611823 w 4531245"/>
              <a:gd name="connsiteY17" fmla="*/ 947979 h 1561648"/>
              <a:gd name="connsiteX18" fmla="*/ 1495586 w 4531245"/>
              <a:gd name="connsiteY18" fmla="*/ 940230 h 1561648"/>
              <a:gd name="connsiteX19" fmla="*/ 1410345 w 4531245"/>
              <a:gd name="connsiteY19" fmla="*/ 754250 h 1561648"/>
              <a:gd name="connsiteX20" fmla="*/ 1232115 w 4531245"/>
              <a:gd name="connsiteY20" fmla="*/ 839491 h 1561648"/>
              <a:gd name="connsiteX21" fmla="*/ 937647 w 4531245"/>
              <a:gd name="connsiteY21" fmla="*/ 839491 h 1561648"/>
              <a:gd name="connsiteX22" fmla="*/ 805912 w 4531245"/>
              <a:gd name="connsiteY22" fmla="*/ 676759 h 1561648"/>
              <a:gd name="connsiteX23" fmla="*/ 705173 w 4531245"/>
              <a:gd name="connsiteY23" fmla="*/ 397789 h 1561648"/>
              <a:gd name="connsiteX24" fmla="*/ 643179 w 4531245"/>
              <a:gd name="connsiteY24" fmla="*/ 328047 h 1561648"/>
              <a:gd name="connsiteX25" fmla="*/ 604434 w 4531245"/>
              <a:gd name="connsiteY25" fmla="*/ 273803 h 1561648"/>
              <a:gd name="connsiteX26" fmla="*/ 588935 w 4531245"/>
              <a:gd name="connsiteY26" fmla="*/ 165315 h 1561648"/>
              <a:gd name="connsiteX27" fmla="*/ 526942 w 4531245"/>
              <a:gd name="connsiteY27" fmla="*/ 72325 h 1561648"/>
              <a:gd name="connsiteX28" fmla="*/ 503695 w 4531245"/>
              <a:gd name="connsiteY28" fmla="*/ 41328 h 1561648"/>
              <a:gd name="connsiteX29" fmla="*/ 371959 w 4531245"/>
              <a:gd name="connsiteY29" fmla="*/ 56827 h 1561648"/>
              <a:gd name="connsiteX30" fmla="*/ 216976 w 4531245"/>
              <a:gd name="connsiteY30" fmla="*/ 72325 h 1561648"/>
              <a:gd name="connsiteX31" fmla="*/ 131735 w 4531245"/>
              <a:gd name="connsiteY31" fmla="*/ 10332 h 1561648"/>
              <a:gd name="connsiteX32" fmla="*/ 69742 w 4531245"/>
              <a:gd name="connsiteY32" fmla="*/ 10332 h 1561648"/>
              <a:gd name="connsiteX33" fmla="*/ 0 w 4531245"/>
              <a:gd name="connsiteY33" fmla="*/ 2583 h 1561648"/>
              <a:gd name="connsiteX0" fmla="*/ 4407231 w 4407231"/>
              <a:gd name="connsiteY0" fmla="*/ 1534118 h 1534118"/>
              <a:gd name="connsiteX1" fmla="*/ 4083999 w 4407231"/>
              <a:gd name="connsiteY1" fmla="*/ 1356238 h 1534118"/>
              <a:gd name="connsiteX2" fmla="*/ 3740709 w 4407231"/>
              <a:gd name="connsiteY2" fmla="*/ 1444663 h 1534118"/>
              <a:gd name="connsiteX3" fmla="*/ 3385217 w 4407231"/>
              <a:gd name="connsiteY3" fmla="*/ 1368066 h 1534118"/>
              <a:gd name="connsiteX4" fmla="*/ 2975674 w 4407231"/>
              <a:gd name="connsiteY4" fmla="*/ 1382688 h 1534118"/>
              <a:gd name="connsiteX5" fmla="*/ 2681206 w 4407231"/>
              <a:gd name="connsiteY5" fmla="*/ 1327688 h 1534118"/>
              <a:gd name="connsiteX6" fmla="*/ 2502976 w 4407231"/>
              <a:gd name="connsiteY6" fmla="*/ 1157206 h 1534118"/>
              <a:gd name="connsiteX7" fmla="*/ 2487478 w 4407231"/>
              <a:gd name="connsiteY7" fmla="*/ 1040969 h 1534118"/>
              <a:gd name="connsiteX8" fmla="*/ 2301498 w 4407231"/>
              <a:gd name="connsiteY8" fmla="*/ 1017722 h 1534118"/>
              <a:gd name="connsiteX9" fmla="*/ 2200759 w 4407231"/>
              <a:gd name="connsiteY9" fmla="*/ 1110711 h 1534118"/>
              <a:gd name="connsiteX10" fmla="*/ 2045776 w 4407231"/>
              <a:gd name="connsiteY10" fmla="*/ 1087464 h 1534118"/>
              <a:gd name="connsiteX11" fmla="*/ 1991532 w 4407231"/>
              <a:gd name="connsiteY11" fmla="*/ 1002223 h 1534118"/>
              <a:gd name="connsiteX12" fmla="*/ 1898542 w 4407231"/>
              <a:gd name="connsiteY12" fmla="*/ 1118461 h 1534118"/>
              <a:gd name="connsiteX13" fmla="*/ 1666067 w 4407231"/>
              <a:gd name="connsiteY13" fmla="*/ 1157206 h 1534118"/>
              <a:gd name="connsiteX14" fmla="*/ 1689315 w 4407231"/>
              <a:gd name="connsiteY14" fmla="*/ 1087464 h 1534118"/>
              <a:gd name="connsiteX15" fmla="*/ 1635071 w 4407231"/>
              <a:gd name="connsiteY15" fmla="*/ 1025471 h 1534118"/>
              <a:gd name="connsiteX16" fmla="*/ 1611823 w 4407231"/>
              <a:gd name="connsiteY16" fmla="*/ 947979 h 1534118"/>
              <a:gd name="connsiteX17" fmla="*/ 1495586 w 4407231"/>
              <a:gd name="connsiteY17" fmla="*/ 940230 h 1534118"/>
              <a:gd name="connsiteX18" fmla="*/ 1410345 w 4407231"/>
              <a:gd name="connsiteY18" fmla="*/ 754250 h 1534118"/>
              <a:gd name="connsiteX19" fmla="*/ 1232115 w 4407231"/>
              <a:gd name="connsiteY19" fmla="*/ 839491 h 1534118"/>
              <a:gd name="connsiteX20" fmla="*/ 937647 w 4407231"/>
              <a:gd name="connsiteY20" fmla="*/ 839491 h 1534118"/>
              <a:gd name="connsiteX21" fmla="*/ 805912 w 4407231"/>
              <a:gd name="connsiteY21" fmla="*/ 676759 h 1534118"/>
              <a:gd name="connsiteX22" fmla="*/ 705173 w 4407231"/>
              <a:gd name="connsiteY22" fmla="*/ 397789 h 1534118"/>
              <a:gd name="connsiteX23" fmla="*/ 643179 w 4407231"/>
              <a:gd name="connsiteY23" fmla="*/ 328047 h 1534118"/>
              <a:gd name="connsiteX24" fmla="*/ 604434 w 4407231"/>
              <a:gd name="connsiteY24" fmla="*/ 273803 h 1534118"/>
              <a:gd name="connsiteX25" fmla="*/ 588935 w 4407231"/>
              <a:gd name="connsiteY25" fmla="*/ 165315 h 1534118"/>
              <a:gd name="connsiteX26" fmla="*/ 526942 w 4407231"/>
              <a:gd name="connsiteY26" fmla="*/ 72325 h 1534118"/>
              <a:gd name="connsiteX27" fmla="*/ 503695 w 4407231"/>
              <a:gd name="connsiteY27" fmla="*/ 41328 h 1534118"/>
              <a:gd name="connsiteX28" fmla="*/ 371959 w 4407231"/>
              <a:gd name="connsiteY28" fmla="*/ 56827 h 1534118"/>
              <a:gd name="connsiteX29" fmla="*/ 216976 w 4407231"/>
              <a:gd name="connsiteY29" fmla="*/ 72325 h 1534118"/>
              <a:gd name="connsiteX30" fmla="*/ 131735 w 4407231"/>
              <a:gd name="connsiteY30" fmla="*/ 10332 h 1534118"/>
              <a:gd name="connsiteX31" fmla="*/ 69742 w 4407231"/>
              <a:gd name="connsiteY31" fmla="*/ 10332 h 1534118"/>
              <a:gd name="connsiteX32" fmla="*/ 0 w 4407231"/>
              <a:gd name="connsiteY32" fmla="*/ 2583 h 1534118"/>
              <a:gd name="connsiteX0" fmla="*/ 4038429 w 4133619"/>
              <a:gd name="connsiteY0" fmla="*/ 2058477 h 2058477"/>
              <a:gd name="connsiteX1" fmla="*/ 4083999 w 4133619"/>
              <a:gd name="connsiteY1" fmla="*/ 1356238 h 2058477"/>
              <a:gd name="connsiteX2" fmla="*/ 3740709 w 4133619"/>
              <a:gd name="connsiteY2" fmla="*/ 1444663 h 2058477"/>
              <a:gd name="connsiteX3" fmla="*/ 3385217 w 4133619"/>
              <a:gd name="connsiteY3" fmla="*/ 1368066 h 2058477"/>
              <a:gd name="connsiteX4" fmla="*/ 2975674 w 4133619"/>
              <a:gd name="connsiteY4" fmla="*/ 1382688 h 2058477"/>
              <a:gd name="connsiteX5" fmla="*/ 2681206 w 4133619"/>
              <a:gd name="connsiteY5" fmla="*/ 1327688 h 2058477"/>
              <a:gd name="connsiteX6" fmla="*/ 2502976 w 4133619"/>
              <a:gd name="connsiteY6" fmla="*/ 1157206 h 2058477"/>
              <a:gd name="connsiteX7" fmla="*/ 2487478 w 4133619"/>
              <a:gd name="connsiteY7" fmla="*/ 1040969 h 2058477"/>
              <a:gd name="connsiteX8" fmla="*/ 2301498 w 4133619"/>
              <a:gd name="connsiteY8" fmla="*/ 1017722 h 2058477"/>
              <a:gd name="connsiteX9" fmla="*/ 2200759 w 4133619"/>
              <a:gd name="connsiteY9" fmla="*/ 1110711 h 2058477"/>
              <a:gd name="connsiteX10" fmla="*/ 2045776 w 4133619"/>
              <a:gd name="connsiteY10" fmla="*/ 1087464 h 2058477"/>
              <a:gd name="connsiteX11" fmla="*/ 1991532 w 4133619"/>
              <a:gd name="connsiteY11" fmla="*/ 1002223 h 2058477"/>
              <a:gd name="connsiteX12" fmla="*/ 1898542 w 4133619"/>
              <a:gd name="connsiteY12" fmla="*/ 1118461 h 2058477"/>
              <a:gd name="connsiteX13" fmla="*/ 1666067 w 4133619"/>
              <a:gd name="connsiteY13" fmla="*/ 1157206 h 2058477"/>
              <a:gd name="connsiteX14" fmla="*/ 1689315 w 4133619"/>
              <a:gd name="connsiteY14" fmla="*/ 1087464 h 2058477"/>
              <a:gd name="connsiteX15" fmla="*/ 1635071 w 4133619"/>
              <a:gd name="connsiteY15" fmla="*/ 1025471 h 2058477"/>
              <a:gd name="connsiteX16" fmla="*/ 1611823 w 4133619"/>
              <a:gd name="connsiteY16" fmla="*/ 947979 h 2058477"/>
              <a:gd name="connsiteX17" fmla="*/ 1495586 w 4133619"/>
              <a:gd name="connsiteY17" fmla="*/ 940230 h 2058477"/>
              <a:gd name="connsiteX18" fmla="*/ 1410345 w 4133619"/>
              <a:gd name="connsiteY18" fmla="*/ 754250 h 2058477"/>
              <a:gd name="connsiteX19" fmla="*/ 1232115 w 4133619"/>
              <a:gd name="connsiteY19" fmla="*/ 839491 h 2058477"/>
              <a:gd name="connsiteX20" fmla="*/ 937647 w 4133619"/>
              <a:gd name="connsiteY20" fmla="*/ 839491 h 2058477"/>
              <a:gd name="connsiteX21" fmla="*/ 805912 w 4133619"/>
              <a:gd name="connsiteY21" fmla="*/ 676759 h 2058477"/>
              <a:gd name="connsiteX22" fmla="*/ 705173 w 4133619"/>
              <a:gd name="connsiteY22" fmla="*/ 397789 h 2058477"/>
              <a:gd name="connsiteX23" fmla="*/ 643179 w 4133619"/>
              <a:gd name="connsiteY23" fmla="*/ 328047 h 2058477"/>
              <a:gd name="connsiteX24" fmla="*/ 604434 w 4133619"/>
              <a:gd name="connsiteY24" fmla="*/ 273803 h 2058477"/>
              <a:gd name="connsiteX25" fmla="*/ 588935 w 4133619"/>
              <a:gd name="connsiteY25" fmla="*/ 165315 h 2058477"/>
              <a:gd name="connsiteX26" fmla="*/ 526942 w 4133619"/>
              <a:gd name="connsiteY26" fmla="*/ 72325 h 2058477"/>
              <a:gd name="connsiteX27" fmla="*/ 503695 w 4133619"/>
              <a:gd name="connsiteY27" fmla="*/ 41328 h 2058477"/>
              <a:gd name="connsiteX28" fmla="*/ 371959 w 4133619"/>
              <a:gd name="connsiteY28" fmla="*/ 56827 h 2058477"/>
              <a:gd name="connsiteX29" fmla="*/ 216976 w 4133619"/>
              <a:gd name="connsiteY29" fmla="*/ 72325 h 2058477"/>
              <a:gd name="connsiteX30" fmla="*/ 131735 w 4133619"/>
              <a:gd name="connsiteY30" fmla="*/ 10332 h 2058477"/>
              <a:gd name="connsiteX31" fmla="*/ 69742 w 4133619"/>
              <a:gd name="connsiteY31" fmla="*/ 10332 h 2058477"/>
              <a:gd name="connsiteX32" fmla="*/ 0 w 413361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38429" h="2058477">
                <a:moveTo>
                  <a:pt x="4038429" y="2058477"/>
                </a:moveTo>
                <a:cubicBezTo>
                  <a:pt x="3963888" y="2030947"/>
                  <a:pt x="3897826" y="1995665"/>
                  <a:pt x="3788957" y="1880597"/>
                </a:cubicBezTo>
                <a:cubicBezTo>
                  <a:pt x="3783010" y="1495511"/>
                  <a:pt x="3520764" y="1451051"/>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7" name="Oval 16"/>
          <p:cNvSpPr/>
          <p:nvPr/>
        </p:nvSpPr>
        <p:spPr>
          <a:xfrm>
            <a:off x="2514600" y="2743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8" name="Oval 17"/>
          <p:cNvSpPr/>
          <p:nvPr/>
        </p:nvSpPr>
        <p:spPr>
          <a:xfrm>
            <a:off x="685800" y="15240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9" name="Oval 18"/>
          <p:cNvSpPr/>
          <p:nvPr/>
        </p:nvSpPr>
        <p:spPr>
          <a:xfrm>
            <a:off x="1143000" y="1752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20" name="Group 19"/>
          <p:cNvGrpSpPr/>
          <p:nvPr/>
        </p:nvGrpSpPr>
        <p:grpSpPr>
          <a:xfrm>
            <a:off x="304801" y="3276600"/>
            <a:ext cx="3809999" cy="3505200"/>
            <a:chOff x="-685800" y="1219200"/>
            <a:chExt cx="4191000" cy="3886200"/>
          </a:xfrm>
        </p:grpSpPr>
        <p:pic>
          <p:nvPicPr>
            <p:cNvPr id="21" name="Picture 2" descr="Image result for ezra meeker airplane"/>
            <p:cNvPicPr>
              <a:picLocks noChangeAspect="1" noChangeArrowheads="1"/>
            </p:cNvPicPr>
            <p:nvPr/>
          </p:nvPicPr>
          <p:blipFill>
            <a:blip r:embed="rId4"/>
            <a:srcRect/>
            <a:stretch>
              <a:fillRect/>
            </a:stretch>
          </p:blipFill>
          <p:spPr bwMode="auto">
            <a:xfrm>
              <a:off x="-685800" y="1219200"/>
              <a:ext cx="4191000" cy="3857625"/>
            </a:xfrm>
            <a:prstGeom prst="rect">
              <a:avLst/>
            </a:prstGeom>
            <a:noFill/>
            <a:ln w="50800">
              <a:solidFill>
                <a:schemeClr val="tx1"/>
              </a:solidFill>
            </a:ln>
          </p:spPr>
        </p:pic>
        <p:sp>
          <p:nvSpPr>
            <p:cNvPr id="22" name="TextBox 21"/>
            <p:cNvSpPr txBox="1"/>
            <p:nvPr/>
          </p:nvSpPr>
          <p:spPr>
            <a:xfrm>
              <a:off x="1744980" y="4643735"/>
              <a:ext cx="1631537" cy="461665"/>
            </a:xfrm>
            <a:prstGeom prst="rect">
              <a:avLst/>
            </a:prstGeom>
            <a:noFill/>
          </p:spPr>
          <p:txBody>
            <a:bodyPr wrap="none" rtlCol="0">
              <a:spAutoFit/>
            </a:bodyPr>
            <a:lstStyle/>
            <a:p>
              <a:r>
                <a:rPr lang="en-US" sz="2400" b="1" dirty="0" smtClean="0"/>
                <a:t>Tenino, WA</a:t>
              </a:r>
              <a:endParaRPr lang="en-US" sz="2400" b="1" dirty="0"/>
            </a:p>
          </p:txBody>
        </p:sp>
      </p:grpSp>
      <p:grpSp>
        <p:nvGrpSpPr>
          <p:cNvPr id="23" name="Group 22"/>
          <p:cNvGrpSpPr/>
          <p:nvPr/>
        </p:nvGrpSpPr>
        <p:grpSpPr>
          <a:xfrm>
            <a:off x="222455" y="3352800"/>
            <a:ext cx="4273345" cy="3448645"/>
            <a:chOff x="7385262" y="1295400"/>
            <a:chExt cx="3036393" cy="2299098"/>
          </a:xfrm>
        </p:grpSpPr>
        <p:pic>
          <p:nvPicPr>
            <p:cNvPr id="24" name="Picture 2" descr="Image result for meeker markers"/>
            <p:cNvPicPr>
              <a:picLocks noChangeAspect="1" noChangeArrowheads="1"/>
            </p:cNvPicPr>
            <p:nvPr/>
          </p:nvPicPr>
          <p:blipFill>
            <a:blip r:embed="rId5"/>
            <a:srcRect l="8710" r="2740"/>
            <a:stretch>
              <a:fillRect/>
            </a:stretch>
          </p:blipFill>
          <p:spPr bwMode="auto">
            <a:xfrm>
              <a:off x="7385262" y="1295400"/>
              <a:ext cx="3036393" cy="2286001"/>
            </a:xfrm>
            <a:prstGeom prst="rect">
              <a:avLst/>
            </a:prstGeom>
            <a:noFill/>
            <a:ln w="50800">
              <a:solidFill>
                <a:schemeClr val="tx1"/>
              </a:solidFill>
            </a:ln>
          </p:spPr>
        </p:pic>
        <p:sp>
          <p:nvSpPr>
            <p:cNvPr id="25" name="TextBox 24"/>
            <p:cNvSpPr txBox="1"/>
            <p:nvPr/>
          </p:nvSpPr>
          <p:spPr>
            <a:xfrm>
              <a:off x="8905642" y="3286721"/>
              <a:ext cx="1493308" cy="307777"/>
            </a:xfrm>
            <a:prstGeom prst="rect">
              <a:avLst/>
            </a:prstGeom>
            <a:solidFill>
              <a:srgbClr val="4D5265">
                <a:alpha val="62000"/>
              </a:srgbClr>
            </a:solidFill>
          </p:spPr>
          <p:txBody>
            <a:bodyPr wrap="square" rtlCol="0">
              <a:spAutoFit/>
            </a:bodyPr>
            <a:lstStyle/>
            <a:p>
              <a:r>
                <a:rPr lang="en-US" sz="2400" b="1" dirty="0" smtClean="0">
                  <a:solidFill>
                    <a:schemeClr val="bg1"/>
                  </a:solidFill>
                </a:rPr>
                <a:t>The </a:t>
              </a:r>
              <a:r>
                <a:rPr lang="en-US" sz="2400" b="1" dirty="0" err="1" smtClean="0">
                  <a:solidFill>
                    <a:schemeClr val="bg1"/>
                  </a:solidFill>
                </a:rPr>
                <a:t>Dalles</a:t>
              </a:r>
              <a:r>
                <a:rPr lang="en-US" sz="2400" b="1" dirty="0" smtClean="0">
                  <a:solidFill>
                    <a:schemeClr val="bg1"/>
                  </a:solidFill>
                </a:rPr>
                <a:t>, OR</a:t>
              </a:r>
              <a:endParaRPr lang="en-US" sz="2400" b="1" dirty="0">
                <a:solidFill>
                  <a:schemeClr val="bg1"/>
                </a:solidFill>
              </a:endParaRPr>
            </a:p>
          </p:txBody>
        </p:sp>
      </p:grpSp>
      <p:grpSp>
        <p:nvGrpSpPr>
          <p:cNvPr id="26" name="Group 25"/>
          <p:cNvGrpSpPr/>
          <p:nvPr/>
        </p:nvGrpSpPr>
        <p:grpSpPr>
          <a:xfrm>
            <a:off x="533401" y="3276600"/>
            <a:ext cx="3581399" cy="3581400"/>
            <a:chOff x="1447800" y="2133600"/>
            <a:chExt cx="6096000" cy="5286375"/>
          </a:xfrm>
        </p:grpSpPr>
        <p:pic>
          <p:nvPicPr>
            <p:cNvPr id="27" name="Picture 6" descr="Related image"/>
            <p:cNvPicPr>
              <a:picLocks noChangeAspect="1" noChangeArrowheads="1"/>
            </p:cNvPicPr>
            <p:nvPr/>
          </p:nvPicPr>
          <p:blipFill>
            <a:blip r:embed="rId6"/>
            <a:srcRect/>
            <a:stretch>
              <a:fillRect/>
            </a:stretch>
          </p:blipFill>
          <p:spPr bwMode="auto">
            <a:xfrm>
              <a:off x="1447800" y="2133600"/>
              <a:ext cx="6096000" cy="5286375"/>
            </a:xfrm>
            <a:prstGeom prst="rect">
              <a:avLst/>
            </a:prstGeom>
            <a:noFill/>
            <a:ln w="50800">
              <a:solidFill>
                <a:schemeClr val="tx1"/>
              </a:solidFill>
            </a:ln>
          </p:spPr>
        </p:pic>
        <p:sp>
          <p:nvSpPr>
            <p:cNvPr id="28" name="TextBox 27"/>
            <p:cNvSpPr txBox="1"/>
            <p:nvPr/>
          </p:nvSpPr>
          <p:spPr>
            <a:xfrm>
              <a:off x="1752600" y="6858000"/>
              <a:ext cx="2147126" cy="461665"/>
            </a:xfrm>
            <a:prstGeom prst="rect">
              <a:avLst/>
            </a:prstGeom>
            <a:noFill/>
          </p:spPr>
          <p:txBody>
            <a:bodyPr wrap="none" rtlCol="0">
              <a:spAutoFit/>
            </a:bodyPr>
            <a:lstStyle/>
            <a:p>
              <a:r>
                <a:rPr lang="en-US" sz="2400" b="1" dirty="0" smtClean="0"/>
                <a:t>South Pass, WY</a:t>
              </a:r>
              <a:endParaRPr lang="en-US" sz="24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0" fill="hold" grpId="0" nodeType="withEffect">
                                  <p:stCondLst>
                                    <p:cond delay="0"/>
                                  </p:stCondLst>
                                  <p:childTnLst>
                                    <p:anim calcmode="lin" valueType="num">
                                      <p:cBhvr>
                                        <p:cTn id="6" dur="1000"/>
                                        <p:tgtEl>
                                          <p:spTgt spid="14"/>
                                        </p:tgtEl>
                                        <p:attrNameLst>
                                          <p:attrName>ppt_w</p:attrName>
                                        </p:attrNameLst>
                                      </p:cBhvr>
                                      <p:tavLst>
                                        <p:tav tm="0">
                                          <p:val>
                                            <p:strVal val="ppt_w"/>
                                          </p:val>
                                        </p:tav>
                                        <p:tav tm="100000">
                                          <p:val>
                                            <p:fltVal val="0"/>
                                          </p:val>
                                        </p:tav>
                                      </p:tavLst>
                                    </p:anim>
                                    <p:anim calcmode="lin" valueType="num">
                                      <p:cBhvr>
                                        <p:cTn id="7" dur="1000"/>
                                        <p:tgtEl>
                                          <p:spTgt spid="14"/>
                                        </p:tgtEl>
                                        <p:attrNameLst>
                                          <p:attrName>ppt_h</p:attrName>
                                        </p:attrNameLst>
                                      </p:cBhvr>
                                      <p:tavLst>
                                        <p:tav tm="0">
                                          <p:val>
                                            <p:strVal val="ppt_h"/>
                                          </p:val>
                                        </p:tav>
                                        <p:tav tm="100000">
                                          <p:val>
                                            <p:fltVal val="0"/>
                                          </p:val>
                                        </p:tav>
                                      </p:tavLst>
                                    </p:anim>
                                    <p:animEffect transition="out" filter="fade">
                                      <p:cBhvr>
                                        <p:cTn id="8" dur="1000"/>
                                        <p:tgtEl>
                                          <p:spTgt spid="14"/>
                                        </p:tgtEl>
                                      </p:cBhvr>
                                    </p:animEffect>
                                    <p:set>
                                      <p:cBhvr>
                                        <p:cTn id="9" dur="1" fill="hold">
                                          <p:stCondLst>
                                            <p:cond delay="999"/>
                                          </p:stCondLst>
                                        </p:cTn>
                                        <p:tgtEl>
                                          <p:spTgt spid="14"/>
                                        </p:tgtEl>
                                        <p:attrNameLst>
                                          <p:attrName>style.visibility</p:attrName>
                                        </p:attrNameLst>
                                      </p:cBhvr>
                                      <p:to>
                                        <p:strVal val="hidden"/>
                                      </p:to>
                                    </p:set>
                                  </p:childTnLst>
                                </p:cTn>
                              </p:par>
                              <p:par>
                                <p:cTn id="10" presetID="53" presetClass="entr" presetSubtype="0"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2000"/>
                                        <p:tgtEl>
                                          <p:spTgt spid="20"/>
                                        </p:tgtEl>
                                      </p:cBhvr>
                                    </p:animEffect>
                                  </p:childTnLst>
                                </p:cTn>
                              </p:par>
                            </p:childTnLst>
                          </p:cTn>
                        </p:par>
                        <p:par>
                          <p:cTn id="20" fill="hold">
                            <p:stCondLst>
                              <p:cond delay="2000"/>
                            </p:stCondLst>
                            <p:childTnLst>
                              <p:par>
                                <p:cTn id="21" presetID="47" presetClass="entr" presetSubtype="0"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anim calcmode="lin" valueType="num">
                                      <p:cBhvr>
                                        <p:cTn id="24" dur="500" fill="hold"/>
                                        <p:tgtEl>
                                          <p:spTgt spid="18"/>
                                        </p:tgtEl>
                                        <p:attrNameLst>
                                          <p:attrName>ppt_x</p:attrName>
                                        </p:attrNameLst>
                                      </p:cBhvr>
                                      <p:tavLst>
                                        <p:tav tm="0">
                                          <p:val>
                                            <p:strVal val="#ppt_x"/>
                                          </p:val>
                                        </p:tav>
                                        <p:tav tm="100000">
                                          <p:val>
                                            <p:strVal val="#ppt_x"/>
                                          </p:val>
                                        </p:tav>
                                      </p:tavLst>
                                    </p:anim>
                                    <p:anim calcmode="lin" valueType="num">
                                      <p:cBhvr>
                                        <p:cTn id="25" dur="5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2000"/>
                                        <p:tgtEl>
                                          <p:spTgt spid="23"/>
                                        </p:tgtEl>
                                      </p:cBhvr>
                                    </p:animEffect>
                                  </p:childTnLst>
                                </p:cTn>
                              </p:par>
                            </p:childTnLst>
                          </p:cTn>
                        </p:par>
                        <p:par>
                          <p:cTn id="31" fill="hold">
                            <p:stCondLst>
                              <p:cond delay="2000"/>
                            </p:stCondLst>
                            <p:childTnLst>
                              <p:par>
                                <p:cTn id="32" presetID="10" presetClass="exit" presetSubtype="0" fill="hold" nodeType="afterEffect">
                                  <p:stCondLst>
                                    <p:cond delay="0"/>
                                  </p:stCondLst>
                                  <p:childTnLst>
                                    <p:animEffect transition="out" filter="fade">
                                      <p:cBhvr>
                                        <p:cTn id="33" dur="2000"/>
                                        <p:tgtEl>
                                          <p:spTgt spid="20"/>
                                        </p:tgtEl>
                                      </p:cBhvr>
                                    </p:animEffect>
                                    <p:set>
                                      <p:cBhvr>
                                        <p:cTn id="34" dur="1" fill="hold">
                                          <p:stCondLst>
                                            <p:cond delay="1999"/>
                                          </p:stCondLst>
                                        </p:cTn>
                                        <p:tgtEl>
                                          <p:spTgt spid="20"/>
                                        </p:tgtEl>
                                        <p:attrNameLst>
                                          <p:attrName>style.visibility</p:attrName>
                                        </p:attrNameLst>
                                      </p:cBhvr>
                                      <p:to>
                                        <p:strVal val="hidden"/>
                                      </p:to>
                                    </p:set>
                                  </p:childTnLst>
                                </p:cTn>
                              </p:par>
                              <p:par>
                                <p:cTn id="35" presetID="47"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anim calcmode="lin" valueType="num">
                                      <p:cBhvr>
                                        <p:cTn id="38" dur="500" fill="hold"/>
                                        <p:tgtEl>
                                          <p:spTgt spid="19"/>
                                        </p:tgtEl>
                                        <p:attrNameLst>
                                          <p:attrName>ppt_x</p:attrName>
                                        </p:attrNameLst>
                                      </p:cBhvr>
                                      <p:tavLst>
                                        <p:tav tm="0">
                                          <p:val>
                                            <p:strVal val="#ppt_x"/>
                                          </p:val>
                                        </p:tav>
                                        <p:tav tm="100000">
                                          <p:val>
                                            <p:strVal val="#ppt_x"/>
                                          </p:val>
                                        </p:tav>
                                      </p:tavLst>
                                    </p:anim>
                                    <p:anim calcmode="lin" valueType="num">
                                      <p:cBhvr>
                                        <p:cTn id="39" dur="5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2000"/>
                                        <p:tgtEl>
                                          <p:spTgt spid="26"/>
                                        </p:tgtEl>
                                      </p:cBhvr>
                                    </p:animEffect>
                                  </p:childTnLst>
                                </p:cTn>
                              </p:par>
                            </p:childTnLst>
                          </p:cTn>
                        </p:par>
                        <p:par>
                          <p:cTn id="45" fill="hold">
                            <p:stCondLst>
                              <p:cond delay="2000"/>
                            </p:stCondLst>
                            <p:childTnLst>
                              <p:par>
                                <p:cTn id="46" presetID="10" presetClass="exit" presetSubtype="0" fill="hold" nodeType="afterEffect">
                                  <p:stCondLst>
                                    <p:cond delay="0"/>
                                  </p:stCondLst>
                                  <p:childTnLst>
                                    <p:animEffect transition="out" filter="fade">
                                      <p:cBhvr>
                                        <p:cTn id="47" dur="2000"/>
                                        <p:tgtEl>
                                          <p:spTgt spid="23"/>
                                        </p:tgtEl>
                                      </p:cBhvr>
                                    </p:animEffect>
                                    <p:set>
                                      <p:cBhvr>
                                        <p:cTn id="48" dur="1" fill="hold">
                                          <p:stCondLst>
                                            <p:cond delay="1999"/>
                                          </p:stCondLst>
                                        </p:cTn>
                                        <p:tgtEl>
                                          <p:spTgt spid="23"/>
                                        </p:tgtEl>
                                        <p:attrNameLst>
                                          <p:attrName>style.visibility</p:attrName>
                                        </p:attrNameLst>
                                      </p:cBhvr>
                                      <p:to>
                                        <p:strVal val="hidden"/>
                                      </p:to>
                                    </p:set>
                                  </p:childTnLst>
                                </p:cTn>
                              </p:par>
                              <p:par>
                                <p:cTn id="49" presetID="47"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anim calcmode="lin" valueType="num">
                                      <p:cBhvr>
                                        <p:cTn id="52" dur="500" fill="hold"/>
                                        <p:tgtEl>
                                          <p:spTgt spid="17"/>
                                        </p:tgtEl>
                                        <p:attrNameLst>
                                          <p:attrName>ppt_x</p:attrName>
                                        </p:attrNameLst>
                                      </p:cBhvr>
                                      <p:tavLst>
                                        <p:tav tm="0">
                                          <p:val>
                                            <p:strVal val="#ppt_x"/>
                                          </p:val>
                                        </p:tav>
                                        <p:tav tm="100000">
                                          <p:val>
                                            <p:strVal val="#ppt_x"/>
                                          </p:val>
                                        </p:tav>
                                      </p:tavLst>
                                    </p:anim>
                                    <p:anim calcmode="lin" valueType="num">
                                      <p:cBhvr>
                                        <p:cTn id="53" dur="5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7" grpId="0" animBg="1"/>
      <p:bldP spid="18" grpId="0" animBg="1"/>
      <p:bldP spid="1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228600" y="0"/>
            <a:ext cx="9372600" cy="6858000"/>
            <a:chOff x="-228600" y="0"/>
            <a:chExt cx="9372600" cy="6858000"/>
          </a:xfrm>
        </p:grpSpPr>
        <p:sp useBgFill="1">
          <p:nvSpPr>
            <p:cNvPr id="36" name="TextBox 35"/>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37" name="Group 6"/>
            <p:cNvGrpSpPr/>
            <p:nvPr/>
          </p:nvGrpSpPr>
          <p:grpSpPr>
            <a:xfrm>
              <a:off x="2514600" y="1524000"/>
              <a:ext cx="5486400" cy="4431983"/>
              <a:chOff x="1905000" y="1447800"/>
              <a:chExt cx="5486400" cy="4431983"/>
            </a:xfrm>
          </p:grpSpPr>
          <p:sp useBgFill="1">
            <p:nvSpPr>
              <p:cNvPr id="40" name="Rectangle 39"/>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1" name="Rectangle 40"/>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2" name="Rectangle 41"/>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43"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38" name="Picture 2" descr="C:\Users\Sandra\AppData\Local\Microsoft\Windows\INetCache\IE\U3FRR2B4\117px-Bueno-verde[1].png"/>
            <p:cNvPicPr>
              <a:picLocks noChangeAspect="1" noChangeArrowheads="1"/>
            </p:cNvPicPr>
            <p:nvPr/>
          </p:nvPicPr>
          <p:blipFill>
            <a:blip r:embed="rId2"/>
            <a:srcRect/>
            <a:stretch>
              <a:fillRect/>
            </a:stretch>
          </p:blipFill>
          <p:spPr bwMode="auto">
            <a:xfrm>
              <a:off x="1905000" y="1066800"/>
              <a:ext cx="1188823" cy="1219306"/>
            </a:xfrm>
            <a:prstGeom prst="rect">
              <a:avLst/>
            </a:prstGeom>
            <a:noFill/>
          </p:spPr>
        </p:pic>
        <p:pic>
          <p:nvPicPr>
            <p:cNvPr id="39" name="Picture 5" descr="C:\Users\Sandra\AppData\Local\Microsoft\Windows\INetCache\IE\XTNHX9F4\covered-wagon-2320902_640[1].png"/>
            <p:cNvPicPr>
              <a:picLocks noChangeAspect="1" noChangeArrowheads="1"/>
            </p:cNvPicPr>
            <p:nvPr/>
          </p:nvPicPr>
          <p:blipFill>
            <a:blip r:embed="rId3"/>
            <a:srcRect/>
            <a:stretch>
              <a:fillRect/>
            </a:stretch>
          </p:blipFill>
          <p:spPr bwMode="auto">
            <a:xfrm>
              <a:off x="-228600" y="4038600"/>
              <a:ext cx="2877857" cy="2819400"/>
            </a:xfrm>
            <a:prstGeom prst="rect">
              <a:avLst/>
            </a:prstGeom>
            <a:noFill/>
          </p:spPr>
        </p:pic>
      </p:grpSp>
      <p:sp useBgFill="1">
        <p:nvSpPr>
          <p:cNvPr id="6" name="Rectangle 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2" descr="File:United States 1912-08-1959-01.png"/>
          <p:cNvPicPr>
            <a:picLocks noChangeAspect="1" noChangeArrowheads="1"/>
          </p:cNvPicPr>
          <p:nvPr/>
        </p:nvPicPr>
        <p:blipFill>
          <a:blip r:embed="rId4"/>
          <a:srcRect/>
          <a:stretch>
            <a:fillRect/>
          </a:stretch>
        </p:blipFill>
        <p:spPr bwMode="auto">
          <a:xfrm>
            <a:off x="-137160" y="762000"/>
            <a:ext cx="9339702" cy="6327648"/>
          </a:xfrm>
          <a:prstGeom prst="rect">
            <a:avLst/>
          </a:prstGeom>
          <a:noFill/>
        </p:spPr>
      </p:pic>
      <p:grpSp>
        <p:nvGrpSpPr>
          <p:cNvPr id="8" name="Group 7"/>
          <p:cNvGrpSpPr/>
          <p:nvPr/>
        </p:nvGrpSpPr>
        <p:grpSpPr>
          <a:xfrm>
            <a:off x="21351" y="928596"/>
            <a:ext cx="9711586" cy="6207449"/>
            <a:chOff x="21351" y="928596"/>
            <a:chExt cx="9711586" cy="6207449"/>
          </a:xfrm>
          <a:solidFill>
            <a:schemeClr val="bg1"/>
          </a:solidFill>
        </p:grpSpPr>
        <p:sp>
          <p:nvSpPr>
            <p:cNvPr id="9" name="Freeform 8"/>
            <p:cNvSpPr/>
            <p:nvPr/>
          </p:nvSpPr>
          <p:spPr>
            <a:xfrm>
              <a:off x="3494819" y="2133600"/>
              <a:ext cx="6238118" cy="500244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2 w 6364777"/>
                <a:gd name="connsiteY28" fmla="*/ 4370462 h 5104015"/>
                <a:gd name="connsiteX29" fmla="*/ 1081775 w 6364777"/>
                <a:gd name="connsiteY29" fmla="*/ 4371118 h 5104015"/>
                <a:gd name="connsiteX30" fmla="*/ 182880 w 6364777"/>
                <a:gd name="connsiteY30" fmla="*/ 4519353 h 5104015"/>
                <a:gd name="connsiteX31" fmla="*/ 166254 w 6364777"/>
                <a:gd name="connsiteY31" fmla="*/ 4951615 h 5104015"/>
                <a:gd name="connsiteX32" fmla="*/ 1180407 w 6364777"/>
                <a:gd name="connsiteY32" fmla="*/ 5067993 h 5104015"/>
                <a:gd name="connsiteX33" fmla="*/ 5586152 w 6364777"/>
                <a:gd name="connsiteY33" fmla="*/ 5067993 h 5104015"/>
                <a:gd name="connsiteX34" fmla="*/ 5852160 w 6364777"/>
                <a:gd name="connsiteY34" fmla="*/ 4984866 h 5104015"/>
                <a:gd name="connsiteX35" fmla="*/ 5735782 w 6364777"/>
                <a:gd name="connsiteY35" fmla="*/ 4353098 h 5104015"/>
                <a:gd name="connsiteX36" fmla="*/ 5818909 w 6364777"/>
                <a:gd name="connsiteY36" fmla="*/ 1061258 h 5104015"/>
                <a:gd name="connsiteX37" fmla="*/ 5719156 w 6364777"/>
                <a:gd name="connsiteY37" fmla="*/ 146858 h 5104015"/>
                <a:gd name="connsiteX38" fmla="*/ 5203767 w 6364777"/>
                <a:gd name="connsiteY38"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0" y="4181179"/>
                    <a:pt x="1363287" y="4253346"/>
                  </a:cubicBezTo>
                  <a:cubicBezTo>
                    <a:pt x="1138844" y="4325513"/>
                    <a:pt x="1177451" y="4350833"/>
                    <a:pt x="1130532" y="4370462"/>
                  </a:cubicBezTo>
                  <a:cubicBezTo>
                    <a:pt x="1083613" y="4390091"/>
                    <a:pt x="1239717" y="4346303"/>
                    <a:pt x="1081775" y="4371118"/>
                  </a:cubicBezTo>
                  <a:cubicBezTo>
                    <a:pt x="863363" y="4879693"/>
                    <a:pt x="335467" y="4422604"/>
                    <a:pt x="182880" y="4519353"/>
                  </a:cubicBezTo>
                  <a:cubicBezTo>
                    <a:pt x="30293" y="4616102"/>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11"/>
            <p:cNvGrpSpPr/>
            <p:nvPr/>
          </p:nvGrpSpPr>
          <p:grpSpPr>
            <a:xfrm>
              <a:off x="21351" y="5294193"/>
              <a:ext cx="3435447" cy="1792407"/>
              <a:chOff x="-152400" y="5257800"/>
              <a:chExt cx="3505200" cy="1828800"/>
            </a:xfrm>
            <a:grpFill/>
          </p:grpSpPr>
          <p:sp>
            <p:nvSpPr>
              <p:cNvPr id="13" name="Rectangle 12"/>
              <p:cNvSpPr/>
              <p:nvPr/>
            </p:nvSpPr>
            <p:spPr>
              <a:xfrm>
                <a:off x="-152400" y="5257800"/>
                <a:ext cx="2895600"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295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10"/>
            <p:cNvSpPr/>
            <p:nvPr/>
          </p:nvSpPr>
          <p:spPr>
            <a:xfrm>
              <a:off x="3512245" y="928596"/>
              <a:ext cx="5605572" cy="1203084"/>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32561 w 5719387"/>
                <a:gd name="connsiteY16" fmla="*/ 782777 h 1227511"/>
                <a:gd name="connsiteX17" fmla="*/ 4700622 w 5719387"/>
                <a:gd name="connsiteY17" fmla="*/ 525594 h 1227511"/>
                <a:gd name="connsiteX18" fmla="*/ 4870561 w 5719387"/>
                <a:gd name="connsiteY18" fmla="*/ 488340 h 1227511"/>
                <a:gd name="connsiteX19" fmla="*/ 4965700 w 5719387"/>
                <a:gd name="connsiteY19" fmla="*/ 313112 h 1227511"/>
                <a:gd name="connsiteX20" fmla="*/ 5234478 w 5719387"/>
                <a:gd name="connsiteY20" fmla="*/ 382384 h 1227511"/>
                <a:gd name="connsiteX21" fmla="*/ 5317605 w 5719387"/>
                <a:gd name="connsiteY21" fmla="*/ 266006 h 1227511"/>
                <a:gd name="connsiteX22" fmla="*/ 5350856 w 5719387"/>
                <a:gd name="connsiteY22" fmla="*/ 133003 h 1227511"/>
                <a:gd name="connsiteX23" fmla="*/ 5350856 w 5719387"/>
                <a:gd name="connsiteY23" fmla="*/ 49875 h 1227511"/>
                <a:gd name="connsiteX24" fmla="*/ 2492662 w 5719387"/>
                <a:gd name="connsiteY24" fmla="*/ 0 h 1227511"/>
                <a:gd name="connsiteX25" fmla="*/ 172027 w 5719387"/>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732561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888056 w 5719387"/>
                <a:gd name="connsiteY15" fmla="*/ 782777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71210" y="1058716"/>
                    <a:pt x="4898985" y="880829"/>
                    <a:pt x="4888056" y="782777"/>
                  </a:cubicBezTo>
                  <a:cubicBezTo>
                    <a:pt x="4840348" y="740690"/>
                    <a:pt x="4716496" y="574667"/>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grp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2" name="Freeform 11"/>
            <p:cNvSpPr/>
            <p:nvPr/>
          </p:nvSpPr>
          <p:spPr>
            <a:xfrm>
              <a:off x="4726419" y="5863078"/>
              <a:ext cx="1287274" cy="537722"/>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48"/>
          <p:cNvGrpSpPr/>
          <p:nvPr/>
        </p:nvGrpSpPr>
        <p:grpSpPr>
          <a:xfrm>
            <a:off x="7010400" y="3886200"/>
            <a:ext cx="2057400" cy="2900065"/>
            <a:chOff x="7010400" y="3886200"/>
            <a:chExt cx="2057400" cy="2900065"/>
          </a:xfrm>
        </p:grpSpPr>
        <p:pic>
          <p:nvPicPr>
            <p:cNvPr id="4" name="Picture 2" descr="Image result for ezra meeker"/>
            <p:cNvPicPr>
              <a:picLocks noChangeAspect="1" noChangeArrowheads="1"/>
            </p:cNvPicPr>
            <p:nvPr/>
          </p:nvPicPr>
          <p:blipFill>
            <a:blip r:embed="rId5"/>
            <a:srcRect l="9377" t="5262" r="6232"/>
            <a:stretch>
              <a:fillRect/>
            </a:stretch>
          </p:blipFill>
          <p:spPr bwMode="auto">
            <a:xfrm>
              <a:off x="7010400" y="3886200"/>
              <a:ext cx="2057400" cy="2743200"/>
            </a:xfrm>
            <a:prstGeom prst="rect">
              <a:avLst/>
            </a:prstGeom>
            <a:noFill/>
          </p:spPr>
        </p:pic>
        <p:sp>
          <p:nvSpPr>
            <p:cNvPr id="5" name="TextBox 4"/>
            <p:cNvSpPr txBox="1"/>
            <p:nvPr/>
          </p:nvSpPr>
          <p:spPr>
            <a:xfrm>
              <a:off x="7010400" y="6324600"/>
              <a:ext cx="2057400" cy="461665"/>
            </a:xfrm>
            <a:prstGeom prst="rect">
              <a:avLst/>
            </a:prstGeom>
            <a:solidFill>
              <a:schemeClr val="tx1"/>
            </a:solidFill>
          </p:spPr>
          <p:txBody>
            <a:bodyPr wrap="square" rtlCol="0">
              <a:spAutoFit/>
            </a:bodyPr>
            <a:lstStyle/>
            <a:p>
              <a:pPr algn="ctr"/>
              <a:r>
                <a:rPr lang="en-US" sz="2400" b="1" dirty="0" smtClean="0">
                  <a:solidFill>
                    <a:schemeClr val="bg1"/>
                  </a:solidFill>
                </a:rPr>
                <a:t>Ezra Meeker</a:t>
              </a:r>
              <a:endParaRPr lang="en-US" sz="2400" b="1" dirty="0">
                <a:solidFill>
                  <a:schemeClr val="bg1"/>
                </a:solidFill>
              </a:endParaRPr>
            </a:p>
          </p:txBody>
        </p:sp>
      </p:grpSp>
      <p:sp>
        <p:nvSpPr>
          <p:cNvPr id="7" name="Rectangle 6"/>
          <p:cNvSpPr/>
          <p:nvPr/>
        </p:nvSpPr>
        <p:spPr>
          <a:xfrm>
            <a:off x="4800600" y="762000"/>
            <a:ext cx="4419600" cy="584775"/>
          </a:xfrm>
          <a:prstGeom prst="rect">
            <a:avLst/>
          </a:prstGeom>
          <a:solidFill>
            <a:schemeClr val="bg1"/>
          </a:solidFill>
        </p:spPr>
        <p:txBody>
          <a:bodyPr wrap="square">
            <a:spAutoFit/>
          </a:bodyPr>
          <a:lstStyle/>
          <a:p>
            <a:r>
              <a:rPr lang="en-US" sz="3200" b="1" dirty="0" smtClean="0">
                <a:ln>
                  <a:solidFill>
                    <a:schemeClr val="tx1"/>
                  </a:solidFill>
                </a:ln>
                <a:latin typeface="Tempus Sans ITC" pitchFamily="82" charset="0"/>
              </a:rPr>
              <a:t>What do they look like?</a:t>
            </a:r>
          </a:p>
        </p:txBody>
      </p:sp>
      <p:grpSp>
        <p:nvGrpSpPr>
          <p:cNvPr id="22" name="Group 21"/>
          <p:cNvGrpSpPr/>
          <p:nvPr/>
        </p:nvGrpSpPr>
        <p:grpSpPr>
          <a:xfrm>
            <a:off x="533401" y="1524000"/>
            <a:ext cx="4400595" cy="5334000"/>
            <a:chOff x="533401" y="1524000"/>
            <a:chExt cx="4400595" cy="5334000"/>
          </a:xfrm>
        </p:grpSpPr>
        <p:sp>
          <p:nvSpPr>
            <p:cNvPr id="15" name="Freeform 14"/>
            <p:cNvSpPr/>
            <p:nvPr/>
          </p:nvSpPr>
          <p:spPr>
            <a:xfrm>
              <a:off x="762000" y="1752597"/>
              <a:ext cx="4171996" cy="2093969"/>
            </a:xfrm>
            <a:custGeom>
              <a:avLst/>
              <a:gdLst>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409627 w 3983064"/>
                <a:gd name="connsiteY5" fmla="*/ 1691898 h 2172345"/>
                <a:gd name="connsiteX6" fmla="*/ 3374581 w 3983064"/>
                <a:gd name="connsiteY6" fmla="*/ 1534118 h 2172345"/>
                <a:gd name="connsiteX7" fmla="*/ 3161654 w 3983064"/>
                <a:gd name="connsiteY7" fmla="*/ 1560162 h 2172345"/>
                <a:gd name="connsiteX8" fmla="*/ 2975674 w 3983064"/>
                <a:gd name="connsiteY8" fmla="*/ 1529166 h 2172345"/>
                <a:gd name="connsiteX9" fmla="*/ 2681206 w 3983064"/>
                <a:gd name="connsiteY9" fmla="*/ 1327688 h 2172345"/>
                <a:gd name="connsiteX10" fmla="*/ 2502976 w 3983064"/>
                <a:gd name="connsiteY10" fmla="*/ 1157206 h 2172345"/>
                <a:gd name="connsiteX11" fmla="*/ 2487478 w 3983064"/>
                <a:gd name="connsiteY11" fmla="*/ 1040969 h 2172345"/>
                <a:gd name="connsiteX12" fmla="*/ 2301498 w 3983064"/>
                <a:gd name="connsiteY12" fmla="*/ 1017722 h 2172345"/>
                <a:gd name="connsiteX13" fmla="*/ 2200759 w 3983064"/>
                <a:gd name="connsiteY13" fmla="*/ 1110711 h 2172345"/>
                <a:gd name="connsiteX14" fmla="*/ 2045776 w 3983064"/>
                <a:gd name="connsiteY14" fmla="*/ 1087464 h 2172345"/>
                <a:gd name="connsiteX15" fmla="*/ 1991532 w 3983064"/>
                <a:gd name="connsiteY15" fmla="*/ 1002223 h 2172345"/>
                <a:gd name="connsiteX16" fmla="*/ 1898542 w 3983064"/>
                <a:gd name="connsiteY16" fmla="*/ 1118461 h 2172345"/>
                <a:gd name="connsiteX17" fmla="*/ 1666067 w 3983064"/>
                <a:gd name="connsiteY17" fmla="*/ 1157206 h 2172345"/>
                <a:gd name="connsiteX18" fmla="*/ 1689315 w 3983064"/>
                <a:gd name="connsiteY18" fmla="*/ 1087464 h 2172345"/>
                <a:gd name="connsiteX19" fmla="*/ 1635071 w 3983064"/>
                <a:gd name="connsiteY19" fmla="*/ 1025471 h 2172345"/>
                <a:gd name="connsiteX20" fmla="*/ 1611823 w 3983064"/>
                <a:gd name="connsiteY20" fmla="*/ 947979 h 2172345"/>
                <a:gd name="connsiteX21" fmla="*/ 1495586 w 3983064"/>
                <a:gd name="connsiteY21" fmla="*/ 940230 h 2172345"/>
                <a:gd name="connsiteX22" fmla="*/ 1410345 w 3983064"/>
                <a:gd name="connsiteY22" fmla="*/ 754250 h 2172345"/>
                <a:gd name="connsiteX23" fmla="*/ 1232115 w 3983064"/>
                <a:gd name="connsiteY23" fmla="*/ 839491 h 2172345"/>
                <a:gd name="connsiteX24" fmla="*/ 937647 w 3983064"/>
                <a:gd name="connsiteY24" fmla="*/ 839491 h 2172345"/>
                <a:gd name="connsiteX25" fmla="*/ 805912 w 3983064"/>
                <a:gd name="connsiteY25" fmla="*/ 676759 h 2172345"/>
                <a:gd name="connsiteX26" fmla="*/ 705173 w 3983064"/>
                <a:gd name="connsiteY26" fmla="*/ 397789 h 2172345"/>
                <a:gd name="connsiteX27" fmla="*/ 643179 w 3983064"/>
                <a:gd name="connsiteY27" fmla="*/ 328047 h 2172345"/>
                <a:gd name="connsiteX28" fmla="*/ 604434 w 3983064"/>
                <a:gd name="connsiteY28" fmla="*/ 273803 h 2172345"/>
                <a:gd name="connsiteX29" fmla="*/ 588935 w 3983064"/>
                <a:gd name="connsiteY29" fmla="*/ 165315 h 2172345"/>
                <a:gd name="connsiteX30" fmla="*/ 526942 w 3983064"/>
                <a:gd name="connsiteY30" fmla="*/ 72325 h 2172345"/>
                <a:gd name="connsiteX31" fmla="*/ 503695 w 3983064"/>
                <a:gd name="connsiteY31" fmla="*/ 41328 h 2172345"/>
                <a:gd name="connsiteX32" fmla="*/ 371959 w 3983064"/>
                <a:gd name="connsiteY32" fmla="*/ 56827 h 2172345"/>
                <a:gd name="connsiteX33" fmla="*/ 216976 w 3983064"/>
                <a:gd name="connsiteY33" fmla="*/ 72325 h 2172345"/>
                <a:gd name="connsiteX34" fmla="*/ 131735 w 3983064"/>
                <a:gd name="connsiteY34" fmla="*/ 10332 h 2172345"/>
                <a:gd name="connsiteX35" fmla="*/ 69742 w 3983064"/>
                <a:gd name="connsiteY35" fmla="*/ 10332 h 2172345"/>
                <a:gd name="connsiteX36" fmla="*/ 0 w 3983064"/>
                <a:gd name="connsiteY36"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529166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3161654 w 3983064"/>
                <a:gd name="connsiteY6" fmla="*/ 1560162 h 2172345"/>
                <a:gd name="connsiteX7" fmla="*/ 2975674 w 3983064"/>
                <a:gd name="connsiteY7" fmla="*/ 1382688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681206 w 3983064"/>
                <a:gd name="connsiteY7" fmla="*/ 1327688 h 2172345"/>
                <a:gd name="connsiteX8" fmla="*/ 2502976 w 3983064"/>
                <a:gd name="connsiteY8" fmla="*/ 1157206 h 2172345"/>
                <a:gd name="connsiteX9" fmla="*/ 2487478 w 3983064"/>
                <a:gd name="connsiteY9" fmla="*/ 1040969 h 2172345"/>
                <a:gd name="connsiteX10" fmla="*/ 2301498 w 3983064"/>
                <a:gd name="connsiteY10" fmla="*/ 1017722 h 2172345"/>
                <a:gd name="connsiteX11" fmla="*/ 2200759 w 3983064"/>
                <a:gd name="connsiteY11" fmla="*/ 1110711 h 2172345"/>
                <a:gd name="connsiteX12" fmla="*/ 2045776 w 3983064"/>
                <a:gd name="connsiteY12" fmla="*/ 1087464 h 2172345"/>
                <a:gd name="connsiteX13" fmla="*/ 1991532 w 3983064"/>
                <a:gd name="connsiteY13" fmla="*/ 1002223 h 2172345"/>
                <a:gd name="connsiteX14" fmla="*/ 1898542 w 3983064"/>
                <a:gd name="connsiteY14" fmla="*/ 1118461 h 2172345"/>
                <a:gd name="connsiteX15" fmla="*/ 1666067 w 3983064"/>
                <a:gd name="connsiteY15" fmla="*/ 1157206 h 2172345"/>
                <a:gd name="connsiteX16" fmla="*/ 1689315 w 3983064"/>
                <a:gd name="connsiteY16" fmla="*/ 1087464 h 2172345"/>
                <a:gd name="connsiteX17" fmla="*/ 1635071 w 3983064"/>
                <a:gd name="connsiteY17" fmla="*/ 1025471 h 2172345"/>
                <a:gd name="connsiteX18" fmla="*/ 1611823 w 3983064"/>
                <a:gd name="connsiteY18" fmla="*/ 947979 h 2172345"/>
                <a:gd name="connsiteX19" fmla="*/ 1495586 w 3983064"/>
                <a:gd name="connsiteY19" fmla="*/ 940230 h 2172345"/>
                <a:gd name="connsiteX20" fmla="*/ 1410345 w 3983064"/>
                <a:gd name="connsiteY20" fmla="*/ 754250 h 2172345"/>
                <a:gd name="connsiteX21" fmla="*/ 1232115 w 3983064"/>
                <a:gd name="connsiteY21" fmla="*/ 839491 h 2172345"/>
                <a:gd name="connsiteX22" fmla="*/ 937647 w 3983064"/>
                <a:gd name="connsiteY22" fmla="*/ 839491 h 2172345"/>
                <a:gd name="connsiteX23" fmla="*/ 805912 w 3983064"/>
                <a:gd name="connsiteY23" fmla="*/ 676759 h 2172345"/>
                <a:gd name="connsiteX24" fmla="*/ 705173 w 3983064"/>
                <a:gd name="connsiteY24" fmla="*/ 397789 h 2172345"/>
                <a:gd name="connsiteX25" fmla="*/ 643179 w 3983064"/>
                <a:gd name="connsiteY25" fmla="*/ 328047 h 2172345"/>
                <a:gd name="connsiteX26" fmla="*/ 604434 w 3983064"/>
                <a:gd name="connsiteY26" fmla="*/ 273803 h 2172345"/>
                <a:gd name="connsiteX27" fmla="*/ 588935 w 3983064"/>
                <a:gd name="connsiteY27" fmla="*/ 165315 h 2172345"/>
                <a:gd name="connsiteX28" fmla="*/ 526942 w 3983064"/>
                <a:gd name="connsiteY28" fmla="*/ 72325 h 2172345"/>
                <a:gd name="connsiteX29" fmla="*/ 503695 w 3983064"/>
                <a:gd name="connsiteY29" fmla="*/ 41328 h 2172345"/>
                <a:gd name="connsiteX30" fmla="*/ 371959 w 3983064"/>
                <a:gd name="connsiteY30" fmla="*/ 56827 h 2172345"/>
                <a:gd name="connsiteX31" fmla="*/ 216976 w 3983064"/>
                <a:gd name="connsiteY31" fmla="*/ 72325 h 2172345"/>
                <a:gd name="connsiteX32" fmla="*/ 131735 w 3983064"/>
                <a:gd name="connsiteY32" fmla="*/ 10332 h 2172345"/>
                <a:gd name="connsiteX33" fmla="*/ 69742 w 3983064"/>
                <a:gd name="connsiteY33" fmla="*/ 10332 h 2172345"/>
                <a:gd name="connsiteX34" fmla="*/ 0 w 3983064"/>
                <a:gd name="connsiteY34"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3983064 w 3983064"/>
                <a:gd name="connsiteY0" fmla="*/ 2172345 h 2172345"/>
                <a:gd name="connsiteX1" fmla="*/ 3897823 w 3983064"/>
                <a:gd name="connsiteY1" fmla="*/ 2141349 h 2172345"/>
                <a:gd name="connsiteX2" fmla="*/ 3758339 w 3983064"/>
                <a:gd name="connsiteY2" fmla="*/ 2017362 h 2172345"/>
                <a:gd name="connsiteX3" fmla="*/ 3634352 w 3983064"/>
                <a:gd name="connsiteY3" fmla="*/ 1839132 h 2172345"/>
                <a:gd name="connsiteX4" fmla="*/ 3572359 w 3983064"/>
                <a:gd name="connsiteY4" fmla="*/ 1746142 h 2172345"/>
                <a:gd name="connsiteX5" fmla="*/ 3374581 w 3983064"/>
                <a:gd name="connsiteY5" fmla="*/ 1534118 h 2172345"/>
                <a:gd name="connsiteX6" fmla="*/ 2975674 w 3983064"/>
                <a:gd name="connsiteY6" fmla="*/ 1382688 h 2172345"/>
                <a:gd name="connsiteX7" fmla="*/ 2944445 w 3983064"/>
                <a:gd name="connsiteY7" fmla="*/ 1366715 h 2172345"/>
                <a:gd name="connsiteX8" fmla="*/ 2681206 w 3983064"/>
                <a:gd name="connsiteY8" fmla="*/ 1327688 h 2172345"/>
                <a:gd name="connsiteX9" fmla="*/ 2502976 w 3983064"/>
                <a:gd name="connsiteY9" fmla="*/ 1157206 h 2172345"/>
                <a:gd name="connsiteX10" fmla="*/ 2487478 w 3983064"/>
                <a:gd name="connsiteY10" fmla="*/ 1040969 h 2172345"/>
                <a:gd name="connsiteX11" fmla="*/ 2301498 w 3983064"/>
                <a:gd name="connsiteY11" fmla="*/ 1017722 h 2172345"/>
                <a:gd name="connsiteX12" fmla="*/ 2200759 w 3983064"/>
                <a:gd name="connsiteY12" fmla="*/ 1110711 h 2172345"/>
                <a:gd name="connsiteX13" fmla="*/ 2045776 w 3983064"/>
                <a:gd name="connsiteY13" fmla="*/ 1087464 h 2172345"/>
                <a:gd name="connsiteX14" fmla="*/ 1991532 w 3983064"/>
                <a:gd name="connsiteY14" fmla="*/ 1002223 h 2172345"/>
                <a:gd name="connsiteX15" fmla="*/ 1898542 w 3983064"/>
                <a:gd name="connsiteY15" fmla="*/ 1118461 h 2172345"/>
                <a:gd name="connsiteX16" fmla="*/ 1666067 w 3983064"/>
                <a:gd name="connsiteY16" fmla="*/ 1157206 h 2172345"/>
                <a:gd name="connsiteX17" fmla="*/ 1689315 w 3983064"/>
                <a:gd name="connsiteY17" fmla="*/ 1087464 h 2172345"/>
                <a:gd name="connsiteX18" fmla="*/ 1635071 w 3983064"/>
                <a:gd name="connsiteY18" fmla="*/ 1025471 h 2172345"/>
                <a:gd name="connsiteX19" fmla="*/ 1611823 w 3983064"/>
                <a:gd name="connsiteY19" fmla="*/ 947979 h 2172345"/>
                <a:gd name="connsiteX20" fmla="*/ 1495586 w 3983064"/>
                <a:gd name="connsiteY20" fmla="*/ 940230 h 2172345"/>
                <a:gd name="connsiteX21" fmla="*/ 1410345 w 3983064"/>
                <a:gd name="connsiteY21" fmla="*/ 754250 h 2172345"/>
                <a:gd name="connsiteX22" fmla="*/ 1232115 w 3983064"/>
                <a:gd name="connsiteY22" fmla="*/ 839491 h 2172345"/>
                <a:gd name="connsiteX23" fmla="*/ 937647 w 3983064"/>
                <a:gd name="connsiteY23" fmla="*/ 839491 h 2172345"/>
                <a:gd name="connsiteX24" fmla="*/ 805912 w 3983064"/>
                <a:gd name="connsiteY24" fmla="*/ 676759 h 2172345"/>
                <a:gd name="connsiteX25" fmla="*/ 705173 w 3983064"/>
                <a:gd name="connsiteY25" fmla="*/ 397789 h 2172345"/>
                <a:gd name="connsiteX26" fmla="*/ 643179 w 3983064"/>
                <a:gd name="connsiteY26" fmla="*/ 328047 h 2172345"/>
                <a:gd name="connsiteX27" fmla="*/ 604434 w 3983064"/>
                <a:gd name="connsiteY27" fmla="*/ 273803 h 2172345"/>
                <a:gd name="connsiteX28" fmla="*/ 588935 w 3983064"/>
                <a:gd name="connsiteY28" fmla="*/ 165315 h 2172345"/>
                <a:gd name="connsiteX29" fmla="*/ 526942 w 3983064"/>
                <a:gd name="connsiteY29" fmla="*/ 72325 h 2172345"/>
                <a:gd name="connsiteX30" fmla="*/ 503695 w 3983064"/>
                <a:gd name="connsiteY30" fmla="*/ 41328 h 2172345"/>
                <a:gd name="connsiteX31" fmla="*/ 371959 w 3983064"/>
                <a:gd name="connsiteY31" fmla="*/ 56827 h 2172345"/>
                <a:gd name="connsiteX32" fmla="*/ 216976 w 3983064"/>
                <a:gd name="connsiteY32" fmla="*/ 72325 h 2172345"/>
                <a:gd name="connsiteX33" fmla="*/ 131735 w 3983064"/>
                <a:gd name="connsiteY33" fmla="*/ 10332 h 2172345"/>
                <a:gd name="connsiteX34" fmla="*/ 69742 w 3983064"/>
                <a:gd name="connsiteY34" fmla="*/ 10332 h 2172345"/>
                <a:gd name="connsiteX35" fmla="*/ 0 w 3983064"/>
                <a:gd name="connsiteY35" fmla="*/ 2583 h 2172345"/>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2975674 w 5310752"/>
                <a:gd name="connsiteY6" fmla="*/ 1382688 h 2202912"/>
                <a:gd name="connsiteX7" fmla="*/ 2944445 w 5310752"/>
                <a:gd name="connsiteY7" fmla="*/ 1366715 h 2202912"/>
                <a:gd name="connsiteX8" fmla="*/ 2681206 w 5310752"/>
                <a:gd name="connsiteY8" fmla="*/ 1327688 h 2202912"/>
                <a:gd name="connsiteX9" fmla="*/ 2502976 w 5310752"/>
                <a:gd name="connsiteY9" fmla="*/ 1157206 h 2202912"/>
                <a:gd name="connsiteX10" fmla="*/ 2487478 w 5310752"/>
                <a:gd name="connsiteY10" fmla="*/ 1040969 h 2202912"/>
                <a:gd name="connsiteX11" fmla="*/ 2301498 w 5310752"/>
                <a:gd name="connsiteY11" fmla="*/ 1017722 h 2202912"/>
                <a:gd name="connsiteX12" fmla="*/ 2200759 w 5310752"/>
                <a:gd name="connsiteY12" fmla="*/ 1110711 h 2202912"/>
                <a:gd name="connsiteX13" fmla="*/ 2045776 w 5310752"/>
                <a:gd name="connsiteY13" fmla="*/ 1087464 h 2202912"/>
                <a:gd name="connsiteX14" fmla="*/ 1991532 w 5310752"/>
                <a:gd name="connsiteY14" fmla="*/ 1002223 h 2202912"/>
                <a:gd name="connsiteX15" fmla="*/ 1898542 w 5310752"/>
                <a:gd name="connsiteY15" fmla="*/ 1118461 h 2202912"/>
                <a:gd name="connsiteX16" fmla="*/ 1666067 w 5310752"/>
                <a:gd name="connsiteY16" fmla="*/ 1157206 h 2202912"/>
                <a:gd name="connsiteX17" fmla="*/ 1689315 w 5310752"/>
                <a:gd name="connsiteY17" fmla="*/ 1087464 h 2202912"/>
                <a:gd name="connsiteX18" fmla="*/ 1635071 w 5310752"/>
                <a:gd name="connsiteY18" fmla="*/ 1025471 h 2202912"/>
                <a:gd name="connsiteX19" fmla="*/ 1611823 w 5310752"/>
                <a:gd name="connsiteY19" fmla="*/ 947979 h 2202912"/>
                <a:gd name="connsiteX20" fmla="*/ 1495586 w 5310752"/>
                <a:gd name="connsiteY20" fmla="*/ 940230 h 2202912"/>
                <a:gd name="connsiteX21" fmla="*/ 1410345 w 5310752"/>
                <a:gd name="connsiteY21" fmla="*/ 754250 h 2202912"/>
                <a:gd name="connsiteX22" fmla="*/ 1232115 w 5310752"/>
                <a:gd name="connsiteY22" fmla="*/ 839491 h 2202912"/>
                <a:gd name="connsiteX23" fmla="*/ 937647 w 5310752"/>
                <a:gd name="connsiteY23" fmla="*/ 839491 h 2202912"/>
                <a:gd name="connsiteX24" fmla="*/ 805912 w 5310752"/>
                <a:gd name="connsiteY24" fmla="*/ 676759 h 2202912"/>
                <a:gd name="connsiteX25" fmla="*/ 705173 w 5310752"/>
                <a:gd name="connsiteY25" fmla="*/ 397789 h 2202912"/>
                <a:gd name="connsiteX26" fmla="*/ 643179 w 5310752"/>
                <a:gd name="connsiteY26" fmla="*/ 328047 h 2202912"/>
                <a:gd name="connsiteX27" fmla="*/ 604434 w 5310752"/>
                <a:gd name="connsiteY27" fmla="*/ 273803 h 2202912"/>
                <a:gd name="connsiteX28" fmla="*/ 588935 w 5310752"/>
                <a:gd name="connsiteY28" fmla="*/ 165315 h 2202912"/>
                <a:gd name="connsiteX29" fmla="*/ 526942 w 5310752"/>
                <a:gd name="connsiteY29" fmla="*/ 72325 h 2202912"/>
                <a:gd name="connsiteX30" fmla="*/ 503695 w 5310752"/>
                <a:gd name="connsiteY30" fmla="*/ 41328 h 2202912"/>
                <a:gd name="connsiteX31" fmla="*/ 371959 w 5310752"/>
                <a:gd name="connsiteY31" fmla="*/ 56827 h 2202912"/>
                <a:gd name="connsiteX32" fmla="*/ 216976 w 5310752"/>
                <a:gd name="connsiteY32" fmla="*/ 72325 h 2202912"/>
                <a:gd name="connsiteX33" fmla="*/ 131735 w 5310752"/>
                <a:gd name="connsiteY33" fmla="*/ 10332 h 2202912"/>
                <a:gd name="connsiteX34" fmla="*/ 69742 w 5310752"/>
                <a:gd name="connsiteY34" fmla="*/ 10332 h 2202912"/>
                <a:gd name="connsiteX35" fmla="*/ 0 w 5310752"/>
                <a:gd name="connsiteY35"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3374581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3572359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202912"/>
                <a:gd name="connsiteX1" fmla="*/ 3897823 w 5310752"/>
                <a:gd name="connsiteY1" fmla="*/ 2141349 h 2202912"/>
                <a:gd name="connsiteX2" fmla="*/ 3758339 w 5310752"/>
                <a:gd name="connsiteY2" fmla="*/ 2017362 h 2202912"/>
                <a:gd name="connsiteX3" fmla="*/ 3634352 w 5310752"/>
                <a:gd name="connsiteY3" fmla="*/ 1839132 h 2202912"/>
                <a:gd name="connsiteX4" fmla="*/ 4531245 w 5310752"/>
                <a:gd name="connsiteY4" fmla="*/ 1746142 h 2202912"/>
                <a:gd name="connsiteX5" fmla="*/ 4185947 w 5310752"/>
                <a:gd name="connsiteY5" fmla="*/ 1534118 h 2202912"/>
                <a:gd name="connsiteX6" fmla="*/ 3740709 w 5310752"/>
                <a:gd name="connsiteY6" fmla="*/ 1294846 h 2202912"/>
                <a:gd name="connsiteX7" fmla="*/ 2975674 w 5310752"/>
                <a:gd name="connsiteY7" fmla="*/ 1382688 h 2202912"/>
                <a:gd name="connsiteX8" fmla="*/ 2944445 w 5310752"/>
                <a:gd name="connsiteY8" fmla="*/ 1366715 h 2202912"/>
                <a:gd name="connsiteX9" fmla="*/ 2681206 w 5310752"/>
                <a:gd name="connsiteY9" fmla="*/ 1327688 h 2202912"/>
                <a:gd name="connsiteX10" fmla="*/ 2502976 w 5310752"/>
                <a:gd name="connsiteY10" fmla="*/ 1157206 h 2202912"/>
                <a:gd name="connsiteX11" fmla="*/ 2487478 w 5310752"/>
                <a:gd name="connsiteY11" fmla="*/ 1040969 h 2202912"/>
                <a:gd name="connsiteX12" fmla="*/ 2301498 w 5310752"/>
                <a:gd name="connsiteY12" fmla="*/ 1017722 h 2202912"/>
                <a:gd name="connsiteX13" fmla="*/ 2200759 w 5310752"/>
                <a:gd name="connsiteY13" fmla="*/ 1110711 h 2202912"/>
                <a:gd name="connsiteX14" fmla="*/ 2045776 w 5310752"/>
                <a:gd name="connsiteY14" fmla="*/ 1087464 h 2202912"/>
                <a:gd name="connsiteX15" fmla="*/ 1991532 w 5310752"/>
                <a:gd name="connsiteY15" fmla="*/ 1002223 h 2202912"/>
                <a:gd name="connsiteX16" fmla="*/ 1898542 w 5310752"/>
                <a:gd name="connsiteY16" fmla="*/ 1118461 h 2202912"/>
                <a:gd name="connsiteX17" fmla="*/ 1666067 w 5310752"/>
                <a:gd name="connsiteY17" fmla="*/ 1157206 h 2202912"/>
                <a:gd name="connsiteX18" fmla="*/ 1689315 w 5310752"/>
                <a:gd name="connsiteY18" fmla="*/ 1087464 h 2202912"/>
                <a:gd name="connsiteX19" fmla="*/ 1635071 w 5310752"/>
                <a:gd name="connsiteY19" fmla="*/ 1025471 h 2202912"/>
                <a:gd name="connsiteX20" fmla="*/ 1611823 w 5310752"/>
                <a:gd name="connsiteY20" fmla="*/ 947979 h 2202912"/>
                <a:gd name="connsiteX21" fmla="*/ 1495586 w 5310752"/>
                <a:gd name="connsiteY21" fmla="*/ 940230 h 2202912"/>
                <a:gd name="connsiteX22" fmla="*/ 1410345 w 5310752"/>
                <a:gd name="connsiteY22" fmla="*/ 754250 h 2202912"/>
                <a:gd name="connsiteX23" fmla="*/ 1232115 w 5310752"/>
                <a:gd name="connsiteY23" fmla="*/ 839491 h 2202912"/>
                <a:gd name="connsiteX24" fmla="*/ 937647 w 5310752"/>
                <a:gd name="connsiteY24" fmla="*/ 839491 h 2202912"/>
                <a:gd name="connsiteX25" fmla="*/ 805912 w 5310752"/>
                <a:gd name="connsiteY25" fmla="*/ 676759 h 2202912"/>
                <a:gd name="connsiteX26" fmla="*/ 705173 w 5310752"/>
                <a:gd name="connsiteY26" fmla="*/ 397789 h 2202912"/>
                <a:gd name="connsiteX27" fmla="*/ 643179 w 5310752"/>
                <a:gd name="connsiteY27" fmla="*/ 328047 h 2202912"/>
                <a:gd name="connsiteX28" fmla="*/ 604434 w 5310752"/>
                <a:gd name="connsiteY28" fmla="*/ 273803 h 2202912"/>
                <a:gd name="connsiteX29" fmla="*/ 588935 w 5310752"/>
                <a:gd name="connsiteY29" fmla="*/ 165315 h 2202912"/>
                <a:gd name="connsiteX30" fmla="*/ 526942 w 5310752"/>
                <a:gd name="connsiteY30" fmla="*/ 72325 h 2202912"/>
                <a:gd name="connsiteX31" fmla="*/ 503695 w 5310752"/>
                <a:gd name="connsiteY31" fmla="*/ 41328 h 2202912"/>
                <a:gd name="connsiteX32" fmla="*/ 371959 w 5310752"/>
                <a:gd name="connsiteY32" fmla="*/ 56827 h 2202912"/>
                <a:gd name="connsiteX33" fmla="*/ 216976 w 5310752"/>
                <a:gd name="connsiteY33" fmla="*/ 72325 h 2202912"/>
                <a:gd name="connsiteX34" fmla="*/ 131735 w 5310752"/>
                <a:gd name="connsiteY34" fmla="*/ 10332 h 2202912"/>
                <a:gd name="connsiteX35" fmla="*/ 69742 w 5310752"/>
                <a:gd name="connsiteY35" fmla="*/ 10332 h 2202912"/>
                <a:gd name="connsiteX36" fmla="*/ 0 w 5310752"/>
                <a:gd name="connsiteY36" fmla="*/ 2583 h 2202912"/>
                <a:gd name="connsiteX0" fmla="*/ 5310752 w 5310752"/>
                <a:gd name="connsiteY0" fmla="*/ 1647986 h 2173207"/>
                <a:gd name="connsiteX1" fmla="*/ 3897823 w 5310752"/>
                <a:gd name="connsiteY1" fmla="*/ 2141349 h 2173207"/>
                <a:gd name="connsiteX2" fmla="*/ 3634352 w 5310752"/>
                <a:gd name="connsiteY2" fmla="*/ 1839132 h 2173207"/>
                <a:gd name="connsiteX3" fmla="*/ 4531245 w 5310752"/>
                <a:gd name="connsiteY3" fmla="*/ 1746142 h 2173207"/>
                <a:gd name="connsiteX4" fmla="*/ 4185947 w 5310752"/>
                <a:gd name="connsiteY4" fmla="*/ 1534118 h 2173207"/>
                <a:gd name="connsiteX5" fmla="*/ 3740709 w 5310752"/>
                <a:gd name="connsiteY5" fmla="*/ 1294846 h 2173207"/>
                <a:gd name="connsiteX6" fmla="*/ 2975674 w 5310752"/>
                <a:gd name="connsiteY6" fmla="*/ 1382688 h 2173207"/>
                <a:gd name="connsiteX7" fmla="*/ 2944445 w 5310752"/>
                <a:gd name="connsiteY7" fmla="*/ 1366715 h 2173207"/>
                <a:gd name="connsiteX8" fmla="*/ 2681206 w 5310752"/>
                <a:gd name="connsiteY8" fmla="*/ 1327688 h 2173207"/>
                <a:gd name="connsiteX9" fmla="*/ 2502976 w 5310752"/>
                <a:gd name="connsiteY9" fmla="*/ 1157206 h 2173207"/>
                <a:gd name="connsiteX10" fmla="*/ 2487478 w 5310752"/>
                <a:gd name="connsiteY10" fmla="*/ 1040969 h 2173207"/>
                <a:gd name="connsiteX11" fmla="*/ 2301498 w 5310752"/>
                <a:gd name="connsiteY11" fmla="*/ 1017722 h 2173207"/>
                <a:gd name="connsiteX12" fmla="*/ 2200759 w 5310752"/>
                <a:gd name="connsiteY12" fmla="*/ 1110711 h 2173207"/>
                <a:gd name="connsiteX13" fmla="*/ 2045776 w 5310752"/>
                <a:gd name="connsiteY13" fmla="*/ 1087464 h 2173207"/>
                <a:gd name="connsiteX14" fmla="*/ 1991532 w 5310752"/>
                <a:gd name="connsiteY14" fmla="*/ 1002223 h 2173207"/>
                <a:gd name="connsiteX15" fmla="*/ 1898542 w 5310752"/>
                <a:gd name="connsiteY15" fmla="*/ 1118461 h 2173207"/>
                <a:gd name="connsiteX16" fmla="*/ 1666067 w 5310752"/>
                <a:gd name="connsiteY16" fmla="*/ 1157206 h 2173207"/>
                <a:gd name="connsiteX17" fmla="*/ 1689315 w 5310752"/>
                <a:gd name="connsiteY17" fmla="*/ 1087464 h 2173207"/>
                <a:gd name="connsiteX18" fmla="*/ 1635071 w 5310752"/>
                <a:gd name="connsiteY18" fmla="*/ 1025471 h 2173207"/>
                <a:gd name="connsiteX19" fmla="*/ 1611823 w 5310752"/>
                <a:gd name="connsiteY19" fmla="*/ 947979 h 2173207"/>
                <a:gd name="connsiteX20" fmla="*/ 1495586 w 5310752"/>
                <a:gd name="connsiteY20" fmla="*/ 940230 h 2173207"/>
                <a:gd name="connsiteX21" fmla="*/ 1410345 w 5310752"/>
                <a:gd name="connsiteY21" fmla="*/ 754250 h 2173207"/>
                <a:gd name="connsiteX22" fmla="*/ 1232115 w 5310752"/>
                <a:gd name="connsiteY22" fmla="*/ 839491 h 2173207"/>
                <a:gd name="connsiteX23" fmla="*/ 937647 w 5310752"/>
                <a:gd name="connsiteY23" fmla="*/ 839491 h 2173207"/>
                <a:gd name="connsiteX24" fmla="*/ 805912 w 5310752"/>
                <a:gd name="connsiteY24" fmla="*/ 676759 h 2173207"/>
                <a:gd name="connsiteX25" fmla="*/ 705173 w 5310752"/>
                <a:gd name="connsiteY25" fmla="*/ 397789 h 2173207"/>
                <a:gd name="connsiteX26" fmla="*/ 643179 w 5310752"/>
                <a:gd name="connsiteY26" fmla="*/ 328047 h 2173207"/>
                <a:gd name="connsiteX27" fmla="*/ 604434 w 5310752"/>
                <a:gd name="connsiteY27" fmla="*/ 273803 h 2173207"/>
                <a:gd name="connsiteX28" fmla="*/ 588935 w 5310752"/>
                <a:gd name="connsiteY28" fmla="*/ 165315 h 2173207"/>
                <a:gd name="connsiteX29" fmla="*/ 526942 w 5310752"/>
                <a:gd name="connsiteY29" fmla="*/ 72325 h 2173207"/>
                <a:gd name="connsiteX30" fmla="*/ 503695 w 5310752"/>
                <a:gd name="connsiteY30" fmla="*/ 41328 h 2173207"/>
                <a:gd name="connsiteX31" fmla="*/ 371959 w 5310752"/>
                <a:gd name="connsiteY31" fmla="*/ 56827 h 2173207"/>
                <a:gd name="connsiteX32" fmla="*/ 216976 w 5310752"/>
                <a:gd name="connsiteY32" fmla="*/ 72325 h 2173207"/>
                <a:gd name="connsiteX33" fmla="*/ 131735 w 5310752"/>
                <a:gd name="connsiteY33" fmla="*/ 10332 h 2173207"/>
                <a:gd name="connsiteX34" fmla="*/ 69742 w 5310752"/>
                <a:gd name="connsiteY34" fmla="*/ 10332 h 2173207"/>
                <a:gd name="connsiteX35" fmla="*/ 0 w 5310752"/>
                <a:gd name="connsiteY35" fmla="*/ 2583 h 2173207"/>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7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8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185949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2157708"/>
                <a:gd name="connsiteX1" fmla="*/ 3897823 w 5310752"/>
                <a:gd name="connsiteY1" fmla="*/ 2141349 h 2157708"/>
                <a:gd name="connsiteX2" fmla="*/ 4531245 w 5310752"/>
                <a:gd name="connsiteY2" fmla="*/ 1746142 h 2157708"/>
                <a:gd name="connsiteX3" fmla="*/ 4407231 w 5310752"/>
                <a:gd name="connsiteY3" fmla="*/ 1534118 h 2157708"/>
                <a:gd name="connsiteX4" fmla="*/ 3740709 w 5310752"/>
                <a:gd name="connsiteY4" fmla="*/ 1294846 h 2157708"/>
                <a:gd name="connsiteX5" fmla="*/ 2975674 w 5310752"/>
                <a:gd name="connsiteY5" fmla="*/ 1382688 h 2157708"/>
                <a:gd name="connsiteX6" fmla="*/ 2944445 w 5310752"/>
                <a:gd name="connsiteY6" fmla="*/ 1366715 h 2157708"/>
                <a:gd name="connsiteX7" fmla="*/ 2681206 w 5310752"/>
                <a:gd name="connsiteY7" fmla="*/ 1327688 h 2157708"/>
                <a:gd name="connsiteX8" fmla="*/ 2502976 w 5310752"/>
                <a:gd name="connsiteY8" fmla="*/ 1157206 h 2157708"/>
                <a:gd name="connsiteX9" fmla="*/ 2487478 w 5310752"/>
                <a:gd name="connsiteY9" fmla="*/ 1040969 h 2157708"/>
                <a:gd name="connsiteX10" fmla="*/ 2301498 w 5310752"/>
                <a:gd name="connsiteY10" fmla="*/ 1017722 h 2157708"/>
                <a:gd name="connsiteX11" fmla="*/ 2200759 w 5310752"/>
                <a:gd name="connsiteY11" fmla="*/ 1110711 h 2157708"/>
                <a:gd name="connsiteX12" fmla="*/ 2045776 w 5310752"/>
                <a:gd name="connsiteY12" fmla="*/ 1087464 h 2157708"/>
                <a:gd name="connsiteX13" fmla="*/ 1991532 w 5310752"/>
                <a:gd name="connsiteY13" fmla="*/ 1002223 h 2157708"/>
                <a:gd name="connsiteX14" fmla="*/ 1898542 w 5310752"/>
                <a:gd name="connsiteY14" fmla="*/ 1118461 h 2157708"/>
                <a:gd name="connsiteX15" fmla="*/ 1666067 w 5310752"/>
                <a:gd name="connsiteY15" fmla="*/ 1157206 h 2157708"/>
                <a:gd name="connsiteX16" fmla="*/ 1689315 w 5310752"/>
                <a:gd name="connsiteY16" fmla="*/ 1087464 h 2157708"/>
                <a:gd name="connsiteX17" fmla="*/ 1635071 w 5310752"/>
                <a:gd name="connsiteY17" fmla="*/ 1025471 h 2157708"/>
                <a:gd name="connsiteX18" fmla="*/ 1611823 w 5310752"/>
                <a:gd name="connsiteY18" fmla="*/ 947979 h 2157708"/>
                <a:gd name="connsiteX19" fmla="*/ 1495586 w 5310752"/>
                <a:gd name="connsiteY19" fmla="*/ 940230 h 2157708"/>
                <a:gd name="connsiteX20" fmla="*/ 1410345 w 5310752"/>
                <a:gd name="connsiteY20" fmla="*/ 754250 h 2157708"/>
                <a:gd name="connsiteX21" fmla="*/ 1232115 w 5310752"/>
                <a:gd name="connsiteY21" fmla="*/ 839491 h 2157708"/>
                <a:gd name="connsiteX22" fmla="*/ 937647 w 5310752"/>
                <a:gd name="connsiteY22" fmla="*/ 839491 h 2157708"/>
                <a:gd name="connsiteX23" fmla="*/ 805912 w 5310752"/>
                <a:gd name="connsiteY23" fmla="*/ 676759 h 2157708"/>
                <a:gd name="connsiteX24" fmla="*/ 705173 w 5310752"/>
                <a:gd name="connsiteY24" fmla="*/ 397789 h 2157708"/>
                <a:gd name="connsiteX25" fmla="*/ 643179 w 5310752"/>
                <a:gd name="connsiteY25" fmla="*/ 328047 h 2157708"/>
                <a:gd name="connsiteX26" fmla="*/ 604434 w 5310752"/>
                <a:gd name="connsiteY26" fmla="*/ 273803 h 2157708"/>
                <a:gd name="connsiteX27" fmla="*/ 588935 w 5310752"/>
                <a:gd name="connsiteY27" fmla="*/ 165315 h 2157708"/>
                <a:gd name="connsiteX28" fmla="*/ 526942 w 5310752"/>
                <a:gd name="connsiteY28" fmla="*/ 72325 h 2157708"/>
                <a:gd name="connsiteX29" fmla="*/ 503695 w 5310752"/>
                <a:gd name="connsiteY29" fmla="*/ 41328 h 2157708"/>
                <a:gd name="connsiteX30" fmla="*/ 371959 w 5310752"/>
                <a:gd name="connsiteY30" fmla="*/ 56827 h 2157708"/>
                <a:gd name="connsiteX31" fmla="*/ 216976 w 5310752"/>
                <a:gd name="connsiteY31" fmla="*/ 72325 h 2157708"/>
                <a:gd name="connsiteX32" fmla="*/ 131735 w 5310752"/>
                <a:gd name="connsiteY32" fmla="*/ 10332 h 2157708"/>
                <a:gd name="connsiteX33" fmla="*/ 69742 w 5310752"/>
                <a:gd name="connsiteY33" fmla="*/ 10332 h 2157708"/>
                <a:gd name="connsiteX34" fmla="*/ 0 w 5310752"/>
                <a:gd name="connsiteY34" fmla="*/ 2583 h 2157708"/>
                <a:gd name="connsiteX0" fmla="*/ 5310752 w 5310752"/>
                <a:gd name="connsiteY0" fmla="*/ 1647986 h 1759954"/>
                <a:gd name="connsiteX1" fmla="*/ 5077990 w 5310752"/>
                <a:gd name="connsiteY1" fmla="*/ 1616990 h 1759954"/>
                <a:gd name="connsiteX2" fmla="*/ 4531245 w 5310752"/>
                <a:gd name="connsiteY2" fmla="*/ 1746142 h 1759954"/>
                <a:gd name="connsiteX3" fmla="*/ 4407231 w 5310752"/>
                <a:gd name="connsiteY3" fmla="*/ 1534118 h 1759954"/>
                <a:gd name="connsiteX4" fmla="*/ 3740709 w 5310752"/>
                <a:gd name="connsiteY4" fmla="*/ 1294846 h 1759954"/>
                <a:gd name="connsiteX5" fmla="*/ 2975674 w 5310752"/>
                <a:gd name="connsiteY5" fmla="*/ 1382688 h 1759954"/>
                <a:gd name="connsiteX6" fmla="*/ 2944445 w 5310752"/>
                <a:gd name="connsiteY6" fmla="*/ 1366715 h 1759954"/>
                <a:gd name="connsiteX7" fmla="*/ 2681206 w 5310752"/>
                <a:gd name="connsiteY7" fmla="*/ 1327688 h 1759954"/>
                <a:gd name="connsiteX8" fmla="*/ 2502976 w 5310752"/>
                <a:gd name="connsiteY8" fmla="*/ 1157206 h 1759954"/>
                <a:gd name="connsiteX9" fmla="*/ 2487478 w 5310752"/>
                <a:gd name="connsiteY9" fmla="*/ 1040969 h 1759954"/>
                <a:gd name="connsiteX10" fmla="*/ 2301498 w 5310752"/>
                <a:gd name="connsiteY10" fmla="*/ 1017722 h 1759954"/>
                <a:gd name="connsiteX11" fmla="*/ 2200759 w 5310752"/>
                <a:gd name="connsiteY11" fmla="*/ 1110711 h 1759954"/>
                <a:gd name="connsiteX12" fmla="*/ 2045776 w 5310752"/>
                <a:gd name="connsiteY12" fmla="*/ 1087464 h 1759954"/>
                <a:gd name="connsiteX13" fmla="*/ 1991532 w 5310752"/>
                <a:gd name="connsiteY13" fmla="*/ 1002223 h 1759954"/>
                <a:gd name="connsiteX14" fmla="*/ 1898542 w 5310752"/>
                <a:gd name="connsiteY14" fmla="*/ 1118461 h 1759954"/>
                <a:gd name="connsiteX15" fmla="*/ 1666067 w 5310752"/>
                <a:gd name="connsiteY15" fmla="*/ 1157206 h 1759954"/>
                <a:gd name="connsiteX16" fmla="*/ 1689315 w 5310752"/>
                <a:gd name="connsiteY16" fmla="*/ 1087464 h 1759954"/>
                <a:gd name="connsiteX17" fmla="*/ 1635071 w 5310752"/>
                <a:gd name="connsiteY17" fmla="*/ 1025471 h 1759954"/>
                <a:gd name="connsiteX18" fmla="*/ 1611823 w 5310752"/>
                <a:gd name="connsiteY18" fmla="*/ 947979 h 1759954"/>
                <a:gd name="connsiteX19" fmla="*/ 1495586 w 5310752"/>
                <a:gd name="connsiteY19" fmla="*/ 940230 h 1759954"/>
                <a:gd name="connsiteX20" fmla="*/ 1410345 w 5310752"/>
                <a:gd name="connsiteY20" fmla="*/ 754250 h 1759954"/>
                <a:gd name="connsiteX21" fmla="*/ 1232115 w 5310752"/>
                <a:gd name="connsiteY21" fmla="*/ 839491 h 1759954"/>
                <a:gd name="connsiteX22" fmla="*/ 937647 w 5310752"/>
                <a:gd name="connsiteY22" fmla="*/ 839491 h 1759954"/>
                <a:gd name="connsiteX23" fmla="*/ 805912 w 5310752"/>
                <a:gd name="connsiteY23" fmla="*/ 676759 h 1759954"/>
                <a:gd name="connsiteX24" fmla="*/ 705173 w 5310752"/>
                <a:gd name="connsiteY24" fmla="*/ 397789 h 1759954"/>
                <a:gd name="connsiteX25" fmla="*/ 643179 w 5310752"/>
                <a:gd name="connsiteY25" fmla="*/ 328047 h 1759954"/>
                <a:gd name="connsiteX26" fmla="*/ 604434 w 5310752"/>
                <a:gd name="connsiteY26" fmla="*/ 273803 h 1759954"/>
                <a:gd name="connsiteX27" fmla="*/ 588935 w 5310752"/>
                <a:gd name="connsiteY27" fmla="*/ 165315 h 1759954"/>
                <a:gd name="connsiteX28" fmla="*/ 526942 w 5310752"/>
                <a:gd name="connsiteY28" fmla="*/ 72325 h 1759954"/>
                <a:gd name="connsiteX29" fmla="*/ 503695 w 5310752"/>
                <a:gd name="connsiteY29" fmla="*/ 41328 h 1759954"/>
                <a:gd name="connsiteX30" fmla="*/ 371959 w 5310752"/>
                <a:gd name="connsiteY30" fmla="*/ 56827 h 1759954"/>
                <a:gd name="connsiteX31" fmla="*/ 216976 w 5310752"/>
                <a:gd name="connsiteY31" fmla="*/ 72325 h 1759954"/>
                <a:gd name="connsiteX32" fmla="*/ 131735 w 5310752"/>
                <a:gd name="connsiteY32" fmla="*/ 10332 h 1759954"/>
                <a:gd name="connsiteX33" fmla="*/ 69742 w 5310752"/>
                <a:gd name="connsiteY33" fmla="*/ 10332 h 1759954"/>
                <a:gd name="connsiteX34" fmla="*/ 0 w 5310752"/>
                <a:gd name="connsiteY34" fmla="*/ 2583 h 1759954"/>
                <a:gd name="connsiteX0" fmla="*/ 5310752 w 5310752"/>
                <a:gd name="connsiteY0" fmla="*/ 1647986 h 1647986"/>
                <a:gd name="connsiteX1" fmla="*/ 5077990 w 5310752"/>
                <a:gd name="connsiteY1" fmla="*/ 1616990 h 1647986"/>
                <a:gd name="connsiteX2" fmla="*/ 4531245 w 5310752"/>
                <a:gd name="connsiteY2" fmla="*/ 1521417 h 1647986"/>
                <a:gd name="connsiteX3" fmla="*/ 4407231 w 5310752"/>
                <a:gd name="connsiteY3" fmla="*/ 1534118 h 1647986"/>
                <a:gd name="connsiteX4" fmla="*/ 3740709 w 5310752"/>
                <a:gd name="connsiteY4" fmla="*/ 1294846 h 1647986"/>
                <a:gd name="connsiteX5" fmla="*/ 2975674 w 5310752"/>
                <a:gd name="connsiteY5" fmla="*/ 1382688 h 1647986"/>
                <a:gd name="connsiteX6" fmla="*/ 2944445 w 5310752"/>
                <a:gd name="connsiteY6" fmla="*/ 1366715 h 1647986"/>
                <a:gd name="connsiteX7" fmla="*/ 2681206 w 5310752"/>
                <a:gd name="connsiteY7" fmla="*/ 1327688 h 1647986"/>
                <a:gd name="connsiteX8" fmla="*/ 2502976 w 5310752"/>
                <a:gd name="connsiteY8" fmla="*/ 1157206 h 1647986"/>
                <a:gd name="connsiteX9" fmla="*/ 2487478 w 5310752"/>
                <a:gd name="connsiteY9" fmla="*/ 1040969 h 1647986"/>
                <a:gd name="connsiteX10" fmla="*/ 2301498 w 5310752"/>
                <a:gd name="connsiteY10" fmla="*/ 1017722 h 1647986"/>
                <a:gd name="connsiteX11" fmla="*/ 2200759 w 5310752"/>
                <a:gd name="connsiteY11" fmla="*/ 1110711 h 1647986"/>
                <a:gd name="connsiteX12" fmla="*/ 2045776 w 5310752"/>
                <a:gd name="connsiteY12" fmla="*/ 1087464 h 1647986"/>
                <a:gd name="connsiteX13" fmla="*/ 1991532 w 5310752"/>
                <a:gd name="connsiteY13" fmla="*/ 1002223 h 1647986"/>
                <a:gd name="connsiteX14" fmla="*/ 1898542 w 5310752"/>
                <a:gd name="connsiteY14" fmla="*/ 1118461 h 1647986"/>
                <a:gd name="connsiteX15" fmla="*/ 1666067 w 5310752"/>
                <a:gd name="connsiteY15" fmla="*/ 1157206 h 1647986"/>
                <a:gd name="connsiteX16" fmla="*/ 1689315 w 5310752"/>
                <a:gd name="connsiteY16" fmla="*/ 1087464 h 1647986"/>
                <a:gd name="connsiteX17" fmla="*/ 1635071 w 5310752"/>
                <a:gd name="connsiteY17" fmla="*/ 1025471 h 1647986"/>
                <a:gd name="connsiteX18" fmla="*/ 1611823 w 5310752"/>
                <a:gd name="connsiteY18" fmla="*/ 947979 h 1647986"/>
                <a:gd name="connsiteX19" fmla="*/ 1495586 w 5310752"/>
                <a:gd name="connsiteY19" fmla="*/ 940230 h 1647986"/>
                <a:gd name="connsiteX20" fmla="*/ 1410345 w 5310752"/>
                <a:gd name="connsiteY20" fmla="*/ 754250 h 1647986"/>
                <a:gd name="connsiteX21" fmla="*/ 1232115 w 5310752"/>
                <a:gd name="connsiteY21" fmla="*/ 839491 h 1647986"/>
                <a:gd name="connsiteX22" fmla="*/ 937647 w 5310752"/>
                <a:gd name="connsiteY22" fmla="*/ 839491 h 1647986"/>
                <a:gd name="connsiteX23" fmla="*/ 805912 w 5310752"/>
                <a:gd name="connsiteY23" fmla="*/ 676759 h 1647986"/>
                <a:gd name="connsiteX24" fmla="*/ 705173 w 5310752"/>
                <a:gd name="connsiteY24" fmla="*/ 397789 h 1647986"/>
                <a:gd name="connsiteX25" fmla="*/ 643179 w 5310752"/>
                <a:gd name="connsiteY25" fmla="*/ 328047 h 1647986"/>
                <a:gd name="connsiteX26" fmla="*/ 604434 w 5310752"/>
                <a:gd name="connsiteY26" fmla="*/ 273803 h 1647986"/>
                <a:gd name="connsiteX27" fmla="*/ 588935 w 5310752"/>
                <a:gd name="connsiteY27" fmla="*/ 165315 h 1647986"/>
                <a:gd name="connsiteX28" fmla="*/ 526942 w 5310752"/>
                <a:gd name="connsiteY28" fmla="*/ 72325 h 1647986"/>
                <a:gd name="connsiteX29" fmla="*/ 503695 w 5310752"/>
                <a:gd name="connsiteY29" fmla="*/ 41328 h 1647986"/>
                <a:gd name="connsiteX30" fmla="*/ 371959 w 5310752"/>
                <a:gd name="connsiteY30" fmla="*/ 56827 h 1647986"/>
                <a:gd name="connsiteX31" fmla="*/ 216976 w 5310752"/>
                <a:gd name="connsiteY31" fmla="*/ 72325 h 1647986"/>
                <a:gd name="connsiteX32" fmla="*/ 131735 w 5310752"/>
                <a:gd name="connsiteY32" fmla="*/ 10332 h 1647986"/>
                <a:gd name="connsiteX33" fmla="*/ 69742 w 5310752"/>
                <a:gd name="connsiteY33" fmla="*/ 10332 h 1647986"/>
                <a:gd name="connsiteX34" fmla="*/ 0 w 5310752"/>
                <a:gd name="connsiteY34" fmla="*/ 2583 h 1647986"/>
                <a:gd name="connsiteX0" fmla="*/ 5310753 w 5310753"/>
                <a:gd name="connsiteY0" fmla="*/ 1647986 h 1647986"/>
                <a:gd name="connsiteX1" fmla="*/ 5077990 w 5310753"/>
                <a:gd name="connsiteY1" fmla="*/ 1616990 h 1647986"/>
                <a:gd name="connsiteX2" fmla="*/ 4531245 w 5310753"/>
                <a:gd name="connsiteY2" fmla="*/ 1521417 h 1647986"/>
                <a:gd name="connsiteX3" fmla="*/ 4407231 w 5310753"/>
                <a:gd name="connsiteY3" fmla="*/ 1534118 h 1647986"/>
                <a:gd name="connsiteX4" fmla="*/ 3740709 w 5310753"/>
                <a:gd name="connsiteY4" fmla="*/ 1294846 h 1647986"/>
                <a:gd name="connsiteX5" fmla="*/ 2975674 w 5310753"/>
                <a:gd name="connsiteY5" fmla="*/ 1382688 h 1647986"/>
                <a:gd name="connsiteX6" fmla="*/ 2944445 w 5310753"/>
                <a:gd name="connsiteY6" fmla="*/ 1366715 h 1647986"/>
                <a:gd name="connsiteX7" fmla="*/ 2681206 w 5310753"/>
                <a:gd name="connsiteY7" fmla="*/ 1327688 h 1647986"/>
                <a:gd name="connsiteX8" fmla="*/ 2502976 w 5310753"/>
                <a:gd name="connsiteY8" fmla="*/ 1157206 h 1647986"/>
                <a:gd name="connsiteX9" fmla="*/ 2487478 w 5310753"/>
                <a:gd name="connsiteY9" fmla="*/ 1040969 h 1647986"/>
                <a:gd name="connsiteX10" fmla="*/ 2301498 w 5310753"/>
                <a:gd name="connsiteY10" fmla="*/ 1017722 h 1647986"/>
                <a:gd name="connsiteX11" fmla="*/ 2200759 w 5310753"/>
                <a:gd name="connsiteY11" fmla="*/ 1110711 h 1647986"/>
                <a:gd name="connsiteX12" fmla="*/ 2045776 w 5310753"/>
                <a:gd name="connsiteY12" fmla="*/ 1087464 h 1647986"/>
                <a:gd name="connsiteX13" fmla="*/ 1991532 w 5310753"/>
                <a:gd name="connsiteY13" fmla="*/ 1002223 h 1647986"/>
                <a:gd name="connsiteX14" fmla="*/ 1898542 w 5310753"/>
                <a:gd name="connsiteY14" fmla="*/ 1118461 h 1647986"/>
                <a:gd name="connsiteX15" fmla="*/ 1666067 w 5310753"/>
                <a:gd name="connsiteY15" fmla="*/ 1157206 h 1647986"/>
                <a:gd name="connsiteX16" fmla="*/ 1689315 w 5310753"/>
                <a:gd name="connsiteY16" fmla="*/ 1087464 h 1647986"/>
                <a:gd name="connsiteX17" fmla="*/ 1635071 w 5310753"/>
                <a:gd name="connsiteY17" fmla="*/ 1025471 h 1647986"/>
                <a:gd name="connsiteX18" fmla="*/ 1611823 w 5310753"/>
                <a:gd name="connsiteY18" fmla="*/ 947979 h 1647986"/>
                <a:gd name="connsiteX19" fmla="*/ 1495586 w 5310753"/>
                <a:gd name="connsiteY19" fmla="*/ 940230 h 1647986"/>
                <a:gd name="connsiteX20" fmla="*/ 1410345 w 5310753"/>
                <a:gd name="connsiteY20" fmla="*/ 754250 h 1647986"/>
                <a:gd name="connsiteX21" fmla="*/ 1232115 w 5310753"/>
                <a:gd name="connsiteY21" fmla="*/ 839491 h 1647986"/>
                <a:gd name="connsiteX22" fmla="*/ 937647 w 5310753"/>
                <a:gd name="connsiteY22" fmla="*/ 839491 h 1647986"/>
                <a:gd name="connsiteX23" fmla="*/ 805912 w 5310753"/>
                <a:gd name="connsiteY23" fmla="*/ 676759 h 1647986"/>
                <a:gd name="connsiteX24" fmla="*/ 705173 w 5310753"/>
                <a:gd name="connsiteY24" fmla="*/ 397789 h 1647986"/>
                <a:gd name="connsiteX25" fmla="*/ 643179 w 5310753"/>
                <a:gd name="connsiteY25" fmla="*/ 328047 h 1647986"/>
                <a:gd name="connsiteX26" fmla="*/ 604434 w 5310753"/>
                <a:gd name="connsiteY26" fmla="*/ 273803 h 1647986"/>
                <a:gd name="connsiteX27" fmla="*/ 588935 w 5310753"/>
                <a:gd name="connsiteY27" fmla="*/ 165315 h 1647986"/>
                <a:gd name="connsiteX28" fmla="*/ 526942 w 5310753"/>
                <a:gd name="connsiteY28" fmla="*/ 72325 h 1647986"/>
                <a:gd name="connsiteX29" fmla="*/ 503695 w 5310753"/>
                <a:gd name="connsiteY29" fmla="*/ 41328 h 1647986"/>
                <a:gd name="connsiteX30" fmla="*/ 371959 w 5310753"/>
                <a:gd name="connsiteY30" fmla="*/ 56827 h 1647986"/>
                <a:gd name="connsiteX31" fmla="*/ 216976 w 5310753"/>
                <a:gd name="connsiteY31" fmla="*/ 72325 h 1647986"/>
                <a:gd name="connsiteX32" fmla="*/ 131735 w 5310753"/>
                <a:gd name="connsiteY32" fmla="*/ 10332 h 1647986"/>
                <a:gd name="connsiteX33" fmla="*/ 69742 w 5310753"/>
                <a:gd name="connsiteY33" fmla="*/ 10332 h 1647986"/>
                <a:gd name="connsiteX34" fmla="*/ 0 w 5310753"/>
                <a:gd name="connsiteY34" fmla="*/ 2583 h 1647986"/>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616990 h 1647986"/>
                <a:gd name="connsiteX2" fmla="*/ 4891482 w 5532034"/>
                <a:gd name="connsiteY2" fmla="*/ 1580964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715170"/>
                <a:gd name="connsiteX1" fmla="*/ 5077990 w 5532034"/>
                <a:gd name="connsiteY1" fmla="*/ 1616990 h 1715170"/>
                <a:gd name="connsiteX2" fmla="*/ 4891482 w 5532034"/>
                <a:gd name="connsiteY2" fmla="*/ 1580964 h 1715170"/>
                <a:gd name="connsiteX3" fmla="*/ 4531245 w 5532034"/>
                <a:gd name="connsiteY3" fmla="*/ 1521417 h 1715170"/>
                <a:gd name="connsiteX4" fmla="*/ 4407231 w 5532034"/>
                <a:gd name="connsiteY4" fmla="*/ 1534118 h 1715170"/>
                <a:gd name="connsiteX5" fmla="*/ 3740709 w 5532034"/>
                <a:gd name="connsiteY5" fmla="*/ 1294846 h 1715170"/>
                <a:gd name="connsiteX6" fmla="*/ 2975674 w 5532034"/>
                <a:gd name="connsiteY6" fmla="*/ 1382688 h 1715170"/>
                <a:gd name="connsiteX7" fmla="*/ 2944445 w 5532034"/>
                <a:gd name="connsiteY7" fmla="*/ 1366715 h 1715170"/>
                <a:gd name="connsiteX8" fmla="*/ 2681206 w 5532034"/>
                <a:gd name="connsiteY8" fmla="*/ 1327688 h 1715170"/>
                <a:gd name="connsiteX9" fmla="*/ 2502976 w 5532034"/>
                <a:gd name="connsiteY9" fmla="*/ 1157206 h 1715170"/>
                <a:gd name="connsiteX10" fmla="*/ 2487478 w 5532034"/>
                <a:gd name="connsiteY10" fmla="*/ 1040969 h 1715170"/>
                <a:gd name="connsiteX11" fmla="*/ 2301498 w 5532034"/>
                <a:gd name="connsiteY11" fmla="*/ 1017722 h 1715170"/>
                <a:gd name="connsiteX12" fmla="*/ 2200759 w 5532034"/>
                <a:gd name="connsiteY12" fmla="*/ 1110711 h 1715170"/>
                <a:gd name="connsiteX13" fmla="*/ 2045776 w 5532034"/>
                <a:gd name="connsiteY13" fmla="*/ 1087464 h 1715170"/>
                <a:gd name="connsiteX14" fmla="*/ 1991532 w 5532034"/>
                <a:gd name="connsiteY14" fmla="*/ 1002223 h 1715170"/>
                <a:gd name="connsiteX15" fmla="*/ 1898542 w 5532034"/>
                <a:gd name="connsiteY15" fmla="*/ 1118461 h 1715170"/>
                <a:gd name="connsiteX16" fmla="*/ 1666067 w 5532034"/>
                <a:gd name="connsiteY16" fmla="*/ 1157206 h 1715170"/>
                <a:gd name="connsiteX17" fmla="*/ 1689315 w 5532034"/>
                <a:gd name="connsiteY17" fmla="*/ 1087464 h 1715170"/>
                <a:gd name="connsiteX18" fmla="*/ 1635071 w 5532034"/>
                <a:gd name="connsiteY18" fmla="*/ 1025471 h 1715170"/>
                <a:gd name="connsiteX19" fmla="*/ 1611823 w 5532034"/>
                <a:gd name="connsiteY19" fmla="*/ 947979 h 1715170"/>
                <a:gd name="connsiteX20" fmla="*/ 1495586 w 5532034"/>
                <a:gd name="connsiteY20" fmla="*/ 940230 h 1715170"/>
                <a:gd name="connsiteX21" fmla="*/ 1410345 w 5532034"/>
                <a:gd name="connsiteY21" fmla="*/ 754250 h 1715170"/>
                <a:gd name="connsiteX22" fmla="*/ 1232115 w 5532034"/>
                <a:gd name="connsiteY22" fmla="*/ 839491 h 1715170"/>
                <a:gd name="connsiteX23" fmla="*/ 937647 w 5532034"/>
                <a:gd name="connsiteY23" fmla="*/ 839491 h 1715170"/>
                <a:gd name="connsiteX24" fmla="*/ 805912 w 5532034"/>
                <a:gd name="connsiteY24" fmla="*/ 676759 h 1715170"/>
                <a:gd name="connsiteX25" fmla="*/ 705173 w 5532034"/>
                <a:gd name="connsiteY25" fmla="*/ 397789 h 1715170"/>
                <a:gd name="connsiteX26" fmla="*/ 643179 w 5532034"/>
                <a:gd name="connsiteY26" fmla="*/ 328047 h 1715170"/>
                <a:gd name="connsiteX27" fmla="*/ 604434 w 5532034"/>
                <a:gd name="connsiteY27" fmla="*/ 273803 h 1715170"/>
                <a:gd name="connsiteX28" fmla="*/ 588935 w 5532034"/>
                <a:gd name="connsiteY28" fmla="*/ 165315 h 1715170"/>
                <a:gd name="connsiteX29" fmla="*/ 526942 w 5532034"/>
                <a:gd name="connsiteY29" fmla="*/ 72325 h 1715170"/>
                <a:gd name="connsiteX30" fmla="*/ 503695 w 5532034"/>
                <a:gd name="connsiteY30" fmla="*/ 41328 h 1715170"/>
                <a:gd name="connsiteX31" fmla="*/ 371959 w 5532034"/>
                <a:gd name="connsiteY31" fmla="*/ 56827 h 1715170"/>
                <a:gd name="connsiteX32" fmla="*/ 216976 w 5532034"/>
                <a:gd name="connsiteY32" fmla="*/ 72325 h 1715170"/>
                <a:gd name="connsiteX33" fmla="*/ 131735 w 5532034"/>
                <a:gd name="connsiteY33" fmla="*/ 10332 h 1715170"/>
                <a:gd name="connsiteX34" fmla="*/ 69742 w 5532034"/>
                <a:gd name="connsiteY34" fmla="*/ 10332 h 1715170"/>
                <a:gd name="connsiteX35" fmla="*/ 0 w 5532034"/>
                <a:gd name="connsiteY35" fmla="*/ 2583 h 1715170"/>
                <a:gd name="connsiteX0" fmla="*/ 5532034 w 5532034"/>
                <a:gd name="connsiteY0" fmla="*/ 1647986 h 1647986"/>
                <a:gd name="connsiteX1" fmla="*/ 5077990 w 5532034"/>
                <a:gd name="connsiteY1" fmla="*/ 1616990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712994"/>
                <a:gd name="connsiteX1" fmla="*/ 5077990 w 5532034"/>
                <a:gd name="connsiteY1" fmla="*/ 1691899 h 1712994"/>
                <a:gd name="connsiteX2" fmla="*/ 4531245 w 5532034"/>
                <a:gd name="connsiteY2" fmla="*/ 1521417 h 1712994"/>
                <a:gd name="connsiteX3" fmla="*/ 4407231 w 5532034"/>
                <a:gd name="connsiteY3" fmla="*/ 1534118 h 1712994"/>
                <a:gd name="connsiteX4" fmla="*/ 3740709 w 5532034"/>
                <a:gd name="connsiteY4" fmla="*/ 1294846 h 1712994"/>
                <a:gd name="connsiteX5" fmla="*/ 2975674 w 5532034"/>
                <a:gd name="connsiteY5" fmla="*/ 1382688 h 1712994"/>
                <a:gd name="connsiteX6" fmla="*/ 2944445 w 5532034"/>
                <a:gd name="connsiteY6" fmla="*/ 1366715 h 1712994"/>
                <a:gd name="connsiteX7" fmla="*/ 2681206 w 5532034"/>
                <a:gd name="connsiteY7" fmla="*/ 1327688 h 1712994"/>
                <a:gd name="connsiteX8" fmla="*/ 2502976 w 5532034"/>
                <a:gd name="connsiteY8" fmla="*/ 1157206 h 1712994"/>
                <a:gd name="connsiteX9" fmla="*/ 2487478 w 5532034"/>
                <a:gd name="connsiteY9" fmla="*/ 1040969 h 1712994"/>
                <a:gd name="connsiteX10" fmla="*/ 2301498 w 5532034"/>
                <a:gd name="connsiteY10" fmla="*/ 1017722 h 1712994"/>
                <a:gd name="connsiteX11" fmla="*/ 2200759 w 5532034"/>
                <a:gd name="connsiteY11" fmla="*/ 1110711 h 1712994"/>
                <a:gd name="connsiteX12" fmla="*/ 2045776 w 5532034"/>
                <a:gd name="connsiteY12" fmla="*/ 1087464 h 1712994"/>
                <a:gd name="connsiteX13" fmla="*/ 1991532 w 5532034"/>
                <a:gd name="connsiteY13" fmla="*/ 1002223 h 1712994"/>
                <a:gd name="connsiteX14" fmla="*/ 1898542 w 5532034"/>
                <a:gd name="connsiteY14" fmla="*/ 1118461 h 1712994"/>
                <a:gd name="connsiteX15" fmla="*/ 1666067 w 5532034"/>
                <a:gd name="connsiteY15" fmla="*/ 1157206 h 1712994"/>
                <a:gd name="connsiteX16" fmla="*/ 1689315 w 5532034"/>
                <a:gd name="connsiteY16" fmla="*/ 1087464 h 1712994"/>
                <a:gd name="connsiteX17" fmla="*/ 1635071 w 5532034"/>
                <a:gd name="connsiteY17" fmla="*/ 1025471 h 1712994"/>
                <a:gd name="connsiteX18" fmla="*/ 1611823 w 5532034"/>
                <a:gd name="connsiteY18" fmla="*/ 947979 h 1712994"/>
                <a:gd name="connsiteX19" fmla="*/ 1495586 w 5532034"/>
                <a:gd name="connsiteY19" fmla="*/ 940230 h 1712994"/>
                <a:gd name="connsiteX20" fmla="*/ 1410345 w 5532034"/>
                <a:gd name="connsiteY20" fmla="*/ 754250 h 1712994"/>
                <a:gd name="connsiteX21" fmla="*/ 1232115 w 5532034"/>
                <a:gd name="connsiteY21" fmla="*/ 839491 h 1712994"/>
                <a:gd name="connsiteX22" fmla="*/ 937647 w 5532034"/>
                <a:gd name="connsiteY22" fmla="*/ 839491 h 1712994"/>
                <a:gd name="connsiteX23" fmla="*/ 805912 w 5532034"/>
                <a:gd name="connsiteY23" fmla="*/ 676759 h 1712994"/>
                <a:gd name="connsiteX24" fmla="*/ 705173 w 5532034"/>
                <a:gd name="connsiteY24" fmla="*/ 397789 h 1712994"/>
                <a:gd name="connsiteX25" fmla="*/ 643179 w 5532034"/>
                <a:gd name="connsiteY25" fmla="*/ 328047 h 1712994"/>
                <a:gd name="connsiteX26" fmla="*/ 604434 w 5532034"/>
                <a:gd name="connsiteY26" fmla="*/ 273803 h 1712994"/>
                <a:gd name="connsiteX27" fmla="*/ 588935 w 5532034"/>
                <a:gd name="connsiteY27" fmla="*/ 165315 h 1712994"/>
                <a:gd name="connsiteX28" fmla="*/ 526942 w 5532034"/>
                <a:gd name="connsiteY28" fmla="*/ 72325 h 1712994"/>
                <a:gd name="connsiteX29" fmla="*/ 503695 w 5532034"/>
                <a:gd name="connsiteY29" fmla="*/ 41328 h 1712994"/>
                <a:gd name="connsiteX30" fmla="*/ 371959 w 5532034"/>
                <a:gd name="connsiteY30" fmla="*/ 56827 h 1712994"/>
                <a:gd name="connsiteX31" fmla="*/ 216976 w 5532034"/>
                <a:gd name="connsiteY31" fmla="*/ 72325 h 1712994"/>
                <a:gd name="connsiteX32" fmla="*/ 131735 w 5532034"/>
                <a:gd name="connsiteY32" fmla="*/ 10332 h 1712994"/>
                <a:gd name="connsiteX33" fmla="*/ 69742 w 5532034"/>
                <a:gd name="connsiteY33" fmla="*/ 10332 h 1712994"/>
                <a:gd name="connsiteX34" fmla="*/ 0 w 5532034"/>
                <a:gd name="connsiteY34" fmla="*/ 2583 h 1712994"/>
                <a:gd name="connsiteX0" fmla="*/ 5532034 w 5532034"/>
                <a:gd name="connsiteY0" fmla="*/ 1647986 h 1647986"/>
                <a:gd name="connsiteX1" fmla="*/ 5077990 w 5532034"/>
                <a:gd name="connsiteY1" fmla="*/ 1542082 h 1647986"/>
                <a:gd name="connsiteX2" fmla="*/ 4531245 w 5532034"/>
                <a:gd name="connsiteY2" fmla="*/ 1521417 h 1647986"/>
                <a:gd name="connsiteX3" fmla="*/ 4407231 w 5532034"/>
                <a:gd name="connsiteY3" fmla="*/ 1534118 h 1647986"/>
                <a:gd name="connsiteX4" fmla="*/ 3740709 w 5532034"/>
                <a:gd name="connsiteY4" fmla="*/ 1294846 h 1647986"/>
                <a:gd name="connsiteX5" fmla="*/ 2975674 w 5532034"/>
                <a:gd name="connsiteY5" fmla="*/ 1382688 h 1647986"/>
                <a:gd name="connsiteX6" fmla="*/ 2944445 w 5532034"/>
                <a:gd name="connsiteY6" fmla="*/ 1366715 h 1647986"/>
                <a:gd name="connsiteX7" fmla="*/ 2681206 w 5532034"/>
                <a:gd name="connsiteY7" fmla="*/ 1327688 h 1647986"/>
                <a:gd name="connsiteX8" fmla="*/ 2502976 w 5532034"/>
                <a:gd name="connsiteY8" fmla="*/ 1157206 h 1647986"/>
                <a:gd name="connsiteX9" fmla="*/ 2487478 w 5532034"/>
                <a:gd name="connsiteY9" fmla="*/ 1040969 h 1647986"/>
                <a:gd name="connsiteX10" fmla="*/ 2301498 w 5532034"/>
                <a:gd name="connsiteY10" fmla="*/ 1017722 h 1647986"/>
                <a:gd name="connsiteX11" fmla="*/ 2200759 w 5532034"/>
                <a:gd name="connsiteY11" fmla="*/ 1110711 h 1647986"/>
                <a:gd name="connsiteX12" fmla="*/ 2045776 w 5532034"/>
                <a:gd name="connsiteY12" fmla="*/ 1087464 h 1647986"/>
                <a:gd name="connsiteX13" fmla="*/ 1991532 w 5532034"/>
                <a:gd name="connsiteY13" fmla="*/ 1002223 h 1647986"/>
                <a:gd name="connsiteX14" fmla="*/ 1898542 w 5532034"/>
                <a:gd name="connsiteY14" fmla="*/ 1118461 h 1647986"/>
                <a:gd name="connsiteX15" fmla="*/ 1666067 w 5532034"/>
                <a:gd name="connsiteY15" fmla="*/ 1157206 h 1647986"/>
                <a:gd name="connsiteX16" fmla="*/ 1689315 w 5532034"/>
                <a:gd name="connsiteY16" fmla="*/ 1087464 h 1647986"/>
                <a:gd name="connsiteX17" fmla="*/ 1635071 w 5532034"/>
                <a:gd name="connsiteY17" fmla="*/ 1025471 h 1647986"/>
                <a:gd name="connsiteX18" fmla="*/ 1611823 w 5532034"/>
                <a:gd name="connsiteY18" fmla="*/ 947979 h 1647986"/>
                <a:gd name="connsiteX19" fmla="*/ 1495586 w 5532034"/>
                <a:gd name="connsiteY19" fmla="*/ 940230 h 1647986"/>
                <a:gd name="connsiteX20" fmla="*/ 1410345 w 5532034"/>
                <a:gd name="connsiteY20" fmla="*/ 754250 h 1647986"/>
                <a:gd name="connsiteX21" fmla="*/ 1232115 w 5532034"/>
                <a:gd name="connsiteY21" fmla="*/ 839491 h 1647986"/>
                <a:gd name="connsiteX22" fmla="*/ 937647 w 5532034"/>
                <a:gd name="connsiteY22" fmla="*/ 839491 h 1647986"/>
                <a:gd name="connsiteX23" fmla="*/ 805912 w 5532034"/>
                <a:gd name="connsiteY23" fmla="*/ 676759 h 1647986"/>
                <a:gd name="connsiteX24" fmla="*/ 705173 w 5532034"/>
                <a:gd name="connsiteY24" fmla="*/ 397789 h 1647986"/>
                <a:gd name="connsiteX25" fmla="*/ 643179 w 5532034"/>
                <a:gd name="connsiteY25" fmla="*/ 328047 h 1647986"/>
                <a:gd name="connsiteX26" fmla="*/ 604434 w 5532034"/>
                <a:gd name="connsiteY26" fmla="*/ 273803 h 1647986"/>
                <a:gd name="connsiteX27" fmla="*/ 588935 w 5532034"/>
                <a:gd name="connsiteY27" fmla="*/ 165315 h 1647986"/>
                <a:gd name="connsiteX28" fmla="*/ 526942 w 5532034"/>
                <a:gd name="connsiteY28" fmla="*/ 72325 h 1647986"/>
                <a:gd name="connsiteX29" fmla="*/ 503695 w 5532034"/>
                <a:gd name="connsiteY29" fmla="*/ 41328 h 1647986"/>
                <a:gd name="connsiteX30" fmla="*/ 371959 w 5532034"/>
                <a:gd name="connsiteY30" fmla="*/ 56827 h 1647986"/>
                <a:gd name="connsiteX31" fmla="*/ 216976 w 5532034"/>
                <a:gd name="connsiteY31" fmla="*/ 72325 h 1647986"/>
                <a:gd name="connsiteX32" fmla="*/ 131735 w 5532034"/>
                <a:gd name="connsiteY32" fmla="*/ 10332 h 1647986"/>
                <a:gd name="connsiteX33" fmla="*/ 69742 w 5532034"/>
                <a:gd name="connsiteY33" fmla="*/ 10332 h 1647986"/>
                <a:gd name="connsiteX34" fmla="*/ 0 w 5532034"/>
                <a:gd name="connsiteY34" fmla="*/ 2583 h 1647986"/>
                <a:gd name="connsiteX0" fmla="*/ 5532034 w 5532034"/>
                <a:gd name="connsiteY0" fmla="*/ 1647986 h 1647986"/>
                <a:gd name="connsiteX1" fmla="*/ 5077990 w 5532034"/>
                <a:gd name="connsiteY1" fmla="*/ 1542082 h 1647986"/>
                <a:gd name="connsiteX2" fmla="*/ 4751725 w 5532034"/>
                <a:gd name="connsiteY2" fmla="*/ 1517883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294846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3740709 w 5532034"/>
                <a:gd name="connsiteY5" fmla="*/ 1369754 h 1647986"/>
                <a:gd name="connsiteX6" fmla="*/ 2975674 w 5532034"/>
                <a:gd name="connsiteY6" fmla="*/ 1382688 h 1647986"/>
                <a:gd name="connsiteX7" fmla="*/ 2944445 w 5532034"/>
                <a:gd name="connsiteY7" fmla="*/ 1366715 h 1647986"/>
                <a:gd name="connsiteX8" fmla="*/ 2681206 w 5532034"/>
                <a:gd name="connsiteY8" fmla="*/ 1327688 h 1647986"/>
                <a:gd name="connsiteX9" fmla="*/ 2502976 w 5532034"/>
                <a:gd name="connsiteY9" fmla="*/ 1157206 h 1647986"/>
                <a:gd name="connsiteX10" fmla="*/ 2487478 w 5532034"/>
                <a:gd name="connsiteY10" fmla="*/ 1040969 h 1647986"/>
                <a:gd name="connsiteX11" fmla="*/ 2301498 w 5532034"/>
                <a:gd name="connsiteY11" fmla="*/ 1017722 h 1647986"/>
                <a:gd name="connsiteX12" fmla="*/ 2200759 w 5532034"/>
                <a:gd name="connsiteY12" fmla="*/ 1110711 h 1647986"/>
                <a:gd name="connsiteX13" fmla="*/ 2045776 w 5532034"/>
                <a:gd name="connsiteY13" fmla="*/ 1087464 h 1647986"/>
                <a:gd name="connsiteX14" fmla="*/ 1991532 w 5532034"/>
                <a:gd name="connsiteY14" fmla="*/ 1002223 h 1647986"/>
                <a:gd name="connsiteX15" fmla="*/ 1898542 w 5532034"/>
                <a:gd name="connsiteY15" fmla="*/ 1118461 h 1647986"/>
                <a:gd name="connsiteX16" fmla="*/ 1666067 w 5532034"/>
                <a:gd name="connsiteY16" fmla="*/ 1157206 h 1647986"/>
                <a:gd name="connsiteX17" fmla="*/ 1689315 w 5532034"/>
                <a:gd name="connsiteY17" fmla="*/ 1087464 h 1647986"/>
                <a:gd name="connsiteX18" fmla="*/ 1635071 w 5532034"/>
                <a:gd name="connsiteY18" fmla="*/ 1025471 h 1647986"/>
                <a:gd name="connsiteX19" fmla="*/ 1611823 w 5532034"/>
                <a:gd name="connsiteY19" fmla="*/ 947979 h 1647986"/>
                <a:gd name="connsiteX20" fmla="*/ 1495586 w 5532034"/>
                <a:gd name="connsiteY20" fmla="*/ 940230 h 1647986"/>
                <a:gd name="connsiteX21" fmla="*/ 1410345 w 5532034"/>
                <a:gd name="connsiteY21" fmla="*/ 754250 h 1647986"/>
                <a:gd name="connsiteX22" fmla="*/ 1232115 w 5532034"/>
                <a:gd name="connsiteY22" fmla="*/ 839491 h 1647986"/>
                <a:gd name="connsiteX23" fmla="*/ 937647 w 5532034"/>
                <a:gd name="connsiteY23" fmla="*/ 839491 h 1647986"/>
                <a:gd name="connsiteX24" fmla="*/ 805912 w 5532034"/>
                <a:gd name="connsiteY24" fmla="*/ 676759 h 1647986"/>
                <a:gd name="connsiteX25" fmla="*/ 705173 w 5532034"/>
                <a:gd name="connsiteY25" fmla="*/ 397789 h 1647986"/>
                <a:gd name="connsiteX26" fmla="*/ 643179 w 5532034"/>
                <a:gd name="connsiteY26" fmla="*/ 328047 h 1647986"/>
                <a:gd name="connsiteX27" fmla="*/ 604434 w 5532034"/>
                <a:gd name="connsiteY27" fmla="*/ 273803 h 1647986"/>
                <a:gd name="connsiteX28" fmla="*/ 588935 w 5532034"/>
                <a:gd name="connsiteY28" fmla="*/ 165315 h 1647986"/>
                <a:gd name="connsiteX29" fmla="*/ 526942 w 5532034"/>
                <a:gd name="connsiteY29" fmla="*/ 72325 h 1647986"/>
                <a:gd name="connsiteX30" fmla="*/ 503695 w 5532034"/>
                <a:gd name="connsiteY30" fmla="*/ 41328 h 1647986"/>
                <a:gd name="connsiteX31" fmla="*/ 371959 w 5532034"/>
                <a:gd name="connsiteY31" fmla="*/ 56827 h 1647986"/>
                <a:gd name="connsiteX32" fmla="*/ 216976 w 5532034"/>
                <a:gd name="connsiteY32" fmla="*/ 72325 h 1647986"/>
                <a:gd name="connsiteX33" fmla="*/ 131735 w 5532034"/>
                <a:gd name="connsiteY33" fmla="*/ 10332 h 1647986"/>
                <a:gd name="connsiteX34" fmla="*/ 69742 w 5532034"/>
                <a:gd name="connsiteY34" fmla="*/ 10332 h 1647986"/>
                <a:gd name="connsiteX35" fmla="*/ 0 w 5532034"/>
                <a:gd name="connsiteY35"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431147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2975674 w 5532034"/>
                <a:gd name="connsiteY7" fmla="*/ 1382688 h 1647986"/>
                <a:gd name="connsiteX8" fmla="*/ 2944445 w 5532034"/>
                <a:gd name="connsiteY8" fmla="*/ 1366715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369754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53273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633672 w 5532034"/>
                <a:gd name="connsiteY7" fmla="*/ 1360181 h 1647986"/>
                <a:gd name="connsiteX8" fmla="*/ 3385217 w 5532034"/>
                <a:gd name="connsiteY8" fmla="*/ 1368066 h 1647986"/>
                <a:gd name="connsiteX9" fmla="*/ 2975674 w 5532034"/>
                <a:gd name="connsiteY9" fmla="*/ 1382688 h 1647986"/>
                <a:gd name="connsiteX10" fmla="*/ 2944445 w 5532034"/>
                <a:gd name="connsiteY10" fmla="*/ 1366715 h 1647986"/>
                <a:gd name="connsiteX11" fmla="*/ 2681206 w 5532034"/>
                <a:gd name="connsiteY11" fmla="*/ 1327688 h 1647986"/>
                <a:gd name="connsiteX12" fmla="*/ 2502976 w 5532034"/>
                <a:gd name="connsiteY12" fmla="*/ 1157206 h 1647986"/>
                <a:gd name="connsiteX13" fmla="*/ 2487478 w 5532034"/>
                <a:gd name="connsiteY13" fmla="*/ 1040969 h 1647986"/>
                <a:gd name="connsiteX14" fmla="*/ 2301498 w 5532034"/>
                <a:gd name="connsiteY14" fmla="*/ 1017722 h 1647986"/>
                <a:gd name="connsiteX15" fmla="*/ 2200759 w 5532034"/>
                <a:gd name="connsiteY15" fmla="*/ 1110711 h 1647986"/>
                <a:gd name="connsiteX16" fmla="*/ 2045776 w 5532034"/>
                <a:gd name="connsiteY16" fmla="*/ 1087464 h 1647986"/>
                <a:gd name="connsiteX17" fmla="*/ 1991532 w 5532034"/>
                <a:gd name="connsiteY17" fmla="*/ 1002223 h 1647986"/>
                <a:gd name="connsiteX18" fmla="*/ 1898542 w 5532034"/>
                <a:gd name="connsiteY18" fmla="*/ 1118461 h 1647986"/>
                <a:gd name="connsiteX19" fmla="*/ 1666067 w 5532034"/>
                <a:gd name="connsiteY19" fmla="*/ 1157206 h 1647986"/>
                <a:gd name="connsiteX20" fmla="*/ 1689315 w 5532034"/>
                <a:gd name="connsiteY20" fmla="*/ 1087464 h 1647986"/>
                <a:gd name="connsiteX21" fmla="*/ 1635071 w 5532034"/>
                <a:gd name="connsiteY21" fmla="*/ 1025471 h 1647986"/>
                <a:gd name="connsiteX22" fmla="*/ 1611823 w 5532034"/>
                <a:gd name="connsiteY22" fmla="*/ 947979 h 1647986"/>
                <a:gd name="connsiteX23" fmla="*/ 1495586 w 5532034"/>
                <a:gd name="connsiteY23" fmla="*/ 940230 h 1647986"/>
                <a:gd name="connsiteX24" fmla="*/ 1410345 w 5532034"/>
                <a:gd name="connsiteY24" fmla="*/ 754250 h 1647986"/>
                <a:gd name="connsiteX25" fmla="*/ 1232115 w 5532034"/>
                <a:gd name="connsiteY25" fmla="*/ 839491 h 1647986"/>
                <a:gd name="connsiteX26" fmla="*/ 937647 w 5532034"/>
                <a:gd name="connsiteY26" fmla="*/ 839491 h 1647986"/>
                <a:gd name="connsiteX27" fmla="*/ 805912 w 5532034"/>
                <a:gd name="connsiteY27" fmla="*/ 676759 h 1647986"/>
                <a:gd name="connsiteX28" fmla="*/ 705173 w 5532034"/>
                <a:gd name="connsiteY28" fmla="*/ 397789 h 1647986"/>
                <a:gd name="connsiteX29" fmla="*/ 643179 w 5532034"/>
                <a:gd name="connsiteY29" fmla="*/ 328047 h 1647986"/>
                <a:gd name="connsiteX30" fmla="*/ 604434 w 5532034"/>
                <a:gd name="connsiteY30" fmla="*/ 273803 h 1647986"/>
                <a:gd name="connsiteX31" fmla="*/ 588935 w 5532034"/>
                <a:gd name="connsiteY31" fmla="*/ 165315 h 1647986"/>
                <a:gd name="connsiteX32" fmla="*/ 526942 w 5532034"/>
                <a:gd name="connsiteY32" fmla="*/ 72325 h 1647986"/>
                <a:gd name="connsiteX33" fmla="*/ 503695 w 5532034"/>
                <a:gd name="connsiteY33" fmla="*/ 41328 h 1647986"/>
                <a:gd name="connsiteX34" fmla="*/ 371959 w 5532034"/>
                <a:gd name="connsiteY34" fmla="*/ 56827 h 1647986"/>
                <a:gd name="connsiteX35" fmla="*/ 216976 w 5532034"/>
                <a:gd name="connsiteY35" fmla="*/ 72325 h 1647986"/>
                <a:gd name="connsiteX36" fmla="*/ 131735 w 5532034"/>
                <a:gd name="connsiteY36" fmla="*/ 10332 h 1647986"/>
                <a:gd name="connsiteX37" fmla="*/ 69742 w 5532034"/>
                <a:gd name="connsiteY37" fmla="*/ 10332 h 1647986"/>
                <a:gd name="connsiteX38" fmla="*/ 0 w 5532034"/>
                <a:gd name="connsiteY38"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944445 w 5532034"/>
                <a:gd name="connsiteY9" fmla="*/ 1366715 h 1647986"/>
                <a:gd name="connsiteX10" fmla="*/ 2681206 w 5532034"/>
                <a:gd name="connsiteY10" fmla="*/ 1327688 h 1647986"/>
                <a:gd name="connsiteX11" fmla="*/ 2502976 w 5532034"/>
                <a:gd name="connsiteY11" fmla="*/ 1157206 h 1647986"/>
                <a:gd name="connsiteX12" fmla="*/ 2487478 w 5532034"/>
                <a:gd name="connsiteY12" fmla="*/ 1040969 h 1647986"/>
                <a:gd name="connsiteX13" fmla="*/ 2301498 w 5532034"/>
                <a:gd name="connsiteY13" fmla="*/ 1017722 h 1647986"/>
                <a:gd name="connsiteX14" fmla="*/ 2200759 w 5532034"/>
                <a:gd name="connsiteY14" fmla="*/ 1110711 h 1647986"/>
                <a:gd name="connsiteX15" fmla="*/ 2045776 w 5532034"/>
                <a:gd name="connsiteY15" fmla="*/ 1087464 h 1647986"/>
                <a:gd name="connsiteX16" fmla="*/ 1991532 w 5532034"/>
                <a:gd name="connsiteY16" fmla="*/ 1002223 h 1647986"/>
                <a:gd name="connsiteX17" fmla="*/ 1898542 w 5532034"/>
                <a:gd name="connsiteY17" fmla="*/ 1118461 h 1647986"/>
                <a:gd name="connsiteX18" fmla="*/ 1666067 w 5532034"/>
                <a:gd name="connsiteY18" fmla="*/ 1157206 h 1647986"/>
                <a:gd name="connsiteX19" fmla="*/ 1689315 w 5532034"/>
                <a:gd name="connsiteY19" fmla="*/ 1087464 h 1647986"/>
                <a:gd name="connsiteX20" fmla="*/ 1635071 w 5532034"/>
                <a:gd name="connsiteY20" fmla="*/ 1025471 h 1647986"/>
                <a:gd name="connsiteX21" fmla="*/ 1611823 w 5532034"/>
                <a:gd name="connsiteY21" fmla="*/ 947979 h 1647986"/>
                <a:gd name="connsiteX22" fmla="*/ 1495586 w 5532034"/>
                <a:gd name="connsiteY22" fmla="*/ 940230 h 1647986"/>
                <a:gd name="connsiteX23" fmla="*/ 1410345 w 5532034"/>
                <a:gd name="connsiteY23" fmla="*/ 754250 h 1647986"/>
                <a:gd name="connsiteX24" fmla="*/ 1232115 w 5532034"/>
                <a:gd name="connsiteY24" fmla="*/ 839491 h 1647986"/>
                <a:gd name="connsiteX25" fmla="*/ 937647 w 5532034"/>
                <a:gd name="connsiteY25" fmla="*/ 839491 h 1647986"/>
                <a:gd name="connsiteX26" fmla="*/ 805912 w 5532034"/>
                <a:gd name="connsiteY26" fmla="*/ 676759 h 1647986"/>
                <a:gd name="connsiteX27" fmla="*/ 705173 w 5532034"/>
                <a:gd name="connsiteY27" fmla="*/ 397789 h 1647986"/>
                <a:gd name="connsiteX28" fmla="*/ 643179 w 5532034"/>
                <a:gd name="connsiteY28" fmla="*/ 328047 h 1647986"/>
                <a:gd name="connsiteX29" fmla="*/ 604434 w 5532034"/>
                <a:gd name="connsiteY29" fmla="*/ 273803 h 1647986"/>
                <a:gd name="connsiteX30" fmla="*/ 588935 w 5532034"/>
                <a:gd name="connsiteY30" fmla="*/ 165315 h 1647986"/>
                <a:gd name="connsiteX31" fmla="*/ 526942 w 5532034"/>
                <a:gd name="connsiteY31" fmla="*/ 72325 h 1647986"/>
                <a:gd name="connsiteX32" fmla="*/ 503695 w 5532034"/>
                <a:gd name="connsiteY32" fmla="*/ 41328 h 1647986"/>
                <a:gd name="connsiteX33" fmla="*/ 371959 w 5532034"/>
                <a:gd name="connsiteY33" fmla="*/ 56827 h 1647986"/>
                <a:gd name="connsiteX34" fmla="*/ 216976 w 5532034"/>
                <a:gd name="connsiteY34" fmla="*/ 72325 h 1647986"/>
                <a:gd name="connsiteX35" fmla="*/ 131735 w 5532034"/>
                <a:gd name="connsiteY35" fmla="*/ 10332 h 1647986"/>
                <a:gd name="connsiteX36" fmla="*/ 69742 w 5532034"/>
                <a:gd name="connsiteY36" fmla="*/ 10332 h 1647986"/>
                <a:gd name="connsiteX37" fmla="*/ 0 w 5532034"/>
                <a:gd name="connsiteY37" fmla="*/ 2583 h 1647986"/>
                <a:gd name="connsiteX0" fmla="*/ 5532034 w 5532034"/>
                <a:gd name="connsiteY0" fmla="*/ 1647986 h 1647986"/>
                <a:gd name="connsiteX1" fmla="*/ 5077990 w 5532034"/>
                <a:gd name="connsiteY1" fmla="*/ 1542082 h 1647986"/>
                <a:gd name="connsiteX2" fmla="*/ 4751725 w 5532034"/>
                <a:gd name="connsiteY2" fmla="*/ 1592792 h 1647986"/>
                <a:gd name="connsiteX3" fmla="*/ 4531245 w 5532034"/>
                <a:gd name="connsiteY3" fmla="*/ 1521417 h 1647986"/>
                <a:gd name="connsiteX4" fmla="*/ 4407231 w 5532034"/>
                <a:gd name="connsiteY4" fmla="*/ 1534118 h 1647986"/>
                <a:gd name="connsiteX5" fmla="*/ 4083999 w 5532034"/>
                <a:gd name="connsiteY5" fmla="*/ 1356238 h 1647986"/>
                <a:gd name="connsiteX6" fmla="*/ 3740709 w 5532034"/>
                <a:gd name="connsiteY6" fmla="*/ 1444663 h 1647986"/>
                <a:gd name="connsiteX7" fmla="*/ 3385217 w 5532034"/>
                <a:gd name="connsiteY7" fmla="*/ 1368066 h 1647986"/>
                <a:gd name="connsiteX8" fmla="*/ 2975674 w 5532034"/>
                <a:gd name="connsiteY8" fmla="*/ 1382688 h 1647986"/>
                <a:gd name="connsiteX9" fmla="*/ 2681206 w 5532034"/>
                <a:gd name="connsiteY9" fmla="*/ 1327688 h 1647986"/>
                <a:gd name="connsiteX10" fmla="*/ 2502976 w 5532034"/>
                <a:gd name="connsiteY10" fmla="*/ 1157206 h 1647986"/>
                <a:gd name="connsiteX11" fmla="*/ 2487478 w 5532034"/>
                <a:gd name="connsiteY11" fmla="*/ 1040969 h 1647986"/>
                <a:gd name="connsiteX12" fmla="*/ 2301498 w 5532034"/>
                <a:gd name="connsiteY12" fmla="*/ 1017722 h 1647986"/>
                <a:gd name="connsiteX13" fmla="*/ 2200759 w 5532034"/>
                <a:gd name="connsiteY13" fmla="*/ 1110711 h 1647986"/>
                <a:gd name="connsiteX14" fmla="*/ 2045776 w 5532034"/>
                <a:gd name="connsiteY14" fmla="*/ 1087464 h 1647986"/>
                <a:gd name="connsiteX15" fmla="*/ 1991532 w 5532034"/>
                <a:gd name="connsiteY15" fmla="*/ 1002223 h 1647986"/>
                <a:gd name="connsiteX16" fmla="*/ 1898542 w 5532034"/>
                <a:gd name="connsiteY16" fmla="*/ 1118461 h 1647986"/>
                <a:gd name="connsiteX17" fmla="*/ 1666067 w 5532034"/>
                <a:gd name="connsiteY17" fmla="*/ 1157206 h 1647986"/>
                <a:gd name="connsiteX18" fmla="*/ 1689315 w 5532034"/>
                <a:gd name="connsiteY18" fmla="*/ 1087464 h 1647986"/>
                <a:gd name="connsiteX19" fmla="*/ 1635071 w 5532034"/>
                <a:gd name="connsiteY19" fmla="*/ 1025471 h 1647986"/>
                <a:gd name="connsiteX20" fmla="*/ 1611823 w 5532034"/>
                <a:gd name="connsiteY20" fmla="*/ 947979 h 1647986"/>
                <a:gd name="connsiteX21" fmla="*/ 1495586 w 5532034"/>
                <a:gd name="connsiteY21" fmla="*/ 940230 h 1647986"/>
                <a:gd name="connsiteX22" fmla="*/ 1410345 w 5532034"/>
                <a:gd name="connsiteY22" fmla="*/ 754250 h 1647986"/>
                <a:gd name="connsiteX23" fmla="*/ 1232115 w 5532034"/>
                <a:gd name="connsiteY23" fmla="*/ 839491 h 1647986"/>
                <a:gd name="connsiteX24" fmla="*/ 937647 w 5532034"/>
                <a:gd name="connsiteY24" fmla="*/ 839491 h 1647986"/>
                <a:gd name="connsiteX25" fmla="*/ 805912 w 5532034"/>
                <a:gd name="connsiteY25" fmla="*/ 676759 h 1647986"/>
                <a:gd name="connsiteX26" fmla="*/ 705173 w 5532034"/>
                <a:gd name="connsiteY26" fmla="*/ 397789 h 1647986"/>
                <a:gd name="connsiteX27" fmla="*/ 643179 w 5532034"/>
                <a:gd name="connsiteY27" fmla="*/ 328047 h 1647986"/>
                <a:gd name="connsiteX28" fmla="*/ 604434 w 5532034"/>
                <a:gd name="connsiteY28" fmla="*/ 273803 h 1647986"/>
                <a:gd name="connsiteX29" fmla="*/ 588935 w 5532034"/>
                <a:gd name="connsiteY29" fmla="*/ 165315 h 1647986"/>
                <a:gd name="connsiteX30" fmla="*/ 526942 w 5532034"/>
                <a:gd name="connsiteY30" fmla="*/ 72325 h 1647986"/>
                <a:gd name="connsiteX31" fmla="*/ 503695 w 5532034"/>
                <a:gd name="connsiteY31" fmla="*/ 41328 h 1647986"/>
                <a:gd name="connsiteX32" fmla="*/ 371959 w 5532034"/>
                <a:gd name="connsiteY32" fmla="*/ 56827 h 1647986"/>
                <a:gd name="connsiteX33" fmla="*/ 216976 w 5532034"/>
                <a:gd name="connsiteY33" fmla="*/ 72325 h 1647986"/>
                <a:gd name="connsiteX34" fmla="*/ 131735 w 5532034"/>
                <a:gd name="connsiteY34" fmla="*/ 10332 h 1647986"/>
                <a:gd name="connsiteX35" fmla="*/ 69742 w 5532034"/>
                <a:gd name="connsiteY35" fmla="*/ 10332 h 1647986"/>
                <a:gd name="connsiteX36" fmla="*/ 0 w 5532034"/>
                <a:gd name="connsiteY36" fmla="*/ 2583 h 1647986"/>
                <a:gd name="connsiteX0" fmla="*/ 5077990 w 5077990"/>
                <a:gd name="connsiteY0" fmla="*/ 1542082 h 1596236"/>
                <a:gd name="connsiteX1" fmla="*/ 4751725 w 5077990"/>
                <a:gd name="connsiteY1" fmla="*/ 1592792 h 1596236"/>
                <a:gd name="connsiteX2" fmla="*/ 4531245 w 5077990"/>
                <a:gd name="connsiteY2" fmla="*/ 1521417 h 1596236"/>
                <a:gd name="connsiteX3" fmla="*/ 4407231 w 5077990"/>
                <a:gd name="connsiteY3" fmla="*/ 1534118 h 1596236"/>
                <a:gd name="connsiteX4" fmla="*/ 4083999 w 5077990"/>
                <a:gd name="connsiteY4" fmla="*/ 1356238 h 1596236"/>
                <a:gd name="connsiteX5" fmla="*/ 3740709 w 5077990"/>
                <a:gd name="connsiteY5" fmla="*/ 1444663 h 1596236"/>
                <a:gd name="connsiteX6" fmla="*/ 3385217 w 5077990"/>
                <a:gd name="connsiteY6" fmla="*/ 1368066 h 1596236"/>
                <a:gd name="connsiteX7" fmla="*/ 2975674 w 5077990"/>
                <a:gd name="connsiteY7" fmla="*/ 1382688 h 1596236"/>
                <a:gd name="connsiteX8" fmla="*/ 2681206 w 5077990"/>
                <a:gd name="connsiteY8" fmla="*/ 1327688 h 1596236"/>
                <a:gd name="connsiteX9" fmla="*/ 2502976 w 5077990"/>
                <a:gd name="connsiteY9" fmla="*/ 1157206 h 1596236"/>
                <a:gd name="connsiteX10" fmla="*/ 2487478 w 5077990"/>
                <a:gd name="connsiteY10" fmla="*/ 1040969 h 1596236"/>
                <a:gd name="connsiteX11" fmla="*/ 2301498 w 5077990"/>
                <a:gd name="connsiteY11" fmla="*/ 1017722 h 1596236"/>
                <a:gd name="connsiteX12" fmla="*/ 2200759 w 5077990"/>
                <a:gd name="connsiteY12" fmla="*/ 1110711 h 1596236"/>
                <a:gd name="connsiteX13" fmla="*/ 2045776 w 5077990"/>
                <a:gd name="connsiteY13" fmla="*/ 1087464 h 1596236"/>
                <a:gd name="connsiteX14" fmla="*/ 1991532 w 5077990"/>
                <a:gd name="connsiteY14" fmla="*/ 1002223 h 1596236"/>
                <a:gd name="connsiteX15" fmla="*/ 1898542 w 5077990"/>
                <a:gd name="connsiteY15" fmla="*/ 1118461 h 1596236"/>
                <a:gd name="connsiteX16" fmla="*/ 1666067 w 5077990"/>
                <a:gd name="connsiteY16" fmla="*/ 1157206 h 1596236"/>
                <a:gd name="connsiteX17" fmla="*/ 1689315 w 5077990"/>
                <a:gd name="connsiteY17" fmla="*/ 1087464 h 1596236"/>
                <a:gd name="connsiteX18" fmla="*/ 1635071 w 5077990"/>
                <a:gd name="connsiteY18" fmla="*/ 1025471 h 1596236"/>
                <a:gd name="connsiteX19" fmla="*/ 1611823 w 5077990"/>
                <a:gd name="connsiteY19" fmla="*/ 947979 h 1596236"/>
                <a:gd name="connsiteX20" fmla="*/ 1495586 w 5077990"/>
                <a:gd name="connsiteY20" fmla="*/ 940230 h 1596236"/>
                <a:gd name="connsiteX21" fmla="*/ 1410345 w 5077990"/>
                <a:gd name="connsiteY21" fmla="*/ 754250 h 1596236"/>
                <a:gd name="connsiteX22" fmla="*/ 1232115 w 5077990"/>
                <a:gd name="connsiteY22" fmla="*/ 839491 h 1596236"/>
                <a:gd name="connsiteX23" fmla="*/ 937647 w 5077990"/>
                <a:gd name="connsiteY23" fmla="*/ 839491 h 1596236"/>
                <a:gd name="connsiteX24" fmla="*/ 805912 w 5077990"/>
                <a:gd name="connsiteY24" fmla="*/ 676759 h 1596236"/>
                <a:gd name="connsiteX25" fmla="*/ 705173 w 5077990"/>
                <a:gd name="connsiteY25" fmla="*/ 397789 h 1596236"/>
                <a:gd name="connsiteX26" fmla="*/ 643179 w 5077990"/>
                <a:gd name="connsiteY26" fmla="*/ 328047 h 1596236"/>
                <a:gd name="connsiteX27" fmla="*/ 604434 w 5077990"/>
                <a:gd name="connsiteY27" fmla="*/ 273803 h 1596236"/>
                <a:gd name="connsiteX28" fmla="*/ 588935 w 5077990"/>
                <a:gd name="connsiteY28" fmla="*/ 165315 h 1596236"/>
                <a:gd name="connsiteX29" fmla="*/ 526942 w 5077990"/>
                <a:gd name="connsiteY29" fmla="*/ 72325 h 1596236"/>
                <a:gd name="connsiteX30" fmla="*/ 503695 w 5077990"/>
                <a:gd name="connsiteY30" fmla="*/ 41328 h 1596236"/>
                <a:gd name="connsiteX31" fmla="*/ 371959 w 5077990"/>
                <a:gd name="connsiteY31" fmla="*/ 56827 h 1596236"/>
                <a:gd name="connsiteX32" fmla="*/ 216976 w 5077990"/>
                <a:gd name="connsiteY32" fmla="*/ 72325 h 1596236"/>
                <a:gd name="connsiteX33" fmla="*/ 131735 w 5077990"/>
                <a:gd name="connsiteY33" fmla="*/ 10332 h 1596236"/>
                <a:gd name="connsiteX34" fmla="*/ 69742 w 5077990"/>
                <a:gd name="connsiteY34" fmla="*/ 10332 h 1596236"/>
                <a:gd name="connsiteX35" fmla="*/ 0 w 5077990"/>
                <a:gd name="connsiteY35" fmla="*/ 2583 h 1596236"/>
                <a:gd name="connsiteX0" fmla="*/ 4751725 w 4751725"/>
                <a:gd name="connsiteY0" fmla="*/ 1592792 h 1592792"/>
                <a:gd name="connsiteX1" fmla="*/ 4531245 w 4751725"/>
                <a:gd name="connsiteY1" fmla="*/ 1521417 h 1592792"/>
                <a:gd name="connsiteX2" fmla="*/ 4407231 w 4751725"/>
                <a:gd name="connsiteY2" fmla="*/ 1534118 h 1592792"/>
                <a:gd name="connsiteX3" fmla="*/ 4083999 w 4751725"/>
                <a:gd name="connsiteY3" fmla="*/ 1356238 h 1592792"/>
                <a:gd name="connsiteX4" fmla="*/ 3740709 w 4751725"/>
                <a:gd name="connsiteY4" fmla="*/ 1444663 h 1592792"/>
                <a:gd name="connsiteX5" fmla="*/ 3385217 w 4751725"/>
                <a:gd name="connsiteY5" fmla="*/ 1368066 h 1592792"/>
                <a:gd name="connsiteX6" fmla="*/ 2975674 w 4751725"/>
                <a:gd name="connsiteY6" fmla="*/ 1382688 h 1592792"/>
                <a:gd name="connsiteX7" fmla="*/ 2681206 w 4751725"/>
                <a:gd name="connsiteY7" fmla="*/ 1327688 h 1592792"/>
                <a:gd name="connsiteX8" fmla="*/ 2502976 w 4751725"/>
                <a:gd name="connsiteY8" fmla="*/ 1157206 h 1592792"/>
                <a:gd name="connsiteX9" fmla="*/ 2487478 w 4751725"/>
                <a:gd name="connsiteY9" fmla="*/ 1040969 h 1592792"/>
                <a:gd name="connsiteX10" fmla="*/ 2301498 w 4751725"/>
                <a:gd name="connsiteY10" fmla="*/ 1017722 h 1592792"/>
                <a:gd name="connsiteX11" fmla="*/ 2200759 w 4751725"/>
                <a:gd name="connsiteY11" fmla="*/ 1110711 h 1592792"/>
                <a:gd name="connsiteX12" fmla="*/ 2045776 w 4751725"/>
                <a:gd name="connsiteY12" fmla="*/ 1087464 h 1592792"/>
                <a:gd name="connsiteX13" fmla="*/ 1991532 w 4751725"/>
                <a:gd name="connsiteY13" fmla="*/ 1002223 h 1592792"/>
                <a:gd name="connsiteX14" fmla="*/ 1898542 w 4751725"/>
                <a:gd name="connsiteY14" fmla="*/ 1118461 h 1592792"/>
                <a:gd name="connsiteX15" fmla="*/ 1666067 w 4751725"/>
                <a:gd name="connsiteY15" fmla="*/ 1157206 h 1592792"/>
                <a:gd name="connsiteX16" fmla="*/ 1689315 w 4751725"/>
                <a:gd name="connsiteY16" fmla="*/ 1087464 h 1592792"/>
                <a:gd name="connsiteX17" fmla="*/ 1635071 w 4751725"/>
                <a:gd name="connsiteY17" fmla="*/ 1025471 h 1592792"/>
                <a:gd name="connsiteX18" fmla="*/ 1611823 w 4751725"/>
                <a:gd name="connsiteY18" fmla="*/ 947979 h 1592792"/>
                <a:gd name="connsiteX19" fmla="*/ 1495586 w 4751725"/>
                <a:gd name="connsiteY19" fmla="*/ 940230 h 1592792"/>
                <a:gd name="connsiteX20" fmla="*/ 1410345 w 4751725"/>
                <a:gd name="connsiteY20" fmla="*/ 754250 h 1592792"/>
                <a:gd name="connsiteX21" fmla="*/ 1232115 w 4751725"/>
                <a:gd name="connsiteY21" fmla="*/ 839491 h 1592792"/>
                <a:gd name="connsiteX22" fmla="*/ 937647 w 4751725"/>
                <a:gd name="connsiteY22" fmla="*/ 839491 h 1592792"/>
                <a:gd name="connsiteX23" fmla="*/ 805912 w 4751725"/>
                <a:gd name="connsiteY23" fmla="*/ 676759 h 1592792"/>
                <a:gd name="connsiteX24" fmla="*/ 705173 w 4751725"/>
                <a:gd name="connsiteY24" fmla="*/ 397789 h 1592792"/>
                <a:gd name="connsiteX25" fmla="*/ 643179 w 4751725"/>
                <a:gd name="connsiteY25" fmla="*/ 328047 h 1592792"/>
                <a:gd name="connsiteX26" fmla="*/ 604434 w 4751725"/>
                <a:gd name="connsiteY26" fmla="*/ 273803 h 1592792"/>
                <a:gd name="connsiteX27" fmla="*/ 588935 w 4751725"/>
                <a:gd name="connsiteY27" fmla="*/ 165315 h 1592792"/>
                <a:gd name="connsiteX28" fmla="*/ 526942 w 4751725"/>
                <a:gd name="connsiteY28" fmla="*/ 72325 h 1592792"/>
                <a:gd name="connsiteX29" fmla="*/ 503695 w 4751725"/>
                <a:gd name="connsiteY29" fmla="*/ 41328 h 1592792"/>
                <a:gd name="connsiteX30" fmla="*/ 371959 w 4751725"/>
                <a:gd name="connsiteY30" fmla="*/ 56827 h 1592792"/>
                <a:gd name="connsiteX31" fmla="*/ 216976 w 4751725"/>
                <a:gd name="connsiteY31" fmla="*/ 72325 h 1592792"/>
                <a:gd name="connsiteX32" fmla="*/ 131735 w 4751725"/>
                <a:gd name="connsiteY32" fmla="*/ 10332 h 1592792"/>
                <a:gd name="connsiteX33" fmla="*/ 69742 w 4751725"/>
                <a:gd name="connsiteY33" fmla="*/ 10332 h 1592792"/>
                <a:gd name="connsiteX34" fmla="*/ 0 w 4751725"/>
                <a:gd name="connsiteY34" fmla="*/ 2583 h 1592792"/>
                <a:gd name="connsiteX0" fmla="*/ 4531245 w 4531245"/>
                <a:gd name="connsiteY0" fmla="*/ 1521417 h 1561648"/>
                <a:gd name="connsiteX1" fmla="*/ 4407231 w 4531245"/>
                <a:gd name="connsiteY1" fmla="*/ 1534118 h 1561648"/>
                <a:gd name="connsiteX2" fmla="*/ 4083999 w 4531245"/>
                <a:gd name="connsiteY2" fmla="*/ 1356238 h 1561648"/>
                <a:gd name="connsiteX3" fmla="*/ 3740709 w 4531245"/>
                <a:gd name="connsiteY3" fmla="*/ 1444663 h 1561648"/>
                <a:gd name="connsiteX4" fmla="*/ 3385217 w 4531245"/>
                <a:gd name="connsiteY4" fmla="*/ 1368066 h 1561648"/>
                <a:gd name="connsiteX5" fmla="*/ 2975674 w 4531245"/>
                <a:gd name="connsiteY5" fmla="*/ 1382688 h 1561648"/>
                <a:gd name="connsiteX6" fmla="*/ 2681206 w 4531245"/>
                <a:gd name="connsiteY6" fmla="*/ 1327688 h 1561648"/>
                <a:gd name="connsiteX7" fmla="*/ 2502976 w 4531245"/>
                <a:gd name="connsiteY7" fmla="*/ 1157206 h 1561648"/>
                <a:gd name="connsiteX8" fmla="*/ 2487478 w 4531245"/>
                <a:gd name="connsiteY8" fmla="*/ 1040969 h 1561648"/>
                <a:gd name="connsiteX9" fmla="*/ 2301498 w 4531245"/>
                <a:gd name="connsiteY9" fmla="*/ 1017722 h 1561648"/>
                <a:gd name="connsiteX10" fmla="*/ 2200759 w 4531245"/>
                <a:gd name="connsiteY10" fmla="*/ 1110711 h 1561648"/>
                <a:gd name="connsiteX11" fmla="*/ 2045776 w 4531245"/>
                <a:gd name="connsiteY11" fmla="*/ 1087464 h 1561648"/>
                <a:gd name="connsiteX12" fmla="*/ 1991532 w 4531245"/>
                <a:gd name="connsiteY12" fmla="*/ 1002223 h 1561648"/>
                <a:gd name="connsiteX13" fmla="*/ 1898542 w 4531245"/>
                <a:gd name="connsiteY13" fmla="*/ 1118461 h 1561648"/>
                <a:gd name="connsiteX14" fmla="*/ 1666067 w 4531245"/>
                <a:gd name="connsiteY14" fmla="*/ 1157206 h 1561648"/>
                <a:gd name="connsiteX15" fmla="*/ 1689315 w 4531245"/>
                <a:gd name="connsiteY15" fmla="*/ 1087464 h 1561648"/>
                <a:gd name="connsiteX16" fmla="*/ 1635071 w 4531245"/>
                <a:gd name="connsiteY16" fmla="*/ 1025471 h 1561648"/>
                <a:gd name="connsiteX17" fmla="*/ 1611823 w 4531245"/>
                <a:gd name="connsiteY17" fmla="*/ 947979 h 1561648"/>
                <a:gd name="connsiteX18" fmla="*/ 1495586 w 4531245"/>
                <a:gd name="connsiteY18" fmla="*/ 940230 h 1561648"/>
                <a:gd name="connsiteX19" fmla="*/ 1410345 w 4531245"/>
                <a:gd name="connsiteY19" fmla="*/ 754250 h 1561648"/>
                <a:gd name="connsiteX20" fmla="*/ 1232115 w 4531245"/>
                <a:gd name="connsiteY20" fmla="*/ 839491 h 1561648"/>
                <a:gd name="connsiteX21" fmla="*/ 937647 w 4531245"/>
                <a:gd name="connsiteY21" fmla="*/ 839491 h 1561648"/>
                <a:gd name="connsiteX22" fmla="*/ 805912 w 4531245"/>
                <a:gd name="connsiteY22" fmla="*/ 676759 h 1561648"/>
                <a:gd name="connsiteX23" fmla="*/ 705173 w 4531245"/>
                <a:gd name="connsiteY23" fmla="*/ 397789 h 1561648"/>
                <a:gd name="connsiteX24" fmla="*/ 643179 w 4531245"/>
                <a:gd name="connsiteY24" fmla="*/ 328047 h 1561648"/>
                <a:gd name="connsiteX25" fmla="*/ 604434 w 4531245"/>
                <a:gd name="connsiteY25" fmla="*/ 273803 h 1561648"/>
                <a:gd name="connsiteX26" fmla="*/ 588935 w 4531245"/>
                <a:gd name="connsiteY26" fmla="*/ 165315 h 1561648"/>
                <a:gd name="connsiteX27" fmla="*/ 526942 w 4531245"/>
                <a:gd name="connsiteY27" fmla="*/ 72325 h 1561648"/>
                <a:gd name="connsiteX28" fmla="*/ 503695 w 4531245"/>
                <a:gd name="connsiteY28" fmla="*/ 41328 h 1561648"/>
                <a:gd name="connsiteX29" fmla="*/ 371959 w 4531245"/>
                <a:gd name="connsiteY29" fmla="*/ 56827 h 1561648"/>
                <a:gd name="connsiteX30" fmla="*/ 216976 w 4531245"/>
                <a:gd name="connsiteY30" fmla="*/ 72325 h 1561648"/>
                <a:gd name="connsiteX31" fmla="*/ 131735 w 4531245"/>
                <a:gd name="connsiteY31" fmla="*/ 10332 h 1561648"/>
                <a:gd name="connsiteX32" fmla="*/ 69742 w 4531245"/>
                <a:gd name="connsiteY32" fmla="*/ 10332 h 1561648"/>
                <a:gd name="connsiteX33" fmla="*/ 0 w 4531245"/>
                <a:gd name="connsiteY33" fmla="*/ 2583 h 1561648"/>
                <a:gd name="connsiteX0" fmla="*/ 4407231 w 4407231"/>
                <a:gd name="connsiteY0" fmla="*/ 1534118 h 1534118"/>
                <a:gd name="connsiteX1" fmla="*/ 4083999 w 4407231"/>
                <a:gd name="connsiteY1" fmla="*/ 1356238 h 1534118"/>
                <a:gd name="connsiteX2" fmla="*/ 3740709 w 4407231"/>
                <a:gd name="connsiteY2" fmla="*/ 1444663 h 1534118"/>
                <a:gd name="connsiteX3" fmla="*/ 3385217 w 4407231"/>
                <a:gd name="connsiteY3" fmla="*/ 1368066 h 1534118"/>
                <a:gd name="connsiteX4" fmla="*/ 2975674 w 4407231"/>
                <a:gd name="connsiteY4" fmla="*/ 1382688 h 1534118"/>
                <a:gd name="connsiteX5" fmla="*/ 2681206 w 4407231"/>
                <a:gd name="connsiteY5" fmla="*/ 1327688 h 1534118"/>
                <a:gd name="connsiteX6" fmla="*/ 2502976 w 4407231"/>
                <a:gd name="connsiteY6" fmla="*/ 1157206 h 1534118"/>
                <a:gd name="connsiteX7" fmla="*/ 2487478 w 4407231"/>
                <a:gd name="connsiteY7" fmla="*/ 1040969 h 1534118"/>
                <a:gd name="connsiteX8" fmla="*/ 2301498 w 4407231"/>
                <a:gd name="connsiteY8" fmla="*/ 1017722 h 1534118"/>
                <a:gd name="connsiteX9" fmla="*/ 2200759 w 4407231"/>
                <a:gd name="connsiteY9" fmla="*/ 1110711 h 1534118"/>
                <a:gd name="connsiteX10" fmla="*/ 2045776 w 4407231"/>
                <a:gd name="connsiteY10" fmla="*/ 1087464 h 1534118"/>
                <a:gd name="connsiteX11" fmla="*/ 1991532 w 4407231"/>
                <a:gd name="connsiteY11" fmla="*/ 1002223 h 1534118"/>
                <a:gd name="connsiteX12" fmla="*/ 1898542 w 4407231"/>
                <a:gd name="connsiteY12" fmla="*/ 1118461 h 1534118"/>
                <a:gd name="connsiteX13" fmla="*/ 1666067 w 4407231"/>
                <a:gd name="connsiteY13" fmla="*/ 1157206 h 1534118"/>
                <a:gd name="connsiteX14" fmla="*/ 1689315 w 4407231"/>
                <a:gd name="connsiteY14" fmla="*/ 1087464 h 1534118"/>
                <a:gd name="connsiteX15" fmla="*/ 1635071 w 4407231"/>
                <a:gd name="connsiteY15" fmla="*/ 1025471 h 1534118"/>
                <a:gd name="connsiteX16" fmla="*/ 1611823 w 4407231"/>
                <a:gd name="connsiteY16" fmla="*/ 947979 h 1534118"/>
                <a:gd name="connsiteX17" fmla="*/ 1495586 w 4407231"/>
                <a:gd name="connsiteY17" fmla="*/ 940230 h 1534118"/>
                <a:gd name="connsiteX18" fmla="*/ 1410345 w 4407231"/>
                <a:gd name="connsiteY18" fmla="*/ 754250 h 1534118"/>
                <a:gd name="connsiteX19" fmla="*/ 1232115 w 4407231"/>
                <a:gd name="connsiteY19" fmla="*/ 839491 h 1534118"/>
                <a:gd name="connsiteX20" fmla="*/ 937647 w 4407231"/>
                <a:gd name="connsiteY20" fmla="*/ 839491 h 1534118"/>
                <a:gd name="connsiteX21" fmla="*/ 805912 w 4407231"/>
                <a:gd name="connsiteY21" fmla="*/ 676759 h 1534118"/>
                <a:gd name="connsiteX22" fmla="*/ 705173 w 4407231"/>
                <a:gd name="connsiteY22" fmla="*/ 397789 h 1534118"/>
                <a:gd name="connsiteX23" fmla="*/ 643179 w 4407231"/>
                <a:gd name="connsiteY23" fmla="*/ 328047 h 1534118"/>
                <a:gd name="connsiteX24" fmla="*/ 604434 w 4407231"/>
                <a:gd name="connsiteY24" fmla="*/ 273803 h 1534118"/>
                <a:gd name="connsiteX25" fmla="*/ 588935 w 4407231"/>
                <a:gd name="connsiteY25" fmla="*/ 165315 h 1534118"/>
                <a:gd name="connsiteX26" fmla="*/ 526942 w 4407231"/>
                <a:gd name="connsiteY26" fmla="*/ 72325 h 1534118"/>
                <a:gd name="connsiteX27" fmla="*/ 503695 w 4407231"/>
                <a:gd name="connsiteY27" fmla="*/ 41328 h 1534118"/>
                <a:gd name="connsiteX28" fmla="*/ 371959 w 4407231"/>
                <a:gd name="connsiteY28" fmla="*/ 56827 h 1534118"/>
                <a:gd name="connsiteX29" fmla="*/ 216976 w 4407231"/>
                <a:gd name="connsiteY29" fmla="*/ 72325 h 1534118"/>
                <a:gd name="connsiteX30" fmla="*/ 131735 w 4407231"/>
                <a:gd name="connsiteY30" fmla="*/ 10332 h 1534118"/>
                <a:gd name="connsiteX31" fmla="*/ 69742 w 4407231"/>
                <a:gd name="connsiteY31" fmla="*/ 10332 h 1534118"/>
                <a:gd name="connsiteX32" fmla="*/ 0 w 4407231"/>
                <a:gd name="connsiteY32" fmla="*/ 2583 h 1534118"/>
                <a:gd name="connsiteX0" fmla="*/ 4038429 w 4133619"/>
                <a:gd name="connsiteY0" fmla="*/ 2058477 h 2058477"/>
                <a:gd name="connsiteX1" fmla="*/ 4083999 w 4133619"/>
                <a:gd name="connsiteY1" fmla="*/ 1356238 h 2058477"/>
                <a:gd name="connsiteX2" fmla="*/ 3740709 w 4133619"/>
                <a:gd name="connsiteY2" fmla="*/ 1444663 h 2058477"/>
                <a:gd name="connsiteX3" fmla="*/ 3385217 w 4133619"/>
                <a:gd name="connsiteY3" fmla="*/ 1368066 h 2058477"/>
                <a:gd name="connsiteX4" fmla="*/ 2975674 w 4133619"/>
                <a:gd name="connsiteY4" fmla="*/ 1382688 h 2058477"/>
                <a:gd name="connsiteX5" fmla="*/ 2681206 w 4133619"/>
                <a:gd name="connsiteY5" fmla="*/ 1327688 h 2058477"/>
                <a:gd name="connsiteX6" fmla="*/ 2502976 w 4133619"/>
                <a:gd name="connsiteY6" fmla="*/ 1157206 h 2058477"/>
                <a:gd name="connsiteX7" fmla="*/ 2487478 w 4133619"/>
                <a:gd name="connsiteY7" fmla="*/ 1040969 h 2058477"/>
                <a:gd name="connsiteX8" fmla="*/ 2301498 w 4133619"/>
                <a:gd name="connsiteY8" fmla="*/ 1017722 h 2058477"/>
                <a:gd name="connsiteX9" fmla="*/ 2200759 w 4133619"/>
                <a:gd name="connsiteY9" fmla="*/ 1110711 h 2058477"/>
                <a:gd name="connsiteX10" fmla="*/ 2045776 w 4133619"/>
                <a:gd name="connsiteY10" fmla="*/ 1087464 h 2058477"/>
                <a:gd name="connsiteX11" fmla="*/ 1991532 w 4133619"/>
                <a:gd name="connsiteY11" fmla="*/ 1002223 h 2058477"/>
                <a:gd name="connsiteX12" fmla="*/ 1898542 w 4133619"/>
                <a:gd name="connsiteY12" fmla="*/ 1118461 h 2058477"/>
                <a:gd name="connsiteX13" fmla="*/ 1666067 w 4133619"/>
                <a:gd name="connsiteY13" fmla="*/ 1157206 h 2058477"/>
                <a:gd name="connsiteX14" fmla="*/ 1689315 w 4133619"/>
                <a:gd name="connsiteY14" fmla="*/ 1087464 h 2058477"/>
                <a:gd name="connsiteX15" fmla="*/ 1635071 w 4133619"/>
                <a:gd name="connsiteY15" fmla="*/ 1025471 h 2058477"/>
                <a:gd name="connsiteX16" fmla="*/ 1611823 w 4133619"/>
                <a:gd name="connsiteY16" fmla="*/ 947979 h 2058477"/>
                <a:gd name="connsiteX17" fmla="*/ 1495586 w 4133619"/>
                <a:gd name="connsiteY17" fmla="*/ 940230 h 2058477"/>
                <a:gd name="connsiteX18" fmla="*/ 1410345 w 4133619"/>
                <a:gd name="connsiteY18" fmla="*/ 754250 h 2058477"/>
                <a:gd name="connsiteX19" fmla="*/ 1232115 w 4133619"/>
                <a:gd name="connsiteY19" fmla="*/ 839491 h 2058477"/>
                <a:gd name="connsiteX20" fmla="*/ 937647 w 4133619"/>
                <a:gd name="connsiteY20" fmla="*/ 839491 h 2058477"/>
                <a:gd name="connsiteX21" fmla="*/ 805912 w 4133619"/>
                <a:gd name="connsiteY21" fmla="*/ 676759 h 2058477"/>
                <a:gd name="connsiteX22" fmla="*/ 705173 w 4133619"/>
                <a:gd name="connsiteY22" fmla="*/ 397789 h 2058477"/>
                <a:gd name="connsiteX23" fmla="*/ 643179 w 4133619"/>
                <a:gd name="connsiteY23" fmla="*/ 328047 h 2058477"/>
                <a:gd name="connsiteX24" fmla="*/ 604434 w 4133619"/>
                <a:gd name="connsiteY24" fmla="*/ 273803 h 2058477"/>
                <a:gd name="connsiteX25" fmla="*/ 588935 w 4133619"/>
                <a:gd name="connsiteY25" fmla="*/ 165315 h 2058477"/>
                <a:gd name="connsiteX26" fmla="*/ 526942 w 4133619"/>
                <a:gd name="connsiteY26" fmla="*/ 72325 h 2058477"/>
                <a:gd name="connsiteX27" fmla="*/ 503695 w 4133619"/>
                <a:gd name="connsiteY27" fmla="*/ 41328 h 2058477"/>
                <a:gd name="connsiteX28" fmla="*/ 371959 w 4133619"/>
                <a:gd name="connsiteY28" fmla="*/ 56827 h 2058477"/>
                <a:gd name="connsiteX29" fmla="*/ 216976 w 4133619"/>
                <a:gd name="connsiteY29" fmla="*/ 72325 h 2058477"/>
                <a:gd name="connsiteX30" fmla="*/ 131735 w 4133619"/>
                <a:gd name="connsiteY30" fmla="*/ 10332 h 2058477"/>
                <a:gd name="connsiteX31" fmla="*/ 69742 w 4133619"/>
                <a:gd name="connsiteY31" fmla="*/ 10332 h 2058477"/>
                <a:gd name="connsiteX32" fmla="*/ 0 w 413361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740709 w 4038429"/>
                <a:gd name="connsiteY2" fmla="*/ 1444663 h 2058477"/>
                <a:gd name="connsiteX3" fmla="*/ 3385217 w 4038429"/>
                <a:gd name="connsiteY3" fmla="*/ 1368066 h 2058477"/>
                <a:gd name="connsiteX4" fmla="*/ 2975674 w 4038429"/>
                <a:gd name="connsiteY4" fmla="*/ 1382688 h 2058477"/>
                <a:gd name="connsiteX5" fmla="*/ 2681206 w 4038429"/>
                <a:gd name="connsiteY5" fmla="*/ 1327688 h 2058477"/>
                <a:gd name="connsiteX6" fmla="*/ 2502976 w 4038429"/>
                <a:gd name="connsiteY6" fmla="*/ 1157206 h 2058477"/>
                <a:gd name="connsiteX7" fmla="*/ 2487478 w 4038429"/>
                <a:gd name="connsiteY7" fmla="*/ 1040969 h 2058477"/>
                <a:gd name="connsiteX8" fmla="*/ 2301498 w 4038429"/>
                <a:gd name="connsiteY8" fmla="*/ 1017722 h 2058477"/>
                <a:gd name="connsiteX9" fmla="*/ 2200759 w 4038429"/>
                <a:gd name="connsiteY9" fmla="*/ 1110711 h 2058477"/>
                <a:gd name="connsiteX10" fmla="*/ 2045776 w 4038429"/>
                <a:gd name="connsiteY10" fmla="*/ 1087464 h 2058477"/>
                <a:gd name="connsiteX11" fmla="*/ 1991532 w 4038429"/>
                <a:gd name="connsiteY11" fmla="*/ 1002223 h 2058477"/>
                <a:gd name="connsiteX12" fmla="*/ 1898542 w 4038429"/>
                <a:gd name="connsiteY12" fmla="*/ 1118461 h 2058477"/>
                <a:gd name="connsiteX13" fmla="*/ 1666067 w 4038429"/>
                <a:gd name="connsiteY13" fmla="*/ 1157206 h 2058477"/>
                <a:gd name="connsiteX14" fmla="*/ 1689315 w 4038429"/>
                <a:gd name="connsiteY14" fmla="*/ 1087464 h 2058477"/>
                <a:gd name="connsiteX15" fmla="*/ 1635071 w 4038429"/>
                <a:gd name="connsiteY15" fmla="*/ 1025471 h 2058477"/>
                <a:gd name="connsiteX16" fmla="*/ 1611823 w 4038429"/>
                <a:gd name="connsiteY16" fmla="*/ 947979 h 2058477"/>
                <a:gd name="connsiteX17" fmla="*/ 1495586 w 4038429"/>
                <a:gd name="connsiteY17" fmla="*/ 940230 h 2058477"/>
                <a:gd name="connsiteX18" fmla="*/ 1410345 w 4038429"/>
                <a:gd name="connsiteY18" fmla="*/ 754250 h 2058477"/>
                <a:gd name="connsiteX19" fmla="*/ 1232115 w 4038429"/>
                <a:gd name="connsiteY19" fmla="*/ 839491 h 2058477"/>
                <a:gd name="connsiteX20" fmla="*/ 937647 w 4038429"/>
                <a:gd name="connsiteY20" fmla="*/ 839491 h 2058477"/>
                <a:gd name="connsiteX21" fmla="*/ 805912 w 4038429"/>
                <a:gd name="connsiteY21" fmla="*/ 676759 h 2058477"/>
                <a:gd name="connsiteX22" fmla="*/ 705173 w 4038429"/>
                <a:gd name="connsiteY22" fmla="*/ 397789 h 2058477"/>
                <a:gd name="connsiteX23" fmla="*/ 643179 w 4038429"/>
                <a:gd name="connsiteY23" fmla="*/ 328047 h 2058477"/>
                <a:gd name="connsiteX24" fmla="*/ 604434 w 4038429"/>
                <a:gd name="connsiteY24" fmla="*/ 273803 h 2058477"/>
                <a:gd name="connsiteX25" fmla="*/ 588935 w 4038429"/>
                <a:gd name="connsiteY25" fmla="*/ 165315 h 2058477"/>
                <a:gd name="connsiteX26" fmla="*/ 526942 w 4038429"/>
                <a:gd name="connsiteY26" fmla="*/ 72325 h 2058477"/>
                <a:gd name="connsiteX27" fmla="*/ 503695 w 4038429"/>
                <a:gd name="connsiteY27" fmla="*/ 41328 h 2058477"/>
                <a:gd name="connsiteX28" fmla="*/ 371959 w 4038429"/>
                <a:gd name="connsiteY28" fmla="*/ 56827 h 2058477"/>
                <a:gd name="connsiteX29" fmla="*/ 216976 w 4038429"/>
                <a:gd name="connsiteY29" fmla="*/ 72325 h 2058477"/>
                <a:gd name="connsiteX30" fmla="*/ 131735 w 4038429"/>
                <a:gd name="connsiteY30" fmla="*/ 10332 h 2058477"/>
                <a:gd name="connsiteX31" fmla="*/ 69742 w 4038429"/>
                <a:gd name="connsiteY31" fmla="*/ 10332 h 2058477"/>
                <a:gd name="connsiteX32" fmla="*/ 0 w 4038429"/>
                <a:gd name="connsiteY32"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 name="connsiteX0" fmla="*/ 4038429 w 4038429"/>
                <a:gd name="connsiteY0" fmla="*/ 2058477 h 2058477"/>
                <a:gd name="connsiteX1" fmla="*/ 3788957 w 4038429"/>
                <a:gd name="connsiteY1" fmla="*/ 1880597 h 2058477"/>
                <a:gd name="connsiteX2" fmla="*/ 3385217 w 4038429"/>
                <a:gd name="connsiteY2" fmla="*/ 1368066 h 2058477"/>
                <a:gd name="connsiteX3" fmla="*/ 2975674 w 4038429"/>
                <a:gd name="connsiteY3" fmla="*/ 1382688 h 2058477"/>
                <a:gd name="connsiteX4" fmla="*/ 2681206 w 4038429"/>
                <a:gd name="connsiteY4" fmla="*/ 1327688 h 2058477"/>
                <a:gd name="connsiteX5" fmla="*/ 2502976 w 4038429"/>
                <a:gd name="connsiteY5" fmla="*/ 1157206 h 2058477"/>
                <a:gd name="connsiteX6" fmla="*/ 2487478 w 4038429"/>
                <a:gd name="connsiteY6" fmla="*/ 1040969 h 2058477"/>
                <a:gd name="connsiteX7" fmla="*/ 2301498 w 4038429"/>
                <a:gd name="connsiteY7" fmla="*/ 1017722 h 2058477"/>
                <a:gd name="connsiteX8" fmla="*/ 2200759 w 4038429"/>
                <a:gd name="connsiteY8" fmla="*/ 1110711 h 2058477"/>
                <a:gd name="connsiteX9" fmla="*/ 2045776 w 4038429"/>
                <a:gd name="connsiteY9" fmla="*/ 1087464 h 2058477"/>
                <a:gd name="connsiteX10" fmla="*/ 1991532 w 4038429"/>
                <a:gd name="connsiteY10" fmla="*/ 1002223 h 2058477"/>
                <a:gd name="connsiteX11" fmla="*/ 1898542 w 4038429"/>
                <a:gd name="connsiteY11" fmla="*/ 1118461 h 2058477"/>
                <a:gd name="connsiteX12" fmla="*/ 1666067 w 4038429"/>
                <a:gd name="connsiteY12" fmla="*/ 1157206 h 2058477"/>
                <a:gd name="connsiteX13" fmla="*/ 1689315 w 4038429"/>
                <a:gd name="connsiteY13" fmla="*/ 1087464 h 2058477"/>
                <a:gd name="connsiteX14" fmla="*/ 1635071 w 4038429"/>
                <a:gd name="connsiteY14" fmla="*/ 1025471 h 2058477"/>
                <a:gd name="connsiteX15" fmla="*/ 1611823 w 4038429"/>
                <a:gd name="connsiteY15" fmla="*/ 947979 h 2058477"/>
                <a:gd name="connsiteX16" fmla="*/ 1495586 w 4038429"/>
                <a:gd name="connsiteY16" fmla="*/ 940230 h 2058477"/>
                <a:gd name="connsiteX17" fmla="*/ 1410345 w 4038429"/>
                <a:gd name="connsiteY17" fmla="*/ 754250 h 2058477"/>
                <a:gd name="connsiteX18" fmla="*/ 1232115 w 4038429"/>
                <a:gd name="connsiteY18" fmla="*/ 839491 h 2058477"/>
                <a:gd name="connsiteX19" fmla="*/ 937647 w 4038429"/>
                <a:gd name="connsiteY19" fmla="*/ 839491 h 2058477"/>
                <a:gd name="connsiteX20" fmla="*/ 805912 w 4038429"/>
                <a:gd name="connsiteY20" fmla="*/ 676759 h 2058477"/>
                <a:gd name="connsiteX21" fmla="*/ 705173 w 4038429"/>
                <a:gd name="connsiteY21" fmla="*/ 397789 h 2058477"/>
                <a:gd name="connsiteX22" fmla="*/ 643179 w 4038429"/>
                <a:gd name="connsiteY22" fmla="*/ 328047 h 2058477"/>
                <a:gd name="connsiteX23" fmla="*/ 604434 w 4038429"/>
                <a:gd name="connsiteY23" fmla="*/ 273803 h 2058477"/>
                <a:gd name="connsiteX24" fmla="*/ 588935 w 4038429"/>
                <a:gd name="connsiteY24" fmla="*/ 165315 h 2058477"/>
                <a:gd name="connsiteX25" fmla="*/ 526942 w 4038429"/>
                <a:gd name="connsiteY25" fmla="*/ 72325 h 2058477"/>
                <a:gd name="connsiteX26" fmla="*/ 503695 w 4038429"/>
                <a:gd name="connsiteY26" fmla="*/ 41328 h 2058477"/>
                <a:gd name="connsiteX27" fmla="*/ 371959 w 4038429"/>
                <a:gd name="connsiteY27" fmla="*/ 56827 h 2058477"/>
                <a:gd name="connsiteX28" fmla="*/ 216976 w 4038429"/>
                <a:gd name="connsiteY28" fmla="*/ 72325 h 2058477"/>
                <a:gd name="connsiteX29" fmla="*/ 131735 w 4038429"/>
                <a:gd name="connsiteY29" fmla="*/ 10332 h 2058477"/>
                <a:gd name="connsiteX30" fmla="*/ 69742 w 4038429"/>
                <a:gd name="connsiteY30" fmla="*/ 10332 h 2058477"/>
                <a:gd name="connsiteX31" fmla="*/ 0 w 4038429"/>
                <a:gd name="connsiteY31" fmla="*/ 2583 h 205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38429" h="2058477">
                  <a:moveTo>
                    <a:pt x="4038429" y="2058477"/>
                  </a:moveTo>
                  <a:cubicBezTo>
                    <a:pt x="3963888" y="2030947"/>
                    <a:pt x="3897826" y="1995665"/>
                    <a:pt x="3788957" y="1880597"/>
                  </a:cubicBezTo>
                  <a:cubicBezTo>
                    <a:pt x="3783010" y="1495511"/>
                    <a:pt x="3520764" y="1451051"/>
                    <a:pt x="3385217" y="1368066"/>
                  </a:cubicBezTo>
                  <a:lnTo>
                    <a:pt x="2975674" y="1382688"/>
                  </a:lnTo>
                  <a:cubicBezTo>
                    <a:pt x="2858339" y="1375958"/>
                    <a:pt x="2759989" y="1365268"/>
                    <a:pt x="2681206" y="1327688"/>
                  </a:cubicBezTo>
                  <a:cubicBezTo>
                    <a:pt x="2602423" y="1290108"/>
                    <a:pt x="2535264" y="1204992"/>
                    <a:pt x="2502976" y="1157206"/>
                  </a:cubicBezTo>
                  <a:cubicBezTo>
                    <a:pt x="2470688" y="1109420"/>
                    <a:pt x="2521058" y="1064216"/>
                    <a:pt x="2487478" y="1040969"/>
                  </a:cubicBezTo>
                  <a:cubicBezTo>
                    <a:pt x="2453898" y="1017722"/>
                    <a:pt x="2349285" y="1006098"/>
                    <a:pt x="2301498" y="1017722"/>
                  </a:cubicBezTo>
                  <a:cubicBezTo>
                    <a:pt x="2253711" y="1029346"/>
                    <a:pt x="2243379" y="1099087"/>
                    <a:pt x="2200759" y="1110711"/>
                  </a:cubicBezTo>
                  <a:cubicBezTo>
                    <a:pt x="2158139" y="1122335"/>
                    <a:pt x="2080647" y="1105545"/>
                    <a:pt x="2045776" y="1087464"/>
                  </a:cubicBezTo>
                  <a:cubicBezTo>
                    <a:pt x="2010905" y="1069383"/>
                    <a:pt x="2016071" y="997057"/>
                    <a:pt x="1991532" y="1002223"/>
                  </a:cubicBezTo>
                  <a:cubicBezTo>
                    <a:pt x="1966993" y="1007389"/>
                    <a:pt x="1952786" y="1092631"/>
                    <a:pt x="1898542" y="1118461"/>
                  </a:cubicBezTo>
                  <a:cubicBezTo>
                    <a:pt x="1844298" y="1144291"/>
                    <a:pt x="1700938" y="1162372"/>
                    <a:pt x="1666067" y="1157206"/>
                  </a:cubicBezTo>
                  <a:cubicBezTo>
                    <a:pt x="1631196" y="1152040"/>
                    <a:pt x="1694481" y="1109420"/>
                    <a:pt x="1689315" y="1087464"/>
                  </a:cubicBezTo>
                  <a:cubicBezTo>
                    <a:pt x="1684149" y="1065508"/>
                    <a:pt x="1647986" y="1048718"/>
                    <a:pt x="1635071" y="1025471"/>
                  </a:cubicBezTo>
                  <a:cubicBezTo>
                    <a:pt x="1622156" y="1002224"/>
                    <a:pt x="1635071" y="962186"/>
                    <a:pt x="1611823" y="947979"/>
                  </a:cubicBezTo>
                  <a:cubicBezTo>
                    <a:pt x="1588575" y="933772"/>
                    <a:pt x="1529166" y="972518"/>
                    <a:pt x="1495586" y="940230"/>
                  </a:cubicBezTo>
                  <a:cubicBezTo>
                    <a:pt x="1462006" y="907942"/>
                    <a:pt x="1454257" y="771040"/>
                    <a:pt x="1410345" y="754250"/>
                  </a:cubicBezTo>
                  <a:cubicBezTo>
                    <a:pt x="1366433" y="737460"/>
                    <a:pt x="1310898" y="825284"/>
                    <a:pt x="1232115" y="839491"/>
                  </a:cubicBezTo>
                  <a:cubicBezTo>
                    <a:pt x="1153332" y="853698"/>
                    <a:pt x="1008681" y="866613"/>
                    <a:pt x="937647" y="839491"/>
                  </a:cubicBezTo>
                  <a:cubicBezTo>
                    <a:pt x="866613" y="812369"/>
                    <a:pt x="844658" y="750376"/>
                    <a:pt x="805912" y="676759"/>
                  </a:cubicBezTo>
                  <a:cubicBezTo>
                    <a:pt x="767166" y="603142"/>
                    <a:pt x="732295" y="455908"/>
                    <a:pt x="705173" y="397789"/>
                  </a:cubicBezTo>
                  <a:cubicBezTo>
                    <a:pt x="678051" y="339670"/>
                    <a:pt x="659969" y="348711"/>
                    <a:pt x="643179" y="328047"/>
                  </a:cubicBezTo>
                  <a:cubicBezTo>
                    <a:pt x="626389" y="307383"/>
                    <a:pt x="613475" y="300925"/>
                    <a:pt x="604434" y="273803"/>
                  </a:cubicBezTo>
                  <a:cubicBezTo>
                    <a:pt x="595393" y="246681"/>
                    <a:pt x="601850" y="198895"/>
                    <a:pt x="588935" y="165315"/>
                  </a:cubicBezTo>
                  <a:cubicBezTo>
                    <a:pt x="576020" y="131735"/>
                    <a:pt x="541149" y="92989"/>
                    <a:pt x="526942" y="72325"/>
                  </a:cubicBezTo>
                  <a:cubicBezTo>
                    <a:pt x="512735" y="51661"/>
                    <a:pt x="529525" y="43911"/>
                    <a:pt x="503695" y="41328"/>
                  </a:cubicBezTo>
                  <a:cubicBezTo>
                    <a:pt x="477865" y="38745"/>
                    <a:pt x="371959" y="56827"/>
                    <a:pt x="371959" y="56827"/>
                  </a:cubicBezTo>
                  <a:cubicBezTo>
                    <a:pt x="324173" y="61993"/>
                    <a:pt x="257013" y="80074"/>
                    <a:pt x="216976" y="72325"/>
                  </a:cubicBezTo>
                  <a:cubicBezTo>
                    <a:pt x="176939" y="64576"/>
                    <a:pt x="156274" y="20664"/>
                    <a:pt x="131735" y="10332"/>
                  </a:cubicBezTo>
                  <a:cubicBezTo>
                    <a:pt x="107196" y="0"/>
                    <a:pt x="91698" y="11623"/>
                    <a:pt x="69742" y="10332"/>
                  </a:cubicBezTo>
                  <a:cubicBezTo>
                    <a:pt x="47786" y="9041"/>
                    <a:pt x="23893" y="5812"/>
                    <a:pt x="0" y="2583"/>
                  </a:cubicBezTo>
                </a:path>
              </a:pathLst>
            </a:custGeom>
            <a:ln w="63500" cap="flat">
              <a:solidFill>
                <a:schemeClr val="tx1"/>
              </a:solidFill>
              <a:prstDash val="solid"/>
            </a:ln>
            <a:effectLst>
              <a:outerShdw dist="38100" dir="7800000" algn="ctr" rotWithShape="0">
                <a:schemeClr val="bg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Oval 15"/>
            <p:cNvSpPr/>
            <p:nvPr/>
          </p:nvSpPr>
          <p:spPr>
            <a:xfrm>
              <a:off x="2514600" y="27432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7" name="Oval 16"/>
            <p:cNvSpPr/>
            <p:nvPr/>
          </p:nvSpPr>
          <p:spPr>
            <a:xfrm>
              <a:off x="685800" y="15240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8" name="Oval 17"/>
            <p:cNvSpPr/>
            <p:nvPr/>
          </p:nvSpPr>
          <p:spPr>
            <a:xfrm>
              <a:off x="1143000" y="1752600"/>
              <a:ext cx="228600" cy="228600"/>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grpSp>
          <p:nvGrpSpPr>
            <p:cNvPr id="19" name="Group 18"/>
            <p:cNvGrpSpPr/>
            <p:nvPr/>
          </p:nvGrpSpPr>
          <p:grpSpPr>
            <a:xfrm>
              <a:off x="533401" y="3276600"/>
              <a:ext cx="3581399" cy="3581400"/>
              <a:chOff x="1447800" y="2133600"/>
              <a:chExt cx="6096000" cy="5286375"/>
            </a:xfrm>
          </p:grpSpPr>
          <p:pic>
            <p:nvPicPr>
              <p:cNvPr id="20" name="Picture 6" descr="Related image"/>
              <p:cNvPicPr>
                <a:picLocks noChangeAspect="1" noChangeArrowheads="1"/>
              </p:cNvPicPr>
              <p:nvPr/>
            </p:nvPicPr>
            <p:blipFill>
              <a:blip r:embed="rId6"/>
              <a:srcRect/>
              <a:stretch>
                <a:fillRect/>
              </a:stretch>
            </p:blipFill>
            <p:spPr bwMode="auto">
              <a:xfrm>
                <a:off x="1447800" y="2133600"/>
                <a:ext cx="6096000" cy="5286375"/>
              </a:xfrm>
              <a:prstGeom prst="rect">
                <a:avLst/>
              </a:prstGeom>
              <a:noFill/>
              <a:ln w="50800">
                <a:solidFill>
                  <a:schemeClr val="tx1"/>
                </a:solidFill>
              </a:ln>
            </p:spPr>
          </p:pic>
          <p:sp>
            <p:nvSpPr>
              <p:cNvPr id="21" name="TextBox 20"/>
              <p:cNvSpPr txBox="1"/>
              <p:nvPr/>
            </p:nvSpPr>
            <p:spPr>
              <a:xfrm>
                <a:off x="1752600" y="6858000"/>
                <a:ext cx="2147126" cy="461665"/>
              </a:xfrm>
              <a:prstGeom prst="rect">
                <a:avLst/>
              </a:prstGeom>
              <a:noFill/>
            </p:spPr>
            <p:txBody>
              <a:bodyPr wrap="none" rtlCol="0">
                <a:spAutoFit/>
              </a:bodyPr>
              <a:lstStyle/>
              <a:p>
                <a:r>
                  <a:rPr lang="en-US" sz="2400" b="1" dirty="0" smtClean="0"/>
                  <a:t>South Pass, WY</a:t>
                </a:r>
                <a:endParaRPr lang="en-US" sz="2400" b="1" dirty="0"/>
              </a:p>
            </p:txBody>
          </p:sp>
        </p:grpSp>
      </p:grpSp>
      <p:pic>
        <p:nvPicPr>
          <p:cNvPr id="23" name="Picture 4" descr="Image result for meeker markers"/>
          <p:cNvPicPr>
            <a:picLocks noChangeAspect="1" noChangeArrowheads="1"/>
          </p:cNvPicPr>
          <p:nvPr/>
        </p:nvPicPr>
        <p:blipFill>
          <a:blip r:embed="rId7"/>
          <a:srcRect/>
          <a:stretch>
            <a:fillRect/>
          </a:stretch>
        </p:blipFill>
        <p:spPr bwMode="auto">
          <a:xfrm>
            <a:off x="762000" y="1371600"/>
            <a:ext cx="3731687" cy="5400675"/>
          </a:xfrm>
          <a:prstGeom prst="rect">
            <a:avLst/>
          </a:prstGeom>
          <a:noFill/>
          <a:ln w="50800">
            <a:solidFill>
              <a:schemeClr val="tx1"/>
            </a:solidFill>
          </a:ln>
        </p:spPr>
      </p:pic>
      <p:pic>
        <p:nvPicPr>
          <p:cNvPr id="24" name="Picture 1"/>
          <p:cNvPicPr>
            <a:picLocks noChangeAspect="1" noChangeArrowheads="1"/>
          </p:cNvPicPr>
          <p:nvPr/>
        </p:nvPicPr>
        <p:blipFill>
          <a:blip r:embed="rId8"/>
          <a:srcRect/>
          <a:stretch>
            <a:fillRect/>
          </a:stretch>
        </p:blipFill>
        <p:spPr bwMode="auto">
          <a:xfrm>
            <a:off x="457200" y="1371600"/>
            <a:ext cx="4150797" cy="5410200"/>
          </a:xfrm>
          <a:prstGeom prst="rect">
            <a:avLst/>
          </a:prstGeom>
          <a:noFill/>
          <a:ln w="50800">
            <a:solidFill>
              <a:schemeClr val="tx1"/>
            </a:solidFill>
            <a:miter lim="800000"/>
            <a:headEnd/>
            <a:tailEnd/>
          </a:ln>
          <a:effectLst/>
        </p:spPr>
      </p:pic>
      <p:grpSp>
        <p:nvGrpSpPr>
          <p:cNvPr id="25" name="Group 24"/>
          <p:cNvGrpSpPr/>
          <p:nvPr/>
        </p:nvGrpSpPr>
        <p:grpSpPr>
          <a:xfrm>
            <a:off x="533400" y="1371600"/>
            <a:ext cx="4038600" cy="5414665"/>
            <a:chOff x="228600" y="609600"/>
            <a:chExt cx="3810000" cy="5414665"/>
          </a:xfrm>
        </p:grpSpPr>
        <p:pic>
          <p:nvPicPr>
            <p:cNvPr id="26" name="Picture 2" descr="Ezra Meeker beside marker commemorating the Oregon Trail in Baker City, Oregon, ca. 1907"/>
            <p:cNvPicPr>
              <a:picLocks noChangeAspect="1" noChangeArrowheads="1"/>
            </p:cNvPicPr>
            <p:nvPr/>
          </p:nvPicPr>
          <p:blipFill>
            <a:blip r:embed="rId9"/>
            <a:srcRect l="21948" r="23182" b="5017"/>
            <a:stretch>
              <a:fillRect/>
            </a:stretch>
          </p:blipFill>
          <p:spPr bwMode="auto">
            <a:xfrm>
              <a:off x="228600" y="609600"/>
              <a:ext cx="3810000" cy="5410200"/>
            </a:xfrm>
            <a:prstGeom prst="rect">
              <a:avLst/>
            </a:prstGeom>
            <a:noFill/>
            <a:ln w="50800">
              <a:solidFill>
                <a:schemeClr val="tx1"/>
              </a:solidFill>
            </a:ln>
          </p:spPr>
        </p:pic>
        <p:sp>
          <p:nvSpPr>
            <p:cNvPr id="27" name="Rectangle 26"/>
            <p:cNvSpPr/>
            <p:nvPr/>
          </p:nvSpPr>
          <p:spPr>
            <a:xfrm>
              <a:off x="1975766" y="5562600"/>
              <a:ext cx="1986634" cy="461665"/>
            </a:xfrm>
            <a:prstGeom prst="rect">
              <a:avLst/>
            </a:prstGeom>
          </p:spPr>
          <p:txBody>
            <a:bodyPr wrap="none">
              <a:spAutoFit/>
            </a:bodyPr>
            <a:lstStyle/>
            <a:p>
              <a:r>
                <a:rPr lang="en-US" sz="2400" b="1" dirty="0" smtClean="0"/>
                <a:t>Baker City, OR</a:t>
              </a:r>
              <a:endParaRPr lang="en-US" sz="2400" b="1" dirty="0"/>
            </a:p>
          </p:txBody>
        </p:sp>
      </p:grpSp>
      <p:pic>
        <p:nvPicPr>
          <p:cNvPr id="28" name="Picture 4"/>
          <p:cNvPicPr>
            <a:picLocks noChangeAspect="1" noChangeArrowheads="1"/>
          </p:cNvPicPr>
          <p:nvPr/>
        </p:nvPicPr>
        <p:blipFill>
          <a:blip r:embed="rId10"/>
          <a:srcRect l="3074" t="1269" r="2573" b="6106"/>
          <a:stretch>
            <a:fillRect/>
          </a:stretch>
        </p:blipFill>
        <p:spPr bwMode="auto">
          <a:xfrm>
            <a:off x="0" y="789709"/>
            <a:ext cx="9144000" cy="6068291"/>
          </a:xfrm>
          <a:prstGeom prst="rect">
            <a:avLst/>
          </a:prstGeom>
          <a:noFill/>
          <a:ln w="50800">
            <a:solidFill>
              <a:schemeClr val="tx1"/>
            </a:solidFill>
            <a:miter lim="800000"/>
            <a:headEnd/>
            <a:tailEnd/>
          </a:ln>
          <a:effectLst/>
        </p:spPr>
      </p:pic>
      <p:sp>
        <p:nvSpPr>
          <p:cNvPr id="29" name="TextBox 28"/>
          <p:cNvSpPr txBox="1"/>
          <p:nvPr/>
        </p:nvSpPr>
        <p:spPr>
          <a:xfrm rot="2280000">
            <a:off x="274011" y="1898705"/>
            <a:ext cx="3026932" cy="523220"/>
          </a:xfrm>
          <a:prstGeom prst="rect">
            <a:avLst/>
          </a:prstGeom>
          <a:solidFill>
            <a:schemeClr val="bg1"/>
          </a:solidFill>
          <a:ln w="50800">
            <a:solidFill>
              <a:schemeClr val="tx1"/>
            </a:solidFill>
          </a:ln>
        </p:spPr>
        <p:txBody>
          <a:bodyPr wrap="square" rtlCol="0">
            <a:spAutoFit/>
          </a:bodyPr>
          <a:lstStyle/>
          <a:p>
            <a:r>
              <a:rPr lang="en-US" sz="2800" dirty="0" smtClean="0"/>
              <a:t>Oxen: Dave &amp; Twist</a:t>
            </a:r>
            <a:endParaRPr lang="en-US" sz="2800" dirty="0"/>
          </a:p>
        </p:txBody>
      </p:sp>
      <p:sp>
        <p:nvSpPr>
          <p:cNvPr id="30" name="TextBox 29"/>
          <p:cNvSpPr txBox="1"/>
          <p:nvPr/>
        </p:nvSpPr>
        <p:spPr>
          <a:xfrm rot="2263194">
            <a:off x="3144445" y="1415879"/>
            <a:ext cx="2067180" cy="523220"/>
          </a:xfrm>
          <a:prstGeom prst="rect">
            <a:avLst/>
          </a:prstGeom>
          <a:solidFill>
            <a:schemeClr val="bg1"/>
          </a:solidFill>
          <a:ln w="50800">
            <a:solidFill>
              <a:schemeClr val="tx1"/>
            </a:solidFill>
          </a:ln>
        </p:spPr>
        <p:txBody>
          <a:bodyPr wrap="square" rtlCol="0">
            <a:spAutoFit/>
          </a:bodyPr>
          <a:lstStyle/>
          <a:p>
            <a:r>
              <a:rPr lang="en-US" sz="2800" dirty="0" smtClean="0"/>
              <a:t>Jim, the dog</a:t>
            </a:r>
            <a:endParaRPr lang="en-US" sz="2800" dirty="0"/>
          </a:p>
        </p:txBody>
      </p:sp>
      <p:sp>
        <p:nvSpPr>
          <p:cNvPr id="31" name="TextBox 30"/>
          <p:cNvSpPr txBox="1"/>
          <p:nvPr/>
        </p:nvSpPr>
        <p:spPr>
          <a:xfrm rot="2263194">
            <a:off x="4592243" y="1492078"/>
            <a:ext cx="2067180" cy="523220"/>
          </a:xfrm>
          <a:prstGeom prst="rect">
            <a:avLst/>
          </a:prstGeom>
          <a:solidFill>
            <a:schemeClr val="bg1"/>
          </a:solidFill>
          <a:ln w="50800">
            <a:solidFill>
              <a:schemeClr val="tx1"/>
            </a:solidFill>
          </a:ln>
        </p:spPr>
        <p:txBody>
          <a:bodyPr wrap="square" rtlCol="0">
            <a:spAutoFit/>
          </a:bodyPr>
          <a:lstStyle/>
          <a:p>
            <a:r>
              <a:rPr lang="en-US" sz="2800" dirty="0" smtClean="0"/>
              <a:t>Ezra Meeker</a:t>
            </a:r>
            <a:endParaRPr lang="en-US" sz="2800" dirty="0"/>
          </a:p>
        </p:txBody>
      </p:sp>
      <p:sp>
        <p:nvSpPr>
          <p:cNvPr id="32" name="Oval 31"/>
          <p:cNvSpPr/>
          <p:nvPr/>
        </p:nvSpPr>
        <p:spPr>
          <a:xfrm>
            <a:off x="2362200" y="3657600"/>
            <a:ext cx="3124200" cy="1676400"/>
          </a:xfrm>
          <a:prstGeom prst="ellipse">
            <a:avLst/>
          </a:prstGeom>
          <a:noFill/>
          <a:ln w="63500">
            <a:solidFill>
              <a:srgbClr val="FF0000"/>
            </a:solidFill>
          </a:ln>
          <a:effectLst>
            <a:outerShdw blurRad="50800"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pic>
        <p:nvPicPr>
          <p:cNvPr id="33" name="Picture 2"/>
          <p:cNvPicPr>
            <a:picLocks noChangeAspect="1" noChangeArrowheads="1"/>
          </p:cNvPicPr>
          <p:nvPr/>
        </p:nvPicPr>
        <p:blipFill>
          <a:blip r:embed="rId11" cstate="print"/>
          <a:srcRect l="31250" t="23611" r="26042" b="5556"/>
          <a:stretch>
            <a:fillRect/>
          </a:stretch>
        </p:blipFill>
        <p:spPr bwMode="auto">
          <a:xfrm>
            <a:off x="4648200" y="2286000"/>
            <a:ext cx="3124200" cy="3886200"/>
          </a:xfrm>
          <a:prstGeom prst="rect">
            <a:avLst/>
          </a:prstGeom>
          <a:noFill/>
          <a:ln w="101600">
            <a:solidFill>
              <a:schemeClr val="tx1"/>
            </a:solidFill>
            <a:miter lim="800000"/>
            <a:headEnd/>
            <a:tailEnd/>
          </a:ln>
          <a:effectLst/>
        </p:spPr>
      </p:pic>
      <p:sp>
        <p:nvSpPr>
          <p:cNvPr id="34" name="TextBox 33"/>
          <p:cNvSpPr txBox="1"/>
          <p:nvPr/>
        </p:nvSpPr>
        <p:spPr>
          <a:xfrm>
            <a:off x="4953000" y="2345591"/>
            <a:ext cx="2696572" cy="2954655"/>
          </a:xfrm>
          <a:prstGeom prst="rect">
            <a:avLst/>
          </a:prstGeom>
          <a:noFill/>
        </p:spPr>
        <p:txBody>
          <a:bodyPr wrap="none" rtlCol="0">
            <a:spAutoFit/>
          </a:bodyPr>
          <a:lstStyle/>
          <a:p>
            <a:pPr algn="ctr"/>
            <a:r>
              <a:rPr lang="en-US" sz="4400" b="1" dirty="0" smtClean="0">
                <a:solidFill>
                  <a:schemeClr val="bg1"/>
                </a:solidFill>
                <a:effectLst>
                  <a:outerShdw dist="50800" dir="7800000" algn="ctr" rotWithShape="0">
                    <a:schemeClr val="tx1"/>
                  </a:outerShdw>
                </a:effectLst>
              </a:rPr>
              <a:t>END</a:t>
            </a:r>
          </a:p>
          <a:p>
            <a:pPr algn="ctr"/>
            <a:r>
              <a:rPr lang="en-US" sz="3600" b="1" dirty="0" smtClean="0">
                <a:solidFill>
                  <a:schemeClr val="bg1"/>
                </a:solidFill>
                <a:effectLst>
                  <a:outerShdw dist="50800" dir="7800000" algn="ctr" rotWithShape="0">
                    <a:schemeClr val="tx1"/>
                  </a:outerShdw>
                </a:effectLst>
              </a:rPr>
              <a:t> </a:t>
            </a:r>
            <a:r>
              <a:rPr lang="en-US" sz="3800" b="1" dirty="0" smtClean="0">
                <a:solidFill>
                  <a:schemeClr val="bg1"/>
                </a:solidFill>
                <a:effectLst>
                  <a:outerShdw dist="50800" dir="7800000" algn="ctr" rotWithShape="0">
                    <a:schemeClr val="tx1"/>
                  </a:outerShdw>
                </a:effectLst>
              </a:rPr>
              <a:t>OF THE OLD</a:t>
            </a:r>
          </a:p>
          <a:p>
            <a:pPr algn="ctr"/>
            <a:r>
              <a:rPr lang="en-US" sz="3400" b="1" spc="100" dirty="0" smtClean="0">
                <a:solidFill>
                  <a:schemeClr val="bg1"/>
                </a:solidFill>
                <a:effectLst>
                  <a:outerShdw dist="50800" dir="7800000" algn="ctr" rotWithShape="0">
                    <a:schemeClr val="tx1"/>
                  </a:outerShdw>
                </a:effectLst>
              </a:rPr>
              <a:t>OREGON</a:t>
            </a:r>
          </a:p>
          <a:p>
            <a:pPr algn="ctr"/>
            <a:r>
              <a:rPr lang="en-US" sz="3400" b="1" spc="100" dirty="0" smtClean="0">
                <a:solidFill>
                  <a:schemeClr val="bg1"/>
                </a:solidFill>
                <a:effectLst>
                  <a:outerShdw dist="50800" dir="7800000" algn="ctr" rotWithShape="0">
                    <a:schemeClr val="tx1"/>
                  </a:outerShdw>
                </a:effectLst>
              </a:rPr>
              <a:t>TRAIL</a:t>
            </a:r>
          </a:p>
          <a:p>
            <a:pPr algn="ctr"/>
            <a:r>
              <a:rPr lang="en-US" sz="3600" b="1" spc="100" dirty="0" smtClean="0">
                <a:solidFill>
                  <a:schemeClr val="bg1"/>
                </a:solidFill>
                <a:effectLst>
                  <a:outerShdw dist="50800" dir="7800000" algn="ctr" rotWithShape="0">
                    <a:schemeClr val="tx1"/>
                  </a:outerShdw>
                </a:effectLst>
              </a:rPr>
              <a:t>1843-1906</a:t>
            </a:r>
            <a:endParaRPr lang="en-US" sz="3600" b="1" spc="100" dirty="0">
              <a:solidFill>
                <a:schemeClr val="bg1"/>
              </a:solidFill>
              <a:effectLst>
                <a:outerShdw dist="50800" dir="7800000" algn="ctr" rotWithShape="0">
                  <a:schemeClr val="tx1"/>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xit" presetSubtype="0" fill="hold" nodeType="withEffect">
                                  <p:stCondLst>
                                    <p:cond delay="0"/>
                                  </p:stCondLst>
                                  <p:childTnLst>
                                    <p:animEffect transition="out" filter="fade">
                                      <p:cBhvr>
                                        <p:cTn id="9" dur="1000"/>
                                        <p:tgtEl>
                                          <p:spTgt spid="22"/>
                                        </p:tgtEl>
                                      </p:cBhvr>
                                    </p:animEffect>
                                    <p:set>
                                      <p:cBhvr>
                                        <p:cTn id="10" dur="1" fill="hold">
                                          <p:stCondLst>
                                            <p:cond delay="999"/>
                                          </p:stCondLst>
                                        </p:cTn>
                                        <p:tgtEl>
                                          <p:spTgt spid="2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childTnLst>
                                </p:cTn>
                              </p:par>
                            </p:childTnLst>
                          </p:cTn>
                        </p:par>
                        <p:par>
                          <p:cTn id="16" fill="hold">
                            <p:stCondLst>
                              <p:cond delay="1000"/>
                            </p:stCondLst>
                            <p:childTnLst>
                              <p:par>
                                <p:cTn id="17" presetID="10" presetClass="exit" presetSubtype="0" fill="hold" nodeType="afterEffect">
                                  <p:stCondLst>
                                    <p:cond delay="0"/>
                                  </p:stCondLst>
                                  <p:childTnLst>
                                    <p:animEffect transition="out" filter="fade">
                                      <p:cBhvr>
                                        <p:cTn id="18" dur="1000"/>
                                        <p:tgtEl>
                                          <p:spTgt spid="23"/>
                                        </p:tgtEl>
                                      </p:cBhvr>
                                    </p:animEffect>
                                    <p:set>
                                      <p:cBhvr>
                                        <p:cTn id="19" dur="1" fill="hold">
                                          <p:stCondLst>
                                            <p:cond delay="999"/>
                                          </p:stCondLst>
                                        </p:cTn>
                                        <p:tgtEl>
                                          <p:spTgt spid="2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1000"/>
                                        <p:tgtEl>
                                          <p:spTgt spid="25"/>
                                        </p:tgtEl>
                                      </p:cBhvr>
                                    </p:animEffect>
                                  </p:childTnLst>
                                </p:cTn>
                              </p:par>
                            </p:childTnLst>
                          </p:cTn>
                        </p:par>
                        <p:par>
                          <p:cTn id="25" fill="hold">
                            <p:stCondLst>
                              <p:cond delay="1000"/>
                            </p:stCondLst>
                            <p:childTnLst>
                              <p:par>
                                <p:cTn id="26" presetID="10" presetClass="exit" presetSubtype="0" fill="hold" nodeType="afterEffect">
                                  <p:stCondLst>
                                    <p:cond delay="0"/>
                                  </p:stCondLst>
                                  <p:childTnLst>
                                    <p:animEffect transition="out" filter="fade">
                                      <p:cBhvr>
                                        <p:cTn id="27" dur="1000"/>
                                        <p:tgtEl>
                                          <p:spTgt spid="24"/>
                                        </p:tgtEl>
                                      </p:cBhvr>
                                    </p:animEffect>
                                    <p:set>
                                      <p:cBhvr>
                                        <p:cTn id="28" dur="1" fill="hold">
                                          <p:stCondLst>
                                            <p:cond delay="999"/>
                                          </p:stCondLst>
                                        </p:cTn>
                                        <p:tgtEl>
                                          <p:spTgt spid="2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1000"/>
                                        <p:tgtEl>
                                          <p:spTgt spid="28"/>
                                        </p:tgtEl>
                                      </p:cBhvr>
                                    </p:animEffect>
                                  </p:childTnLst>
                                </p:cTn>
                              </p:par>
                            </p:childTnLst>
                          </p:cTn>
                        </p:par>
                        <p:par>
                          <p:cTn id="34" fill="hold">
                            <p:stCondLst>
                              <p:cond delay="1000"/>
                            </p:stCondLst>
                            <p:childTnLst>
                              <p:par>
                                <p:cTn id="35" presetID="10" presetClass="exit" presetSubtype="0" fill="hold" nodeType="afterEffect">
                                  <p:stCondLst>
                                    <p:cond delay="0"/>
                                  </p:stCondLst>
                                  <p:childTnLst>
                                    <p:animEffect transition="out" filter="fade">
                                      <p:cBhvr>
                                        <p:cTn id="36" dur="1000"/>
                                        <p:tgtEl>
                                          <p:spTgt spid="25"/>
                                        </p:tgtEl>
                                      </p:cBhvr>
                                    </p:animEffect>
                                    <p:set>
                                      <p:cBhvr>
                                        <p:cTn id="37" dur="1" fill="hold">
                                          <p:stCondLst>
                                            <p:cond delay="999"/>
                                          </p:stCondLst>
                                        </p:cTn>
                                        <p:tgtEl>
                                          <p:spTgt spid="25"/>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1000"/>
                                        <p:tgtEl>
                                          <p:spTgt spid="3"/>
                                        </p:tgtEl>
                                      </p:cBhvr>
                                    </p:animEffect>
                                    <p:set>
                                      <p:cBhvr>
                                        <p:cTn id="40" dur="1" fill="hold">
                                          <p:stCondLst>
                                            <p:cond delay="999"/>
                                          </p:stCondLst>
                                        </p:cTn>
                                        <p:tgtEl>
                                          <p:spTgt spid="3"/>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8"/>
                                        </p:tgtEl>
                                      </p:cBhvr>
                                    </p:animEffect>
                                    <p:set>
                                      <p:cBhvr>
                                        <p:cTn id="43" dur="1" fill="hold">
                                          <p:stCondLst>
                                            <p:cond delay="999"/>
                                          </p:stCondLst>
                                        </p:cTn>
                                        <p:tgtEl>
                                          <p:spTgt spid="8"/>
                                        </p:tgtEl>
                                        <p:attrNameLst>
                                          <p:attrName>style.visibility</p:attrName>
                                        </p:attrNameLst>
                                      </p:cBhvr>
                                      <p:to>
                                        <p:strVal val="hidden"/>
                                      </p:to>
                                    </p:set>
                                  </p:childTnLst>
                                </p:cTn>
                              </p:par>
                              <p:par>
                                <p:cTn id="44" presetID="10" presetClass="exit" presetSubtype="0" fill="hold" nodeType="withEffect">
                                  <p:stCondLst>
                                    <p:cond delay="0"/>
                                  </p:stCondLst>
                                  <p:childTnLst>
                                    <p:animEffect transition="out" filter="fade">
                                      <p:cBhvr>
                                        <p:cTn id="45" dur="1000"/>
                                        <p:tgtEl>
                                          <p:spTgt spid="2"/>
                                        </p:tgtEl>
                                      </p:cBhvr>
                                    </p:animEffect>
                                    <p:set>
                                      <p:cBhvr>
                                        <p:cTn id="46" dur="1" fill="hold">
                                          <p:stCondLst>
                                            <p:cond delay="999"/>
                                          </p:stCondLst>
                                        </p:cTn>
                                        <p:tgtEl>
                                          <p:spTgt spid="2"/>
                                        </p:tgtEl>
                                        <p:attrNameLst>
                                          <p:attrName>style.visibility</p:attrName>
                                        </p:attrNameLst>
                                      </p:cBhvr>
                                      <p:to>
                                        <p:strVal val="hidden"/>
                                      </p:to>
                                    </p:set>
                                  </p:childTnLst>
                                </p:cTn>
                              </p:par>
                              <p:par>
                                <p:cTn id="47" presetID="10" presetClass="exit" presetSubtype="0" fill="hold" grpId="0" nodeType="withEffect">
                                  <p:stCondLst>
                                    <p:cond delay="0"/>
                                  </p:stCondLst>
                                  <p:childTnLst>
                                    <p:animEffect transition="out" filter="fade">
                                      <p:cBhvr>
                                        <p:cTn id="48" dur="1000"/>
                                        <p:tgtEl>
                                          <p:spTgt spid="7"/>
                                        </p:tgtEl>
                                      </p:cBhvr>
                                    </p:animEffect>
                                    <p:set>
                                      <p:cBhvr>
                                        <p:cTn id="49" dur="1" fill="hold">
                                          <p:stCondLst>
                                            <p:cond delay="999"/>
                                          </p:stCondLst>
                                        </p:cTn>
                                        <p:tgtEl>
                                          <p:spTgt spid="7"/>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wipe(left)">
                                      <p:cBhvr>
                                        <p:cTn id="54" dur="1000"/>
                                        <p:tgtEl>
                                          <p:spTgt spid="32"/>
                                        </p:tgtEl>
                                      </p:cBhvr>
                                    </p:animEffect>
                                  </p:childTnLst>
                                </p:cTn>
                              </p:par>
                            </p:childTnLst>
                          </p:cTn>
                        </p:par>
                        <p:par>
                          <p:cTn id="55" fill="hold">
                            <p:stCondLst>
                              <p:cond delay="1000"/>
                            </p:stCondLst>
                            <p:childTnLst>
                              <p:par>
                                <p:cTn id="56" presetID="10" presetClass="entr" presetSubtype="0"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1000"/>
                                        <p:tgtEl>
                                          <p:spTgt spid="29"/>
                                        </p:tgtEl>
                                      </p:cBhvr>
                                    </p:animEffect>
                                  </p:childTnLst>
                                </p:cTn>
                              </p:par>
                            </p:childTnLst>
                          </p:cTn>
                        </p:par>
                      </p:childTnLst>
                    </p:cTn>
                  </p:par>
                  <p:par>
                    <p:cTn id="59" fill="hold">
                      <p:stCondLst>
                        <p:cond delay="indefinite"/>
                      </p:stCondLst>
                      <p:childTnLst>
                        <p:par>
                          <p:cTn id="60" fill="hold">
                            <p:stCondLst>
                              <p:cond delay="0"/>
                            </p:stCondLst>
                            <p:childTnLst>
                              <p:par>
                                <p:cTn id="61" presetID="6" presetClass="emph" presetSubtype="0" fill="hold" grpId="1" nodeType="clickEffect">
                                  <p:stCondLst>
                                    <p:cond delay="0"/>
                                  </p:stCondLst>
                                  <p:childTnLst>
                                    <p:animScale>
                                      <p:cBhvr>
                                        <p:cTn id="62" dur="500" fill="hold"/>
                                        <p:tgtEl>
                                          <p:spTgt spid="32"/>
                                        </p:tgtEl>
                                      </p:cBhvr>
                                      <p:by x="50000" y="50000"/>
                                    </p:animScale>
                                  </p:childTnLst>
                                </p:cTn>
                              </p:par>
                              <p:par>
                                <p:cTn id="63" presetID="63" presetClass="path" presetSubtype="0" accel="50000" decel="50000" fill="hold" grpId="2" nodeType="withEffect">
                                  <p:stCondLst>
                                    <p:cond delay="0"/>
                                  </p:stCondLst>
                                  <p:childTnLst>
                                    <p:animMotion origin="layout" path="M -0.00833 0.01112 L 0.32083 0.06667 " pathEditMode="relative" rAng="0" ptsTypes="AA">
                                      <p:cBhvr>
                                        <p:cTn id="64" dur="1000" fill="hold"/>
                                        <p:tgtEl>
                                          <p:spTgt spid="32"/>
                                        </p:tgtEl>
                                        <p:attrNameLst>
                                          <p:attrName>ppt_x</p:attrName>
                                          <p:attrName>ppt_y</p:attrName>
                                        </p:attrNameLst>
                                      </p:cBhvr>
                                      <p:rCtr x="165" y="28"/>
                                    </p:animMotion>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childTnLst>
                                </p:cTn>
                              </p:par>
                            </p:childTnLst>
                          </p:cTn>
                        </p:par>
                      </p:childTnLst>
                    </p:cTn>
                  </p:par>
                  <p:par>
                    <p:cTn id="69" fill="hold">
                      <p:stCondLst>
                        <p:cond delay="indefinite"/>
                      </p:stCondLst>
                      <p:childTnLst>
                        <p:par>
                          <p:cTn id="70" fill="hold">
                            <p:stCondLst>
                              <p:cond delay="0"/>
                            </p:stCondLst>
                            <p:childTnLst>
                              <p:par>
                                <p:cTn id="71" presetID="64" presetClass="path" presetSubtype="0" accel="50000" decel="50000" fill="hold" grpId="3" nodeType="clickEffect">
                                  <p:stCondLst>
                                    <p:cond delay="0"/>
                                  </p:stCondLst>
                                  <p:childTnLst>
                                    <p:animMotion origin="layout" path="M 0.32083 0.06666 L 0.3125 -0.13334 " pathEditMode="relative" rAng="0" ptsTypes="AA">
                                      <p:cBhvr>
                                        <p:cTn id="72" dur="1000" fill="hold"/>
                                        <p:tgtEl>
                                          <p:spTgt spid="32"/>
                                        </p:tgtEl>
                                        <p:attrNameLst>
                                          <p:attrName>ppt_x</p:attrName>
                                          <p:attrName>ppt_y</p:attrName>
                                        </p:attrNameLst>
                                      </p:cBhvr>
                                      <p:rCtr x="-4" y="-100"/>
                                    </p:animMotion>
                                  </p:childTnLst>
                                </p:cTn>
                              </p:par>
                              <p:par>
                                <p:cTn id="73" presetID="8" presetClass="emph" presetSubtype="0" fill="hold" grpId="4" nodeType="withEffect">
                                  <p:stCondLst>
                                    <p:cond delay="0"/>
                                  </p:stCondLst>
                                  <p:childTnLst>
                                    <p:animRot by="5400000">
                                      <p:cBhvr>
                                        <p:cTn id="74" dur="1000" fill="hold"/>
                                        <p:tgtEl>
                                          <p:spTgt spid="32"/>
                                        </p:tgtEl>
                                        <p:attrNameLst>
                                          <p:attrName>r</p:attrName>
                                        </p:attrNameLst>
                                      </p:cBhvr>
                                    </p:animRot>
                                  </p:childTnLst>
                                </p:cTn>
                              </p:par>
                            </p:childTnLst>
                          </p:cTn>
                        </p:par>
                        <p:par>
                          <p:cTn id="75" fill="hold">
                            <p:stCondLst>
                              <p:cond delay="1000"/>
                            </p:stCondLst>
                            <p:childTnLst>
                              <p:par>
                                <p:cTn id="76" presetID="10" presetClass="entr" presetSubtype="0" fill="hold" grpId="0"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grpId="1" nodeType="clickEffect">
                                  <p:stCondLst>
                                    <p:cond delay="0"/>
                                  </p:stCondLst>
                                  <p:childTnLst>
                                    <p:animEffect transition="out" filter="fade">
                                      <p:cBhvr>
                                        <p:cTn id="82" dur="1000"/>
                                        <p:tgtEl>
                                          <p:spTgt spid="30"/>
                                        </p:tgtEl>
                                      </p:cBhvr>
                                    </p:animEffect>
                                    <p:set>
                                      <p:cBhvr>
                                        <p:cTn id="83" dur="1" fill="hold">
                                          <p:stCondLst>
                                            <p:cond delay="999"/>
                                          </p:stCondLst>
                                        </p:cTn>
                                        <p:tgtEl>
                                          <p:spTgt spid="30"/>
                                        </p:tgtEl>
                                        <p:attrNameLst>
                                          <p:attrName>style.visibility</p:attrName>
                                        </p:attrNameLst>
                                      </p:cBhvr>
                                      <p:to>
                                        <p:strVal val="hidden"/>
                                      </p:to>
                                    </p:set>
                                  </p:childTnLst>
                                </p:cTn>
                              </p:par>
                              <p:par>
                                <p:cTn id="84" presetID="10" presetClass="exit" presetSubtype="0" fill="hold" grpId="1" nodeType="withEffect">
                                  <p:stCondLst>
                                    <p:cond delay="0"/>
                                  </p:stCondLst>
                                  <p:childTnLst>
                                    <p:animEffect transition="out" filter="fade">
                                      <p:cBhvr>
                                        <p:cTn id="85" dur="1000"/>
                                        <p:tgtEl>
                                          <p:spTgt spid="29"/>
                                        </p:tgtEl>
                                      </p:cBhvr>
                                    </p:animEffect>
                                    <p:set>
                                      <p:cBhvr>
                                        <p:cTn id="86" dur="1" fill="hold">
                                          <p:stCondLst>
                                            <p:cond delay="999"/>
                                          </p:stCondLst>
                                        </p:cTn>
                                        <p:tgtEl>
                                          <p:spTgt spid="29"/>
                                        </p:tgtEl>
                                        <p:attrNameLst>
                                          <p:attrName>style.visibility</p:attrName>
                                        </p:attrNameLst>
                                      </p:cBhvr>
                                      <p:to>
                                        <p:strVal val="hidden"/>
                                      </p:to>
                                    </p:set>
                                  </p:childTnLst>
                                </p:cTn>
                              </p:par>
                              <p:par>
                                <p:cTn id="87" presetID="10" presetClass="exit" presetSubtype="0" fill="hold" grpId="1" nodeType="withEffect">
                                  <p:stCondLst>
                                    <p:cond delay="0"/>
                                  </p:stCondLst>
                                  <p:childTnLst>
                                    <p:animEffect transition="out" filter="fade">
                                      <p:cBhvr>
                                        <p:cTn id="88" dur="1000"/>
                                        <p:tgtEl>
                                          <p:spTgt spid="31"/>
                                        </p:tgtEl>
                                      </p:cBhvr>
                                    </p:animEffect>
                                    <p:set>
                                      <p:cBhvr>
                                        <p:cTn id="89" dur="1" fill="hold">
                                          <p:stCondLst>
                                            <p:cond delay="999"/>
                                          </p:stCondLst>
                                        </p:cTn>
                                        <p:tgtEl>
                                          <p:spTgt spid="31"/>
                                        </p:tgtEl>
                                        <p:attrNameLst>
                                          <p:attrName>style.visibility</p:attrName>
                                        </p:attrNameLst>
                                      </p:cBhvr>
                                      <p:to>
                                        <p:strVal val="hidden"/>
                                      </p:to>
                                    </p:set>
                                  </p:childTnLst>
                                </p:cTn>
                              </p:par>
                            </p:childTnLst>
                          </p:cTn>
                        </p:par>
                        <p:par>
                          <p:cTn id="90" fill="hold">
                            <p:stCondLst>
                              <p:cond delay="1000"/>
                            </p:stCondLst>
                            <p:childTnLst>
                              <p:par>
                                <p:cTn id="91" presetID="35" presetClass="path" presetSubtype="0" accel="50000" decel="50000" fill="hold" grpId="6" nodeType="afterEffect">
                                  <p:stCondLst>
                                    <p:cond delay="0"/>
                                  </p:stCondLst>
                                  <p:childTnLst>
                                    <p:animMotion origin="layout" path="M 0.3125 -0.13334 L 0.22083 -0.01112 " pathEditMode="relative" rAng="0" ptsTypes="AA">
                                      <p:cBhvr>
                                        <p:cTn id="92" dur="1000" fill="hold"/>
                                        <p:tgtEl>
                                          <p:spTgt spid="32"/>
                                        </p:tgtEl>
                                        <p:attrNameLst>
                                          <p:attrName>ppt_x</p:attrName>
                                          <p:attrName>ppt_y</p:attrName>
                                        </p:attrNameLst>
                                      </p:cBhvr>
                                      <p:rCtr x="-46" y="61"/>
                                    </p:animMotion>
                                  </p:childTnLst>
                                </p:cTn>
                              </p:par>
                            </p:childTnLst>
                          </p:cTn>
                        </p:par>
                      </p:childTnLst>
                    </p:cTn>
                  </p:par>
                  <p:par>
                    <p:cTn id="93" fill="hold">
                      <p:stCondLst>
                        <p:cond delay="indefinite"/>
                      </p:stCondLst>
                      <p:childTnLst>
                        <p:par>
                          <p:cTn id="94" fill="hold">
                            <p:stCondLst>
                              <p:cond delay="0"/>
                            </p:stCondLst>
                            <p:childTnLst>
                              <p:par>
                                <p:cTn id="95" presetID="53" presetClass="entr" presetSubtype="0" fill="hold" nodeType="click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p:cTn id="97" dur="1000" fill="hold"/>
                                        <p:tgtEl>
                                          <p:spTgt spid="33"/>
                                        </p:tgtEl>
                                        <p:attrNameLst>
                                          <p:attrName>ppt_w</p:attrName>
                                        </p:attrNameLst>
                                      </p:cBhvr>
                                      <p:tavLst>
                                        <p:tav tm="0">
                                          <p:val>
                                            <p:fltVal val="0"/>
                                          </p:val>
                                        </p:tav>
                                        <p:tav tm="100000">
                                          <p:val>
                                            <p:strVal val="#ppt_w"/>
                                          </p:val>
                                        </p:tav>
                                      </p:tavLst>
                                    </p:anim>
                                    <p:anim calcmode="lin" valueType="num">
                                      <p:cBhvr>
                                        <p:cTn id="98" dur="1000" fill="hold"/>
                                        <p:tgtEl>
                                          <p:spTgt spid="33"/>
                                        </p:tgtEl>
                                        <p:attrNameLst>
                                          <p:attrName>ppt_h</p:attrName>
                                        </p:attrNameLst>
                                      </p:cBhvr>
                                      <p:tavLst>
                                        <p:tav tm="0">
                                          <p:val>
                                            <p:fltVal val="0"/>
                                          </p:val>
                                        </p:tav>
                                        <p:tav tm="100000">
                                          <p:val>
                                            <p:strVal val="#ppt_h"/>
                                          </p:val>
                                        </p:tav>
                                      </p:tavLst>
                                    </p:anim>
                                    <p:animEffect transition="in" filter="fade">
                                      <p:cBhvr>
                                        <p:cTn id="99" dur="1000"/>
                                        <p:tgtEl>
                                          <p:spTgt spid="33"/>
                                        </p:tgtEl>
                                      </p:cBhvr>
                                    </p:animEffect>
                                  </p:childTnLst>
                                </p:cTn>
                              </p:par>
                              <p:par>
                                <p:cTn id="100" presetID="10" presetClass="exit" presetSubtype="0" fill="hold" grpId="5" nodeType="withEffect">
                                  <p:stCondLst>
                                    <p:cond delay="0"/>
                                  </p:stCondLst>
                                  <p:childTnLst>
                                    <p:animEffect transition="out" filter="fade">
                                      <p:cBhvr>
                                        <p:cTn id="101" dur="1000"/>
                                        <p:tgtEl>
                                          <p:spTgt spid="32"/>
                                        </p:tgtEl>
                                      </p:cBhvr>
                                    </p:animEffect>
                                    <p:set>
                                      <p:cBhvr>
                                        <p:cTn id="102" dur="1" fill="hold">
                                          <p:stCondLst>
                                            <p:cond delay="999"/>
                                          </p:stCondLst>
                                        </p:cTn>
                                        <p:tgtEl>
                                          <p:spTgt spid="32"/>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wipe(up)">
                                      <p:cBhvr>
                                        <p:cTn id="107" dur="1000"/>
                                        <p:tgtEl>
                                          <p:spTgt spid="34"/>
                                        </p:tgtEl>
                                      </p:cBhvr>
                                    </p:animEffect>
                                  </p:childTnLst>
                                </p:cTn>
                              </p:par>
                            </p:childTnLst>
                          </p:cTn>
                        </p:par>
                      </p:childTnLst>
                    </p:cTn>
                  </p:par>
                  <p:par>
                    <p:cTn id="108" fill="hold">
                      <p:stCondLst>
                        <p:cond delay="indefinite"/>
                      </p:stCondLst>
                      <p:childTnLst>
                        <p:par>
                          <p:cTn id="109" fill="hold">
                            <p:stCondLst>
                              <p:cond delay="0"/>
                            </p:stCondLst>
                            <p:childTnLst>
                              <p:par>
                                <p:cTn id="110" presetID="3" presetClass="emph" presetSubtype="2" fill="hold" grpId="1" nodeType="clickEffect">
                                  <p:stCondLst>
                                    <p:cond delay="0"/>
                                  </p:stCondLst>
                                  <p:childTnLst>
                                    <p:animClr clrSpc="rgb">
                                      <p:cBhvr override="childStyle">
                                        <p:cTn id="111" dur="1000" fill="hold"/>
                                        <p:tgtEl>
                                          <p:spTgt spid="34"/>
                                        </p:tgtEl>
                                        <p:attrNameLst>
                                          <p:attrName>style.color</p:attrName>
                                        </p:attrNameLst>
                                      </p:cBhvr>
                                      <p:to>
                                        <a:srgbClr val="FF0000"/>
                                      </p:to>
                                    </p:animClr>
                                  </p:childTnLst>
                                </p:cTn>
                              </p:par>
                              <p:par>
                                <p:cTn id="112" presetID="6" presetClass="emph" presetSubtype="0" fill="hold" grpId="2" nodeType="withEffect">
                                  <p:stCondLst>
                                    <p:cond delay="0"/>
                                  </p:stCondLst>
                                  <p:childTnLst>
                                    <p:animScale>
                                      <p:cBhvr>
                                        <p:cTn id="113" dur="1000" fill="hold"/>
                                        <p:tgtEl>
                                          <p:spTgt spid="34"/>
                                        </p:tgtEl>
                                      </p:cBhvr>
                                      <p:by x="150000" y="150000"/>
                                    </p:animScale>
                                  </p:childTnLst>
                                </p:cTn>
                              </p:par>
                              <p:par>
                                <p:cTn id="114" presetID="35" presetClass="path" presetSubtype="0" accel="50000" decel="50000" fill="hold" grpId="3" nodeType="withEffect">
                                  <p:stCondLst>
                                    <p:cond delay="0"/>
                                  </p:stCondLst>
                                  <p:childTnLst>
                                    <p:animMotion origin="layout" path="M 4.16667E-6 -1.27168E-6 L -0.1724 -0.00185 " pathEditMode="relative" rAng="0" ptsTypes="AA">
                                      <p:cBhvr>
                                        <p:cTn id="115" dur="1000" fill="hold"/>
                                        <p:tgtEl>
                                          <p:spTgt spid="34"/>
                                        </p:tgtEl>
                                        <p:attrNameLst>
                                          <p:attrName>ppt_x</p:attrName>
                                          <p:attrName>ppt_y</p:attrName>
                                        </p:attrNameLst>
                                      </p:cBhvr>
                                      <p:rCtr x="-86" y="-1"/>
                                    </p:animMotion>
                                  </p:childTnLst>
                                </p:cTn>
                              </p:par>
                              <p:par>
                                <p:cTn id="116" presetID="10" presetClass="exit" presetSubtype="0" fill="hold" nodeType="withEffect">
                                  <p:stCondLst>
                                    <p:cond delay="0"/>
                                  </p:stCondLst>
                                  <p:childTnLst>
                                    <p:animEffect transition="out" filter="fade">
                                      <p:cBhvr>
                                        <p:cTn id="117" dur="1000"/>
                                        <p:tgtEl>
                                          <p:spTgt spid="28"/>
                                        </p:tgtEl>
                                      </p:cBhvr>
                                    </p:animEffect>
                                    <p:set>
                                      <p:cBhvr>
                                        <p:cTn id="118" dur="1" fill="hold">
                                          <p:stCondLst>
                                            <p:cond delay="999"/>
                                          </p:stCondLst>
                                        </p:cTn>
                                        <p:tgtEl>
                                          <p:spTgt spid="28"/>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1000"/>
                                        <p:tgtEl>
                                          <p:spTgt spid="33"/>
                                        </p:tgtEl>
                                      </p:cBhvr>
                                    </p:animEffect>
                                    <p:set>
                                      <p:cBhvr>
                                        <p:cTn id="121" dur="1" fill="hold">
                                          <p:stCondLst>
                                            <p:cond delay="999"/>
                                          </p:stCondLst>
                                        </p:cTn>
                                        <p:tgtEl>
                                          <p:spTgt spid="33"/>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53" presetClass="exit" presetSubtype="0" fill="hold" grpId="4" nodeType="clickEffect">
                                  <p:stCondLst>
                                    <p:cond delay="0"/>
                                  </p:stCondLst>
                                  <p:childTnLst>
                                    <p:anim calcmode="lin" valueType="num">
                                      <p:cBhvr>
                                        <p:cTn id="125" dur="1000"/>
                                        <p:tgtEl>
                                          <p:spTgt spid="34"/>
                                        </p:tgtEl>
                                        <p:attrNameLst>
                                          <p:attrName>ppt_w</p:attrName>
                                        </p:attrNameLst>
                                      </p:cBhvr>
                                      <p:tavLst>
                                        <p:tav tm="0">
                                          <p:val>
                                            <p:strVal val="ppt_w"/>
                                          </p:val>
                                        </p:tav>
                                        <p:tav tm="100000">
                                          <p:val>
                                            <p:fltVal val="0"/>
                                          </p:val>
                                        </p:tav>
                                      </p:tavLst>
                                    </p:anim>
                                    <p:anim calcmode="lin" valueType="num">
                                      <p:cBhvr>
                                        <p:cTn id="126" dur="1000"/>
                                        <p:tgtEl>
                                          <p:spTgt spid="34"/>
                                        </p:tgtEl>
                                        <p:attrNameLst>
                                          <p:attrName>ppt_h</p:attrName>
                                        </p:attrNameLst>
                                      </p:cBhvr>
                                      <p:tavLst>
                                        <p:tav tm="0">
                                          <p:val>
                                            <p:strVal val="ppt_h"/>
                                          </p:val>
                                        </p:tav>
                                        <p:tav tm="100000">
                                          <p:val>
                                            <p:fltVal val="0"/>
                                          </p:val>
                                        </p:tav>
                                      </p:tavLst>
                                    </p:anim>
                                    <p:animEffect transition="out" filter="fade">
                                      <p:cBhvr>
                                        <p:cTn id="127" dur="1000"/>
                                        <p:tgtEl>
                                          <p:spTgt spid="34"/>
                                        </p:tgtEl>
                                      </p:cBhvr>
                                    </p:animEffect>
                                    <p:set>
                                      <p:cBhvr>
                                        <p:cTn id="128" dur="1" fill="hold">
                                          <p:stCondLst>
                                            <p:cond delay="999"/>
                                          </p:stCondLst>
                                        </p:cTn>
                                        <p:tgtEl>
                                          <p:spTgt spid="34"/>
                                        </p:tgtEl>
                                        <p:attrNameLst>
                                          <p:attrName>style.visibility</p:attrName>
                                        </p:attrNameLst>
                                      </p:cBhvr>
                                      <p:to>
                                        <p:strVal val="hidden"/>
                                      </p:to>
                                    </p:set>
                                  </p:childTnLst>
                                </p:cTn>
                              </p:par>
                              <p:par>
                                <p:cTn id="129" presetID="10" presetClass="exit" presetSubtype="0" fill="hold" grpId="0" nodeType="withEffect">
                                  <p:stCondLst>
                                    <p:cond delay="0"/>
                                  </p:stCondLst>
                                  <p:childTnLst>
                                    <p:animEffect transition="out" filter="fade">
                                      <p:cBhvr>
                                        <p:cTn id="130" dur="1000"/>
                                        <p:tgtEl>
                                          <p:spTgt spid="6"/>
                                        </p:tgtEl>
                                      </p:cBhvr>
                                    </p:animEffect>
                                    <p:set>
                                      <p:cBhvr>
                                        <p:cTn id="131" dur="1" fill="hold">
                                          <p:stCondLst>
                                            <p:cond delay="999"/>
                                          </p:stCondLst>
                                        </p:cTn>
                                        <p:tgtEl>
                                          <p:spTgt spid="6"/>
                                        </p:tgtEl>
                                        <p:attrNameLst>
                                          <p:attrName>style.visibility</p:attrName>
                                        </p:attrNameLst>
                                      </p:cBhvr>
                                      <p:to>
                                        <p:strVal val="hidden"/>
                                      </p:to>
                                    </p:set>
                                  </p:childTnLst>
                                </p:cTn>
                              </p:par>
                              <p:par>
                                <p:cTn id="132" presetID="10" presetClass="entr" presetSubtype="0" fill="hold" nodeType="withEffect">
                                  <p:stCondLst>
                                    <p:cond delay="500"/>
                                  </p:stCondLst>
                                  <p:childTnLst>
                                    <p:set>
                                      <p:cBhvr>
                                        <p:cTn id="133" dur="1" fill="hold">
                                          <p:stCondLst>
                                            <p:cond delay="0"/>
                                          </p:stCondLst>
                                        </p:cTn>
                                        <p:tgtEl>
                                          <p:spTgt spid="35"/>
                                        </p:tgtEl>
                                        <p:attrNameLst>
                                          <p:attrName>style.visibility</p:attrName>
                                        </p:attrNameLst>
                                      </p:cBhvr>
                                      <p:to>
                                        <p:strVal val="visible"/>
                                      </p:to>
                                    </p:set>
                                    <p:animEffect transition="in" filter="fade">
                                      <p:cBhvr>
                                        <p:cTn id="134" dur="1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9" grpId="0" animBg="1"/>
      <p:bldP spid="29" grpId="1" animBg="1"/>
      <p:bldP spid="30" grpId="0" animBg="1"/>
      <p:bldP spid="30" grpId="1" animBg="1"/>
      <p:bldP spid="31" grpId="0" animBg="1"/>
      <p:bldP spid="31" grpId="1" animBg="1"/>
      <p:bldP spid="32" grpId="0" animBg="1"/>
      <p:bldP spid="32" grpId="1" animBg="1"/>
      <p:bldP spid="32" grpId="2" animBg="1"/>
      <p:bldP spid="32" grpId="3" animBg="1"/>
      <p:bldP spid="32" grpId="4" animBg="1"/>
      <p:bldP spid="32" grpId="5" animBg="1"/>
      <p:bldP spid="32" grpId="6" animBg="1"/>
      <p:bldP spid="34" grpId="0"/>
      <p:bldP spid="34" grpId="1"/>
      <p:bldP spid="34" grpId="2"/>
      <p:bldP spid="34" grpId="3"/>
      <p:bldP spid="34" grpId="4"/>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3203" y="1146175"/>
            <a:ext cx="8232803" cy="5711825"/>
            <a:chOff x="-3203" y="1146175"/>
            <a:chExt cx="8232803" cy="5711825"/>
          </a:xfrm>
        </p:grpSpPr>
        <p:grpSp>
          <p:nvGrpSpPr>
            <p:cNvPr id="41" name="Group 28"/>
            <p:cNvGrpSpPr/>
            <p:nvPr/>
          </p:nvGrpSpPr>
          <p:grpSpPr>
            <a:xfrm>
              <a:off x="-3203" y="3048000"/>
              <a:ext cx="8232803" cy="3810000"/>
              <a:chOff x="-3203" y="3048000"/>
              <a:chExt cx="8232803" cy="3810000"/>
            </a:xfrm>
          </p:grpSpPr>
          <p:grpSp>
            <p:nvGrpSpPr>
              <p:cNvPr id="52" name="Group 56"/>
              <p:cNvGrpSpPr/>
              <p:nvPr/>
            </p:nvGrpSpPr>
            <p:grpSpPr>
              <a:xfrm>
                <a:off x="-3203" y="3048000"/>
                <a:ext cx="8232803" cy="3810000"/>
                <a:chOff x="-3203" y="3048000"/>
                <a:chExt cx="8232803" cy="3810000"/>
              </a:xfrm>
            </p:grpSpPr>
            <p:sp useBgFill="1">
              <p:nvSpPr>
                <p:cNvPr id="54" name="TextBox 53"/>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55"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53" name="Rectangle 52"/>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cxnSp>
          <p:nvCxnSpPr>
            <p:cNvPr id="42" name="Straight Connector 41"/>
            <p:cNvCxnSpPr/>
            <p:nvPr/>
          </p:nvCxnSpPr>
          <p:spPr>
            <a:xfrm rot="5400000" flipH="1" flipV="1">
              <a:off x="1331768" y="4033795"/>
              <a:ext cx="2406837" cy="41173"/>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rot="300000">
              <a:off x="4135869" y="5144081"/>
              <a:ext cx="910506" cy="523220"/>
            </a:xfrm>
            <a:prstGeom prst="rect">
              <a:avLst/>
            </a:prstGeom>
            <a:noFill/>
            <a:effectLst/>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44" name="Freeform 43"/>
            <p:cNvSpPr/>
            <p:nvPr/>
          </p:nvSpPr>
          <p:spPr>
            <a:xfrm>
              <a:off x="2438400" y="4876800"/>
              <a:ext cx="5469774" cy="878379"/>
            </a:xfrm>
            <a:custGeom>
              <a:avLst/>
              <a:gdLst>
                <a:gd name="connsiteX0" fmla="*/ 0 w 5469774"/>
                <a:gd name="connsiteY0" fmla="*/ 562495 h 878379"/>
                <a:gd name="connsiteX1" fmla="*/ 914400 w 5469774"/>
                <a:gd name="connsiteY1" fmla="*/ 495993 h 878379"/>
                <a:gd name="connsiteX2" fmla="*/ 1047403 w 5469774"/>
                <a:gd name="connsiteY2" fmla="*/ 462742 h 878379"/>
                <a:gd name="connsiteX3" fmla="*/ 2061556 w 5469774"/>
                <a:gd name="connsiteY3" fmla="*/ 146859 h 878379"/>
                <a:gd name="connsiteX4" fmla="*/ 2144683 w 5469774"/>
                <a:gd name="connsiteY4" fmla="*/ 96982 h 878379"/>
                <a:gd name="connsiteX5" fmla="*/ 3208712 w 5469774"/>
                <a:gd name="connsiteY5" fmla="*/ 728750 h 878379"/>
                <a:gd name="connsiteX6" fmla="*/ 3325090 w 5469774"/>
                <a:gd name="connsiteY6" fmla="*/ 712124 h 878379"/>
                <a:gd name="connsiteX7" fmla="*/ 4339243 w 5469774"/>
                <a:gd name="connsiteY7" fmla="*/ 612372 h 878379"/>
                <a:gd name="connsiteX8" fmla="*/ 4372494 w 5469774"/>
                <a:gd name="connsiteY8" fmla="*/ 645622 h 878379"/>
                <a:gd name="connsiteX9" fmla="*/ 5469774 w 5469774"/>
                <a:gd name="connsiteY9" fmla="*/ 878379 h 8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9774" h="878379">
                  <a:moveTo>
                    <a:pt x="0" y="562495"/>
                  </a:moveTo>
                  <a:lnTo>
                    <a:pt x="914400" y="495993"/>
                  </a:lnTo>
                  <a:cubicBezTo>
                    <a:pt x="1088967" y="479368"/>
                    <a:pt x="1047403" y="462742"/>
                    <a:pt x="1047403" y="462742"/>
                  </a:cubicBezTo>
                  <a:lnTo>
                    <a:pt x="2061556" y="146859"/>
                  </a:lnTo>
                  <a:cubicBezTo>
                    <a:pt x="2244436" y="85899"/>
                    <a:pt x="1953490" y="0"/>
                    <a:pt x="2144683" y="96982"/>
                  </a:cubicBezTo>
                  <a:cubicBezTo>
                    <a:pt x="2335876" y="193964"/>
                    <a:pt x="3011978" y="626226"/>
                    <a:pt x="3208712" y="728750"/>
                  </a:cubicBezTo>
                  <a:cubicBezTo>
                    <a:pt x="3405446" y="831274"/>
                    <a:pt x="3325090" y="712124"/>
                    <a:pt x="3325090" y="712124"/>
                  </a:cubicBezTo>
                  <a:lnTo>
                    <a:pt x="4339243" y="612372"/>
                  </a:lnTo>
                  <a:cubicBezTo>
                    <a:pt x="4513810" y="601288"/>
                    <a:pt x="4184072" y="601288"/>
                    <a:pt x="4372494" y="645622"/>
                  </a:cubicBezTo>
                  <a:cubicBezTo>
                    <a:pt x="4560916" y="689956"/>
                    <a:pt x="5015345" y="784167"/>
                    <a:pt x="5469774" y="878379"/>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5" name="Group 10"/>
            <p:cNvGrpSpPr/>
            <p:nvPr/>
          </p:nvGrpSpPr>
          <p:grpSpPr>
            <a:xfrm>
              <a:off x="1880837" y="5181600"/>
              <a:ext cx="1170627" cy="1044548"/>
              <a:chOff x="1428486" y="5283740"/>
              <a:chExt cx="1170627" cy="1044548"/>
            </a:xfrm>
          </p:grpSpPr>
          <p:sp useBgFill="1">
            <p:nvSpPr>
              <p:cNvPr id="47" name="Rectangle 46"/>
              <p:cNvSpPr/>
              <p:nvPr/>
            </p:nvSpPr>
            <p:spPr>
              <a:xfrm rot="159720">
                <a:off x="1608513" y="594728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nvGrpSpPr>
              <p:cNvPr id="48" name="Group 96"/>
              <p:cNvGrpSpPr/>
              <p:nvPr/>
            </p:nvGrpSpPr>
            <p:grpSpPr>
              <a:xfrm>
                <a:off x="1428486" y="5283740"/>
                <a:ext cx="1018227" cy="946436"/>
                <a:chOff x="1428486" y="5283740"/>
                <a:chExt cx="1018227" cy="946436"/>
              </a:xfrm>
            </p:grpSpPr>
            <p:cxnSp>
              <p:nvCxnSpPr>
                <p:cNvPr id="49" name="Straight Connector 48"/>
                <p:cNvCxnSpPr/>
                <p:nvPr/>
              </p:nvCxnSpPr>
              <p:spPr>
                <a:xfrm rot="5400000" flipH="1" flipV="1">
                  <a:off x="1913313" y="5512340"/>
                  <a:ext cx="381000" cy="762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50" name="TextBox 49"/>
                <p:cNvSpPr txBox="1"/>
                <p:nvPr/>
              </p:nvSpPr>
              <p:spPr>
                <a:xfrm>
                  <a:off x="1428486" y="5740940"/>
                  <a:ext cx="1018227" cy="489236"/>
                </a:xfrm>
                <a:prstGeom prst="rect">
                  <a:avLst/>
                </a:prstGeom>
                <a:ln w="50800">
                  <a:solidFill>
                    <a:srgbClr val="0070C0"/>
                  </a:solidFill>
                </a:ln>
              </p:spPr>
              <p:txBody>
                <a:bodyPr wrap="none" rtlCol="0">
                  <a:spAutoFit/>
                </a:bodyPr>
                <a:lstStyle/>
                <a:p>
                  <a:pPr>
                    <a:lnSpc>
                      <a:spcPts val="3000"/>
                    </a:lnSpc>
                  </a:pPr>
                  <a:r>
                    <a:rPr lang="en-US" sz="3200" b="1" dirty="0" smtClean="0">
                      <a:solidFill>
                        <a:srgbClr val="0070C0"/>
                      </a:solidFill>
                      <a:effectLst>
                        <a:outerShdw dist="50800" dir="7200000" algn="ctr" rotWithShape="0">
                          <a:schemeClr val="tx1"/>
                        </a:outerShdw>
                      </a:effectLst>
                    </a:rPr>
                    <a:t>1847</a:t>
                  </a:r>
                  <a:endParaRPr lang="en-US" sz="3200" b="1" dirty="0">
                    <a:solidFill>
                      <a:srgbClr val="0070C0"/>
                    </a:solidFill>
                    <a:effectLst>
                      <a:outerShdw dist="50800" dir="7200000" algn="ctr" rotWithShape="0">
                        <a:schemeClr val="tx1"/>
                      </a:outerShdw>
                    </a:effectLst>
                  </a:endParaRPr>
                </a:p>
              </p:txBody>
            </p:sp>
            <p:sp>
              <p:nvSpPr>
                <p:cNvPr id="51" name="Oval 50"/>
                <p:cNvSpPr/>
                <p:nvPr/>
              </p:nvSpPr>
              <p:spPr>
                <a:xfrm>
                  <a:off x="1913313" y="5283740"/>
                  <a:ext cx="304800" cy="30480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46" name="Picture 2"/>
            <p:cNvPicPr>
              <a:picLocks noChangeAspect="1" noChangeArrowheads="1"/>
            </p:cNvPicPr>
            <p:nvPr/>
          </p:nvPicPr>
          <p:blipFill>
            <a:blip r:embed="rId3"/>
            <a:srcRect/>
            <a:stretch>
              <a:fillRect/>
            </a:stretch>
          </p:blipFill>
          <p:spPr bwMode="auto">
            <a:xfrm>
              <a:off x="983348" y="1146175"/>
              <a:ext cx="1666189" cy="1749425"/>
            </a:xfrm>
            <a:prstGeom prst="rect">
              <a:avLst/>
            </a:prstGeom>
            <a:noFill/>
            <a:ln w="9525">
              <a:noFill/>
              <a:miter lim="800000"/>
              <a:headEnd/>
              <a:tailEnd/>
            </a:ln>
            <a:effectLst/>
          </p:spPr>
        </p:pic>
      </p:grpSp>
      <p:sp useBgFill="1">
        <p:nvSpPr>
          <p:cNvPr id="17" name="Rectangle 16"/>
          <p:cNvSpPr/>
          <p:nvPr/>
        </p:nvSpPr>
        <p:spPr>
          <a:xfrm>
            <a:off x="0" y="762000"/>
            <a:ext cx="9052560" cy="6126480"/>
          </a:xfrm>
          <a:prstGeom prst="rect">
            <a:avLst/>
          </a:prstGeom>
          <a:ln>
            <a:noFill/>
          </a:ln>
        </p:spPr>
        <p:txBody>
          <a:bodyPr wrap="square" rtlCol="0" anchor="ctr">
            <a:spAutoFit/>
          </a:bodyPr>
          <a:lstStyle/>
          <a:p>
            <a:pPr algn="ctr"/>
            <a:endParaRPr lang="en-US" sz="2200" b="1" dirty="0" smtClean="0">
              <a:solidFill>
                <a:schemeClr val="bg1"/>
              </a:solidFill>
            </a:endParaRPr>
          </a:p>
        </p:txBody>
      </p:sp>
      <p:sp useBgFill="1">
        <p:nvSpPr>
          <p:cNvPr id="16" name="Rectangle 15"/>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useBgFill="1">
        <p:nvSpPr>
          <p:cNvPr id="3" name="TextBox 2"/>
          <p:cNvSpPr txBox="1"/>
          <p:nvPr/>
        </p:nvSpPr>
        <p:spPr>
          <a:xfrm>
            <a:off x="12031" y="0"/>
            <a:ext cx="9131969" cy="923330"/>
          </a:xfrm>
          <a:prstGeom prst="rect">
            <a:avLst/>
          </a:prstGeom>
        </p:spPr>
        <p:txBody>
          <a:bodyPr wrap="square" rtlCol="0">
            <a:spAutoFit/>
          </a:bodyPr>
          <a:lstStyle/>
          <a:p>
            <a:pPr algn="ctr">
              <a:spcBef>
                <a:spcPts val="600"/>
              </a:spcBef>
            </a:pPr>
            <a:r>
              <a:rPr lang="en-US" sz="54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What happens after the trails?</a:t>
            </a:r>
            <a:endParaRPr lang="en-US" sz="54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grpSp>
        <p:nvGrpSpPr>
          <p:cNvPr id="19" name="Group 6"/>
          <p:cNvGrpSpPr/>
          <p:nvPr/>
        </p:nvGrpSpPr>
        <p:grpSpPr>
          <a:xfrm>
            <a:off x="2514600" y="1524000"/>
            <a:ext cx="5486400" cy="4431983"/>
            <a:chOff x="1905000" y="1447800"/>
            <a:chExt cx="5486400" cy="4431983"/>
          </a:xfrm>
        </p:grpSpPr>
        <p:sp useBgFill="1">
          <p:nvSpPr>
            <p:cNvPr id="2" name="Rectangle 1"/>
            <p:cNvSpPr>
              <a:spLocks noChangeArrowheads="1"/>
            </p:cNvSpPr>
            <p:nvPr/>
          </p:nvSpPr>
          <p:spPr bwMode="auto">
            <a:xfrm>
              <a:off x="1905000" y="1447800"/>
              <a:ext cx="4191000" cy="4431983"/>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rPr>
                <a:t> - Trail Statistics</a:t>
              </a:r>
            </a:p>
            <a:p>
              <a:pPr marL="0" marR="0" lvl="0" indent="0" defTabSz="914400" rtl="0" eaLnBrk="1" fontAlgn="base" latinLnBrk="0" hangingPunct="1">
                <a:lnSpc>
                  <a:spcPct val="100000"/>
                </a:lnSpc>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ea typeface="Calibri" pitchFamily="34" charset="0"/>
                <a:cs typeface="Arial" pitchFamily="34" charset="0"/>
              </a:endParaRPr>
            </a:p>
            <a:p>
              <a:pPr marL="0" marR="0" lvl="0" indent="0" defTabSz="914400" rtl="0" eaLnBrk="1" fontAlgn="base" latinLnBrk="0" hangingPunct="1">
                <a:lnSpc>
                  <a:spcPct val="100000"/>
                </a:lnSpc>
                <a:spcBef>
                  <a:spcPct val="0"/>
                </a:spcBef>
                <a:spcAft>
                  <a:spcPct val="0"/>
                </a:spcAft>
                <a:buClrTx/>
                <a:buSzTx/>
                <a:buFontTx/>
                <a:buNone/>
                <a:tabLst/>
              </a:pPr>
              <a:r>
                <a:rPr lang="en-US" sz="44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 After the trails</a:t>
              </a:r>
            </a:p>
            <a:p>
              <a:pPr marL="0" marR="0" lvl="0" indent="0" defTabSz="9144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lang="en-US" sz="10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p>
            <a:p>
              <a:pPr marL="0" marR="0" lvl="0" indent="0" defTabSz="914400" rtl="0" eaLnBrk="1" fontAlgn="base" latinLnBrk="0" hangingPunct="1">
                <a:spcBef>
                  <a:spcPct val="0"/>
                </a:spcBef>
                <a:spcAft>
                  <a:spcPct val="0"/>
                </a:spcAft>
                <a:buClrTx/>
                <a:buSzTx/>
                <a:buFontTx/>
                <a:buNone/>
                <a:tabLst/>
              </a:pPr>
              <a:endParaRPr kumimoji="0" lang="en-US" sz="10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a:p>
              <a:pPr marL="0" marR="0" lvl="0" indent="0" defTabSz="914400" rtl="0" eaLnBrk="1" fontAlgn="base" latinLnBrk="0" hangingPunct="1">
                <a:spcBef>
                  <a:spcPct val="0"/>
                </a:spcBef>
                <a:spcAft>
                  <a:spcPct val="0"/>
                </a:spcAft>
                <a:buClrTx/>
                <a:buSzTx/>
                <a:buFontTx/>
                <a:buNone/>
                <a:tabLst/>
              </a:pPr>
              <a:r>
                <a:rPr lang="en-US" sz="4800" b="1" dirty="0" smtClean="0">
                  <a:solidFill>
                    <a:schemeClr val="accent1">
                      <a:lumMod val="75000"/>
                    </a:schemeClr>
                  </a:solidFill>
                  <a:effectLst>
                    <a:outerShdw dist="38100" dir="7200000" algn="ctr" rotWithShape="0">
                      <a:schemeClr val="tx1"/>
                    </a:outerShdw>
                  </a:effectLst>
                  <a:latin typeface="Tempus Sans ITC" pitchFamily="82" charset="0"/>
                  <a:cs typeface="Arial" pitchFamily="34" charset="0"/>
                </a:rPr>
                <a:t>   	-</a:t>
              </a:r>
              <a:endParaRPr kumimoji="0" lang="en-US" sz="4800" b="1" i="0" u="none" strike="noStrike" cap="none" normalizeH="0" baseline="0" dirty="0" smtClean="0">
                <a:ln>
                  <a:noFill/>
                </a:ln>
                <a:solidFill>
                  <a:schemeClr val="accent1">
                    <a:lumMod val="75000"/>
                  </a:schemeClr>
                </a:solidFill>
                <a:effectLst>
                  <a:outerShdw dist="38100" dir="7200000" algn="ctr" rotWithShape="0">
                    <a:schemeClr val="tx1"/>
                  </a:outerShdw>
                </a:effectLst>
                <a:latin typeface="Tempus Sans ITC" pitchFamily="82" charset="0"/>
                <a:cs typeface="Arial" pitchFamily="34" charset="0"/>
              </a:endParaRPr>
            </a:p>
          </p:txBody>
        </p:sp>
        <p:sp>
          <p:nvSpPr>
            <p:cNvPr id="4" name="Rectangle 3"/>
            <p:cNvSpPr>
              <a:spLocks noChangeArrowheads="1"/>
            </p:cNvSpPr>
            <p:nvPr/>
          </p:nvSpPr>
          <p:spPr bwMode="auto">
            <a:xfrm>
              <a:off x="3124200" y="3411855"/>
              <a:ext cx="3886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Oregon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5" name="Rectangle 4"/>
            <p:cNvSpPr>
              <a:spLocks noChangeArrowheads="1"/>
            </p:cNvSpPr>
            <p:nvPr/>
          </p:nvSpPr>
          <p:spPr bwMode="auto">
            <a:xfrm>
              <a:off x="3124200" y="4250055"/>
              <a:ext cx="41910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3"/>
            <p:cNvSpPr>
              <a:spLocks noChangeArrowheads="1"/>
            </p:cNvSpPr>
            <p:nvPr/>
          </p:nvSpPr>
          <p:spPr bwMode="auto">
            <a:xfrm>
              <a:off x="3124200" y="5164455"/>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a:t>
              </a:r>
              <a:r>
                <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The California</a:t>
              </a:r>
              <a:r>
                <a:rPr kumimoji="0" lang="en-US" sz="3800" b="1" i="0" u="none" strike="noStrike" cap="none" normalizeH="0" dirty="0" smtClean="0">
                  <a:ln>
                    <a:noFill/>
                  </a:ln>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pic>
        <p:nvPicPr>
          <p:cNvPr id="65538"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1905000" y="1066800"/>
            <a:ext cx="1188823" cy="1219306"/>
          </a:xfrm>
          <a:prstGeom prst="rect">
            <a:avLst/>
          </a:prstGeom>
          <a:noFill/>
        </p:spPr>
      </p:pic>
      <p:cxnSp>
        <p:nvCxnSpPr>
          <p:cNvPr id="11" name="Straight Connector 10"/>
          <p:cNvCxnSpPr/>
          <p:nvPr/>
        </p:nvCxnSpPr>
        <p:spPr>
          <a:xfrm>
            <a:off x="3962400" y="5029200"/>
            <a:ext cx="3733800" cy="1588"/>
          </a:xfrm>
          <a:prstGeom prst="line">
            <a:avLst/>
          </a:prstGeom>
          <a:ln w="152400">
            <a:solidFill>
              <a:srgbClr val="00B050"/>
            </a:solidFill>
          </a:ln>
          <a:effectLst>
            <a:outerShdw dist="50800" dir="7200000" algn="ctr" rotWithShape="0">
              <a:schemeClr val="tx1"/>
            </a:outerShdw>
          </a:effectLst>
        </p:spPr>
        <p:style>
          <a:lnRef idx="1">
            <a:schemeClr val="accent1"/>
          </a:lnRef>
          <a:fillRef idx="0">
            <a:schemeClr val="accent1"/>
          </a:fillRef>
          <a:effectRef idx="0">
            <a:schemeClr val="accent1"/>
          </a:effectRef>
          <a:fontRef idx="minor">
            <a:schemeClr val="tx1"/>
          </a:fontRef>
        </p:style>
      </p:cxnSp>
      <p:pic>
        <p:nvPicPr>
          <p:cNvPr id="65541" name="Picture 5" descr="C:\Users\Sandra\AppData\Local\Microsoft\Windows\INetCache\IE\XTNHX9F4\covered-wagon-2320902_640[1].png"/>
          <p:cNvPicPr>
            <a:picLocks noChangeAspect="1" noChangeArrowheads="1"/>
          </p:cNvPicPr>
          <p:nvPr/>
        </p:nvPicPr>
        <p:blipFill>
          <a:blip r:embed="rId5"/>
          <a:srcRect/>
          <a:stretch>
            <a:fillRect/>
          </a:stretch>
        </p:blipFill>
        <p:spPr bwMode="auto">
          <a:xfrm>
            <a:off x="-228600" y="4038600"/>
            <a:ext cx="2877857" cy="2819400"/>
          </a:xfrm>
          <a:prstGeom prst="rect">
            <a:avLst/>
          </a:prstGeom>
          <a:noFill/>
        </p:spPr>
      </p:pic>
      <p:sp>
        <p:nvSpPr>
          <p:cNvPr id="15" name="Rectangle 14"/>
          <p:cNvSpPr>
            <a:spLocks noChangeArrowheads="1"/>
          </p:cNvSpPr>
          <p:nvPr/>
        </p:nvSpPr>
        <p:spPr bwMode="auto">
          <a:xfrm>
            <a:off x="3733800" y="4352092"/>
            <a:ext cx="4267200" cy="677108"/>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3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3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39" name="Picture 2" descr="C:\Users\Sandra\AppData\Local\Microsoft\Windows\INetCache\IE\U3FRR2B4\117px-Bueno-verde[1].png"/>
          <p:cNvPicPr>
            <a:picLocks noChangeAspect="1" noChangeArrowheads="1"/>
          </p:cNvPicPr>
          <p:nvPr/>
        </p:nvPicPr>
        <p:blipFill>
          <a:blip r:embed="rId4"/>
          <a:srcRect/>
          <a:stretch>
            <a:fillRect/>
          </a:stretch>
        </p:blipFill>
        <p:spPr bwMode="auto">
          <a:xfrm>
            <a:off x="2514600" y="3048000"/>
            <a:ext cx="1188823" cy="1219306"/>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10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childTnLst>
                                </p:cTn>
                              </p:par>
                              <p:par>
                                <p:cTn id="16" presetID="6" presetClass="emph" presetSubtype="0" fill="hold" grpId="1" nodeType="withEffect">
                                  <p:stCondLst>
                                    <p:cond delay="0"/>
                                  </p:stCondLst>
                                  <p:childTnLst>
                                    <p:animScale>
                                      <p:cBhvr>
                                        <p:cTn id="17" dur="2000" fill="hold"/>
                                        <p:tgtEl>
                                          <p:spTgt spid="15"/>
                                        </p:tgtEl>
                                      </p:cBhvr>
                                      <p:by x="120000" y="120000"/>
                                    </p:animScale>
                                  </p:childTnLst>
                                </p:cTn>
                              </p:par>
                              <p:par>
                                <p:cTn id="18" presetID="64" presetClass="path" presetSubtype="0" accel="50000" decel="50000" fill="hold" grpId="2" nodeType="withEffect">
                                  <p:stCondLst>
                                    <p:cond delay="0"/>
                                  </p:stCondLst>
                                  <p:childTnLst>
                                    <p:animMotion origin="layout" path="M 3.33333E-6 3.7037E-6 L -0.13334 -0.59491 " pathEditMode="relative" rAng="0" ptsTypes="AA">
                                      <p:cBhvr>
                                        <p:cTn id="19" dur="1000" fill="hold"/>
                                        <p:tgtEl>
                                          <p:spTgt spid="15"/>
                                        </p:tgtEl>
                                        <p:attrNameLst>
                                          <p:attrName>ppt_x</p:attrName>
                                          <p:attrName>ppt_y</p:attrName>
                                        </p:attrNameLst>
                                      </p:cBhvr>
                                      <p:rCtr x="-67" y="-297"/>
                                    </p:animMotion>
                                  </p:childTnLst>
                                </p:cTn>
                              </p:par>
                              <p:par>
                                <p:cTn id="20" presetID="10" presetClass="exit" presetSubtype="0" fill="hold" nodeType="withEffect">
                                  <p:stCondLst>
                                    <p:cond delay="0"/>
                                  </p:stCondLst>
                                  <p:childTnLst>
                                    <p:animEffect transition="out" filter="fade">
                                      <p:cBhvr>
                                        <p:cTn id="21" dur="1000"/>
                                        <p:tgtEl>
                                          <p:spTgt spid="11"/>
                                        </p:tgtEl>
                                      </p:cBhvr>
                                    </p:animEffect>
                                    <p:set>
                                      <p:cBhvr>
                                        <p:cTn id="22" dur="1" fill="hold">
                                          <p:stCondLst>
                                            <p:cond delay="999"/>
                                          </p:stCondLst>
                                        </p:cTn>
                                        <p:tgtEl>
                                          <p:spTgt spid="11"/>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1000"/>
                                        <p:tgtEl>
                                          <p:spTgt spid="65538"/>
                                        </p:tgtEl>
                                      </p:cBhvr>
                                    </p:animEffect>
                                    <p:set>
                                      <p:cBhvr>
                                        <p:cTn id="25" dur="1" fill="hold">
                                          <p:stCondLst>
                                            <p:cond delay="999"/>
                                          </p:stCondLst>
                                        </p:cTn>
                                        <p:tgtEl>
                                          <p:spTgt spid="65538"/>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1000"/>
                                        <p:tgtEl>
                                          <p:spTgt spid="39"/>
                                        </p:tgtEl>
                                      </p:cBhvr>
                                    </p:animEffect>
                                    <p:set>
                                      <p:cBhvr>
                                        <p:cTn id="28" dur="1" fill="hold">
                                          <p:stCondLst>
                                            <p:cond delay="999"/>
                                          </p:stCondLst>
                                        </p:cTn>
                                        <p:tgtEl>
                                          <p:spTgt spid="39"/>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1000"/>
                                        <p:tgtEl>
                                          <p:spTgt spid="19"/>
                                        </p:tgtEl>
                                      </p:cBhvr>
                                    </p:animEffect>
                                    <p:set>
                                      <p:cBhvr>
                                        <p:cTn id="31" dur="1" fill="hold">
                                          <p:stCondLst>
                                            <p:cond delay="999"/>
                                          </p:stCondLst>
                                        </p:cTn>
                                        <p:tgtEl>
                                          <p:spTgt spid="19"/>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1000"/>
                                        <p:tgtEl>
                                          <p:spTgt spid="3"/>
                                        </p:tgtEl>
                                      </p:cBhvr>
                                    </p:animEffect>
                                    <p:set>
                                      <p:cBhvr>
                                        <p:cTn id="34" dur="1" fill="hold">
                                          <p:stCondLst>
                                            <p:cond delay="999"/>
                                          </p:stCondLst>
                                        </p:cTn>
                                        <p:tgtEl>
                                          <p:spTgt spid="3"/>
                                        </p:tgtEl>
                                        <p:attrNameLst>
                                          <p:attrName>style.visibility</p:attrName>
                                        </p:attrNameLst>
                                      </p:cBhvr>
                                      <p:to>
                                        <p:strVal val="hidden"/>
                                      </p:to>
                                    </p:set>
                                  </p:childTnLst>
                                </p:cTn>
                              </p:par>
                              <p:par>
                                <p:cTn id="35" presetID="53" presetClass="exit" presetSubtype="0" fill="hold" nodeType="withEffect">
                                  <p:stCondLst>
                                    <p:cond delay="0"/>
                                  </p:stCondLst>
                                  <p:iterate type="lt">
                                    <p:tmPct val="0"/>
                                  </p:iterate>
                                  <p:childTnLst>
                                    <p:anim calcmode="lin" valueType="num">
                                      <p:cBhvr>
                                        <p:cTn id="36" dur="2000"/>
                                        <p:tgtEl>
                                          <p:spTgt spid="65541"/>
                                        </p:tgtEl>
                                        <p:attrNameLst>
                                          <p:attrName>ppt_w</p:attrName>
                                        </p:attrNameLst>
                                      </p:cBhvr>
                                      <p:tavLst>
                                        <p:tav tm="0">
                                          <p:val>
                                            <p:strVal val="ppt_w"/>
                                          </p:val>
                                        </p:tav>
                                        <p:tav tm="100000">
                                          <p:val>
                                            <p:fltVal val="0"/>
                                          </p:val>
                                        </p:tav>
                                      </p:tavLst>
                                    </p:anim>
                                    <p:anim calcmode="lin" valueType="num">
                                      <p:cBhvr>
                                        <p:cTn id="37" dur="2000"/>
                                        <p:tgtEl>
                                          <p:spTgt spid="65541"/>
                                        </p:tgtEl>
                                        <p:attrNameLst>
                                          <p:attrName>ppt_h</p:attrName>
                                        </p:attrNameLst>
                                      </p:cBhvr>
                                      <p:tavLst>
                                        <p:tav tm="0">
                                          <p:val>
                                            <p:strVal val="ppt_h"/>
                                          </p:val>
                                        </p:tav>
                                        <p:tav tm="100000">
                                          <p:val>
                                            <p:fltVal val="0"/>
                                          </p:val>
                                        </p:tav>
                                      </p:tavLst>
                                    </p:anim>
                                    <p:animEffect transition="out" filter="fade">
                                      <p:cBhvr>
                                        <p:cTn id="38" dur="2000"/>
                                        <p:tgtEl>
                                          <p:spTgt spid="65541"/>
                                        </p:tgtEl>
                                      </p:cBhvr>
                                    </p:animEffect>
                                    <p:set>
                                      <p:cBhvr>
                                        <p:cTn id="39" dur="1" fill="hold">
                                          <p:stCondLst>
                                            <p:cond delay="1999"/>
                                          </p:stCondLst>
                                        </p:cTn>
                                        <p:tgtEl>
                                          <p:spTgt spid="65541"/>
                                        </p:tgtEl>
                                        <p:attrNameLst>
                                          <p:attrName>style.visibility</p:attrName>
                                        </p:attrNameLst>
                                      </p:cBhvr>
                                      <p:to>
                                        <p:strVal val="hidden"/>
                                      </p:to>
                                    </p:set>
                                  </p:childTnLst>
                                </p:cTn>
                              </p:par>
                              <p:par>
                                <p:cTn id="40" presetID="10" presetClass="entr" presetSubtype="0" fill="hold" grpId="0" nodeType="withEffect">
                                  <p:stCondLst>
                                    <p:cond delay="5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childTnLst>
                                </p:cTn>
                              </p:par>
                              <p:par>
                                <p:cTn id="43" presetID="10" presetClass="exit" presetSubtype="0" fill="hold" grpId="3" nodeType="withEffect">
                                  <p:stCondLst>
                                    <p:cond delay="500"/>
                                  </p:stCondLst>
                                  <p:childTnLst>
                                    <p:animEffect transition="out" filter="fade">
                                      <p:cBhvr>
                                        <p:cTn id="44" dur="1000"/>
                                        <p:tgtEl>
                                          <p:spTgt spid="15"/>
                                        </p:tgtEl>
                                      </p:cBhvr>
                                    </p:animEffect>
                                    <p:set>
                                      <p:cBhvr>
                                        <p:cTn id="45" dur="1" fill="hold">
                                          <p:stCondLst>
                                            <p:cond delay="999"/>
                                          </p:stCondLst>
                                        </p:cTn>
                                        <p:tgtEl>
                                          <p:spTgt spid="15"/>
                                        </p:tgtEl>
                                        <p:attrNameLst>
                                          <p:attrName>style.visibility</p:attrName>
                                        </p:attrNameLst>
                                      </p:cBhvr>
                                      <p:to>
                                        <p:strVal val="hidden"/>
                                      </p:to>
                                    </p:set>
                                  </p:childTnLst>
                                </p:cTn>
                              </p:par>
                            </p:childTnLst>
                          </p:cTn>
                        </p:par>
                        <p:par>
                          <p:cTn id="46" fill="hold">
                            <p:stCondLst>
                              <p:cond delay="2000"/>
                            </p:stCondLst>
                            <p:childTnLst>
                              <p:par>
                                <p:cTn id="47" presetID="10" presetClass="exit" presetSubtype="0" fill="hold" grpId="0" nodeType="afterEffect">
                                  <p:stCondLst>
                                    <p:cond delay="0"/>
                                  </p:stCondLst>
                                  <p:childTnLst>
                                    <p:animEffect transition="out" filter="fade">
                                      <p:cBhvr>
                                        <p:cTn id="48" dur="1000"/>
                                        <p:tgtEl>
                                          <p:spTgt spid="17"/>
                                        </p:tgtEl>
                                      </p:cBhvr>
                                    </p:animEffect>
                                    <p:set>
                                      <p:cBhvr>
                                        <p:cTn id="49" dur="1" fill="hold">
                                          <p:stCondLst>
                                            <p:cond delay="9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6" grpId="0" animBg="1"/>
      <p:bldP spid="3" grpId="0" animBg="1"/>
      <p:bldP spid="15" grpId="0"/>
      <p:bldP spid="15" grpId="1"/>
      <p:bldP spid="15" grpId="2"/>
      <p:bldP spid="15" grpId="3"/>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49" name="Rectangle 48"/>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grpSp>
        <p:nvGrpSpPr>
          <p:cNvPr id="3" name="Group 28"/>
          <p:cNvGrpSpPr/>
          <p:nvPr/>
        </p:nvGrpSpPr>
        <p:grpSpPr>
          <a:xfrm>
            <a:off x="-3203" y="3048000"/>
            <a:ext cx="8232803" cy="3810000"/>
            <a:chOff x="-3203" y="3048000"/>
            <a:chExt cx="8232803" cy="3810000"/>
          </a:xfrm>
        </p:grpSpPr>
        <p:grpSp>
          <p:nvGrpSpPr>
            <p:cNvPr id="4" name="Group 56"/>
            <p:cNvGrpSpPr/>
            <p:nvPr/>
          </p:nvGrpSpPr>
          <p:grpSpPr>
            <a:xfrm>
              <a:off x="-3203" y="3048000"/>
              <a:ext cx="8232803" cy="3810000"/>
              <a:chOff x="-3203" y="3048000"/>
              <a:chExt cx="8232803" cy="3810000"/>
            </a:xfrm>
          </p:grpSpPr>
          <p:sp useBgFill="1">
            <p:nvSpPr>
              <p:cNvPr id="58" name="TextBox 57"/>
              <p:cNvSpPr txBox="1"/>
              <p:nvPr/>
            </p:nvSpPr>
            <p:spPr>
              <a:xfrm>
                <a:off x="-3203" y="3210262"/>
                <a:ext cx="1042272" cy="2657138"/>
              </a:xfrm>
              <a:prstGeom prst="rect">
                <a:avLst/>
              </a:prstGeom>
            </p:spPr>
            <p:txBody>
              <a:bodyPr wrap="none" rtlCol="0">
                <a:spAutoFit/>
              </a:bodyPr>
              <a:lstStyle/>
              <a:p>
                <a:pPr algn="r">
                  <a:lnSpc>
                    <a:spcPts val="5000"/>
                  </a:lnSpc>
                </a:pPr>
                <a:r>
                  <a:rPr lang="en-US" sz="2400" b="1" dirty="0" smtClean="0"/>
                  <a:t>15,000</a:t>
                </a:r>
              </a:p>
              <a:p>
                <a:pPr algn="r">
                  <a:lnSpc>
                    <a:spcPts val="5000"/>
                  </a:lnSpc>
                </a:pPr>
                <a:r>
                  <a:rPr lang="en-US" sz="2400" b="1" dirty="0" smtClean="0"/>
                  <a:t>10,000</a:t>
                </a:r>
              </a:p>
              <a:p>
                <a:pPr algn="r">
                  <a:lnSpc>
                    <a:spcPts val="5000"/>
                  </a:lnSpc>
                </a:pPr>
                <a:r>
                  <a:rPr lang="en-US" sz="2400" b="1" dirty="0" smtClean="0"/>
                  <a:t>5,000</a:t>
                </a:r>
              </a:p>
              <a:p>
                <a:pPr algn="r">
                  <a:lnSpc>
                    <a:spcPts val="5000"/>
                  </a:lnSpc>
                </a:pPr>
                <a:r>
                  <a:rPr lang="en-US" sz="2400" b="1" dirty="0" smtClean="0"/>
                  <a:t>0</a:t>
                </a:r>
                <a:endParaRPr lang="en-US" sz="2400" b="1" dirty="0"/>
              </a:p>
            </p:txBody>
          </p:sp>
          <p:pic>
            <p:nvPicPr>
              <p:cNvPr id="61" name="Picture 2"/>
              <p:cNvPicPr>
                <a:picLocks noChangeAspect="1" noChangeArrowheads="1"/>
              </p:cNvPicPr>
              <p:nvPr/>
            </p:nvPicPr>
            <p:blipFill>
              <a:blip r:embed="rId2"/>
              <a:srcRect l="14607" t="33302" r="7489" b="12572"/>
              <a:stretch>
                <a:fillRect/>
              </a:stretch>
            </p:blipFill>
            <p:spPr bwMode="auto">
              <a:xfrm>
                <a:off x="914400" y="3048000"/>
                <a:ext cx="7315200" cy="3810000"/>
              </a:xfrm>
              <a:prstGeom prst="rect">
                <a:avLst/>
              </a:prstGeom>
              <a:noFill/>
              <a:ln w="9525">
                <a:noFill/>
                <a:miter lim="800000"/>
                <a:headEnd/>
                <a:tailEnd/>
              </a:ln>
              <a:effectLst/>
            </p:spPr>
          </p:pic>
        </p:grpSp>
        <p:sp useBgFill="1">
          <p:nvSpPr>
            <p:cNvPr id="92" name="Rectangle 91"/>
            <p:cNvSpPr/>
            <p:nvPr/>
          </p:nvSpPr>
          <p:spPr>
            <a:xfrm>
              <a:off x="657613" y="5631145"/>
              <a:ext cx="942587" cy="430887"/>
            </a:xfrm>
            <a:prstGeom prst="rect">
              <a:avLst/>
            </a:prstGeom>
          </p:spPr>
          <p:txBody>
            <a:bodyPr wrap="square" rtlCol="0" anchor="ctr">
              <a:spAutoFit/>
            </a:bodyPr>
            <a:lstStyle/>
            <a:p>
              <a:pPr algn="ctr"/>
              <a:endParaRPr lang="en-US" sz="2200" b="1" dirty="0" smtClean="0">
                <a:solidFill>
                  <a:schemeClr val="bg1"/>
                </a:solidFill>
              </a:endParaRPr>
            </a:p>
          </p:txBody>
        </p:sp>
      </p:grpSp>
      <p:sp>
        <p:nvSpPr>
          <p:cNvPr id="30" name="Freeform 29"/>
          <p:cNvSpPr/>
          <p:nvPr/>
        </p:nvSpPr>
        <p:spPr>
          <a:xfrm>
            <a:off x="1524000" y="5334000"/>
            <a:ext cx="6358861" cy="698269"/>
          </a:xfrm>
          <a:custGeom>
            <a:avLst/>
            <a:gdLst>
              <a:gd name="connsiteX0" fmla="*/ 0 w 7040880"/>
              <a:gd name="connsiteY0" fmla="*/ 0 h 750916"/>
              <a:gd name="connsiteX1" fmla="*/ 6035040 w 7040880"/>
              <a:gd name="connsiteY1" fmla="*/ 698269 h 750916"/>
              <a:gd name="connsiteX2" fmla="*/ 6035040 w 7040880"/>
              <a:gd name="connsiteY2" fmla="*/ 315883 h 750916"/>
              <a:gd name="connsiteX0" fmla="*/ 0 w 6537960"/>
              <a:gd name="connsiteY0" fmla="*/ 0 h 698269"/>
              <a:gd name="connsiteX1" fmla="*/ 6035040 w 6537960"/>
              <a:gd name="connsiteY1" fmla="*/ 698269 h 698269"/>
              <a:gd name="connsiteX2" fmla="*/ 6035040 w 6537960"/>
              <a:gd name="connsiteY2" fmla="*/ 315883 h 698269"/>
              <a:gd name="connsiteX0" fmla="*/ 0 w 6537960"/>
              <a:gd name="connsiteY0" fmla="*/ 0 h 698269"/>
              <a:gd name="connsiteX1" fmla="*/ 6035040 w 6537960"/>
              <a:gd name="connsiteY1" fmla="*/ 698269 h 698269"/>
              <a:gd name="connsiteX2" fmla="*/ 6035040 w 6537960"/>
              <a:gd name="connsiteY2" fmla="*/ 315883 h 698269"/>
              <a:gd name="connsiteX0" fmla="*/ 0 w 6091844"/>
              <a:gd name="connsiteY0" fmla="*/ 0 h 698269"/>
              <a:gd name="connsiteX1" fmla="*/ 6035040 w 6091844"/>
              <a:gd name="connsiteY1" fmla="*/ 698269 h 698269"/>
              <a:gd name="connsiteX2" fmla="*/ 6035040 w 6091844"/>
              <a:gd name="connsiteY2" fmla="*/ 315883 h 698269"/>
            </a:gdLst>
            <a:ahLst/>
            <a:cxnLst>
              <a:cxn ang="0">
                <a:pos x="connsiteX0" y="connsiteY0"/>
              </a:cxn>
              <a:cxn ang="0">
                <a:pos x="connsiteX1" y="connsiteY1"/>
              </a:cxn>
              <a:cxn ang="0">
                <a:pos x="connsiteX2" y="connsiteY2"/>
              </a:cxn>
            </a:cxnLst>
            <a:rect l="l" t="t" r="r" b="b"/>
            <a:pathLst>
              <a:path w="6091844" h="698269">
                <a:moveTo>
                  <a:pt x="0" y="0"/>
                </a:moveTo>
                <a:cubicBezTo>
                  <a:pt x="2514600" y="322811"/>
                  <a:pt x="5029200" y="645622"/>
                  <a:pt x="6035040" y="698269"/>
                </a:cubicBezTo>
                <a:cubicBezTo>
                  <a:pt x="6091844" y="346364"/>
                  <a:pt x="6083531" y="613755"/>
                  <a:pt x="6035040" y="315883"/>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16" name="Straight Connector 15"/>
          <p:cNvCxnSpPr/>
          <p:nvPr/>
        </p:nvCxnSpPr>
        <p:spPr>
          <a:xfrm rot="5400000" flipH="1" flipV="1">
            <a:off x="1331768" y="4033795"/>
            <a:ext cx="2406837" cy="41173"/>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rot="300000">
            <a:off x="4135869" y="5144081"/>
            <a:ext cx="910506" cy="523220"/>
          </a:xfrm>
          <a:prstGeom prst="rect">
            <a:avLst/>
          </a:prstGeom>
          <a:noFill/>
          <a:effectLst/>
        </p:spPr>
        <p:txBody>
          <a:bodyPr wrap="none" rtlCol="0">
            <a:spAutoFit/>
          </a:bodyPr>
          <a:lstStyle/>
          <a:p>
            <a:r>
              <a:rPr lang="en-US" sz="2800" b="1" dirty="0" smtClean="0">
                <a:solidFill>
                  <a:srgbClr val="002060"/>
                </a:solidFill>
                <a:effectLst>
                  <a:outerShdw dist="50800" dir="7200000" algn="ctr" rotWithShape="0">
                    <a:schemeClr val="bg1"/>
                  </a:outerShdw>
                </a:effectLst>
              </a:rPr>
              <a:t>Utah</a:t>
            </a:r>
            <a:endParaRPr lang="en-US" sz="2800" b="1" dirty="0">
              <a:solidFill>
                <a:srgbClr val="002060"/>
              </a:solidFill>
              <a:effectLst>
                <a:outerShdw dist="50800" dir="7200000" algn="ctr" rotWithShape="0">
                  <a:schemeClr val="bg1"/>
                </a:outerShdw>
              </a:effectLst>
            </a:endParaRPr>
          </a:p>
        </p:txBody>
      </p:sp>
      <p:sp>
        <p:nvSpPr>
          <p:cNvPr id="29" name="Freeform 28"/>
          <p:cNvSpPr/>
          <p:nvPr/>
        </p:nvSpPr>
        <p:spPr>
          <a:xfrm>
            <a:off x="2438400" y="4876800"/>
            <a:ext cx="5469774" cy="878379"/>
          </a:xfrm>
          <a:custGeom>
            <a:avLst/>
            <a:gdLst>
              <a:gd name="connsiteX0" fmla="*/ 0 w 5469774"/>
              <a:gd name="connsiteY0" fmla="*/ 562495 h 878379"/>
              <a:gd name="connsiteX1" fmla="*/ 914400 w 5469774"/>
              <a:gd name="connsiteY1" fmla="*/ 495993 h 878379"/>
              <a:gd name="connsiteX2" fmla="*/ 1047403 w 5469774"/>
              <a:gd name="connsiteY2" fmla="*/ 462742 h 878379"/>
              <a:gd name="connsiteX3" fmla="*/ 2061556 w 5469774"/>
              <a:gd name="connsiteY3" fmla="*/ 146859 h 878379"/>
              <a:gd name="connsiteX4" fmla="*/ 2144683 w 5469774"/>
              <a:gd name="connsiteY4" fmla="*/ 96982 h 878379"/>
              <a:gd name="connsiteX5" fmla="*/ 3208712 w 5469774"/>
              <a:gd name="connsiteY5" fmla="*/ 728750 h 878379"/>
              <a:gd name="connsiteX6" fmla="*/ 3325090 w 5469774"/>
              <a:gd name="connsiteY6" fmla="*/ 712124 h 878379"/>
              <a:gd name="connsiteX7" fmla="*/ 4339243 w 5469774"/>
              <a:gd name="connsiteY7" fmla="*/ 612372 h 878379"/>
              <a:gd name="connsiteX8" fmla="*/ 4372494 w 5469774"/>
              <a:gd name="connsiteY8" fmla="*/ 645622 h 878379"/>
              <a:gd name="connsiteX9" fmla="*/ 5469774 w 5469774"/>
              <a:gd name="connsiteY9" fmla="*/ 878379 h 87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9774" h="878379">
                <a:moveTo>
                  <a:pt x="0" y="562495"/>
                </a:moveTo>
                <a:lnTo>
                  <a:pt x="914400" y="495993"/>
                </a:lnTo>
                <a:cubicBezTo>
                  <a:pt x="1088967" y="479368"/>
                  <a:pt x="1047403" y="462742"/>
                  <a:pt x="1047403" y="462742"/>
                </a:cubicBezTo>
                <a:lnTo>
                  <a:pt x="2061556" y="146859"/>
                </a:lnTo>
                <a:cubicBezTo>
                  <a:pt x="2244436" y="85899"/>
                  <a:pt x="1953490" y="0"/>
                  <a:pt x="2144683" y="96982"/>
                </a:cubicBezTo>
                <a:cubicBezTo>
                  <a:pt x="2335876" y="193964"/>
                  <a:pt x="3011978" y="626226"/>
                  <a:pt x="3208712" y="728750"/>
                </a:cubicBezTo>
                <a:cubicBezTo>
                  <a:pt x="3405446" y="831274"/>
                  <a:pt x="3325090" y="712124"/>
                  <a:pt x="3325090" y="712124"/>
                </a:cubicBezTo>
                <a:lnTo>
                  <a:pt x="4339243" y="612372"/>
                </a:lnTo>
                <a:cubicBezTo>
                  <a:pt x="4513810" y="601288"/>
                  <a:pt x="4184072" y="601288"/>
                  <a:pt x="4372494" y="645622"/>
                </a:cubicBezTo>
                <a:cubicBezTo>
                  <a:pt x="4560916" y="689956"/>
                  <a:pt x="5015345" y="784167"/>
                  <a:pt x="5469774" y="878379"/>
                </a:cubicBezTo>
              </a:path>
            </a:pathLst>
          </a:custGeom>
          <a:ln w="76200">
            <a:solidFill>
              <a:schemeClr val="tx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9" name="Group 18"/>
          <p:cNvGrpSpPr/>
          <p:nvPr/>
        </p:nvGrpSpPr>
        <p:grpSpPr>
          <a:xfrm>
            <a:off x="1880837" y="5181600"/>
            <a:ext cx="1170627" cy="1044548"/>
            <a:chOff x="1428486" y="5283740"/>
            <a:chExt cx="1170627" cy="1044548"/>
          </a:xfrm>
        </p:grpSpPr>
        <p:sp useBgFill="1">
          <p:nvSpPr>
            <p:cNvPr id="20" name="Rectangle 19"/>
            <p:cNvSpPr/>
            <p:nvPr/>
          </p:nvSpPr>
          <p:spPr>
            <a:xfrm rot="159720">
              <a:off x="1608513" y="5947288"/>
              <a:ext cx="990600" cy="381000"/>
            </a:xfrm>
            <a:prstGeom prst="rect">
              <a:avLst/>
            </a:prstGeom>
          </p:spPr>
          <p:txBody>
            <a:bodyPr wrap="square" rtlCol="0" anchor="ctr">
              <a:spAutoFit/>
            </a:bodyPr>
            <a:lstStyle/>
            <a:p>
              <a:pPr algn="ctr"/>
              <a:endParaRPr lang="en-US" sz="2200" b="1" dirty="0" smtClean="0">
                <a:solidFill>
                  <a:schemeClr val="bg1"/>
                </a:solidFill>
              </a:endParaRPr>
            </a:p>
          </p:txBody>
        </p:sp>
        <p:grpSp>
          <p:nvGrpSpPr>
            <p:cNvPr id="21" name="Group 96"/>
            <p:cNvGrpSpPr/>
            <p:nvPr/>
          </p:nvGrpSpPr>
          <p:grpSpPr>
            <a:xfrm>
              <a:off x="1428486" y="5283740"/>
              <a:ext cx="1018227" cy="946436"/>
              <a:chOff x="1428486" y="5283740"/>
              <a:chExt cx="1018227" cy="946436"/>
            </a:xfrm>
          </p:grpSpPr>
          <p:cxnSp>
            <p:nvCxnSpPr>
              <p:cNvPr id="22" name="Straight Connector 21"/>
              <p:cNvCxnSpPr/>
              <p:nvPr/>
            </p:nvCxnSpPr>
            <p:spPr>
              <a:xfrm rot="5400000" flipH="1" flipV="1">
                <a:off x="1913313" y="5512340"/>
                <a:ext cx="381000" cy="762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3" name="TextBox 22"/>
              <p:cNvSpPr txBox="1"/>
              <p:nvPr/>
            </p:nvSpPr>
            <p:spPr>
              <a:xfrm>
                <a:off x="1428486" y="5740940"/>
                <a:ext cx="1018227" cy="489236"/>
              </a:xfrm>
              <a:prstGeom prst="rect">
                <a:avLst/>
              </a:prstGeom>
              <a:ln w="50800">
                <a:solidFill>
                  <a:srgbClr val="0070C0"/>
                </a:solidFill>
              </a:ln>
            </p:spPr>
            <p:txBody>
              <a:bodyPr wrap="none" rtlCol="0">
                <a:spAutoFit/>
              </a:bodyPr>
              <a:lstStyle/>
              <a:p>
                <a:pPr>
                  <a:lnSpc>
                    <a:spcPts val="3000"/>
                  </a:lnSpc>
                </a:pPr>
                <a:r>
                  <a:rPr lang="en-US" sz="3200" b="1" dirty="0" smtClean="0">
                    <a:solidFill>
                      <a:srgbClr val="0070C0"/>
                    </a:solidFill>
                    <a:effectLst>
                      <a:outerShdw dist="50800" dir="7200000" algn="ctr" rotWithShape="0">
                        <a:schemeClr val="tx1"/>
                      </a:outerShdw>
                    </a:effectLst>
                  </a:rPr>
                  <a:t>1847</a:t>
                </a:r>
                <a:endParaRPr lang="en-US" sz="3200" b="1" dirty="0">
                  <a:solidFill>
                    <a:srgbClr val="0070C0"/>
                  </a:solidFill>
                  <a:effectLst>
                    <a:outerShdw dist="50800" dir="7200000" algn="ctr" rotWithShape="0">
                      <a:schemeClr val="tx1"/>
                    </a:outerShdw>
                  </a:effectLst>
                </a:endParaRPr>
              </a:p>
            </p:txBody>
          </p:sp>
          <p:sp>
            <p:nvSpPr>
              <p:cNvPr id="24" name="Oval 23"/>
              <p:cNvSpPr/>
              <p:nvPr/>
            </p:nvSpPr>
            <p:spPr>
              <a:xfrm>
                <a:off x="1913313" y="5283740"/>
                <a:ext cx="304800" cy="304800"/>
              </a:xfrm>
              <a:prstGeom prst="ellipse">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3074" name="Picture 2"/>
          <p:cNvPicPr>
            <a:picLocks noChangeAspect="1" noChangeArrowheads="1"/>
          </p:cNvPicPr>
          <p:nvPr/>
        </p:nvPicPr>
        <p:blipFill>
          <a:blip r:embed="rId3"/>
          <a:srcRect/>
          <a:stretch>
            <a:fillRect/>
          </a:stretch>
        </p:blipFill>
        <p:spPr bwMode="auto">
          <a:xfrm>
            <a:off x="983348" y="1146175"/>
            <a:ext cx="1666189" cy="1749425"/>
          </a:xfrm>
          <a:prstGeom prst="rect">
            <a:avLst/>
          </a:prstGeom>
          <a:noFill/>
          <a:ln w="9525">
            <a:noFill/>
            <a:miter lim="800000"/>
            <a:headEnd/>
            <a:tailEnd/>
          </a:ln>
          <a:effectLst/>
        </p:spPr>
      </p:pic>
      <p:pic>
        <p:nvPicPr>
          <p:cNvPr id="25" name="Picture 6"/>
          <p:cNvPicPr>
            <a:picLocks noChangeAspect="1" noChangeArrowheads="1"/>
          </p:cNvPicPr>
          <p:nvPr/>
        </p:nvPicPr>
        <p:blipFill>
          <a:blip r:embed="rId4"/>
          <a:srcRect l="35553" t="40948" r="3134" b="20313"/>
          <a:stretch>
            <a:fillRect/>
          </a:stretch>
        </p:blipFill>
        <p:spPr bwMode="auto">
          <a:xfrm>
            <a:off x="0" y="1828800"/>
            <a:ext cx="9144000" cy="16002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2000"/>
                                        <p:tgtEl>
                                          <p:spTgt spid="25"/>
                                        </p:tgtEl>
                                      </p:cBhvr>
                                    </p:animEffect>
                                    <p:anim calcmode="lin" valueType="num">
                                      <p:cBhvr>
                                        <p:cTn id="13" dur="2000" fill="hold"/>
                                        <p:tgtEl>
                                          <p:spTgt spid="25"/>
                                        </p:tgtEl>
                                        <p:attrNameLst>
                                          <p:attrName>ppt_x</p:attrName>
                                        </p:attrNameLst>
                                      </p:cBhvr>
                                      <p:tavLst>
                                        <p:tav tm="0">
                                          <p:val>
                                            <p:strVal val="#ppt_x"/>
                                          </p:val>
                                        </p:tav>
                                        <p:tav tm="100000">
                                          <p:val>
                                            <p:strVal val="#ppt_x"/>
                                          </p:val>
                                        </p:tav>
                                      </p:tavLst>
                                    </p:anim>
                                    <p:anim calcmode="lin" valueType="num">
                                      <p:cBhvr>
                                        <p:cTn id="14" dur="2000" fill="hold"/>
                                        <p:tgtEl>
                                          <p:spTgt spid="25"/>
                                        </p:tgtEl>
                                        <p:attrNameLst>
                                          <p:attrName>ppt_y</p:attrName>
                                        </p:attrNameLst>
                                      </p:cBhvr>
                                      <p:tavLst>
                                        <p:tav tm="0">
                                          <p:val>
                                            <p:strVal val="#ppt_y+.1"/>
                                          </p:val>
                                        </p:tav>
                                        <p:tav tm="100000">
                                          <p:val>
                                            <p:strVal val="#ppt_y"/>
                                          </p:val>
                                        </p:tav>
                                      </p:tavLst>
                                    </p:anim>
                                  </p:childTnLst>
                                </p:cTn>
                              </p:par>
                              <p:par>
                                <p:cTn id="15" presetID="10" presetClass="exit" presetSubtype="0" fill="hold" nodeType="withEffect">
                                  <p:stCondLst>
                                    <p:cond delay="0"/>
                                  </p:stCondLst>
                                  <p:childTnLst>
                                    <p:animEffect transition="out" filter="fade">
                                      <p:cBhvr>
                                        <p:cTn id="16" dur="1000"/>
                                        <p:tgtEl>
                                          <p:spTgt spid="3074"/>
                                        </p:tgtEl>
                                      </p:cBhvr>
                                    </p:animEffect>
                                    <p:set>
                                      <p:cBhvr>
                                        <p:cTn id="17" dur="1" fill="hold">
                                          <p:stCondLst>
                                            <p:cond delay="999"/>
                                          </p:stCondLst>
                                        </p:cTn>
                                        <p:tgtEl>
                                          <p:spTgt spid="3074"/>
                                        </p:tgtEl>
                                        <p:attrNameLst>
                                          <p:attrName>style.visibility</p:attrName>
                                        </p:attrNameLst>
                                      </p:cBhvr>
                                      <p:to>
                                        <p:strVal val="hidden"/>
                                      </p:to>
                                    </p:set>
                                  </p:childTnLst>
                                </p:cTn>
                              </p:par>
                              <p:par>
                                <p:cTn id="18" presetID="10" presetClass="exit" presetSubtype="0" fill="hold" nodeType="withEffect">
                                  <p:stCondLst>
                                    <p:cond delay="0"/>
                                  </p:stCondLst>
                                  <p:childTnLst>
                                    <p:animEffect transition="out" filter="fade">
                                      <p:cBhvr>
                                        <p:cTn id="19" dur="1000"/>
                                        <p:tgtEl>
                                          <p:spTgt spid="16"/>
                                        </p:tgtEl>
                                      </p:cBhvr>
                                    </p:animEffect>
                                    <p:set>
                                      <p:cBhvr>
                                        <p:cTn id="20" dur="1" fill="hold">
                                          <p:stCondLst>
                                            <p:cond delay="999"/>
                                          </p:stCondLst>
                                        </p:cTn>
                                        <p:tgtEl>
                                          <p:spTgt spid="16"/>
                                        </p:tgtEl>
                                        <p:attrNameLst>
                                          <p:attrName>style.visibility</p:attrName>
                                        </p:attrNameLst>
                                      </p:cBhvr>
                                      <p:to>
                                        <p:strVal val="hidden"/>
                                      </p:to>
                                    </p:set>
                                  </p:childTnLst>
                                </p:cTn>
                              </p:par>
                              <p:par>
                                <p:cTn id="21" presetID="10" presetClass="exit" presetSubtype="0" fill="hold" nodeType="withEffect">
                                  <p:stCondLst>
                                    <p:cond delay="0"/>
                                  </p:stCondLst>
                                  <p:childTnLst>
                                    <p:animEffect transition="out" filter="fade">
                                      <p:cBhvr>
                                        <p:cTn id="22" dur="1000"/>
                                        <p:tgtEl>
                                          <p:spTgt spid="19"/>
                                        </p:tgtEl>
                                      </p:cBhvr>
                                    </p:animEffect>
                                    <p:set>
                                      <p:cBhvr>
                                        <p:cTn id="23" dur="1" fill="hold">
                                          <p:stCondLst>
                                            <p:cond delay="999"/>
                                          </p:stCondLst>
                                        </p:cTn>
                                        <p:tgtEl>
                                          <p:spTgt spid="19"/>
                                        </p:tgtEl>
                                        <p:attrNameLst>
                                          <p:attrName>style.visibility</p:attrName>
                                        </p:attrNameLst>
                                      </p:cBhvr>
                                      <p:to>
                                        <p:strVal val="hidden"/>
                                      </p:to>
                                    </p:set>
                                  </p:childTnLst>
                                </p:cTn>
                              </p:par>
                              <p:par>
                                <p:cTn id="24" presetID="10" presetClass="exit" presetSubtype="0" fill="hold" nodeType="withEffect">
                                  <p:stCondLst>
                                    <p:cond delay="0"/>
                                  </p:stCondLst>
                                  <p:childTnLst>
                                    <p:animEffect transition="out" filter="fade">
                                      <p:cBhvr>
                                        <p:cTn id="25" dur="1000"/>
                                        <p:tgtEl>
                                          <p:spTgt spid="3"/>
                                        </p:tgtEl>
                                      </p:cBhvr>
                                    </p:animEffect>
                                    <p:set>
                                      <p:cBhvr>
                                        <p:cTn id="26" dur="1" fill="hold">
                                          <p:stCondLst>
                                            <p:cond delay="999"/>
                                          </p:stCondLst>
                                        </p:cTn>
                                        <p:tgtEl>
                                          <p:spTgt spid="3"/>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1000"/>
                                        <p:tgtEl>
                                          <p:spTgt spid="30"/>
                                        </p:tgtEl>
                                      </p:cBhvr>
                                    </p:animEffect>
                                    <p:set>
                                      <p:cBhvr>
                                        <p:cTn id="29" dur="1" fill="hold">
                                          <p:stCondLst>
                                            <p:cond delay="999"/>
                                          </p:stCondLst>
                                        </p:cTn>
                                        <p:tgtEl>
                                          <p:spTgt spid="30"/>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00"/>
                                        <p:tgtEl>
                                          <p:spTgt spid="29"/>
                                        </p:tgtEl>
                                      </p:cBhvr>
                                    </p:animEffect>
                                    <p:set>
                                      <p:cBhvr>
                                        <p:cTn id="32" dur="1" fill="hold">
                                          <p:stCondLst>
                                            <p:cond delay="999"/>
                                          </p:stCondLst>
                                        </p:cTn>
                                        <p:tgtEl>
                                          <p:spTgt spid="29"/>
                                        </p:tgtEl>
                                        <p:attrNameLst>
                                          <p:attrName>style.visibility</p:attrName>
                                        </p:attrNameLst>
                                      </p:cBhvr>
                                      <p:to>
                                        <p:strVal val="hidden"/>
                                      </p:to>
                                    </p:set>
                                  </p:childTnLst>
                                </p:cTn>
                              </p:par>
                              <p:par>
                                <p:cTn id="33" presetID="10" presetClass="exit" presetSubtype="0" fill="hold" grpId="0" nodeType="withEffect">
                                  <p:stCondLst>
                                    <p:cond delay="0"/>
                                  </p:stCondLst>
                                  <p:childTnLst>
                                    <p:animEffect transition="out" filter="fade">
                                      <p:cBhvr>
                                        <p:cTn id="34" dur="1000"/>
                                        <p:tgtEl>
                                          <p:spTgt spid="28"/>
                                        </p:tgtEl>
                                      </p:cBhvr>
                                    </p:animEffect>
                                    <p:set>
                                      <p:cBhvr>
                                        <p:cTn id="35" dur="1" fill="hold">
                                          <p:stCondLst>
                                            <p:cond delay="999"/>
                                          </p:stCondLst>
                                        </p:cTn>
                                        <p:tgtEl>
                                          <p:spTgt spid="28"/>
                                        </p:tgtEl>
                                        <p:attrNameLst>
                                          <p:attrName>style.visibility</p:attrName>
                                        </p:attrNameLst>
                                      </p:cBhvr>
                                      <p:to>
                                        <p:strVal val="hidden"/>
                                      </p:to>
                                    </p:set>
                                  </p:childTnLst>
                                </p:cTn>
                              </p:par>
                              <p:par>
                                <p:cTn id="36" presetID="10" presetClass="entr" presetSubtype="0"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0" grpId="0" animBg="1"/>
      <p:bldP spid="30" grpId="1" animBg="1"/>
      <p:bldP spid="28" grpId="0"/>
      <p:bldP spid="2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pic>
        <p:nvPicPr>
          <p:cNvPr id="21"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7"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7"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6"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2590800" y="685800"/>
            <a:ext cx="1143000" cy="3347886"/>
            <a:chOff x="2590800" y="685800"/>
            <a:chExt cx="1143000" cy="3347886"/>
          </a:xfrm>
        </p:grpSpPr>
        <p:grpSp>
          <p:nvGrpSpPr>
            <p:cNvPr id="73" name="Group 72"/>
            <p:cNvGrpSpPr/>
            <p:nvPr/>
          </p:nvGrpSpPr>
          <p:grpSpPr>
            <a:xfrm>
              <a:off x="2590800" y="685800"/>
              <a:ext cx="1143000" cy="3347886"/>
              <a:chOff x="2590800" y="685800"/>
              <a:chExt cx="1143000" cy="3347886"/>
            </a:xfrm>
          </p:grpSpPr>
          <p:grpSp>
            <p:nvGrpSpPr>
              <p:cNvPr id="55"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6"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65" name="Straight Connector 64"/>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66" name="TextBox 65"/>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59" name="Oval 5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6" name="Straight Connector 75"/>
          <p:cNvCxnSpPr>
            <a:stCxn id="30" idx="0"/>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5486400" y="2362200"/>
            <a:ext cx="1676400" cy="4572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162800" y="2362200"/>
            <a:ext cx="1676400" cy="3048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1524000" y="685800"/>
            <a:ext cx="1340031" cy="2514600"/>
            <a:chOff x="1524000" y="685800"/>
            <a:chExt cx="1340031" cy="2514600"/>
          </a:xfrm>
        </p:grpSpPr>
        <p:grpSp>
          <p:nvGrpSpPr>
            <p:cNvPr id="60" name="Group 59"/>
            <p:cNvGrpSpPr/>
            <p:nvPr/>
          </p:nvGrpSpPr>
          <p:grpSpPr>
            <a:xfrm>
              <a:off x="1524000" y="685800"/>
              <a:ext cx="1048206" cy="2514600"/>
              <a:chOff x="1524000" y="685800"/>
              <a:chExt cx="1048206" cy="2514600"/>
            </a:xfrm>
          </p:grpSpPr>
          <p:grpSp>
            <p:nvGrpSpPr>
              <p:cNvPr id="51" name="Group 50"/>
              <p:cNvGrpSpPr/>
              <p:nvPr/>
            </p:nvGrpSpPr>
            <p:grpSpPr>
              <a:xfrm>
                <a:off x="1524000" y="685800"/>
                <a:ext cx="1048206" cy="2439918"/>
                <a:chOff x="1524000" y="685800"/>
                <a:chExt cx="1048206" cy="2439918"/>
              </a:xfrm>
            </p:grpSpPr>
            <p:cxnSp>
              <p:nvCxnSpPr>
                <p:cNvPr id="48" name="Straight Connector 47"/>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5"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58" name="Oval 5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1" name="TextBox 70"/>
            <p:cNvSpPr txBox="1"/>
            <p:nvPr/>
          </p:nvSpPr>
          <p:spPr>
            <a:xfrm>
              <a:off x="2057400" y="25908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nvGrpSpPr>
          <p:cNvPr id="74" name="Group 73"/>
          <p:cNvGrpSpPr/>
          <p:nvPr/>
        </p:nvGrpSpPr>
        <p:grpSpPr>
          <a:xfrm>
            <a:off x="3505200" y="685800"/>
            <a:ext cx="1295400" cy="3352800"/>
            <a:chOff x="3505200" y="685800"/>
            <a:chExt cx="1295400" cy="3352800"/>
          </a:xfrm>
        </p:grpSpPr>
        <p:grpSp>
          <p:nvGrpSpPr>
            <p:cNvPr id="64" name="Group 63"/>
            <p:cNvGrpSpPr/>
            <p:nvPr/>
          </p:nvGrpSpPr>
          <p:grpSpPr>
            <a:xfrm>
              <a:off x="3886200" y="685800"/>
              <a:ext cx="914400" cy="2514600"/>
              <a:chOff x="3886200" y="685800"/>
              <a:chExt cx="914400" cy="2514600"/>
            </a:xfrm>
          </p:grpSpPr>
          <p:pic>
            <p:nvPicPr>
              <p:cNvPr id="36867"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61" name="Straight Connector 60"/>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9" name="Straight Connector 6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sp>
        <p:nvSpPr>
          <p:cNvPr id="89" name="TextBox 88"/>
          <p:cNvSpPr txBox="1"/>
          <p:nvPr/>
        </p:nvSpPr>
        <p:spPr>
          <a:xfrm rot="20371740">
            <a:off x="1110387" y="1848988"/>
            <a:ext cx="151721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captured</a:t>
            </a:r>
            <a:endParaRPr lang="en-US" sz="2800" b="1" dirty="0">
              <a:solidFill>
                <a:srgbClr val="FF0000"/>
              </a:solidFill>
              <a:effectLst>
                <a:outerShdw dist="50800" dir="7200000" algn="ctr" rotWithShape="0">
                  <a:schemeClr val="tx1"/>
                </a:outerShdw>
              </a:effectLst>
            </a:endParaRPr>
          </a:p>
        </p:txBody>
      </p:sp>
      <p:sp>
        <p:nvSpPr>
          <p:cNvPr id="90" name="TextBox 89"/>
          <p:cNvSpPr txBox="1"/>
          <p:nvPr/>
        </p:nvSpPr>
        <p:spPr>
          <a:xfrm rot="20371740">
            <a:off x="3038381" y="1112049"/>
            <a:ext cx="788999" cy="523220"/>
          </a:xfrm>
          <a:prstGeom prst="rect">
            <a:avLst/>
          </a:prstGeom>
          <a:solidFill>
            <a:schemeClr val="bg1">
              <a:lumMod val="75000"/>
              <a:alpha val="84000"/>
            </a:schemeClr>
          </a:solidFill>
        </p:spPr>
        <p:txBody>
          <a:bodyPr wrap="none" rtlCol="0">
            <a:spAutoFit/>
          </a:bodyPr>
          <a:lstStyle/>
          <a:p>
            <a:r>
              <a:rPr lang="en-US" sz="2800" b="1" dirty="0" smtClean="0">
                <a:solidFill>
                  <a:srgbClr val="FF0000"/>
                </a:solidFill>
                <a:effectLst>
                  <a:outerShdw dist="50800" dir="7200000" algn="ctr" rotWithShape="0">
                    <a:schemeClr val="tx1"/>
                  </a:outerShdw>
                </a:effectLst>
              </a:rPr>
              <a:t>dies</a:t>
            </a:r>
            <a:endParaRPr lang="en-US" sz="2800" b="1" dirty="0">
              <a:solidFill>
                <a:srgbClr val="FF0000"/>
              </a:solidFill>
              <a:effectLst>
                <a:outerShdw dist="50800" dir="7200000" algn="ctr" rotWithShape="0">
                  <a:schemeClr val="tx1"/>
                </a:outerShdw>
              </a:effectLst>
            </a:endParaRPr>
          </a:p>
        </p:txBody>
      </p:sp>
      <p:sp>
        <p:nvSpPr>
          <p:cNvPr id="92" name="TextBox 91"/>
          <p:cNvSpPr txBox="1"/>
          <p:nvPr/>
        </p:nvSpPr>
        <p:spPr>
          <a:xfrm rot="978200">
            <a:off x="4310039" y="1422313"/>
            <a:ext cx="1522020" cy="523220"/>
          </a:xfrm>
          <a:prstGeom prst="rect">
            <a:avLst/>
          </a:prstGeom>
          <a:noFill/>
        </p:spPr>
        <p:txBody>
          <a:bodyPr wrap="none" rtlCol="0">
            <a:spAutoFit/>
          </a:bodyPr>
          <a:lstStyle/>
          <a:p>
            <a:r>
              <a:rPr lang="en-US" sz="2800" b="1" dirty="0" smtClean="0">
                <a:solidFill>
                  <a:srgbClr val="FF0000"/>
                </a:solidFill>
                <a:effectLst>
                  <a:outerShdw dist="50800" dir="7200000" algn="ctr" rotWithShape="0">
                    <a:schemeClr val="tx1"/>
                  </a:outerShdw>
                </a:effectLst>
              </a:rPr>
              <a:t>amputee</a:t>
            </a:r>
            <a:endParaRPr lang="en-US" sz="2800" b="1" dirty="0">
              <a:solidFill>
                <a:srgbClr val="FF0000"/>
              </a:solidFill>
              <a:effectLst>
                <a:outerShdw dist="50800" dir="7200000" algn="ctr" rotWithShape="0">
                  <a:schemeClr val="tx1"/>
                </a:outerShdw>
              </a:effectLst>
            </a:endParaRPr>
          </a:p>
        </p:txBody>
      </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2"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2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3" name="Group 102"/>
          <p:cNvGrpSpPr/>
          <p:nvPr/>
        </p:nvGrpSpPr>
        <p:grpSpPr>
          <a:xfrm>
            <a:off x="5775058" y="6248400"/>
            <a:ext cx="3368942" cy="461665"/>
            <a:chOff x="5851258" y="7467600"/>
            <a:chExt cx="3368942" cy="461665"/>
          </a:xfrm>
        </p:grpSpPr>
        <p:grpSp>
          <p:nvGrpSpPr>
            <p:cNvPr id="104"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wipe(down)">
                                      <p:cBhvr>
                                        <p:cTn id="7" dur="10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wipe(down)">
                                      <p:cBhvr>
                                        <p:cTn id="12" dur="1000"/>
                                        <p:tgtEl>
                                          <p:spTgt spid="3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wipe(left)">
                                      <p:cBhvr>
                                        <p:cTn id="17" dur="2000"/>
                                        <p:tgtEl>
                                          <p:spTgt spid="7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4">
                                            <p:txEl>
                                              <p:pRg st="0" end="0"/>
                                            </p:txEl>
                                          </p:spTgt>
                                        </p:tgtEl>
                                        <p:attrNameLst>
                                          <p:attrName>style.visibility</p:attrName>
                                        </p:attrNameLst>
                                      </p:cBhvr>
                                      <p:to>
                                        <p:strVal val="visible"/>
                                      </p:to>
                                    </p:set>
                                    <p:animEffect transition="in" filter="wipe(down)">
                                      <p:cBhvr>
                                        <p:cTn id="22" dur="1000"/>
                                        <p:tgtEl>
                                          <p:spTgt spid="14">
                                            <p:txEl>
                                              <p:pRg st="0" end="0"/>
                                            </p:txEl>
                                          </p:spTgt>
                                        </p:tgtEl>
                                      </p:cBhvr>
                                    </p:animEffect>
                                  </p:childTnLst>
                                </p:cTn>
                              </p:par>
                            </p:childTnLst>
                          </p:cTn>
                        </p:par>
                        <p:par>
                          <p:cTn id="23" fill="hold">
                            <p:stCondLst>
                              <p:cond delay="1000"/>
                            </p:stCondLst>
                            <p:childTnLst>
                              <p:par>
                                <p:cTn id="24" presetID="22" presetClass="entr" presetSubtype="4"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wipe(down)">
                                      <p:cBhvr>
                                        <p:cTn id="26" dur="500"/>
                                        <p:tgtEl>
                                          <p:spTgt spid="2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4">
                                            <p:txEl>
                                              <p:pRg st="1" end="1"/>
                                            </p:txEl>
                                          </p:spTgt>
                                        </p:tgtEl>
                                        <p:attrNameLst>
                                          <p:attrName>style.visibility</p:attrName>
                                        </p:attrNameLst>
                                      </p:cBhvr>
                                      <p:to>
                                        <p:strVal val="visible"/>
                                      </p:to>
                                    </p:set>
                                    <p:animEffect transition="in" filter="wipe(down)">
                                      <p:cBhvr>
                                        <p:cTn id="31" dur="1000"/>
                                        <p:tgtEl>
                                          <p:spTgt spid="14">
                                            <p:txEl>
                                              <p:pRg st="1" end="1"/>
                                            </p:txEl>
                                          </p:spTgt>
                                        </p:tgtEl>
                                      </p:cBhvr>
                                    </p:animEffect>
                                  </p:childTnLst>
                                </p:cTn>
                              </p:par>
                            </p:childTnLst>
                          </p:cTn>
                        </p:par>
                        <p:par>
                          <p:cTn id="32" fill="hold">
                            <p:stCondLst>
                              <p:cond delay="1000"/>
                            </p:stCondLst>
                            <p:childTnLst>
                              <p:par>
                                <p:cTn id="33" presetID="22" presetClass="entr" presetSubtype="4"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wipe(down)">
                                      <p:cBhvr>
                                        <p:cTn id="35" dur="500"/>
                                        <p:tgtEl>
                                          <p:spTgt spid="2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78"/>
                                        </p:tgtEl>
                                        <p:attrNameLst>
                                          <p:attrName>style.visibility</p:attrName>
                                        </p:attrNameLst>
                                      </p:cBhvr>
                                      <p:to>
                                        <p:strVal val="visible"/>
                                      </p:to>
                                    </p:set>
                                    <p:animEffect transition="in" filter="wipe(left)">
                                      <p:cBhvr>
                                        <p:cTn id="40" dur="2000"/>
                                        <p:tgtEl>
                                          <p:spTgt spid="78"/>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14">
                                            <p:txEl>
                                              <p:pRg st="2" end="2"/>
                                            </p:txEl>
                                          </p:spTgt>
                                        </p:tgtEl>
                                        <p:attrNameLst>
                                          <p:attrName>style.visibility</p:attrName>
                                        </p:attrNameLst>
                                      </p:cBhvr>
                                      <p:to>
                                        <p:strVal val="visible"/>
                                      </p:to>
                                    </p:set>
                                    <p:animEffect transition="in" filter="wipe(down)">
                                      <p:cBhvr>
                                        <p:cTn id="45" dur="1000"/>
                                        <p:tgtEl>
                                          <p:spTgt spid="14">
                                            <p:txEl>
                                              <p:pRg st="2" end="2"/>
                                            </p:txEl>
                                          </p:spTgt>
                                        </p:tgtEl>
                                      </p:cBhvr>
                                    </p:animEffect>
                                  </p:childTnLst>
                                </p:cTn>
                              </p:par>
                            </p:childTnLst>
                          </p:cTn>
                        </p:par>
                        <p:par>
                          <p:cTn id="46" fill="hold">
                            <p:stCondLst>
                              <p:cond delay="1000"/>
                            </p:stCondLst>
                            <p:childTnLst>
                              <p:par>
                                <p:cTn id="47" presetID="22" presetClass="entr" presetSubtype="4" fill="hold" nodeType="after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wipe(down)">
                                      <p:cBhvr>
                                        <p:cTn id="49" dur="500"/>
                                        <p:tgtEl>
                                          <p:spTgt spid="3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72"/>
                                        </p:tgtEl>
                                        <p:attrNameLst>
                                          <p:attrName>style.visibility</p:attrName>
                                        </p:attrNameLst>
                                      </p:cBhvr>
                                      <p:to>
                                        <p:strVal val="visible"/>
                                      </p:to>
                                    </p:set>
                                    <p:animEffect transition="in" filter="wipe(down)">
                                      <p:cBhvr>
                                        <p:cTn id="54" dur="1000"/>
                                        <p:tgtEl>
                                          <p:spTgt spid="72"/>
                                        </p:tgtEl>
                                      </p:cBhvr>
                                    </p:animEffect>
                                  </p:childTnLst>
                                </p:cTn>
                              </p:par>
                            </p:childTnLst>
                          </p:cTn>
                        </p:par>
                        <p:par>
                          <p:cTn id="55" fill="hold">
                            <p:stCondLst>
                              <p:cond delay="1000"/>
                            </p:stCondLst>
                            <p:childTnLst>
                              <p:par>
                                <p:cTn id="56" presetID="53" presetClass="entr" presetSubtype="0" fill="hold" grpId="0" nodeType="afterEffect">
                                  <p:stCondLst>
                                    <p:cond delay="0"/>
                                  </p:stCondLst>
                                  <p:childTnLst>
                                    <p:set>
                                      <p:cBhvr>
                                        <p:cTn id="57" dur="1" fill="hold">
                                          <p:stCondLst>
                                            <p:cond delay="0"/>
                                          </p:stCondLst>
                                        </p:cTn>
                                        <p:tgtEl>
                                          <p:spTgt spid="89"/>
                                        </p:tgtEl>
                                        <p:attrNameLst>
                                          <p:attrName>style.visibility</p:attrName>
                                        </p:attrNameLst>
                                      </p:cBhvr>
                                      <p:to>
                                        <p:strVal val="visible"/>
                                      </p:to>
                                    </p:set>
                                    <p:anim calcmode="lin" valueType="num">
                                      <p:cBhvr>
                                        <p:cTn id="58" dur="1000" fill="hold"/>
                                        <p:tgtEl>
                                          <p:spTgt spid="89"/>
                                        </p:tgtEl>
                                        <p:attrNameLst>
                                          <p:attrName>ppt_w</p:attrName>
                                        </p:attrNameLst>
                                      </p:cBhvr>
                                      <p:tavLst>
                                        <p:tav tm="0">
                                          <p:val>
                                            <p:fltVal val="0"/>
                                          </p:val>
                                        </p:tav>
                                        <p:tav tm="100000">
                                          <p:val>
                                            <p:strVal val="#ppt_w"/>
                                          </p:val>
                                        </p:tav>
                                      </p:tavLst>
                                    </p:anim>
                                    <p:anim calcmode="lin" valueType="num">
                                      <p:cBhvr>
                                        <p:cTn id="59" dur="1000" fill="hold"/>
                                        <p:tgtEl>
                                          <p:spTgt spid="89"/>
                                        </p:tgtEl>
                                        <p:attrNameLst>
                                          <p:attrName>ppt_h</p:attrName>
                                        </p:attrNameLst>
                                      </p:cBhvr>
                                      <p:tavLst>
                                        <p:tav tm="0">
                                          <p:val>
                                            <p:fltVal val="0"/>
                                          </p:val>
                                        </p:tav>
                                        <p:tav tm="100000">
                                          <p:val>
                                            <p:strVal val="#ppt_h"/>
                                          </p:val>
                                        </p:tav>
                                      </p:tavLst>
                                    </p:anim>
                                    <p:animEffect transition="in" filter="fade">
                                      <p:cBhvr>
                                        <p:cTn id="60" dur="1000"/>
                                        <p:tgtEl>
                                          <p:spTgt spid="89"/>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1000"/>
                                        <p:tgtEl>
                                          <p:spTgt spid="89"/>
                                        </p:tgtEl>
                                      </p:cBhvr>
                                    </p:animEffect>
                                    <p:set>
                                      <p:cBhvr>
                                        <p:cTn id="65" dur="1" fill="hold">
                                          <p:stCondLst>
                                            <p:cond delay="999"/>
                                          </p:stCondLst>
                                        </p:cTn>
                                        <p:tgtEl>
                                          <p:spTgt spid="89"/>
                                        </p:tgtEl>
                                        <p:attrNameLst>
                                          <p:attrName>style.visibility</p:attrName>
                                        </p:attrNameLst>
                                      </p:cBhvr>
                                      <p:to>
                                        <p:strVal val="hidden"/>
                                      </p:to>
                                    </p:set>
                                  </p:childTnLst>
                                </p:cTn>
                              </p:par>
                            </p:childTnLst>
                          </p:cTn>
                        </p:par>
                        <p:par>
                          <p:cTn id="66" fill="hold">
                            <p:stCondLst>
                              <p:cond delay="1000"/>
                            </p:stCondLst>
                            <p:childTnLst>
                              <p:par>
                                <p:cTn id="67" presetID="22" presetClass="entr" presetSubtype="4" fill="hold" nodeType="afterEffect">
                                  <p:stCondLst>
                                    <p:cond delay="0"/>
                                  </p:stCondLst>
                                  <p:childTnLst>
                                    <p:set>
                                      <p:cBhvr>
                                        <p:cTn id="68" dur="1" fill="hold">
                                          <p:stCondLst>
                                            <p:cond delay="0"/>
                                          </p:stCondLst>
                                        </p:cTn>
                                        <p:tgtEl>
                                          <p:spTgt spid="88"/>
                                        </p:tgtEl>
                                        <p:attrNameLst>
                                          <p:attrName>style.visibility</p:attrName>
                                        </p:attrNameLst>
                                      </p:cBhvr>
                                      <p:to>
                                        <p:strVal val="visible"/>
                                      </p:to>
                                    </p:set>
                                    <p:animEffect transition="in" filter="wipe(down)">
                                      <p:cBhvr>
                                        <p:cTn id="69" dur="1000"/>
                                        <p:tgtEl>
                                          <p:spTgt spid="88"/>
                                        </p:tgtEl>
                                      </p:cBhvr>
                                    </p:animEffect>
                                  </p:childTnLst>
                                </p:cTn>
                              </p:par>
                            </p:childTnLst>
                          </p:cTn>
                        </p:par>
                        <p:par>
                          <p:cTn id="70" fill="hold">
                            <p:stCondLst>
                              <p:cond delay="2000"/>
                            </p:stCondLst>
                            <p:childTnLst>
                              <p:par>
                                <p:cTn id="71" presetID="53" presetClass="entr" presetSubtype="0" fill="hold" grpId="0" nodeType="afterEffect">
                                  <p:stCondLst>
                                    <p:cond delay="0"/>
                                  </p:stCondLst>
                                  <p:childTnLst>
                                    <p:set>
                                      <p:cBhvr>
                                        <p:cTn id="72" dur="1" fill="hold">
                                          <p:stCondLst>
                                            <p:cond delay="0"/>
                                          </p:stCondLst>
                                        </p:cTn>
                                        <p:tgtEl>
                                          <p:spTgt spid="90"/>
                                        </p:tgtEl>
                                        <p:attrNameLst>
                                          <p:attrName>style.visibility</p:attrName>
                                        </p:attrNameLst>
                                      </p:cBhvr>
                                      <p:to>
                                        <p:strVal val="visible"/>
                                      </p:to>
                                    </p:set>
                                    <p:anim calcmode="lin" valueType="num">
                                      <p:cBhvr>
                                        <p:cTn id="73" dur="1000" fill="hold"/>
                                        <p:tgtEl>
                                          <p:spTgt spid="90"/>
                                        </p:tgtEl>
                                        <p:attrNameLst>
                                          <p:attrName>ppt_w</p:attrName>
                                        </p:attrNameLst>
                                      </p:cBhvr>
                                      <p:tavLst>
                                        <p:tav tm="0">
                                          <p:val>
                                            <p:fltVal val="0"/>
                                          </p:val>
                                        </p:tav>
                                        <p:tav tm="100000">
                                          <p:val>
                                            <p:strVal val="#ppt_w"/>
                                          </p:val>
                                        </p:tav>
                                      </p:tavLst>
                                    </p:anim>
                                    <p:anim calcmode="lin" valueType="num">
                                      <p:cBhvr>
                                        <p:cTn id="74" dur="1000" fill="hold"/>
                                        <p:tgtEl>
                                          <p:spTgt spid="90"/>
                                        </p:tgtEl>
                                        <p:attrNameLst>
                                          <p:attrName>ppt_h</p:attrName>
                                        </p:attrNameLst>
                                      </p:cBhvr>
                                      <p:tavLst>
                                        <p:tav tm="0">
                                          <p:val>
                                            <p:fltVal val="0"/>
                                          </p:val>
                                        </p:tav>
                                        <p:tav tm="100000">
                                          <p:val>
                                            <p:strVal val="#ppt_h"/>
                                          </p:val>
                                        </p:tav>
                                      </p:tavLst>
                                    </p:anim>
                                    <p:animEffect transition="in" filter="fade">
                                      <p:cBhvr>
                                        <p:cTn id="75" dur="1000"/>
                                        <p:tgtEl>
                                          <p:spTgt spid="90"/>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1000"/>
                                        <p:tgtEl>
                                          <p:spTgt spid="90"/>
                                        </p:tgtEl>
                                      </p:cBhvr>
                                    </p:animEffect>
                                    <p:set>
                                      <p:cBhvr>
                                        <p:cTn id="80" dur="1" fill="hold">
                                          <p:stCondLst>
                                            <p:cond delay="999"/>
                                          </p:stCondLst>
                                        </p:cTn>
                                        <p:tgtEl>
                                          <p:spTgt spid="90"/>
                                        </p:tgtEl>
                                        <p:attrNameLst>
                                          <p:attrName>style.visibility</p:attrName>
                                        </p:attrNameLst>
                                      </p:cBhvr>
                                      <p:to>
                                        <p:strVal val="hidden"/>
                                      </p:to>
                                    </p:se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ipe(left)">
                                      <p:cBhvr>
                                        <p:cTn id="84" dur="2000"/>
                                        <p:tgtEl>
                                          <p:spTgt spid="83"/>
                                        </p:tgtEl>
                                      </p:cBhvr>
                                    </p:animEffect>
                                  </p:childTnLst>
                                </p:cTn>
                              </p:par>
                            </p:childTnLst>
                          </p:cTn>
                        </p:par>
                        <p:par>
                          <p:cTn id="85" fill="hold">
                            <p:stCondLst>
                              <p:cond delay="3000"/>
                            </p:stCondLst>
                            <p:childTnLst>
                              <p:par>
                                <p:cTn id="86" presetID="22" presetClass="entr" presetSubtype="4" fill="hold" nodeType="after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wipe(down)">
                                      <p:cBhvr>
                                        <p:cTn id="88" dur="1000"/>
                                        <p:tgtEl>
                                          <p:spTgt spid="74"/>
                                        </p:tgtEl>
                                      </p:cBhvr>
                                    </p:animEffect>
                                  </p:childTnLst>
                                </p:cTn>
                              </p:par>
                            </p:childTnLst>
                          </p:cTn>
                        </p:par>
                        <p:par>
                          <p:cTn id="89" fill="hold">
                            <p:stCondLst>
                              <p:cond delay="4000"/>
                            </p:stCondLst>
                            <p:childTnLst>
                              <p:par>
                                <p:cTn id="90" presetID="53" presetClass="entr" presetSubtype="0" fill="hold" grpId="0" nodeType="afterEffect">
                                  <p:stCondLst>
                                    <p:cond delay="0"/>
                                  </p:stCondLst>
                                  <p:childTnLst>
                                    <p:set>
                                      <p:cBhvr>
                                        <p:cTn id="91" dur="1" fill="hold">
                                          <p:stCondLst>
                                            <p:cond delay="0"/>
                                          </p:stCondLst>
                                        </p:cTn>
                                        <p:tgtEl>
                                          <p:spTgt spid="92"/>
                                        </p:tgtEl>
                                        <p:attrNameLst>
                                          <p:attrName>style.visibility</p:attrName>
                                        </p:attrNameLst>
                                      </p:cBhvr>
                                      <p:to>
                                        <p:strVal val="visible"/>
                                      </p:to>
                                    </p:set>
                                    <p:anim calcmode="lin" valueType="num">
                                      <p:cBhvr>
                                        <p:cTn id="92" dur="1000" fill="hold"/>
                                        <p:tgtEl>
                                          <p:spTgt spid="92"/>
                                        </p:tgtEl>
                                        <p:attrNameLst>
                                          <p:attrName>ppt_w</p:attrName>
                                        </p:attrNameLst>
                                      </p:cBhvr>
                                      <p:tavLst>
                                        <p:tav tm="0">
                                          <p:val>
                                            <p:fltVal val="0"/>
                                          </p:val>
                                        </p:tav>
                                        <p:tav tm="100000">
                                          <p:val>
                                            <p:strVal val="#ppt_w"/>
                                          </p:val>
                                        </p:tav>
                                      </p:tavLst>
                                    </p:anim>
                                    <p:anim calcmode="lin" valueType="num">
                                      <p:cBhvr>
                                        <p:cTn id="93" dur="1000" fill="hold"/>
                                        <p:tgtEl>
                                          <p:spTgt spid="92"/>
                                        </p:tgtEl>
                                        <p:attrNameLst>
                                          <p:attrName>ppt_h</p:attrName>
                                        </p:attrNameLst>
                                      </p:cBhvr>
                                      <p:tavLst>
                                        <p:tav tm="0">
                                          <p:val>
                                            <p:fltVal val="0"/>
                                          </p:val>
                                        </p:tav>
                                        <p:tav tm="100000">
                                          <p:val>
                                            <p:strVal val="#ppt_h"/>
                                          </p:val>
                                        </p:tav>
                                      </p:tavLst>
                                    </p:anim>
                                    <p:animEffect transition="in" filter="fade">
                                      <p:cBhvr>
                                        <p:cTn id="94" dur="1000"/>
                                        <p:tgtEl>
                                          <p:spTgt spid="9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1" nodeType="clickEffect">
                                  <p:stCondLst>
                                    <p:cond delay="0"/>
                                  </p:stCondLst>
                                  <p:childTnLst>
                                    <p:animEffect transition="out" filter="fade">
                                      <p:cBhvr>
                                        <p:cTn id="98" dur="1000"/>
                                        <p:tgtEl>
                                          <p:spTgt spid="92"/>
                                        </p:tgtEl>
                                      </p:cBhvr>
                                    </p:animEffect>
                                    <p:set>
                                      <p:cBhvr>
                                        <p:cTn id="99" dur="1" fill="hold">
                                          <p:stCondLst>
                                            <p:cond delay="999"/>
                                          </p:stCondLst>
                                        </p:cTn>
                                        <p:tgtEl>
                                          <p:spTgt spid="92"/>
                                        </p:tgtEl>
                                        <p:attrNameLst>
                                          <p:attrName>style.visibility</p:attrName>
                                        </p:attrNameLst>
                                      </p:cBhvr>
                                      <p:to>
                                        <p:strVal val="hidden"/>
                                      </p:to>
                                    </p:set>
                                  </p:childTnLst>
                                </p:cTn>
                              </p:par>
                            </p:childTnLst>
                          </p:cTn>
                        </p:par>
                        <p:par>
                          <p:cTn id="100" fill="hold">
                            <p:stCondLst>
                              <p:cond delay="1000"/>
                            </p:stCondLst>
                            <p:childTnLst>
                              <p:par>
                                <p:cTn id="101" presetID="22" presetClass="entr" presetSubtype="4" fill="hold" nodeType="afterEffect">
                                  <p:stCondLst>
                                    <p:cond delay="0"/>
                                  </p:stCondLst>
                                  <p:childTnLst>
                                    <p:set>
                                      <p:cBhvr>
                                        <p:cTn id="102" dur="1" fill="hold">
                                          <p:stCondLst>
                                            <p:cond delay="0"/>
                                          </p:stCondLst>
                                        </p:cTn>
                                        <p:tgtEl>
                                          <p:spTgt spid="14">
                                            <p:txEl>
                                              <p:pRg st="7" end="7"/>
                                            </p:txEl>
                                          </p:spTgt>
                                        </p:tgtEl>
                                        <p:attrNameLst>
                                          <p:attrName>style.visibility</p:attrName>
                                        </p:attrNameLst>
                                      </p:cBhvr>
                                      <p:to>
                                        <p:strVal val="visible"/>
                                      </p:to>
                                    </p:set>
                                    <p:animEffect transition="in" filter="wipe(down)">
                                      <p:cBhvr>
                                        <p:cTn id="103" dur="1000"/>
                                        <p:tgtEl>
                                          <p:spTgt spid="14">
                                            <p:txEl>
                                              <p:pRg st="7" end="7"/>
                                            </p:txEl>
                                          </p:spTgt>
                                        </p:tgtEl>
                                      </p:cBhvr>
                                    </p:animEffect>
                                  </p:childTnLst>
                                </p:cTn>
                              </p:par>
                              <p:par>
                                <p:cTn id="104" presetID="10" presetClass="entr" presetSubtype="0" fill="hold" nodeType="withEffect">
                                  <p:stCondLst>
                                    <p:cond delay="0"/>
                                  </p:stCondLst>
                                  <p:childTnLst>
                                    <p:set>
                                      <p:cBhvr>
                                        <p:cTn id="105" dur="1" fill="hold">
                                          <p:stCondLst>
                                            <p:cond delay="0"/>
                                          </p:stCondLst>
                                        </p:cTn>
                                        <p:tgtEl>
                                          <p:spTgt spid="14">
                                            <p:txEl>
                                              <p:pRg st="9" end="9"/>
                                            </p:txEl>
                                          </p:spTgt>
                                        </p:tgtEl>
                                        <p:attrNameLst>
                                          <p:attrName>style.visibility</p:attrName>
                                        </p:attrNameLst>
                                      </p:cBhvr>
                                      <p:to>
                                        <p:strVal val="visible"/>
                                      </p:to>
                                    </p:set>
                                    <p:animEffect transition="in" filter="fade">
                                      <p:cBhvr>
                                        <p:cTn id="106" dur="1000"/>
                                        <p:tgtEl>
                                          <p:spTgt spid="14">
                                            <p:txEl>
                                              <p:pRg st="9" end="9"/>
                                            </p:txEl>
                                          </p:spTgt>
                                        </p:tgtEl>
                                      </p:cBhvr>
                                    </p:animEffect>
                                  </p:childTnLst>
                                </p:cTn>
                              </p:par>
                            </p:childTnLst>
                          </p:cTn>
                        </p:par>
                        <p:par>
                          <p:cTn id="107" fill="hold">
                            <p:stCondLst>
                              <p:cond delay="2000"/>
                            </p:stCondLst>
                            <p:childTnLst>
                              <p:par>
                                <p:cTn id="108" presetID="22" presetClass="entr" presetSubtype="8" fill="hold" nodeType="afterEffect">
                                  <p:stCondLst>
                                    <p:cond delay="0"/>
                                  </p:stCondLst>
                                  <p:childTnLst>
                                    <p:set>
                                      <p:cBhvr>
                                        <p:cTn id="109" dur="1" fill="hold">
                                          <p:stCondLst>
                                            <p:cond delay="0"/>
                                          </p:stCondLst>
                                        </p:cTn>
                                        <p:tgtEl>
                                          <p:spTgt spid="47"/>
                                        </p:tgtEl>
                                        <p:attrNameLst>
                                          <p:attrName>style.visibility</p:attrName>
                                        </p:attrNameLst>
                                      </p:cBhvr>
                                      <p:to>
                                        <p:strVal val="visible"/>
                                      </p:to>
                                    </p:set>
                                    <p:animEffect transition="in" filter="wipe(left)">
                                      <p:cBhvr>
                                        <p:cTn id="110" dur="1000"/>
                                        <p:tgtEl>
                                          <p:spTgt spid="47"/>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nodeType="clickEffect">
                                  <p:stCondLst>
                                    <p:cond delay="0"/>
                                  </p:stCondLst>
                                  <p:childTnLst>
                                    <p:set>
                                      <p:cBhvr>
                                        <p:cTn id="114" dur="1" fill="hold">
                                          <p:stCondLst>
                                            <p:cond delay="0"/>
                                          </p:stCondLst>
                                        </p:cTn>
                                        <p:tgtEl>
                                          <p:spTgt spid="85"/>
                                        </p:tgtEl>
                                        <p:attrNameLst>
                                          <p:attrName>style.visibility</p:attrName>
                                        </p:attrNameLst>
                                      </p:cBhvr>
                                      <p:to>
                                        <p:strVal val="visible"/>
                                      </p:to>
                                    </p:set>
                                    <p:animEffect transition="in" filter="wipe(left)">
                                      <p:cBhvr>
                                        <p:cTn id="115" dur="2000"/>
                                        <p:tgtEl>
                                          <p:spTgt spid="85"/>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4" fill="hold" nodeType="clickEffect">
                                  <p:stCondLst>
                                    <p:cond delay="0"/>
                                  </p:stCondLst>
                                  <p:childTnLst>
                                    <p:set>
                                      <p:cBhvr>
                                        <p:cTn id="119" dur="1" fill="hold">
                                          <p:stCondLst>
                                            <p:cond delay="0"/>
                                          </p:stCondLst>
                                        </p:cTn>
                                        <p:tgtEl>
                                          <p:spTgt spid="14">
                                            <p:txEl>
                                              <p:pRg st="10" end="10"/>
                                            </p:txEl>
                                          </p:spTgt>
                                        </p:tgtEl>
                                        <p:attrNameLst>
                                          <p:attrName>style.visibility</p:attrName>
                                        </p:attrNameLst>
                                      </p:cBhvr>
                                      <p:to>
                                        <p:strVal val="visible"/>
                                      </p:to>
                                    </p:set>
                                    <p:animEffect transition="in" filter="wipe(down)">
                                      <p:cBhvr>
                                        <p:cTn id="120" dur="1000"/>
                                        <p:tgtEl>
                                          <p:spTgt spid="14">
                                            <p:txEl>
                                              <p:pRg st="10" end="10"/>
                                            </p:txEl>
                                          </p:spTgt>
                                        </p:tgtEl>
                                      </p:cBhvr>
                                    </p:animEffect>
                                  </p:childTnLst>
                                </p:cTn>
                              </p:par>
                            </p:childTnLst>
                          </p:cTn>
                        </p:par>
                        <p:par>
                          <p:cTn id="121" fill="hold">
                            <p:stCondLst>
                              <p:cond delay="10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1000"/>
                                        <p:tgtEl>
                                          <p:spTgt spid="31"/>
                                        </p:tgtEl>
                                      </p:cBhvr>
                                    </p:animEffect>
                                  </p:childTnLst>
                                </p:cTn>
                              </p:par>
                              <p:par>
                                <p:cTn id="125" presetID="10" presetClass="entr" presetSubtype="0" fill="hold" nodeType="withEffect">
                                  <p:stCondLst>
                                    <p:cond delay="0"/>
                                  </p:stCondLst>
                                  <p:childTnLst>
                                    <p:set>
                                      <p:cBhvr>
                                        <p:cTn id="126" dur="1" fill="hold">
                                          <p:stCondLst>
                                            <p:cond delay="0"/>
                                          </p:stCondLst>
                                        </p:cTn>
                                        <p:tgtEl>
                                          <p:spTgt spid="14">
                                            <p:txEl>
                                              <p:pRg st="11" end="11"/>
                                            </p:txEl>
                                          </p:spTgt>
                                        </p:tgtEl>
                                        <p:attrNameLst>
                                          <p:attrName>style.visibility</p:attrName>
                                        </p:attrNameLst>
                                      </p:cBhvr>
                                      <p:to>
                                        <p:strVal val="visible"/>
                                      </p:to>
                                    </p:set>
                                    <p:animEffect transition="in" filter="fade">
                                      <p:cBhvr>
                                        <p:cTn id="127" dur="1000"/>
                                        <p:tgtEl>
                                          <p:spTgt spid="14">
                                            <p:txEl>
                                              <p:pRg st="11" end="11"/>
                                            </p:txEl>
                                          </p:spTgt>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4" fill="hold" nodeType="clickEffect">
                                  <p:stCondLst>
                                    <p:cond delay="0"/>
                                  </p:stCondLst>
                                  <p:childTnLst>
                                    <p:set>
                                      <p:cBhvr>
                                        <p:cTn id="131" dur="1" fill="hold">
                                          <p:stCondLst>
                                            <p:cond delay="0"/>
                                          </p:stCondLst>
                                        </p:cTn>
                                        <p:tgtEl>
                                          <p:spTgt spid="14">
                                            <p:txEl>
                                              <p:pRg st="13" end="13"/>
                                            </p:txEl>
                                          </p:spTgt>
                                        </p:tgtEl>
                                        <p:attrNameLst>
                                          <p:attrName>style.visibility</p:attrName>
                                        </p:attrNameLst>
                                      </p:cBhvr>
                                      <p:to>
                                        <p:strVal val="visible"/>
                                      </p:to>
                                    </p:set>
                                    <p:animEffect transition="in" filter="wipe(down)">
                                      <p:cBhvr>
                                        <p:cTn id="132" dur="1000"/>
                                        <p:tgtEl>
                                          <p:spTgt spid="14">
                                            <p:txEl>
                                              <p:pRg st="13" end="13"/>
                                            </p:txEl>
                                          </p:spTgt>
                                        </p:tgtEl>
                                      </p:cBhvr>
                                    </p:animEffect>
                                  </p:childTnLst>
                                </p:cTn>
                              </p:par>
                            </p:childTnLst>
                          </p:cTn>
                        </p:par>
                        <p:par>
                          <p:cTn id="133" fill="hold">
                            <p:stCondLst>
                              <p:cond delay="1000"/>
                            </p:stCondLst>
                            <p:childTnLst>
                              <p:par>
                                <p:cTn id="134" presetID="22" presetClass="entr" presetSubtype="4" fill="hold" nodeType="afterEffect">
                                  <p:stCondLst>
                                    <p:cond delay="0"/>
                                  </p:stCondLst>
                                  <p:childTnLst>
                                    <p:set>
                                      <p:cBhvr>
                                        <p:cTn id="135" dur="1" fill="hold">
                                          <p:stCondLst>
                                            <p:cond delay="0"/>
                                          </p:stCondLst>
                                        </p:cTn>
                                        <p:tgtEl>
                                          <p:spTgt spid="93"/>
                                        </p:tgtEl>
                                        <p:attrNameLst>
                                          <p:attrName>style.visibility</p:attrName>
                                        </p:attrNameLst>
                                      </p:cBhvr>
                                      <p:to>
                                        <p:strVal val="visible"/>
                                      </p:to>
                                    </p:set>
                                    <p:animEffect transition="in" filter="wipe(down)">
                                      <p:cBhvr>
                                        <p:cTn id="136" dur="1000"/>
                                        <p:tgtEl>
                                          <p:spTgt spid="93"/>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8" fill="hold" nodeType="clickEffect">
                                  <p:stCondLst>
                                    <p:cond delay="0"/>
                                  </p:stCondLst>
                                  <p:childTnLst>
                                    <p:set>
                                      <p:cBhvr>
                                        <p:cTn id="140" dur="1" fill="hold">
                                          <p:stCondLst>
                                            <p:cond delay="0"/>
                                          </p:stCondLst>
                                        </p:cTn>
                                        <p:tgtEl>
                                          <p:spTgt spid="87"/>
                                        </p:tgtEl>
                                        <p:attrNameLst>
                                          <p:attrName>style.visibility</p:attrName>
                                        </p:attrNameLst>
                                      </p:cBhvr>
                                      <p:to>
                                        <p:strVal val="visible"/>
                                      </p:to>
                                    </p:set>
                                    <p:animEffect transition="in" filter="wipe(left)">
                                      <p:cBhvr>
                                        <p:cTn id="141" dur="2000"/>
                                        <p:tgtEl>
                                          <p:spTgt spid="87"/>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4" fill="hold" nodeType="clickEffect">
                                  <p:stCondLst>
                                    <p:cond delay="0"/>
                                  </p:stCondLst>
                                  <p:childTnLst>
                                    <p:set>
                                      <p:cBhvr>
                                        <p:cTn id="145" dur="1" fill="hold">
                                          <p:stCondLst>
                                            <p:cond delay="0"/>
                                          </p:stCondLst>
                                        </p:cTn>
                                        <p:tgtEl>
                                          <p:spTgt spid="14">
                                            <p:txEl>
                                              <p:pRg st="14" end="14"/>
                                            </p:txEl>
                                          </p:spTgt>
                                        </p:tgtEl>
                                        <p:attrNameLst>
                                          <p:attrName>style.visibility</p:attrName>
                                        </p:attrNameLst>
                                      </p:cBhvr>
                                      <p:to>
                                        <p:strVal val="visible"/>
                                      </p:to>
                                    </p:set>
                                    <p:animEffect transition="in" filter="wipe(down)">
                                      <p:cBhvr>
                                        <p:cTn id="146" dur="1000"/>
                                        <p:tgtEl>
                                          <p:spTgt spid="14">
                                            <p:txEl>
                                              <p:pRg st="14" end="14"/>
                                            </p:txEl>
                                          </p:spTgt>
                                        </p:tgtEl>
                                      </p:cBhvr>
                                    </p:animEffect>
                                  </p:childTnLst>
                                </p:cTn>
                              </p:par>
                              <p:par>
                                <p:cTn id="147" presetID="10" presetClass="entr" presetSubtype="0" fill="hold" nodeType="withEffect">
                                  <p:stCondLst>
                                    <p:cond delay="0"/>
                                  </p:stCondLst>
                                  <p:childTnLst>
                                    <p:set>
                                      <p:cBhvr>
                                        <p:cTn id="148" dur="1" fill="hold">
                                          <p:stCondLst>
                                            <p:cond delay="0"/>
                                          </p:stCondLst>
                                        </p:cTn>
                                        <p:tgtEl>
                                          <p:spTgt spid="14">
                                            <p:txEl>
                                              <p:pRg st="15" end="15"/>
                                            </p:txEl>
                                          </p:spTgt>
                                        </p:tgtEl>
                                        <p:attrNameLst>
                                          <p:attrName>style.visibility</p:attrName>
                                        </p:attrNameLst>
                                      </p:cBhvr>
                                      <p:to>
                                        <p:strVal val="visible"/>
                                      </p:to>
                                    </p:set>
                                    <p:animEffect transition="in" filter="fade">
                                      <p:cBhvr>
                                        <p:cTn id="149" dur="1000"/>
                                        <p:tgtEl>
                                          <p:spTgt spid="14">
                                            <p:txEl>
                                              <p:pRg st="15" end="15"/>
                                            </p:txEl>
                                          </p:spTgt>
                                        </p:tgtEl>
                                      </p:cBhvr>
                                    </p:animEffect>
                                  </p:childTnLst>
                                </p:cTn>
                              </p:par>
                            </p:childTnLst>
                          </p:cTn>
                        </p:par>
                        <p:par>
                          <p:cTn id="150" fill="hold">
                            <p:stCondLst>
                              <p:cond delay="1000"/>
                            </p:stCondLst>
                            <p:childTnLst>
                              <p:par>
                                <p:cTn id="151" presetID="22" presetClass="entr" presetSubtype="8" fill="hold" nodeType="afterEffect">
                                  <p:stCondLst>
                                    <p:cond delay="0"/>
                                  </p:stCondLst>
                                  <p:childTnLst>
                                    <p:set>
                                      <p:cBhvr>
                                        <p:cTn id="152" dur="1" fill="hold">
                                          <p:stCondLst>
                                            <p:cond delay="0"/>
                                          </p:stCondLst>
                                        </p:cTn>
                                        <p:tgtEl>
                                          <p:spTgt spid="46"/>
                                        </p:tgtEl>
                                        <p:attrNameLst>
                                          <p:attrName>style.visibility</p:attrName>
                                        </p:attrNameLst>
                                      </p:cBhvr>
                                      <p:to>
                                        <p:strVal val="visible"/>
                                      </p:to>
                                    </p:set>
                                    <p:animEffect transition="in" filter="wipe(left)">
                                      <p:cBhvr>
                                        <p:cTn id="153" dur="1000"/>
                                        <p:tgtEl>
                                          <p:spTgt spid="46"/>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4" fill="hold" nodeType="clickEffect">
                                  <p:stCondLst>
                                    <p:cond delay="0"/>
                                  </p:stCondLst>
                                  <p:childTnLst>
                                    <p:set>
                                      <p:cBhvr>
                                        <p:cTn id="157" dur="1" fill="hold">
                                          <p:stCondLst>
                                            <p:cond delay="0"/>
                                          </p:stCondLst>
                                        </p:cTn>
                                        <p:tgtEl>
                                          <p:spTgt spid="14">
                                            <p:txEl>
                                              <p:pRg st="18" end="18"/>
                                            </p:txEl>
                                          </p:spTgt>
                                        </p:tgtEl>
                                        <p:attrNameLst>
                                          <p:attrName>style.visibility</p:attrName>
                                        </p:attrNameLst>
                                      </p:cBhvr>
                                      <p:to>
                                        <p:strVal val="visible"/>
                                      </p:to>
                                    </p:set>
                                    <p:animEffect transition="in" filter="wipe(down)">
                                      <p:cBhvr>
                                        <p:cTn id="158" dur="1000"/>
                                        <p:tgtEl>
                                          <p:spTgt spid="14">
                                            <p:txEl>
                                              <p:pRg st="18" end="18"/>
                                            </p:txEl>
                                          </p:spTgt>
                                        </p:tgtEl>
                                      </p:cBhvr>
                                    </p:animEffect>
                                  </p:childTnLst>
                                </p:cTn>
                              </p:par>
                            </p:childTnLst>
                          </p:cTn>
                        </p:par>
                        <p:par>
                          <p:cTn id="159" fill="hold">
                            <p:stCondLst>
                              <p:cond delay="1000"/>
                            </p:stCondLst>
                            <p:childTnLst>
                              <p:par>
                                <p:cTn id="160" presetID="22" presetClass="entr" presetSubtype="4" fill="hold" nodeType="afterEffect">
                                  <p:stCondLst>
                                    <p:cond delay="0"/>
                                  </p:stCondLst>
                                  <p:childTnLst>
                                    <p:set>
                                      <p:cBhvr>
                                        <p:cTn id="161" dur="1" fill="hold">
                                          <p:stCondLst>
                                            <p:cond delay="0"/>
                                          </p:stCondLst>
                                        </p:cTn>
                                        <p:tgtEl>
                                          <p:spTgt spid="36"/>
                                        </p:tgtEl>
                                        <p:attrNameLst>
                                          <p:attrName>style.visibility</p:attrName>
                                        </p:attrNameLst>
                                      </p:cBhvr>
                                      <p:to>
                                        <p:strVal val="visible"/>
                                      </p:to>
                                    </p:set>
                                    <p:animEffect transition="in" filter="wipe(down)">
                                      <p:cBhvr>
                                        <p:cTn id="162" dur="1000"/>
                                        <p:tgtEl>
                                          <p:spTgt spid="36"/>
                                        </p:tgtEl>
                                      </p:cBhvr>
                                    </p:animEffect>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nodeType="clickEffect">
                                  <p:stCondLst>
                                    <p:cond delay="0"/>
                                  </p:stCondLst>
                                  <p:childTnLst>
                                    <p:set>
                                      <p:cBhvr>
                                        <p:cTn id="166" dur="1" fill="hold">
                                          <p:stCondLst>
                                            <p:cond delay="0"/>
                                          </p:stCondLst>
                                        </p:cTn>
                                        <p:tgtEl>
                                          <p:spTgt spid="103"/>
                                        </p:tgtEl>
                                        <p:attrNameLst>
                                          <p:attrName>style.visibility</p:attrName>
                                        </p:attrNameLst>
                                      </p:cBhvr>
                                      <p:to>
                                        <p:strVal val="visible"/>
                                      </p:to>
                                    </p:set>
                                    <p:animEffect transition="in" filter="wipe(left)">
                                      <p:cBhvr>
                                        <p:cTn id="167" dur="1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89" grpId="1"/>
      <p:bldP spid="90" grpId="0" animBg="1"/>
      <p:bldP spid="90" grpId="1" animBg="1"/>
      <p:bldP spid="92" grpId="0"/>
      <p:bldP spid="92" grpId="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0"/>
            <a:ext cx="9144000" cy="68580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grpSp>
        <p:nvGrpSpPr>
          <p:cNvPr id="67" name="Group 66"/>
          <p:cNvGrpSpPr/>
          <p:nvPr/>
        </p:nvGrpSpPr>
        <p:grpSpPr>
          <a:xfrm>
            <a:off x="0" y="76200"/>
            <a:ext cx="9144000" cy="9117109"/>
            <a:chOff x="0" y="76200"/>
            <a:chExt cx="9144000" cy="9117109"/>
          </a:xfrm>
        </p:grpSpPr>
        <p:pic>
          <p:nvPicPr>
            <p:cNvPr id="21" name="Picture 6"/>
            <p:cNvPicPr>
              <a:picLocks noChangeAspect="1" noChangeArrowheads="1"/>
            </p:cNvPicPr>
            <p:nvPr/>
          </p:nvPicPr>
          <p:blipFill>
            <a:blip r:embed="rId2"/>
            <a:srcRect l="35553" t="40948" r="3134" b="20313"/>
            <a:stretch>
              <a:fillRect/>
            </a:stretch>
          </p:blipFill>
          <p:spPr bwMode="auto">
            <a:xfrm>
              <a:off x="0" y="1828800"/>
              <a:ext cx="9144000" cy="1600200"/>
            </a:xfrm>
            <a:prstGeom prst="rect">
              <a:avLst/>
            </a:prstGeom>
            <a:noFill/>
            <a:ln w="9525">
              <a:noFill/>
              <a:miter lim="800000"/>
              <a:headEnd/>
              <a:tailEnd/>
            </a:ln>
            <a:effectLst/>
          </p:spPr>
        </p:pic>
        <p:sp>
          <p:nvSpPr>
            <p:cNvPr id="14" name="Rectangle 13"/>
            <p:cNvSpPr/>
            <p:nvPr/>
          </p:nvSpPr>
          <p:spPr>
            <a:xfrm rot="18294980">
              <a:off x="672003" y="1734748"/>
              <a:ext cx="8238370" cy="6678751"/>
            </a:xfrm>
            <a:prstGeom prst="rect">
              <a:avLst/>
            </a:prstGeom>
          </p:spPr>
          <p:txBody>
            <a:bodyPr wrap="square">
              <a:spAutoFit/>
            </a:bodyPr>
            <a:lstStyle/>
            <a:p>
              <a:r>
                <a:rPr lang="en-US" sz="2400" b="1" dirty="0" smtClean="0"/>
                <a:t>Salt Lake V</a:t>
              </a:r>
              <a:r>
                <a:rPr lang="en-US" sz="2400" b="1" dirty="0" smtClean="0">
                  <a:sym typeface="Wingdings" pitchFamily="2" charset="2"/>
                </a:rPr>
                <a:t>USA - </a:t>
              </a:r>
              <a:r>
                <a:rPr lang="en-US" sz="2400" b="1" dirty="0" smtClean="0"/>
                <a:t>1848</a:t>
              </a:r>
              <a:endParaRPr lang="en-US" sz="2000" b="1" dirty="0" smtClean="0"/>
            </a:p>
            <a:p>
              <a:r>
                <a:rPr lang="en-US" sz="2400" b="1" dirty="0" smtClean="0"/>
                <a:t>         Utah  Territory - 1850</a:t>
              </a:r>
            </a:p>
            <a:p>
              <a:r>
                <a:rPr lang="en-US" sz="2400" b="1" dirty="0" smtClean="0"/>
                <a:t>     B. Young </a:t>
              </a:r>
              <a:r>
                <a:rPr lang="en-US" sz="2400" b="1" dirty="0" smtClean="0">
                  <a:sym typeface="Wingdings" pitchFamily="2" charset="2"/>
                </a:rPr>
                <a:t></a:t>
              </a:r>
              <a:r>
                <a:rPr lang="en-US" sz="2400" b="1" dirty="0" smtClean="0"/>
                <a:t> </a:t>
              </a:r>
              <a:r>
                <a:rPr lang="en-US" sz="2400" b="1" dirty="0" err="1" smtClean="0"/>
                <a:t>Gov’er</a:t>
              </a:r>
              <a:r>
                <a:rPr lang="en-US" sz="2400" b="1" dirty="0" smtClean="0"/>
                <a:t> - 1851</a:t>
              </a:r>
            </a:p>
            <a:p>
              <a:endParaRPr lang="en-US" sz="2400" b="1" dirty="0" smtClean="0"/>
            </a:p>
            <a:p>
              <a:endParaRPr lang="en-US" sz="2400" b="1" dirty="0" smtClean="0"/>
            </a:p>
            <a:p>
              <a:endParaRPr lang="en-US" sz="1000" b="1" dirty="0" smtClean="0"/>
            </a:p>
            <a:p>
              <a:endParaRPr lang="en-US" sz="2400" b="1" dirty="0" smtClean="0"/>
            </a:p>
            <a:p>
              <a:r>
                <a:rPr lang="en-US" sz="2400" b="1" dirty="0" smtClean="0"/>
                <a:t>	              Utah War - 1857-1858</a:t>
              </a:r>
            </a:p>
            <a:p>
              <a:endParaRPr lang="en-US" sz="2400" b="1" dirty="0" smtClean="0"/>
            </a:p>
            <a:p>
              <a:r>
                <a:rPr lang="en-US" sz="2400" b="1" dirty="0" smtClean="0"/>
                <a:t>	</a:t>
              </a:r>
            </a:p>
            <a:p>
              <a:r>
                <a:rPr lang="en-US" sz="2400" b="1" dirty="0" smtClean="0"/>
                <a:t>	                   NV &amp; CO  Territory – 1861</a:t>
              </a:r>
            </a:p>
            <a:p>
              <a:r>
                <a:rPr lang="en-US" sz="2400" b="1" dirty="0" smtClean="0"/>
                <a:t>  		       	</a:t>
              </a:r>
            </a:p>
            <a:p>
              <a:endParaRPr lang="en-US" sz="1000" b="1" dirty="0" smtClean="0"/>
            </a:p>
            <a:p>
              <a:r>
                <a:rPr lang="en-US" sz="2400" b="1" dirty="0" smtClean="0"/>
                <a:t>			  Nevada statehood- 1864</a:t>
              </a:r>
            </a:p>
            <a:p>
              <a:r>
                <a:rPr lang="en-US" sz="2400" b="1" dirty="0" smtClean="0"/>
                <a:t>		                 Black Hawk War - 1865-72</a:t>
              </a:r>
            </a:p>
            <a:p>
              <a:r>
                <a:rPr lang="en-US" sz="2400" b="1" dirty="0" smtClean="0"/>
                <a:t>  </a:t>
              </a:r>
            </a:p>
            <a:p>
              <a:endParaRPr lang="en-US" sz="1000" b="1" dirty="0" smtClean="0"/>
            </a:p>
            <a:p>
              <a:endParaRPr lang="en-US" sz="2400" b="1" dirty="0" smtClean="0"/>
            </a:p>
            <a:p>
              <a:r>
                <a:rPr lang="en-US" sz="2400" b="1" dirty="0" smtClean="0"/>
                <a:t>				    	      RAILROAD - 1869</a:t>
              </a:r>
            </a:p>
          </p:txBody>
        </p:sp>
        <p:cxnSp>
          <p:nvCxnSpPr>
            <p:cNvPr id="25" name="Straight Connector 24"/>
            <p:cNvCxnSpPr>
              <a:cxnSpLocks/>
            </p:cNvCxnSpPr>
            <p:nvPr/>
          </p:nvCxnSpPr>
          <p:spPr>
            <a:xfrm rot="5400000">
              <a:off x="1364377" y="3512423"/>
              <a:ext cx="777240" cy="794"/>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cxnSpLocks/>
            </p:cNvCxnSpPr>
            <p:nvPr/>
          </p:nvCxnSpPr>
          <p:spPr>
            <a:xfrm rot="5400000">
              <a:off x="1669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p:cNvCxnSpPr>
            <p:nvPr/>
          </p:nvCxnSpPr>
          <p:spPr>
            <a:xfrm rot="5400000">
              <a:off x="5325586"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cxnSpLocks/>
            </p:cNvCxnSpPr>
            <p:nvPr/>
          </p:nvCxnSpPr>
          <p:spPr>
            <a:xfrm rot="5400000">
              <a:off x="20505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a:cxnSpLocks/>
            </p:cNvCxnSpPr>
            <p:nvPr/>
          </p:nvCxnSpPr>
          <p:spPr>
            <a:xfrm rot="5400000">
              <a:off x="84513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46"/>
            <p:cNvGrpSpPr/>
            <p:nvPr/>
          </p:nvGrpSpPr>
          <p:grpSpPr>
            <a:xfrm>
              <a:off x="4495800" y="3124200"/>
              <a:ext cx="685800" cy="777240"/>
              <a:chOff x="4495800" y="3124200"/>
              <a:chExt cx="685800" cy="777240"/>
            </a:xfrm>
          </p:grpSpPr>
          <p:cxnSp>
            <p:nvCxnSpPr>
              <p:cNvPr id="32" name="Straight Connector 31"/>
              <p:cNvCxnSpPr>
                <a:cxnSpLocks/>
              </p:cNvCxnSpPr>
              <p:nvPr/>
            </p:nvCxnSpPr>
            <p:spPr>
              <a:xfrm rot="5400000">
                <a:off x="41079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3" name="Group 81"/>
              <p:cNvGrpSpPr/>
              <p:nvPr/>
            </p:nvGrpSpPr>
            <p:grpSpPr>
              <a:xfrm>
                <a:off x="4496271" y="3124200"/>
                <a:ext cx="685329" cy="777240"/>
                <a:chOff x="4440678" y="2858294"/>
                <a:chExt cx="685329" cy="777240"/>
              </a:xfrm>
            </p:grpSpPr>
            <p:cxnSp>
              <p:nvCxnSpPr>
                <p:cNvPr id="38" name="Straight Connector 37"/>
                <p:cNvCxnSpPr/>
                <p:nvPr/>
              </p:nvCxnSpPr>
              <p:spPr>
                <a:xfrm rot="120000" flipV="1">
                  <a:off x="4440678" y="3479755"/>
                  <a:ext cx="680389" cy="3889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rot="5400000">
                  <a:off x="4736593" y="3246120"/>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grpSp>
        </p:grpSp>
        <p:grpSp>
          <p:nvGrpSpPr>
            <p:cNvPr id="4" name="Group 45"/>
            <p:cNvGrpSpPr/>
            <p:nvPr/>
          </p:nvGrpSpPr>
          <p:grpSpPr>
            <a:xfrm>
              <a:off x="7238529" y="3124200"/>
              <a:ext cx="1905471" cy="777240"/>
              <a:chOff x="7238529" y="3124200"/>
              <a:chExt cx="1905471" cy="777240"/>
            </a:xfrm>
          </p:grpSpPr>
          <p:cxnSp>
            <p:nvCxnSpPr>
              <p:cNvPr id="41" name="Straight Connector 40"/>
              <p:cNvCxnSpPr>
                <a:cxnSpLocks/>
              </p:cNvCxnSpPr>
              <p:nvPr/>
            </p:nvCxnSpPr>
            <p:spPr>
              <a:xfrm rot="5400000">
                <a:off x="6851174" y="3512026"/>
                <a:ext cx="777240" cy="15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7238529" y="3798116"/>
                <a:ext cx="1905471" cy="11884"/>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5" name="Group 87"/>
            <p:cNvGrpSpPr/>
            <p:nvPr/>
          </p:nvGrpSpPr>
          <p:grpSpPr>
            <a:xfrm>
              <a:off x="2590800" y="685800"/>
              <a:ext cx="1143000" cy="3347886"/>
              <a:chOff x="2590800" y="685800"/>
              <a:chExt cx="1143000" cy="3347886"/>
            </a:xfrm>
          </p:grpSpPr>
          <p:grpSp>
            <p:nvGrpSpPr>
              <p:cNvPr id="6" name="Group 72"/>
              <p:cNvGrpSpPr/>
              <p:nvPr/>
            </p:nvGrpSpPr>
            <p:grpSpPr>
              <a:xfrm>
                <a:off x="2590800" y="685800"/>
                <a:ext cx="1143000" cy="3347886"/>
                <a:chOff x="2590800" y="685800"/>
                <a:chExt cx="1143000" cy="3347886"/>
              </a:xfrm>
            </p:grpSpPr>
            <p:grpSp>
              <p:nvGrpSpPr>
                <p:cNvPr id="7" name="Group 54"/>
                <p:cNvGrpSpPr/>
                <p:nvPr/>
              </p:nvGrpSpPr>
              <p:grpSpPr>
                <a:xfrm>
                  <a:off x="2590800" y="685800"/>
                  <a:ext cx="1143000" cy="2438399"/>
                  <a:chOff x="2590800" y="706448"/>
                  <a:chExt cx="1143000" cy="2438399"/>
                </a:xfrm>
              </p:grpSpPr>
              <p:cxnSp>
                <p:nvCxnSpPr>
                  <p:cNvPr id="53" name="Straight Connector 52"/>
                  <p:cNvCxnSpPr/>
                  <p:nvPr/>
                </p:nvCxnSpPr>
                <p:spPr>
                  <a:xfrm rot="16200000" flipV="1">
                    <a:off x="2245603" y="2418650"/>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6" name="Picture 2"/>
                  <p:cNvPicPr>
                    <a:picLocks noChangeAspect="1" noChangeArrowheads="1"/>
                  </p:cNvPicPr>
                  <p:nvPr/>
                </p:nvPicPr>
                <p:blipFill>
                  <a:blip r:embed="rId3" cstate="print"/>
                  <a:srcRect/>
                  <a:stretch>
                    <a:fillRect/>
                  </a:stretch>
                </p:blipFill>
                <p:spPr bwMode="auto">
                  <a:xfrm>
                    <a:off x="2590800" y="706448"/>
                    <a:ext cx="1143000" cy="1198552"/>
                  </a:xfrm>
                  <a:prstGeom prst="rect">
                    <a:avLst/>
                  </a:prstGeom>
                  <a:noFill/>
                  <a:ln w="9525">
                    <a:noFill/>
                    <a:miter lim="800000"/>
                    <a:headEnd/>
                    <a:tailEnd/>
                  </a:ln>
                  <a:effectLst/>
                </p:spPr>
              </p:pic>
            </p:grpSp>
            <p:cxnSp>
              <p:nvCxnSpPr>
                <p:cNvPr id="65" name="Straight Connector 64"/>
                <p:cNvCxnSpPr/>
                <p:nvPr/>
              </p:nvCxnSpPr>
              <p:spPr>
                <a:xfrm rot="16680000" flipV="1">
                  <a:off x="2750713" y="3247238"/>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66" name="TextBox 65"/>
                <p:cNvSpPr txBox="1"/>
                <p:nvPr/>
              </p:nvSpPr>
              <p:spPr>
                <a:xfrm>
                  <a:off x="2622369" y="3571572"/>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1852</a:t>
                  </a:r>
                  <a:endParaRPr lang="en-US" sz="2400" b="1" dirty="0">
                    <a:solidFill>
                      <a:srgbClr val="0070C0"/>
                    </a:solidFill>
                    <a:effectLst>
                      <a:outerShdw dist="50800" dir="7200000" algn="ctr" rotWithShape="0">
                        <a:schemeClr val="tx1"/>
                      </a:outerShdw>
                    </a:effectLst>
                  </a:endParaRPr>
                </a:p>
              </p:txBody>
            </p:sp>
          </p:grpSp>
          <p:sp>
            <p:nvSpPr>
              <p:cNvPr id="59" name="Oval 58"/>
              <p:cNvSpPr/>
              <p:nvPr/>
            </p:nvSpPr>
            <p:spPr>
              <a:xfrm>
                <a:off x="2895600"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76" name="Straight Connector 75"/>
            <p:cNvCxnSpPr>
              <a:stCxn id="30" idx="0"/>
            </p:cNvCxnSpPr>
            <p:nvPr/>
          </p:nvCxnSpPr>
          <p:spPr>
            <a:xfrm rot="5400000" flipH="1" flipV="1">
              <a:off x="1356684" y="2226448"/>
              <a:ext cx="260164" cy="1293668"/>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V="1">
              <a:off x="2133600" y="1905004"/>
              <a:ext cx="1600200" cy="838196"/>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3733800" y="1828800"/>
              <a:ext cx="1752600" cy="9906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V="1">
              <a:off x="5486400" y="2362200"/>
              <a:ext cx="1676400" cy="4572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7162800" y="2362200"/>
              <a:ext cx="1676400" cy="304800"/>
            </a:xfrm>
            <a:prstGeom prst="line">
              <a:avLst/>
            </a:prstGeom>
            <a:ln w="76200">
              <a:solidFill>
                <a:schemeClr val="tx1"/>
              </a:solidFill>
              <a:prstDash val="sysDot"/>
            </a:ln>
            <a:effectLst>
              <a:outerShdw dist="50800" dir="13200000" algn="ctr" rotWithShape="0">
                <a:srgbClr val="FF0000"/>
              </a:outerShdw>
            </a:effectLst>
          </p:spPr>
          <p:style>
            <a:lnRef idx="1">
              <a:schemeClr val="accent1"/>
            </a:lnRef>
            <a:fillRef idx="0">
              <a:schemeClr val="accent1"/>
            </a:fillRef>
            <a:effectRef idx="0">
              <a:schemeClr val="accent1"/>
            </a:effectRef>
            <a:fontRef idx="minor">
              <a:schemeClr val="tx1"/>
            </a:fontRef>
          </p:style>
        </p:cxnSp>
        <p:grpSp>
          <p:nvGrpSpPr>
            <p:cNvPr id="8" name="Group 71"/>
            <p:cNvGrpSpPr/>
            <p:nvPr/>
          </p:nvGrpSpPr>
          <p:grpSpPr>
            <a:xfrm>
              <a:off x="1524000" y="685800"/>
              <a:ext cx="1340031" cy="2514600"/>
              <a:chOff x="1524000" y="685800"/>
              <a:chExt cx="1340031" cy="2514600"/>
            </a:xfrm>
          </p:grpSpPr>
          <p:grpSp>
            <p:nvGrpSpPr>
              <p:cNvPr id="9" name="Group 59"/>
              <p:cNvGrpSpPr/>
              <p:nvPr/>
            </p:nvGrpSpPr>
            <p:grpSpPr>
              <a:xfrm>
                <a:off x="1524000" y="685800"/>
                <a:ext cx="1048206" cy="2514600"/>
                <a:chOff x="1524000" y="685800"/>
                <a:chExt cx="1048206" cy="2514600"/>
              </a:xfrm>
            </p:grpSpPr>
            <p:grpSp>
              <p:nvGrpSpPr>
                <p:cNvPr id="10" name="Group 50"/>
                <p:cNvGrpSpPr/>
                <p:nvPr/>
              </p:nvGrpSpPr>
              <p:grpSpPr>
                <a:xfrm>
                  <a:off x="1524000" y="685800"/>
                  <a:ext cx="1048206" cy="2439918"/>
                  <a:chOff x="1524000" y="685800"/>
                  <a:chExt cx="1048206" cy="2439918"/>
                </a:xfrm>
              </p:grpSpPr>
              <p:cxnSp>
                <p:nvCxnSpPr>
                  <p:cNvPr id="48" name="Straight Connector 47"/>
                  <p:cNvCxnSpPr/>
                  <p:nvPr/>
                </p:nvCxnSpPr>
                <p:spPr>
                  <a:xfrm rot="5280000" flipH="1" flipV="1">
                    <a:off x="1808466" y="2458982"/>
                    <a:ext cx="1296671" cy="3680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pic>
                <p:nvPicPr>
                  <p:cNvPr id="36865" name="Picture 1"/>
                  <p:cNvPicPr>
                    <a:picLocks noChangeAspect="1" noChangeArrowheads="1"/>
                  </p:cNvPicPr>
                  <p:nvPr/>
                </p:nvPicPr>
                <p:blipFill>
                  <a:blip r:embed="rId4" cstate="print"/>
                  <a:srcRect/>
                  <a:stretch>
                    <a:fillRect/>
                  </a:stretch>
                </p:blipFill>
                <p:spPr bwMode="auto">
                  <a:xfrm>
                    <a:off x="1524000" y="685800"/>
                    <a:ext cx="1048206" cy="1219200"/>
                  </a:xfrm>
                  <a:prstGeom prst="rect">
                    <a:avLst/>
                  </a:prstGeom>
                  <a:noFill/>
                  <a:ln w="9525">
                    <a:noFill/>
                    <a:miter lim="800000"/>
                    <a:headEnd/>
                    <a:tailEnd/>
                  </a:ln>
                  <a:effectLst/>
                </p:spPr>
              </p:pic>
            </p:grpSp>
            <p:sp>
              <p:nvSpPr>
                <p:cNvPr id="58" name="Oval 57"/>
                <p:cNvSpPr/>
                <p:nvPr/>
              </p:nvSpPr>
              <p:spPr>
                <a:xfrm>
                  <a:off x="23656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useBgFill="1">
            <p:nvSpPr>
              <p:cNvPr id="71" name="TextBox 70"/>
              <p:cNvSpPr txBox="1"/>
              <p:nvPr/>
            </p:nvSpPr>
            <p:spPr>
              <a:xfrm>
                <a:off x="2057400" y="2590800"/>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1851</a:t>
                </a:r>
                <a:endParaRPr lang="en-US" sz="2400" b="1" dirty="0">
                  <a:solidFill>
                    <a:srgbClr val="0070C0"/>
                  </a:solidFill>
                  <a:effectLst>
                    <a:outerShdw dist="50800" dir="7200000" algn="ctr" rotWithShape="0">
                      <a:schemeClr val="tx1"/>
                    </a:outerShdw>
                  </a:effectLst>
                </a:endParaRPr>
              </a:p>
            </p:txBody>
          </p:sp>
        </p:grpSp>
        <p:grpSp>
          <p:nvGrpSpPr>
            <p:cNvPr id="11" name="Group 73"/>
            <p:cNvGrpSpPr/>
            <p:nvPr/>
          </p:nvGrpSpPr>
          <p:grpSpPr>
            <a:xfrm>
              <a:off x="3505200" y="685800"/>
              <a:ext cx="1295400" cy="3352800"/>
              <a:chOff x="3505200" y="685800"/>
              <a:chExt cx="1295400" cy="3352800"/>
            </a:xfrm>
          </p:grpSpPr>
          <p:grpSp>
            <p:nvGrpSpPr>
              <p:cNvPr id="13" name="Group 63"/>
              <p:cNvGrpSpPr/>
              <p:nvPr/>
            </p:nvGrpSpPr>
            <p:grpSpPr>
              <a:xfrm>
                <a:off x="3886200" y="685800"/>
                <a:ext cx="914400" cy="2514600"/>
                <a:chOff x="3886200" y="685800"/>
                <a:chExt cx="914400" cy="2514600"/>
              </a:xfrm>
            </p:grpSpPr>
            <p:pic>
              <p:nvPicPr>
                <p:cNvPr id="36867" name="Picture 3"/>
                <p:cNvPicPr>
                  <a:picLocks noChangeAspect="1" noChangeArrowheads="1"/>
                </p:cNvPicPr>
                <p:nvPr/>
              </p:nvPicPr>
              <p:blipFill>
                <a:blip r:embed="rId5" cstate="print"/>
                <a:srcRect/>
                <a:stretch>
                  <a:fillRect/>
                </a:stretch>
              </p:blipFill>
              <p:spPr bwMode="auto">
                <a:xfrm>
                  <a:off x="3886200" y="685800"/>
                  <a:ext cx="914400" cy="1114573"/>
                </a:xfrm>
                <a:prstGeom prst="rect">
                  <a:avLst/>
                </a:prstGeom>
                <a:noFill/>
                <a:ln w="9525">
                  <a:noFill/>
                  <a:miter lim="800000"/>
                  <a:headEnd/>
                  <a:tailEnd/>
                </a:ln>
                <a:effectLst/>
              </p:spPr>
            </p:pic>
            <p:cxnSp>
              <p:nvCxnSpPr>
                <p:cNvPr id="61" name="Straight Connector 60"/>
                <p:cNvCxnSpPr/>
                <p:nvPr/>
              </p:nvCxnSpPr>
              <p:spPr>
                <a:xfrm rot="16200000" flipV="1">
                  <a:off x="3393199" y="2398003"/>
                  <a:ext cx="1447799" cy="4596"/>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3" name="Oval 62"/>
                <p:cNvSpPr/>
                <p:nvPr/>
              </p:nvSpPr>
              <p:spPr>
                <a:xfrm>
                  <a:off x="4042064" y="3003364"/>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69" name="Straight Connector 68"/>
              <p:cNvCxnSpPr/>
              <p:nvPr/>
            </p:nvCxnSpPr>
            <p:spPr>
              <a:xfrm rot="16680000" flipV="1">
                <a:off x="3893713" y="3318524"/>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70" name="TextBox 69"/>
              <p:cNvSpPr txBox="1"/>
              <p:nvPr/>
            </p:nvSpPr>
            <p:spPr>
              <a:xfrm>
                <a:off x="3505200" y="3576486"/>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1856</a:t>
                </a:r>
                <a:endParaRPr lang="en-US" sz="2400" b="1" dirty="0">
                  <a:solidFill>
                    <a:srgbClr val="0070C0"/>
                  </a:solidFill>
                  <a:effectLst>
                    <a:outerShdw dist="50800" dir="7200000" algn="ctr" rotWithShape="0">
                      <a:schemeClr val="tx1"/>
                    </a:outerShdw>
                  </a:effectLst>
                </a:endParaRPr>
              </a:p>
            </p:txBody>
          </p:sp>
        </p:grpSp>
        <p:cxnSp>
          <p:nvCxnSpPr>
            <p:cNvPr id="93" name="Straight Connector 92"/>
            <p:cNvCxnSpPr>
              <a:cxnSpLocks/>
            </p:cNvCxnSpPr>
            <p:nvPr/>
          </p:nvCxnSpPr>
          <p:spPr>
            <a:xfrm rot="5400000">
              <a:off x="6393974" y="3512026"/>
              <a:ext cx="777240" cy="1588"/>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01"/>
            <p:cNvGrpSpPr/>
            <p:nvPr/>
          </p:nvGrpSpPr>
          <p:grpSpPr>
            <a:xfrm>
              <a:off x="315305" y="3352800"/>
              <a:ext cx="980095" cy="2268719"/>
              <a:chOff x="315305" y="3352800"/>
              <a:chExt cx="980095" cy="2268719"/>
            </a:xfrm>
          </p:grpSpPr>
          <p:sp>
            <p:nvSpPr>
              <p:cNvPr id="94" name="TextBox 93"/>
              <p:cNvSpPr txBox="1"/>
              <p:nvPr/>
            </p:nvSpPr>
            <p:spPr>
              <a:xfrm rot="18451729">
                <a:off x="-258249" y="4586299"/>
                <a:ext cx="1608774" cy="461665"/>
              </a:xfrm>
              <a:prstGeom prst="rect">
                <a:avLst/>
              </a:prstGeom>
              <a:solidFill>
                <a:schemeClr val="accent6">
                  <a:lumMod val="75000"/>
                </a:schemeClr>
              </a:solidFill>
            </p:spPr>
            <p:txBody>
              <a:bodyPr wrap="none" rtlCol="0">
                <a:spAutoFit/>
              </a:bodyPr>
              <a:lstStyle/>
              <a:p>
                <a:r>
                  <a:rPr lang="en-US" sz="2400" b="1" dirty="0" smtClean="0"/>
                  <a:t>BATTALION</a:t>
                </a:r>
                <a:endParaRPr lang="en-US" sz="2400" b="1" dirty="0"/>
              </a:p>
            </p:txBody>
          </p:sp>
          <p:cxnSp>
            <p:nvCxnSpPr>
              <p:cNvPr id="96" name="Straight Connector 95"/>
              <p:cNvCxnSpPr/>
              <p:nvPr/>
            </p:nvCxnSpPr>
            <p:spPr>
              <a:xfrm>
                <a:off x="609600" y="3352800"/>
                <a:ext cx="685800" cy="1588"/>
              </a:xfrm>
              <a:prstGeom prst="line">
                <a:avLst/>
              </a:prstGeom>
              <a:ln w="3810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220000" flipH="1" flipV="1">
                <a:off x="603824" y="3754107"/>
                <a:ext cx="533400" cy="36783"/>
              </a:xfrm>
              <a:prstGeom prst="line">
                <a:avLst/>
              </a:prstGeom>
              <a:ln w="762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 name="Group 32"/>
            <p:cNvGrpSpPr/>
            <p:nvPr/>
          </p:nvGrpSpPr>
          <p:grpSpPr>
            <a:xfrm>
              <a:off x="152400" y="76200"/>
              <a:ext cx="1074051" cy="3962400"/>
              <a:chOff x="678549" y="838200"/>
              <a:chExt cx="1074051" cy="3962400"/>
            </a:xfrm>
          </p:grpSpPr>
          <p:pic>
            <p:nvPicPr>
              <p:cNvPr id="23" name="Picture 2"/>
              <p:cNvPicPr>
                <a:picLocks noChangeAspect="1" noChangeArrowheads="1"/>
              </p:cNvPicPr>
              <p:nvPr/>
            </p:nvPicPr>
            <p:blipFill>
              <a:blip r:embed="rId6" cstate="print"/>
              <a:srcRect/>
              <a:stretch>
                <a:fillRect/>
              </a:stretch>
            </p:blipFill>
            <p:spPr bwMode="auto">
              <a:xfrm>
                <a:off x="678549" y="838200"/>
                <a:ext cx="1074051" cy="1127706"/>
              </a:xfrm>
              <a:prstGeom prst="rect">
                <a:avLst/>
              </a:prstGeom>
              <a:noFill/>
              <a:ln w="9525">
                <a:noFill/>
                <a:miter lim="800000"/>
                <a:headEnd/>
                <a:tailEnd/>
              </a:ln>
              <a:effectLst/>
            </p:spPr>
          </p:pic>
          <p:cxnSp>
            <p:nvCxnSpPr>
              <p:cNvPr id="24" name="Straight Connector 23"/>
              <p:cNvCxnSpPr>
                <a:stCxn id="30" idx="0"/>
              </p:cNvCxnSpPr>
              <p:nvPr/>
            </p:nvCxnSpPr>
            <p:spPr>
              <a:xfrm rot="16200000" flipV="1">
                <a:off x="473133" y="2872416"/>
                <a:ext cx="1784164" cy="1732"/>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17" name="Group 96"/>
              <p:cNvGrpSpPr/>
              <p:nvPr/>
            </p:nvGrpSpPr>
            <p:grpSpPr>
              <a:xfrm>
                <a:off x="907149" y="3765364"/>
                <a:ext cx="806631" cy="1035236"/>
                <a:chOff x="856266" y="5499266"/>
                <a:chExt cx="806631" cy="1035236"/>
              </a:xfrm>
            </p:grpSpPr>
            <p:cxnSp>
              <p:nvCxnSpPr>
                <p:cNvPr id="28" name="Straight Connector 27"/>
                <p:cNvCxnSpPr/>
                <p:nvPr/>
              </p:nvCxnSpPr>
              <p:spPr>
                <a:xfrm rot="16680000" flipV="1">
                  <a:off x="1092379" y="5814426"/>
                  <a:ext cx="457200" cy="74468"/>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useBgFill="1">
              <p:nvSpPr>
                <p:cNvPr id="29" name="TextBox 28"/>
                <p:cNvSpPr txBox="1"/>
                <p:nvPr/>
              </p:nvSpPr>
              <p:spPr>
                <a:xfrm>
                  <a:off x="856266" y="6072388"/>
                  <a:ext cx="806631" cy="462114"/>
                </a:xfrm>
                <a:prstGeom prst="rect">
                  <a:avLst/>
                </a:prstGeom>
                <a:ln w="50800">
                  <a:solidFill>
                    <a:srgbClr val="0070C0"/>
                  </a:solidFill>
                </a:ln>
              </p:spPr>
              <p:txBody>
                <a:bodyPr wrap="none" rtlCol="0">
                  <a:spAutoFit/>
                </a:bodyPr>
                <a:lstStyle/>
                <a:p>
                  <a:pPr>
                    <a:lnSpc>
                      <a:spcPts val="3000"/>
                    </a:lnSpc>
                  </a:pPr>
                  <a:r>
                    <a:rPr lang="en-US" sz="2400" b="1" dirty="0" smtClean="0">
                      <a:solidFill>
                        <a:srgbClr val="0070C0"/>
                      </a:solidFill>
                      <a:effectLst>
                        <a:outerShdw dist="50800" dir="7200000" algn="ctr" rotWithShape="0">
                          <a:schemeClr val="tx1"/>
                        </a:outerShdw>
                      </a:effectLst>
                    </a:rPr>
                    <a:t>1847</a:t>
                  </a:r>
                  <a:endParaRPr lang="en-US" sz="2400" b="1" dirty="0">
                    <a:solidFill>
                      <a:srgbClr val="0070C0"/>
                    </a:solidFill>
                    <a:effectLst>
                      <a:outerShdw dist="50800" dir="7200000" algn="ctr" rotWithShape="0">
                        <a:schemeClr val="tx1"/>
                      </a:outerShdw>
                    </a:effectLst>
                  </a:endParaRPr>
                </a:p>
              </p:txBody>
            </p:sp>
            <p:sp>
              <p:nvSpPr>
                <p:cNvPr id="30" name="Oval 29"/>
                <p:cNvSpPr/>
                <p:nvPr/>
              </p:nvSpPr>
              <p:spPr>
                <a:xfrm>
                  <a:off x="1240730" y="5499266"/>
                  <a:ext cx="148936" cy="197036"/>
                </a:xfrm>
                <a:prstGeom prst="ellipse">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02"/>
            <p:cNvGrpSpPr/>
            <p:nvPr/>
          </p:nvGrpSpPr>
          <p:grpSpPr>
            <a:xfrm>
              <a:off x="5775058" y="6248400"/>
              <a:ext cx="3368942" cy="461665"/>
              <a:chOff x="5851258" y="7467600"/>
              <a:chExt cx="3368942" cy="461665"/>
            </a:xfrm>
          </p:grpSpPr>
          <p:grpSp>
            <p:nvGrpSpPr>
              <p:cNvPr id="19" name="Group 66"/>
              <p:cNvGrpSpPr/>
              <p:nvPr/>
            </p:nvGrpSpPr>
            <p:grpSpPr>
              <a:xfrm>
                <a:off x="7924800" y="7467600"/>
                <a:ext cx="1295400" cy="461665"/>
                <a:chOff x="7924800" y="3581400"/>
                <a:chExt cx="1295400" cy="461665"/>
              </a:xfrm>
            </p:grpSpPr>
            <p:sp>
              <p:nvSpPr>
                <p:cNvPr id="106" name="TextBox 105"/>
                <p:cNvSpPr txBox="1"/>
                <p:nvPr/>
              </p:nvSpPr>
              <p:spPr>
                <a:xfrm>
                  <a:off x="7924800" y="3581400"/>
                  <a:ext cx="806631" cy="461665"/>
                </a:xfrm>
                <a:prstGeom prst="rect">
                  <a:avLst/>
                </a:prstGeom>
                <a:noFill/>
                <a:ln w="38100">
                  <a:solidFill>
                    <a:schemeClr val="tx1"/>
                  </a:solidFill>
                </a:ln>
              </p:spPr>
              <p:txBody>
                <a:bodyPr wrap="none" rtlCol="0">
                  <a:spAutoFit/>
                </a:bodyPr>
                <a:lstStyle/>
                <a:p>
                  <a:r>
                    <a:rPr lang="en-US" sz="2400" b="1" dirty="0" smtClean="0"/>
                    <a:t>1896</a:t>
                  </a:r>
                  <a:endParaRPr lang="en-US" sz="2400" b="1" dirty="0"/>
                </a:p>
              </p:txBody>
            </p:sp>
            <p:cxnSp>
              <p:nvCxnSpPr>
                <p:cNvPr id="107" name="Straight Arrow Connector 106"/>
                <p:cNvCxnSpPr/>
                <p:nvPr/>
              </p:nvCxnSpPr>
              <p:spPr>
                <a:xfrm>
                  <a:off x="8763000" y="3810000"/>
                  <a:ext cx="457200" cy="1588"/>
                </a:xfrm>
                <a:prstGeom prst="straightConnector1">
                  <a:avLst/>
                </a:prstGeom>
                <a:ln w="1016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05" name="TextBox 104"/>
              <p:cNvSpPr txBox="1"/>
              <p:nvPr/>
            </p:nvSpPr>
            <p:spPr>
              <a:xfrm>
                <a:off x="5851258" y="7467600"/>
                <a:ext cx="2175275" cy="461665"/>
              </a:xfrm>
              <a:prstGeom prst="rect">
                <a:avLst/>
              </a:prstGeom>
              <a:noFill/>
              <a:ln w="38100">
                <a:noFill/>
              </a:ln>
            </p:spPr>
            <p:txBody>
              <a:bodyPr wrap="none" rtlCol="0">
                <a:spAutoFit/>
              </a:bodyPr>
              <a:lstStyle/>
              <a:p>
                <a:r>
                  <a:rPr lang="en-US" sz="2400" b="1" dirty="0" smtClean="0"/>
                  <a:t>    UT statehood</a:t>
                </a:r>
                <a:endParaRPr lang="en-US" sz="2400" b="1" dirty="0"/>
              </a:p>
            </p:txBody>
          </p:sp>
        </p:grpSp>
      </p:grpSp>
      <p:grpSp>
        <p:nvGrpSpPr>
          <p:cNvPr id="68" name="Group 47"/>
          <p:cNvGrpSpPr/>
          <p:nvPr/>
        </p:nvGrpSpPr>
        <p:grpSpPr>
          <a:xfrm>
            <a:off x="-128016" y="766497"/>
            <a:ext cx="9860952" cy="6320103"/>
            <a:chOff x="-128016" y="766497"/>
            <a:chExt cx="9860952" cy="6320103"/>
          </a:xfrm>
        </p:grpSpPr>
        <p:grpSp>
          <p:nvGrpSpPr>
            <p:cNvPr id="72" name="Group 100"/>
            <p:cNvGrpSpPr/>
            <p:nvPr/>
          </p:nvGrpSpPr>
          <p:grpSpPr>
            <a:xfrm>
              <a:off x="-128016" y="766497"/>
              <a:ext cx="9860952" cy="6320103"/>
              <a:chOff x="-128016" y="766497"/>
              <a:chExt cx="9860952" cy="6320103"/>
            </a:xfrm>
          </p:grpSpPr>
          <p:grpSp>
            <p:nvGrpSpPr>
              <p:cNvPr id="74" name="Group 83"/>
              <p:cNvGrpSpPr/>
              <p:nvPr/>
            </p:nvGrpSpPr>
            <p:grpSpPr>
              <a:xfrm>
                <a:off x="-128016" y="766497"/>
                <a:ext cx="9860952" cy="6320103"/>
                <a:chOff x="-128016" y="766497"/>
                <a:chExt cx="9860952" cy="6320103"/>
              </a:xfrm>
            </p:grpSpPr>
            <p:grpSp>
              <p:nvGrpSpPr>
                <p:cNvPr id="79" name="Group 38"/>
                <p:cNvGrpSpPr>
                  <a:grpSpLocks noChangeAspect="1"/>
                </p:cNvGrpSpPr>
                <p:nvPr/>
              </p:nvGrpSpPr>
              <p:grpSpPr>
                <a:xfrm>
                  <a:off x="-128016" y="766497"/>
                  <a:ext cx="9860952" cy="6320103"/>
                  <a:chOff x="-304800" y="714374"/>
                  <a:chExt cx="10061170" cy="6448426"/>
                </a:xfrm>
              </p:grpSpPr>
              <p:pic>
                <p:nvPicPr>
                  <p:cNvPr id="81" name="Picture 2" descr="https://upload.wikimedia.org/wikipedia/commons/2/27/United_States_1846-12-1848-02.png"/>
                  <p:cNvPicPr>
                    <a:picLocks noChangeAspect="1" noChangeArrowheads="1"/>
                  </p:cNvPicPr>
                  <p:nvPr/>
                </p:nvPicPr>
                <p:blipFill>
                  <a:blip r:embed="rId7"/>
                  <a:srcRect/>
                  <a:stretch>
                    <a:fillRect/>
                  </a:stretch>
                </p:blipFill>
                <p:spPr bwMode="auto">
                  <a:xfrm>
                    <a:off x="-304800" y="714374"/>
                    <a:ext cx="9525000" cy="6448426"/>
                  </a:xfrm>
                  <a:prstGeom prst="rect">
                    <a:avLst/>
                  </a:prstGeom>
                  <a:noFill/>
                </p:spPr>
              </p:pic>
              <p:grpSp>
                <p:nvGrpSpPr>
                  <p:cNvPr id="82" name="Group 38"/>
                  <p:cNvGrpSpPr/>
                  <p:nvPr/>
                </p:nvGrpSpPr>
                <p:grpSpPr>
                  <a:xfrm>
                    <a:off x="-152400" y="879764"/>
                    <a:ext cx="9908770" cy="6283036"/>
                    <a:chOff x="-152400" y="803564"/>
                    <a:chExt cx="9908770" cy="6283036"/>
                  </a:xfrm>
                </p:grpSpPr>
                <p:grpSp>
                  <p:nvGrpSpPr>
                    <p:cNvPr id="84" name="Group 35"/>
                    <p:cNvGrpSpPr/>
                    <p:nvPr/>
                  </p:nvGrpSpPr>
                  <p:grpSpPr>
                    <a:xfrm>
                      <a:off x="-152400" y="803564"/>
                      <a:ext cx="9908770" cy="6283036"/>
                      <a:chOff x="-152400" y="803564"/>
                      <a:chExt cx="9908770" cy="6283036"/>
                    </a:xfrm>
                  </p:grpSpPr>
                  <p:grpSp>
                    <p:nvGrpSpPr>
                      <p:cNvPr id="88" name="Group 34"/>
                      <p:cNvGrpSpPr/>
                      <p:nvPr/>
                    </p:nvGrpSpPr>
                    <p:grpSpPr>
                      <a:xfrm>
                        <a:off x="-152400" y="1906385"/>
                        <a:ext cx="9908770" cy="5180215"/>
                        <a:chOff x="-152400" y="1906385"/>
                        <a:chExt cx="9908770" cy="5180215"/>
                      </a:xfrm>
                    </p:grpSpPr>
                    <p:sp>
                      <p:nvSpPr>
                        <p:cNvPr id="97" name="Freeform 96"/>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8" name="Group 11"/>
                        <p:cNvGrpSpPr/>
                        <p:nvPr/>
                      </p:nvGrpSpPr>
                      <p:grpSpPr>
                        <a:xfrm>
                          <a:off x="-152400" y="5257800"/>
                          <a:ext cx="3505200" cy="1828800"/>
                          <a:chOff x="-152400" y="5257800"/>
                          <a:chExt cx="3505200" cy="1828800"/>
                        </a:xfrm>
                      </p:grpSpPr>
                      <p:sp>
                        <p:nvSpPr>
                          <p:cNvPr id="100" name="Rectangle 99"/>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ectangle 100"/>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1" name="Freeform 90"/>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5" name="Freeform 94"/>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6" name="Freeform 85"/>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0" name="Picture 2" descr="Image result for united states in 1783"/>
                <p:cNvPicPr>
                  <a:picLocks noChangeAspect="1" noChangeArrowheads="1"/>
                </p:cNvPicPr>
                <p:nvPr/>
              </p:nvPicPr>
              <p:blipFill>
                <a:blip r:embed="rId8"/>
                <a:srcRect l="17500" t="47037" r="70000" b="45572"/>
                <a:stretch>
                  <a:fillRect/>
                </a:stretch>
              </p:blipFill>
              <p:spPr bwMode="auto">
                <a:xfrm>
                  <a:off x="1066800" y="3505200"/>
                  <a:ext cx="1143000" cy="457200"/>
                </a:xfrm>
                <a:prstGeom prst="rect">
                  <a:avLst/>
                </a:prstGeom>
                <a:noFill/>
              </p:spPr>
            </p:pic>
          </p:grpSp>
          <p:sp>
            <p:nvSpPr>
              <p:cNvPr id="75" name="Freeform 74"/>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 name="TextBox 72"/>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grpSp>
      <p:sp>
        <p:nvSpPr>
          <p:cNvPr id="22" name="Rectangle 2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000"/>
                                        <p:tgtEl>
                                          <p:spTgt spid="67"/>
                                        </p:tgtEl>
                                      </p:cBhvr>
                                    </p:animEffect>
                                    <p:set>
                                      <p:cBhvr>
                                        <p:cTn id="7" dur="1" fill="hold">
                                          <p:stCondLst>
                                            <p:cond delay="999"/>
                                          </p:stCondLst>
                                        </p:cTn>
                                        <p:tgtEl>
                                          <p:spTgt spid="67"/>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2"/>
                                        </p:tgtEl>
                                      </p:cBhvr>
                                    </p:animEffect>
                                    <p:set>
                                      <p:cBhvr>
                                        <p:cTn id="10" dur="1" fill="hold">
                                          <p:stCondLst>
                                            <p:cond delay="999"/>
                                          </p:stCondLst>
                                        </p:cTn>
                                        <p:tgtEl>
                                          <p:spTgt spid="12"/>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2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0"/>
            <a:ext cx="9144000" cy="830997"/>
          </a:xfrm>
          <a:prstGeom prst="rect">
            <a:avLst/>
          </a:prstGeom>
          <a:solidFill>
            <a:schemeClr val="accent1">
              <a:lumMod val="20000"/>
              <a:lumOff val="80000"/>
            </a:schemeClr>
          </a:solidFill>
        </p:spPr>
        <p:txBody>
          <a:bodyPr wrap="square" rtlCol="0">
            <a:spAutoFit/>
          </a:bodyPr>
          <a:lstStyle/>
          <a:p>
            <a:pPr algn="ctr">
              <a:spcBef>
                <a:spcPts val="600"/>
              </a:spcBef>
            </a:pPr>
            <a:r>
              <a:rPr lang="en-US" sz="4800" b="1" dirty="0" smtClean="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rPr>
              <a:t>TRAIL  STATISTICS</a:t>
            </a:r>
            <a:endParaRPr lang="en-US" sz="4800" b="1" dirty="0">
              <a:ln>
                <a:solidFill>
                  <a:srgbClr val="0070C0"/>
                </a:solidFill>
              </a:ln>
              <a:solidFill>
                <a:schemeClr val="accent1">
                  <a:lumMod val="75000"/>
                </a:schemeClr>
              </a:solidFill>
              <a:effectLst>
                <a:outerShdw dist="50800" dir="7800000" algn="ctr" rotWithShape="0">
                  <a:schemeClr val="tx1"/>
                </a:outerShdw>
              </a:effectLst>
              <a:latin typeface="Tempus Sans ITC" pitchFamily="82" charset="0"/>
            </a:endParaRPr>
          </a:p>
        </p:txBody>
      </p:sp>
      <p:pic>
        <p:nvPicPr>
          <p:cNvPr id="1027" name="Picture 3"/>
          <p:cNvPicPr preferRelativeResize="0">
            <a:picLocks noChangeArrowheads="1"/>
          </p:cNvPicPr>
          <p:nvPr/>
        </p:nvPicPr>
        <p:blipFill>
          <a:blip r:embed="rId2"/>
          <a:srcRect/>
          <a:stretch>
            <a:fillRect/>
          </a:stretch>
        </p:blipFill>
        <p:spPr bwMode="auto">
          <a:xfrm rot="21480000">
            <a:off x="-75194" y="5908651"/>
            <a:ext cx="8321675" cy="1337945"/>
          </a:xfrm>
          <a:prstGeom prst="rect">
            <a:avLst/>
          </a:prstGeom>
          <a:noFill/>
          <a:ln w="9525">
            <a:noFill/>
            <a:miter lim="800000"/>
            <a:headEnd/>
            <a:tailEnd/>
          </a:ln>
          <a:effectLst/>
        </p:spPr>
      </p:pic>
      <p:grpSp>
        <p:nvGrpSpPr>
          <p:cNvPr id="3" name="Group 14"/>
          <p:cNvGrpSpPr/>
          <p:nvPr/>
        </p:nvGrpSpPr>
        <p:grpSpPr>
          <a:xfrm>
            <a:off x="7620000" y="0"/>
            <a:ext cx="1676400" cy="7008813"/>
            <a:chOff x="7696200" y="1587"/>
            <a:chExt cx="1371600" cy="7008813"/>
          </a:xfrm>
        </p:grpSpPr>
        <p:pic>
          <p:nvPicPr>
            <p:cNvPr id="3074" name="Picture 2"/>
            <p:cNvPicPr>
              <a:picLocks noChangeAspect="1" noChangeArrowheads="1"/>
            </p:cNvPicPr>
            <p:nvPr/>
          </p:nvPicPr>
          <p:blipFill>
            <a:blip r:embed="rId3"/>
            <a:srcRect t="28071" r="654"/>
            <a:stretch>
              <a:fillRect/>
            </a:stretch>
          </p:blipFill>
          <p:spPr bwMode="auto">
            <a:xfrm>
              <a:off x="7696200" y="1587"/>
              <a:ext cx="1371600" cy="7008813"/>
            </a:xfrm>
            <a:prstGeom prst="rect">
              <a:avLst/>
            </a:prstGeom>
            <a:noFill/>
            <a:ln w="9525">
              <a:noFill/>
              <a:miter lim="800000"/>
              <a:headEnd/>
              <a:tailEnd/>
            </a:ln>
            <a:effectLst/>
          </p:spPr>
        </p:pic>
        <p:sp>
          <p:nvSpPr>
            <p:cNvPr id="14" name="TextBox 13"/>
            <p:cNvSpPr txBox="1"/>
            <p:nvPr/>
          </p:nvSpPr>
          <p:spPr>
            <a:xfrm rot="16200000">
              <a:off x="8208830" y="535839"/>
              <a:ext cx="1112805" cy="430887"/>
            </a:xfrm>
            <a:prstGeom prst="rect">
              <a:avLst/>
            </a:prstGeom>
            <a:noFill/>
          </p:spPr>
          <p:txBody>
            <a:bodyPr wrap="none" rtlCol="0">
              <a:spAutoFit/>
            </a:bodyPr>
            <a:lstStyle/>
            <a:p>
              <a:r>
                <a:rPr lang="en-US" sz="2200" b="1" dirty="0" smtClean="0">
                  <a:solidFill>
                    <a:schemeClr val="tx1">
                      <a:lumMod val="85000"/>
                      <a:lumOff val="15000"/>
                    </a:schemeClr>
                  </a:solidFill>
                </a:rPr>
                <a:t>250,000</a:t>
              </a:r>
              <a:endParaRPr lang="en-US" sz="2200" b="1" dirty="0">
                <a:solidFill>
                  <a:schemeClr val="tx1">
                    <a:lumMod val="85000"/>
                    <a:lumOff val="15000"/>
                  </a:schemeClr>
                </a:solidFill>
              </a:endParaRPr>
            </a:p>
          </p:txBody>
        </p:sp>
      </p:grpSp>
      <p:sp>
        <p:nvSpPr>
          <p:cNvPr id="19" name="TextBox 18"/>
          <p:cNvSpPr txBox="1"/>
          <p:nvPr/>
        </p:nvSpPr>
        <p:spPr>
          <a:xfrm rot="16200000">
            <a:off x="7578757" y="6064937"/>
            <a:ext cx="910506" cy="523220"/>
          </a:xfrm>
          <a:prstGeom prst="rect">
            <a:avLst/>
          </a:prstGeom>
          <a:noFill/>
        </p:spPr>
        <p:txBody>
          <a:bodyPr wrap="none" rtlCol="0">
            <a:spAutoFit/>
          </a:bodyPr>
          <a:lstStyle/>
          <a:p>
            <a:r>
              <a:rPr lang="en-US" sz="2800" b="1" dirty="0" smtClean="0">
                <a:solidFill>
                  <a:srgbClr val="002060"/>
                </a:solidFill>
                <a:effectLst>
                  <a:outerShdw dist="50800" dir="7200000" algn="ctr" rotWithShape="0">
                    <a:schemeClr val="tx1"/>
                  </a:outerShdw>
                </a:effectLst>
              </a:rPr>
              <a:t>Utah</a:t>
            </a:r>
            <a:endParaRPr lang="en-US" sz="2800" b="1" dirty="0">
              <a:solidFill>
                <a:srgbClr val="002060"/>
              </a:solidFill>
              <a:effectLst>
                <a:outerShdw dist="50800" dir="7200000" algn="ctr" rotWithShape="0">
                  <a:schemeClr val="tx1"/>
                </a:outerShdw>
              </a:effectLst>
            </a:endParaRPr>
          </a:p>
        </p:txBody>
      </p:sp>
      <p:sp>
        <p:nvSpPr>
          <p:cNvPr id="20" name="TextBox 19"/>
          <p:cNvSpPr txBox="1"/>
          <p:nvPr/>
        </p:nvSpPr>
        <p:spPr>
          <a:xfrm rot="16200000">
            <a:off x="7783604" y="5028176"/>
            <a:ext cx="1283172" cy="523220"/>
          </a:xfrm>
          <a:prstGeom prst="rect">
            <a:avLst/>
          </a:prstGeom>
          <a:noFill/>
        </p:spPr>
        <p:txBody>
          <a:bodyPr wrap="none" rtlCol="0">
            <a:spAutoFit/>
          </a:bodyPr>
          <a:lstStyle/>
          <a:p>
            <a:r>
              <a:rPr lang="en-US" sz="2800" b="1" dirty="0" smtClean="0">
                <a:solidFill>
                  <a:schemeClr val="bg1"/>
                </a:solidFill>
                <a:effectLst>
                  <a:outerShdw dist="50800" dir="5400000" algn="ctr" rotWithShape="0">
                    <a:srgbClr val="7C262C"/>
                  </a:outerShdw>
                </a:effectLst>
              </a:rPr>
              <a:t>Oregon</a:t>
            </a:r>
            <a:endParaRPr lang="en-US" sz="2800" b="1" dirty="0">
              <a:solidFill>
                <a:schemeClr val="bg1"/>
              </a:solidFill>
              <a:effectLst>
                <a:outerShdw dist="50800" dir="5400000" algn="ctr" rotWithShape="0">
                  <a:srgbClr val="7C262C"/>
                </a:outerShdw>
              </a:effectLst>
            </a:endParaRPr>
          </a:p>
        </p:txBody>
      </p:sp>
      <p:sp>
        <p:nvSpPr>
          <p:cNvPr id="21" name="TextBox 20"/>
          <p:cNvSpPr txBox="1"/>
          <p:nvPr/>
        </p:nvSpPr>
        <p:spPr>
          <a:xfrm rot="16200000">
            <a:off x="8073835" y="2435035"/>
            <a:ext cx="1617109" cy="523220"/>
          </a:xfrm>
          <a:prstGeom prst="rect">
            <a:avLst/>
          </a:prstGeom>
          <a:noFill/>
        </p:spPr>
        <p:txBody>
          <a:bodyPr wrap="none" rtlCol="0">
            <a:spAutoFit/>
          </a:bodyPr>
          <a:lstStyle/>
          <a:p>
            <a:r>
              <a:rPr lang="en-US" sz="2800" b="1" dirty="0" smtClean="0">
                <a:solidFill>
                  <a:srgbClr val="37441C"/>
                </a:solidFill>
                <a:effectLst>
                  <a:outerShdw dist="50800" dir="6600000" algn="ctr" rotWithShape="0">
                    <a:schemeClr val="bg1"/>
                  </a:outerShdw>
                </a:effectLst>
              </a:rPr>
              <a:t>California</a:t>
            </a:r>
            <a:endParaRPr lang="en-US" sz="2800" b="1" dirty="0">
              <a:solidFill>
                <a:srgbClr val="37441C"/>
              </a:solidFill>
              <a:effectLst>
                <a:outerShdw dist="50800" dir="6600000" algn="ctr" rotWithShape="0">
                  <a:schemeClr val="bg1"/>
                </a:outerShdw>
              </a:effectLst>
            </a:endParaRPr>
          </a:p>
        </p:txBody>
      </p:sp>
      <p:sp>
        <p:nvSpPr>
          <p:cNvPr id="25" name="TextBox 24"/>
          <p:cNvSpPr txBox="1"/>
          <p:nvPr/>
        </p:nvSpPr>
        <p:spPr>
          <a:xfrm>
            <a:off x="609600" y="914400"/>
            <a:ext cx="5476179"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was the total migration?</a:t>
            </a:r>
            <a:endParaRPr lang="en-US" sz="3200" b="1" dirty="0">
              <a:ln>
                <a:solidFill>
                  <a:schemeClr val="tx1"/>
                </a:solidFill>
              </a:ln>
              <a:latin typeface="Tempus Sans ITC" pitchFamily="82" charset="0"/>
            </a:endParaRPr>
          </a:p>
        </p:txBody>
      </p:sp>
      <p:sp>
        <p:nvSpPr>
          <p:cNvPr id="26" name="TextBox 25"/>
          <p:cNvSpPr txBox="1"/>
          <p:nvPr/>
        </p:nvSpPr>
        <p:spPr>
          <a:xfrm>
            <a:off x="3810000" y="1524000"/>
            <a:ext cx="4360489" cy="584775"/>
          </a:xfrm>
          <a:prstGeom prst="rect">
            <a:avLst/>
          </a:prstGeom>
          <a:noFill/>
          <a:ln w="50800">
            <a:noFill/>
          </a:ln>
        </p:spPr>
        <p:txBody>
          <a:bodyPr wrap="none" rtlCol="0">
            <a:spAutoFit/>
          </a:bodyPr>
          <a:lstStyle/>
          <a:p>
            <a:r>
              <a:rPr lang="en-US" sz="3200" dirty="0" smtClean="0">
                <a:latin typeface="Arial Black" pitchFamily="34" charset="0"/>
              </a:rPr>
              <a:t>400,000 – 500,000 </a:t>
            </a:r>
            <a:endParaRPr lang="en-US" sz="3200" dirty="0">
              <a:latin typeface="Arial Black" pitchFamily="34" charset="0"/>
            </a:endParaRPr>
          </a:p>
        </p:txBody>
      </p:sp>
      <p:sp>
        <p:nvSpPr>
          <p:cNvPr id="27" name="TextBox 26"/>
          <p:cNvSpPr txBox="1"/>
          <p:nvPr/>
        </p:nvSpPr>
        <p:spPr>
          <a:xfrm>
            <a:off x="533400" y="2133600"/>
            <a:ext cx="7196201" cy="584775"/>
          </a:xfrm>
          <a:prstGeom prst="rect">
            <a:avLst/>
          </a:prstGeom>
          <a:noFill/>
          <a:ln w="50800">
            <a:noFill/>
          </a:ln>
        </p:spPr>
        <p:txBody>
          <a:bodyPr wrap="none" rtlCol="0">
            <a:spAutoFit/>
          </a:bodyPr>
          <a:lstStyle/>
          <a:p>
            <a:r>
              <a:rPr lang="en-US" sz="3200" b="1" dirty="0" smtClean="0">
                <a:ln>
                  <a:solidFill>
                    <a:schemeClr val="tx1"/>
                  </a:solidFill>
                </a:ln>
                <a:latin typeface="Tempus Sans ITC" pitchFamily="82" charset="0"/>
              </a:rPr>
              <a:t>What % of total U.S. population in 1869?</a:t>
            </a:r>
            <a:endParaRPr lang="en-US" sz="3200" b="1" dirty="0">
              <a:ln>
                <a:solidFill>
                  <a:schemeClr val="tx1"/>
                </a:solidFill>
              </a:ln>
              <a:latin typeface="Tempus Sans ITC" pitchFamily="82" charset="0"/>
            </a:endParaRPr>
          </a:p>
        </p:txBody>
      </p:sp>
      <p:sp>
        <p:nvSpPr>
          <p:cNvPr id="28" name="TextBox 27"/>
          <p:cNvSpPr txBox="1"/>
          <p:nvPr/>
        </p:nvSpPr>
        <p:spPr>
          <a:xfrm>
            <a:off x="1828800" y="3200400"/>
            <a:ext cx="2650084" cy="584775"/>
          </a:xfrm>
          <a:prstGeom prst="rect">
            <a:avLst/>
          </a:prstGeom>
          <a:noFill/>
          <a:ln w="50800">
            <a:noFill/>
          </a:ln>
        </p:spPr>
        <p:txBody>
          <a:bodyPr wrap="none" rtlCol="0">
            <a:spAutoFit/>
          </a:bodyPr>
          <a:lstStyle/>
          <a:p>
            <a:r>
              <a:rPr lang="en-US" sz="3200" dirty="0" smtClean="0">
                <a:latin typeface="Arial Black" pitchFamily="34" charset="0"/>
              </a:rPr>
              <a:t>38,000,000</a:t>
            </a:r>
            <a:endParaRPr lang="en-US" sz="3200" dirty="0">
              <a:latin typeface="Arial Black" pitchFamily="34" charset="0"/>
            </a:endParaRPr>
          </a:p>
        </p:txBody>
      </p:sp>
      <p:sp>
        <p:nvSpPr>
          <p:cNvPr id="30" name="TextBox 29"/>
          <p:cNvSpPr txBox="1"/>
          <p:nvPr/>
        </p:nvSpPr>
        <p:spPr>
          <a:xfrm>
            <a:off x="1905000" y="2743200"/>
            <a:ext cx="2646878" cy="584775"/>
          </a:xfrm>
          <a:prstGeom prst="rect">
            <a:avLst/>
          </a:prstGeom>
          <a:noFill/>
          <a:ln w="50800">
            <a:noFill/>
          </a:ln>
        </p:spPr>
        <p:txBody>
          <a:bodyPr wrap="none" rtlCol="0">
            <a:spAutoFit/>
          </a:bodyPr>
          <a:lstStyle/>
          <a:p>
            <a:r>
              <a:rPr lang="en-US" sz="3200" u="sng" dirty="0" smtClean="0">
                <a:latin typeface="Arial Black" pitchFamily="34" charset="0"/>
              </a:rPr>
              <a:t>    500,000 </a:t>
            </a:r>
            <a:endParaRPr lang="en-US" sz="3200" u="sng" dirty="0">
              <a:latin typeface="Arial Black" pitchFamily="34" charset="0"/>
            </a:endParaRPr>
          </a:p>
        </p:txBody>
      </p:sp>
      <p:sp>
        <p:nvSpPr>
          <p:cNvPr id="32" name="TextBox 31"/>
          <p:cNvSpPr txBox="1"/>
          <p:nvPr/>
        </p:nvSpPr>
        <p:spPr>
          <a:xfrm>
            <a:off x="4572000" y="2870775"/>
            <a:ext cx="2249334" cy="769441"/>
          </a:xfrm>
          <a:prstGeom prst="rect">
            <a:avLst/>
          </a:prstGeom>
          <a:noFill/>
          <a:ln w="50800">
            <a:noFill/>
          </a:ln>
        </p:spPr>
        <p:txBody>
          <a:bodyPr wrap="none" rtlCol="0">
            <a:spAutoFit/>
          </a:bodyPr>
          <a:lstStyle/>
          <a:p>
            <a:r>
              <a:rPr lang="en-US" sz="4400" dirty="0" smtClean="0">
                <a:latin typeface="Arial Black" pitchFamily="34" charset="0"/>
              </a:rPr>
              <a:t>= 1.3%</a:t>
            </a:r>
            <a:endParaRPr lang="en-US" sz="4400" dirty="0">
              <a:latin typeface="Arial Black" pitchFamily="34" charset="0"/>
            </a:endParaRPr>
          </a:p>
        </p:txBody>
      </p:sp>
      <p:sp>
        <p:nvSpPr>
          <p:cNvPr id="36" name="TextBox 35"/>
          <p:cNvSpPr txBox="1"/>
          <p:nvPr/>
        </p:nvSpPr>
        <p:spPr>
          <a:xfrm>
            <a:off x="5638800" y="1524000"/>
            <a:ext cx="2510624" cy="584775"/>
          </a:xfrm>
          <a:prstGeom prst="rect">
            <a:avLst/>
          </a:prstGeom>
          <a:noFill/>
          <a:ln w="50800">
            <a:noFill/>
          </a:ln>
        </p:spPr>
        <p:txBody>
          <a:bodyPr wrap="none" rtlCol="0">
            <a:spAutoFit/>
          </a:bodyPr>
          <a:lstStyle/>
          <a:p>
            <a:r>
              <a:rPr lang="en-US" sz="3200" dirty="0" smtClean="0">
                <a:latin typeface="Arial Black" pitchFamily="34" charset="0"/>
              </a:rPr>
              <a:t>   500,000 </a:t>
            </a:r>
            <a:endParaRPr lang="en-US" sz="3200" dirty="0">
              <a:latin typeface="Arial Black" pitchFamily="34" charset="0"/>
            </a:endParaRPr>
          </a:p>
        </p:txBody>
      </p:sp>
      <p:sp>
        <p:nvSpPr>
          <p:cNvPr id="37" name="Rectangle 36"/>
          <p:cNvSpPr/>
          <p:nvPr/>
        </p:nvSpPr>
        <p:spPr>
          <a:xfrm>
            <a:off x="6080760" y="1523999"/>
            <a:ext cx="1874520" cy="548640"/>
          </a:xfrm>
          <a:prstGeom prst="rect">
            <a:avLst/>
          </a:prstGeom>
          <a:ln w="63500">
            <a:solidFill>
              <a:srgbClr val="FF0000"/>
            </a:solidFill>
          </a:ln>
        </p:spPr>
        <p:txBody>
          <a:bodyPr wrap="square" rtlCol="0" anchor="ctr">
            <a:spAutoFit/>
          </a:bodyPr>
          <a:lstStyle/>
          <a:p>
            <a:pPr algn="ctr"/>
            <a:endParaRPr lang="en-US" sz="2200" b="1" dirty="0" smtClean="0">
              <a:solidFill>
                <a:schemeClr val="bg1"/>
              </a:solidFill>
            </a:endParaRPr>
          </a:p>
        </p:txBody>
      </p:sp>
      <p:sp>
        <p:nvSpPr>
          <p:cNvPr id="22" name="Rectangle 21"/>
          <p:cNvSpPr/>
          <p:nvPr/>
        </p:nvSpPr>
        <p:spPr>
          <a:xfrm>
            <a:off x="533400" y="3886200"/>
            <a:ext cx="7391400" cy="1508105"/>
          </a:xfrm>
          <a:prstGeom prst="rect">
            <a:avLst/>
          </a:prstGeom>
        </p:spPr>
        <p:txBody>
          <a:bodyPr wrap="square">
            <a:spAutoFit/>
          </a:bodyPr>
          <a:lstStyle/>
          <a:p>
            <a:r>
              <a:rPr lang="en-US" sz="3200" b="1" dirty="0" smtClean="0">
                <a:ln>
                  <a:solidFill>
                    <a:schemeClr val="tx1"/>
                  </a:solidFill>
                </a:ln>
                <a:solidFill>
                  <a:prstClr val="black"/>
                </a:solidFill>
                <a:latin typeface="Tempus Sans ITC" pitchFamily="82" charset="0"/>
              </a:rPr>
              <a:t>How many would that be today? </a:t>
            </a:r>
          </a:p>
          <a:p>
            <a:r>
              <a:rPr lang="en-US" sz="3200" b="1" dirty="0" smtClean="0">
                <a:solidFill>
                  <a:prstClr val="black"/>
                </a:solidFill>
              </a:rPr>
              <a:t>    1.3% U.S. population today = 4,200,000</a:t>
            </a:r>
          </a:p>
          <a:p>
            <a:r>
              <a:rPr lang="en-US" sz="2800" b="1" dirty="0" smtClean="0">
                <a:solidFill>
                  <a:prstClr val="black"/>
                </a:solidFill>
              </a:rPr>
              <a:t>     (~population: Houston, Dallas, Fort Worth)</a:t>
            </a:r>
            <a:endParaRPr lang="en-US" sz="28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1000"/>
                                        <p:tgtEl>
                                          <p:spTgt spid="36"/>
                                        </p:tgtEl>
                                      </p:cBhvr>
                                    </p:animEffect>
                                  </p:childTnLst>
                                </p:cTn>
                              </p:par>
                              <p:par>
                                <p:cTn id="13" presetID="10" presetClass="exit" presetSubtype="0" fill="hold" grpId="1" nodeType="withEffect">
                                  <p:stCondLst>
                                    <p:cond delay="0"/>
                                  </p:stCondLst>
                                  <p:childTnLst>
                                    <p:animEffect transition="out" filter="fade">
                                      <p:cBhvr>
                                        <p:cTn id="14" dur="1000"/>
                                        <p:tgtEl>
                                          <p:spTgt spid="37"/>
                                        </p:tgtEl>
                                      </p:cBhvr>
                                    </p:animEffect>
                                    <p:set>
                                      <p:cBhvr>
                                        <p:cTn id="15" dur="1" fill="hold">
                                          <p:stCondLst>
                                            <p:cond delay="999"/>
                                          </p:stCondLst>
                                        </p:cTn>
                                        <p:tgtEl>
                                          <p:spTgt spid="37"/>
                                        </p:tgtEl>
                                        <p:attrNameLst>
                                          <p:attrName>style.visibility</p:attrName>
                                        </p:attrNameLst>
                                      </p:cBhvr>
                                      <p:to>
                                        <p:strVal val="hidden"/>
                                      </p:to>
                                    </p:set>
                                  </p:childTnLst>
                                </p:cTn>
                              </p:par>
                              <p:par>
                                <p:cTn id="16" presetID="42" presetClass="path" presetSubtype="0" accel="50000" decel="50000" fill="hold" grpId="2" nodeType="withEffect">
                                  <p:stCondLst>
                                    <p:cond delay="0"/>
                                  </p:stCondLst>
                                  <p:childTnLst>
                                    <p:animMotion origin="layout" path="M 5.55556E-7 1.32948E-6 L -0.40382 0.17942 " pathEditMode="relative" rAng="0" ptsTypes="AA">
                                      <p:cBhvr>
                                        <p:cTn id="17" dur="1000" fill="hold"/>
                                        <p:tgtEl>
                                          <p:spTgt spid="36"/>
                                        </p:tgtEl>
                                        <p:attrNameLst>
                                          <p:attrName>ppt_x</p:attrName>
                                          <p:attrName>ppt_y</p:attrName>
                                        </p:attrNameLst>
                                      </p:cBhvr>
                                      <p:rCtr x="-202" y="90"/>
                                    </p:animMotion>
                                  </p:childTnLst>
                                </p:cTn>
                              </p:par>
                              <p:par>
                                <p:cTn id="18" presetID="10" presetClass="entr" presetSubtype="0" fill="hold" grpId="0" nodeType="withEffect">
                                  <p:stCondLst>
                                    <p:cond delay="50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1000"/>
                                        <p:tgtEl>
                                          <p:spTgt spid="28"/>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1000"/>
                                        <p:tgtEl>
                                          <p:spTgt spid="30"/>
                                        </p:tgtEl>
                                      </p:cBhvr>
                                    </p:animEffect>
                                  </p:childTnLst>
                                </p:cTn>
                              </p:par>
                              <p:par>
                                <p:cTn id="24" presetID="10" presetClass="exit" presetSubtype="0" fill="hold" grpId="0" nodeType="withEffect">
                                  <p:stCondLst>
                                    <p:cond delay="500"/>
                                  </p:stCondLst>
                                  <p:childTnLst>
                                    <p:animEffect transition="out" filter="fade">
                                      <p:cBhvr>
                                        <p:cTn id="25" dur="1000"/>
                                        <p:tgtEl>
                                          <p:spTgt spid="36"/>
                                        </p:tgtEl>
                                      </p:cBhvr>
                                    </p:animEffect>
                                    <p:set>
                                      <p:cBhvr>
                                        <p:cTn id="26" dur="1" fill="hold">
                                          <p:stCondLst>
                                            <p:cond delay="999"/>
                                          </p:stCondLst>
                                        </p:cTn>
                                        <p:tgtEl>
                                          <p:spTgt spid="3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animEffect transition="in" filter="wipe(left)">
                                      <p:cBhvr>
                                        <p:cTn id="31" dur="1000"/>
                                        <p:tgtEl>
                                          <p:spTgt spid="32"/>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22">
                                            <p:txEl>
                                              <p:pRg st="0" end="0"/>
                                            </p:txEl>
                                          </p:spTgt>
                                        </p:tgtEl>
                                        <p:attrNameLst>
                                          <p:attrName>style.visibility</p:attrName>
                                        </p:attrNameLst>
                                      </p:cBhvr>
                                      <p:to>
                                        <p:strVal val="visible"/>
                                      </p:to>
                                    </p:set>
                                    <p:animEffect transition="in" filter="wipe(left)">
                                      <p:cBhvr>
                                        <p:cTn id="36" dur="1000"/>
                                        <p:tgtEl>
                                          <p:spTgt spid="22">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2">
                                            <p:txEl>
                                              <p:pRg st="1" end="1"/>
                                            </p:txEl>
                                          </p:spTgt>
                                        </p:tgtEl>
                                        <p:attrNameLst>
                                          <p:attrName>style.visibility</p:attrName>
                                        </p:attrNameLst>
                                      </p:cBhvr>
                                      <p:to>
                                        <p:strVal val="visible"/>
                                      </p:to>
                                    </p:set>
                                    <p:animEffect transition="in" filter="fade">
                                      <p:cBhvr>
                                        <p:cTn id="41" dur="1000"/>
                                        <p:tgtEl>
                                          <p:spTgt spid="22">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22">
                                            <p:txEl>
                                              <p:pRg st="2" end="2"/>
                                            </p:txEl>
                                          </p:spTgt>
                                        </p:tgtEl>
                                        <p:attrNameLst>
                                          <p:attrName>style.visibility</p:attrName>
                                        </p:attrNameLst>
                                      </p:cBhvr>
                                      <p:to>
                                        <p:strVal val="visible"/>
                                      </p:to>
                                    </p:set>
                                    <p:animEffect transition="in" filter="fade">
                                      <p:cBhvr>
                                        <p:cTn id="46" dur="1000"/>
                                        <p:tgtEl>
                                          <p:spTgt spid="2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0" grpId="0"/>
      <p:bldP spid="32" grpId="0"/>
      <p:bldP spid="36" grpId="0"/>
      <p:bldP spid="36" grpId="1"/>
      <p:bldP spid="36" grpId="2"/>
      <p:bldP spid="37" grpId="0" animBg="1"/>
      <p:bldP spid="37" grpId="1" animBg="1"/>
      <p:bldP spid="22" grpId="0" build="allAtOnce"/>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52" name="TextBox 51"/>
          <p:cNvSpPr txBox="1"/>
          <p:nvPr/>
        </p:nvSpPr>
        <p:spPr>
          <a:xfrm>
            <a:off x="7327992"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1847</a:t>
            </a:r>
          </a:p>
        </p:txBody>
      </p:sp>
      <p:sp useBgFill="1">
        <p:nvSpPr>
          <p:cNvPr id="49" name="TextBox 48"/>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1848</a:t>
            </a:r>
          </a:p>
        </p:txBody>
      </p:sp>
      <p:sp useBgFill="1">
        <p:nvSpPr>
          <p:cNvPr id="72" name="TextBox 71"/>
          <p:cNvSpPr txBox="1"/>
          <p:nvPr/>
        </p:nvSpPr>
        <p:spPr>
          <a:xfrm>
            <a:off x="73152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1850</a:t>
            </a:r>
          </a:p>
        </p:txBody>
      </p:sp>
      <p:sp useBgFill="1">
        <p:nvSpPr>
          <p:cNvPr id="73" name="TextBox 72"/>
          <p:cNvSpPr txBox="1"/>
          <p:nvPr/>
        </p:nvSpPr>
        <p:spPr>
          <a:xfrm>
            <a:off x="7315200" y="0"/>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grpSp>
        <p:nvGrpSpPr>
          <p:cNvPr id="2" name="Group 47"/>
          <p:cNvGrpSpPr/>
          <p:nvPr/>
        </p:nvGrpSpPr>
        <p:grpSpPr>
          <a:xfrm>
            <a:off x="-128016" y="766497"/>
            <a:ext cx="9860952" cy="6320103"/>
            <a:chOff x="-128016" y="766497"/>
            <a:chExt cx="9860952" cy="6320103"/>
          </a:xfrm>
        </p:grpSpPr>
        <p:grpSp>
          <p:nvGrpSpPr>
            <p:cNvPr id="3" name="Group 100"/>
            <p:cNvGrpSpPr/>
            <p:nvPr/>
          </p:nvGrpSpPr>
          <p:grpSpPr>
            <a:xfrm>
              <a:off x="-128016" y="766497"/>
              <a:ext cx="9860952" cy="6320103"/>
              <a:chOff x="-128016" y="766497"/>
              <a:chExt cx="9860952" cy="6320103"/>
            </a:xfrm>
          </p:grpSpPr>
          <p:grpSp>
            <p:nvGrpSpPr>
              <p:cNvPr id="4" name="Group 83"/>
              <p:cNvGrpSpPr/>
              <p:nvPr/>
            </p:nvGrpSpPr>
            <p:grpSpPr>
              <a:xfrm>
                <a:off x="-128016" y="766497"/>
                <a:ext cx="9860952" cy="6320103"/>
                <a:chOff x="-128016" y="766497"/>
                <a:chExt cx="9860952" cy="6320103"/>
              </a:xfrm>
            </p:grpSpPr>
            <p:grpSp>
              <p:nvGrpSpPr>
                <p:cNvPr id="5" name="Group 38"/>
                <p:cNvGrpSpPr>
                  <a:grpSpLocks noChangeAspect="1"/>
                </p:cNvGrpSpPr>
                <p:nvPr/>
              </p:nvGrpSpPr>
              <p:grpSpPr>
                <a:xfrm>
                  <a:off x="-128016" y="766497"/>
                  <a:ext cx="9860952" cy="6320103"/>
                  <a:chOff x="-304800" y="714374"/>
                  <a:chExt cx="10061170" cy="6448426"/>
                </a:xfrm>
              </p:grpSpPr>
              <p:pic>
                <p:nvPicPr>
                  <p:cNvPr id="88" name="Picture 2" descr="https://upload.wikimedia.org/wikipedia/commons/2/27/United_States_1846-12-1848-02.png"/>
                  <p:cNvPicPr>
                    <a:picLocks noChangeAspect="1" noChangeArrowheads="1"/>
                  </p:cNvPicPr>
                  <p:nvPr/>
                </p:nvPicPr>
                <p:blipFill>
                  <a:blip r:embed="rId3"/>
                  <a:srcRect/>
                  <a:stretch>
                    <a:fillRect/>
                  </a:stretch>
                </p:blipFill>
                <p:spPr bwMode="auto">
                  <a:xfrm>
                    <a:off x="-304800" y="714374"/>
                    <a:ext cx="9525000" cy="6448426"/>
                  </a:xfrm>
                  <a:prstGeom prst="rect">
                    <a:avLst/>
                  </a:prstGeom>
                  <a:noFill/>
                </p:spPr>
              </p:pic>
              <p:grpSp>
                <p:nvGrpSpPr>
                  <p:cNvPr id="6" name="Group 38"/>
                  <p:cNvGrpSpPr/>
                  <p:nvPr/>
                </p:nvGrpSpPr>
                <p:grpSpPr>
                  <a:xfrm>
                    <a:off x="-152400" y="879764"/>
                    <a:ext cx="9908770" cy="6283036"/>
                    <a:chOff x="-152400" y="803564"/>
                    <a:chExt cx="9908770" cy="6283036"/>
                  </a:xfrm>
                </p:grpSpPr>
                <p:grpSp>
                  <p:nvGrpSpPr>
                    <p:cNvPr id="7" name="Group 35"/>
                    <p:cNvGrpSpPr/>
                    <p:nvPr/>
                  </p:nvGrpSpPr>
                  <p:grpSpPr>
                    <a:xfrm>
                      <a:off x="-152400" y="803564"/>
                      <a:ext cx="9908770" cy="6283036"/>
                      <a:chOff x="-152400" y="803564"/>
                      <a:chExt cx="9908770" cy="6283036"/>
                    </a:xfrm>
                  </p:grpSpPr>
                  <p:grpSp>
                    <p:nvGrpSpPr>
                      <p:cNvPr id="8" name="Group 34"/>
                      <p:cNvGrpSpPr/>
                      <p:nvPr/>
                    </p:nvGrpSpPr>
                    <p:grpSpPr>
                      <a:xfrm>
                        <a:off x="-152400" y="1906385"/>
                        <a:ext cx="9908770" cy="5180215"/>
                        <a:chOff x="-152400" y="1906385"/>
                        <a:chExt cx="9908770" cy="5180215"/>
                      </a:xfrm>
                    </p:grpSpPr>
                    <p:sp>
                      <p:nvSpPr>
                        <p:cNvPr id="95" name="Freeform 94"/>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11"/>
                        <p:cNvGrpSpPr/>
                        <p:nvPr/>
                      </p:nvGrpSpPr>
                      <p:grpSpPr>
                        <a:xfrm>
                          <a:off x="-152400" y="5257800"/>
                          <a:ext cx="3505200" cy="1828800"/>
                          <a:chOff x="-152400" y="5257800"/>
                          <a:chExt cx="3505200" cy="1828800"/>
                        </a:xfrm>
                      </p:grpSpPr>
                      <p:sp>
                        <p:nvSpPr>
                          <p:cNvPr id="97" name="Rectangle 96"/>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3" name="Freeform 92"/>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94" name="Freeform 93"/>
                      <p:cNvSpPr/>
                      <p:nvPr/>
                    </p:nvSpPr>
                    <p:spPr>
                      <a:xfrm>
                        <a:off x="4648200" y="5623560"/>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1" name="Freeform 90"/>
                    <p:cNvSpPr/>
                    <p:nvPr/>
                  </p:nvSpPr>
                  <p:spPr>
                    <a:xfrm>
                      <a:off x="1965960" y="1054100"/>
                      <a:ext cx="2092960" cy="424180"/>
                    </a:xfrm>
                    <a:custGeom>
                      <a:avLst/>
                      <a:gdLst>
                        <a:gd name="connsiteX0" fmla="*/ 228600 w 2092960"/>
                        <a:gd name="connsiteY0" fmla="*/ 210820 h 424180"/>
                        <a:gd name="connsiteX1" fmla="*/ 1813560 w 2092960"/>
                        <a:gd name="connsiteY1" fmla="*/ 393700 h 424180"/>
                        <a:gd name="connsiteX2" fmla="*/ 1905000 w 2092960"/>
                        <a:gd name="connsiteY2" fmla="*/ 393700 h 424180"/>
                        <a:gd name="connsiteX3" fmla="*/ 1905000 w 2092960"/>
                        <a:gd name="connsiteY3" fmla="*/ 317500 h 424180"/>
                        <a:gd name="connsiteX4" fmla="*/ 1066800 w 2092960"/>
                        <a:gd name="connsiteY4" fmla="*/ 43180 h 424180"/>
                        <a:gd name="connsiteX5" fmla="*/ 441960 w 2092960"/>
                        <a:gd name="connsiteY5" fmla="*/ 58420 h 424180"/>
                        <a:gd name="connsiteX6" fmla="*/ 228600 w 2092960"/>
                        <a:gd name="connsiteY6" fmla="*/ 210820 h 4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2960" h="424180">
                          <a:moveTo>
                            <a:pt x="228600" y="210820"/>
                          </a:moveTo>
                          <a:cubicBezTo>
                            <a:pt x="457200" y="266700"/>
                            <a:pt x="1534160" y="363220"/>
                            <a:pt x="1813560" y="393700"/>
                          </a:cubicBezTo>
                          <a:cubicBezTo>
                            <a:pt x="2092960" y="424180"/>
                            <a:pt x="1889760" y="406400"/>
                            <a:pt x="1905000" y="393700"/>
                          </a:cubicBezTo>
                          <a:cubicBezTo>
                            <a:pt x="1920240" y="381000"/>
                            <a:pt x="2044700" y="375920"/>
                            <a:pt x="1905000" y="317500"/>
                          </a:cubicBezTo>
                          <a:cubicBezTo>
                            <a:pt x="1765300" y="259080"/>
                            <a:pt x="1310640" y="86360"/>
                            <a:pt x="1066800" y="43180"/>
                          </a:cubicBezTo>
                          <a:cubicBezTo>
                            <a:pt x="822960" y="0"/>
                            <a:pt x="584200" y="30480"/>
                            <a:pt x="441960" y="58420"/>
                          </a:cubicBezTo>
                          <a:cubicBezTo>
                            <a:pt x="299720" y="86360"/>
                            <a:pt x="0" y="154940"/>
                            <a:pt x="228600" y="210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pic>
              <p:nvPicPr>
                <p:cNvPr id="86" name="Picture 2" descr="Image result for united states in 1783"/>
                <p:cNvPicPr>
                  <a:picLocks noChangeAspect="1" noChangeArrowheads="1"/>
                </p:cNvPicPr>
                <p:nvPr/>
              </p:nvPicPr>
              <p:blipFill>
                <a:blip r:embed="rId4"/>
                <a:srcRect l="17500" t="47037" r="70000" b="45572"/>
                <a:stretch>
                  <a:fillRect/>
                </a:stretch>
              </p:blipFill>
              <p:spPr bwMode="auto">
                <a:xfrm>
                  <a:off x="1066800" y="3505200"/>
                  <a:ext cx="1143000" cy="457200"/>
                </a:xfrm>
                <a:prstGeom prst="rect">
                  <a:avLst/>
                </a:prstGeom>
                <a:noFill/>
              </p:spPr>
            </p:pic>
          </p:grpSp>
          <p:sp>
            <p:nvSpPr>
              <p:cNvPr id="99" name="Freeform 98"/>
              <p:cNvSpPr/>
              <p:nvPr/>
            </p:nvSpPr>
            <p:spPr>
              <a:xfrm>
                <a:off x="2057400" y="20247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99"/>
              <p:cNvSpPr/>
              <p:nvPr/>
            </p:nvSpPr>
            <p:spPr>
              <a:xfrm>
                <a:off x="5105400" y="2177142"/>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 name="TextBox 45"/>
            <p:cNvSpPr txBox="1"/>
            <p:nvPr/>
          </p:nvSpPr>
          <p:spPr>
            <a:xfrm>
              <a:off x="1371600" y="3810000"/>
              <a:ext cx="1112933" cy="461665"/>
            </a:xfrm>
            <a:prstGeom prst="rect">
              <a:avLst/>
            </a:prstGeom>
            <a:noFill/>
          </p:spPr>
          <p:txBody>
            <a:bodyPr wrap="none" rtlCol="0">
              <a:spAutoFit/>
            </a:bodyPr>
            <a:lstStyle/>
            <a:p>
              <a:r>
                <a:rPr lang="en-US" sz="2400" b="1" dirty="0" smtClean="0"/>
                <a:t>Mexico</a:t>
              </a:r>
              <a:endParaRPr lang="en-US" sz="2400" b="1" dirty="0"/>
            </a:p>
          </p:txBody>
        </p:sp>
      </p:grpSp>
      <p:grpSp>
        <p:nvGrpSpPr>
          <p:cNvPr id="75" name="Group 74"/>
          <p:cNvGrpSpPr/>
          <p:nvPr/>
        </p:nvGrpSpPr>
        <p:grpSpPr>
          <a:xfrm>
            <a:off x="-128016" y="762000"/>
            <a:ext cx="9335203" cy="6324600"/>
            <a:chOff x="-128016" y="762000"/>
            <a:chExt cx="9335203" cy="6324600"/>
          </a:xfrm>
        </p:grpSpPr>
        <p:pic>
          <p:nvPicPr>
            <p:cNvPr id="32" name="Picture 2" descr="File:United States 1848-02-1848-05.png"/>
            <p:cNvPicPr>
              <a:picLocks noChangeAspect="1" noChangeArrowheads="1"/>
            </p:cNvPicPr>
            <p:nvPr/>
          </p:nvPicPr>
          <p:blipFill>
            <a:blip r:embed="rId5"/>
            <a:srcRect/>
            <a:stretch>
              <a:fillRect/>
            </a:stretch>
          </p:blipFill>
          <p:spPr bwMode="auto">
            <a:xfrm>
              <a:off x="-128016" y="762000"/>
              <a:ext cx="9335203" cy="6324600"/>
            </a:xfrm>
            <a:prstGeom prst="rect">
              <a:avLst/>
            </a:prstGeom>
            <a:noFill/>
          </p:spPr>
        </p:pic>
        <p:sp>
          <p:nvSpPr>
            <p:cNvPr id="35" name="Freeform 34"/>
            <p:cNvSpPr/>
            <p:nvPr/>
          </p:nvSpPr>
          <p:spPr>
            <a:xfrm rot="700929">
              <a:off x="381000" y="33963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1021102" y="3588603"/>
              <a:ext cx="1264898" cy="830997"/>
            </a:xfrm>
            <a:prstGeom prst="rect">
              <a:avLst/>
            </a:prstGeom>
            <a:noFill/>
          </p:spPr>
          <p:txBody>
            <a:bodyPr wrap="none" rtlCol="0">
              <a:spAutoFit/>
            </a:bodyPr>
            <a:lstStyle/>
            <a:p>
              <a:r>
                <a:rPr lang="en-US" sz="2400" b="1" dirty="0" smtClean="0"/>
                <a:t>Mexican</a:t>
              </a:r>
            </a:p>
            <a:p>
              <a:r>
                <a:rPr lang="en-US" sz="2400" b="1" dirty="0" smtClean="0"/>
                <a:t>Cession</a:t>
              </a:r>
              <a:endParaRPr lang="en-US" sz="2400" b="1" dirty="0"/>
            </a:p>
          </p:txBody>
        </p:sp>
      </p:grpSp>
      <p:sp>
        <p:nvSpPr>
          <p:cNvPr id="77" name="Freeform 76"/>
          <p:cNvSpPr/>
          <p:nvPr/>
        </p:nvSpPr>
        <p:spPr>
          <a:xfrm>
            <a:off x="5105400" y="2209800"/>
            <a:ext cx="762000" cy="470095"/>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 name="connsiteX0" fmla="*/ 204107 w 1878174"/>
              <a:gd name="connsiteY0" fmla="*/ 76200 h 894696"/>
              <a:gd name="connsiteX1" fmla="*/ 1232807 w 1878174"/>
              <a:gd name="connsiteY1" fmla="*/ 43543 h 894696"/>
              <a:gd name="connsiteX2" fmla="*/ 1641021 w 1878174"/>
              <a:gd name="connsiteY2" fmla="*/ 108857 h 894696"/>
              <a:gd name="connsiteX3" fmla="*/ 1727624 w 1878174"/>
              <a:gd name="connsiteY3" fmla="*/ 247447 h 894696"/>
              <a:gd name="connsiteX4" fmla="*/ 1795705 w 1878174"/>
              <a:gd name="connsiteY4" fmla="*/ 399847 h 894696"/>
              <a:gd name="connsiteX5" fmla="*/ 1232807 w 1878174"/>
              <a:gd name="connsiteY5" fmla="*/ 856108 h 894696"/>
              <a:gd name="connsiteX6" fmla="*/ 367393 w 1878174"/>
              <a:gd name="connsiteY6" fmla="*/ 631372 h 894696"/>
              <a:gd name="connsiteX7" fmla="*/ 24493 w 1878174"/>
              <a:gd name="connsiteY7" fmla="*/ 500743 h 894696"/>
              <a:gd name="connsiteX8" fmla="*/ 204107 w 1878174"/>
              <a:gd name="connsiteY8" fmla="*/ 76200 h 89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894696">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298404"/>
                  <a:pt x="1795705" y="399847"/>
                </a:cubicBezTo>
                <a:cubicBezTo>
                  <a:pt x="1713236" y="501290"/>
                  <a:pt x="1470859" y="817521"/>
                  <a:pt x="1232807" y="856108"/>
                </a:cubicBezTo>
                <a:cubicBezTo>
                  <a:pt x="994755" y="894695"/>
                  <a:pt x="568779" y="690600"/>
                  <a:pt x="367393" y="631372"/>
                </a:cubicBezTo>
                <a:cubicBezTo>
                  <a:pt x="166007" y="572145"/>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5"/>
          <p:cNvSpPr/>
          <p:nvPr/>
        </p:nvSpPr>
        <p:spPr>
          <a:xfrm>
            <a:off x="2209800" y="2177142"/>
            <a:ext cx="2362200" cy="642258"/>
          </a:xfrm>
          <a:custGeom>
            <a:avLst/>
            <a:gdLst>
              <a:gd name="connsiteX0" fmla="*/ 204107 w 1709057"/>
              <a:gd name="connsiteY0" fmla="*/ 76200 h 642258"/>
              <a:gd name="connsiteX1" fmla="*/ 1232807 w 1709057"/>
              <a:gd name="connsiteY1" fmla="*/ 43543 h 642258"/>
              <a:gd name="connsiteX2" fmla="*/ 1641021 w 1709057"/>
              <a:gd name="connsiteY2" fmla="*/ 108857 h 642258"/>
              <a:gd name="connsiteX3" fmla="*/ 1641021 w 1709057"/>
              <a:gd name="connsiteY3" fmla="*/ 402772 h 642258"/>
              <a:gd name="connsiteX4" fmla="*/ 1232807 w 1709057"/>
              <a:gd name="connsiteY4" fmla="*/ 566057 h 642258"/>
              <a:gd name="connsiteX5" fmla="*/ 367393 w 1709057"/>
              <a:gd name="connsiteY5" fmla="*/ 631372 h 642258"/>
              <a:gd name="connsiteX6" fmla="*/ 24493 w 1709057"/>
              <a:gd name="connsiteY6" fmla="*/ 500743 h 642258"/>
              <a:gd name="connsiteX7" fmla="*/ 204107 w 1709057"/>
              <a:gd name="connsiteY7" fmla="*/ 76200 h 642258"/>
              <a:gd name="connsiteX0" fmla="*/ 204107 w 1863741"/>
              <a:gd name="connsiteY0" fmla="*/ 76200 h 642258"/>
              <a:gd name="connsiteX1" fmla="*/ 1232807 w 1863741"/>
              <a:gd name="connsiteY1" fmla="*/ 43543 h 642258"/>
              <a:gd name="connsiteX2" fmla="*/ 1641021 w 1863741"/>
              <a:gd name="connsiteY2" fmla="*/ 108857 h 642258"/>
              <a:gd name="connsiteX3" fmla="*/ 1641021 w 1863741"/>
              <a:gd name="connsiteY3" fmla="*/ 402772 h 642258"/>
              <a:gd name="connsiteX4" fmla="*/ 1795705 w 1863741"/>
              <a:gd name="connsiteY4" fmla="*/ 399847 h 642258"/>
              <a:gd name="connsiteX5" fmla="*/ 1232807 w 1863741"/>
              <a:gd name="connsiteY5" fmla="*/ 566057 h 642258"/>
              <a:gd name="connsiteX6" fmla="*/ 367393 w 1863741"/>
              <a:gd name="connsiteY6" fmla="*/ 631372 h 642258"/>
              <a:gd name="connsiteX7" fmla="*/ 24493 w 1863741"/>
              <a:gd name="connsiteY7" fmla="*/ 500743 h 642258"/>
              <a:gd name="connsiteX8" fmla="*/ 204107 w 1863741"/>
              <a:gd name="connsiteY8"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4027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641021 w 1878174"/>
              <a:gd name="connsiteY3" fmla="*/ 250372 h 642258"/>
              <a:gd name="connsiteX4" fmla="*/ 1727624 w 1878174"/>
              <a:gd name="connsiteY4" fmla="*/ 247447 h 642258"/>
              <a:gd name="connsiteX5" fmla="*/ 1795705 w 1878174"/>
              <a:gd name="connsiteY5" fmla="*/ 399847 h 642258"/>
              <a:gd name="connsiteX6" fmla="*/ 1232807 w 1878174"/>
              <a:gd name="connsiteY6" fmla="*/ 566057 h 642258"/>
              <a:gd name="connsiteX7" fmla="*/ 367393 w 1878174"/>
              <a:gd name="connsiteY7" fmla="*/ 631372 h 642258"/>
              <a:gd name="connsiteX8" fmla="*/ 24493 w 1878174"/>
              <a:gd name="connsiteY8" fmla="*/ 500743 h 642258"/>
              <a:gd name="connsiteX9" fmla="*/ 204107 w 1878174"/>
              <a:gd name="connsiteY9" fmla="*/ 76200 h 642258"/>
              <a:gd name="connsiteX0" fmla="*/ 204107 w 1878174"/>
              <a:gd name="connsiteY0" fmla="*/ 76200 h 642258"/>
              <a:gd name="connsiteX1" fmla="*/ 1232807 w 1878174"/>
              <a:gd name="connsiteY1" fmla="*/ 43543 h 642258"/>
              <a:gd name="connsiteX2" fmla="*/ 1641021 w 1878174"/>
              <a:gd name="connsiteY2" fmla="*/ 108857 h 642258"/>
              <a:gd name="connsiteX3" fmla="*/ 1727624 w 1878174"/>
              <a:gd name="connsiteY3" fmla="*/ 247447 h 642258"/>
              <a:gd name="connsiteX4" fmla="*/ 1795705 w 1878174"/>
              <a:gd name="connsiteY4" fmla="*/ 399847 h 642258"/>
              <a:gd name="connsiteX5" fmla="*/ 1232807 w 1878174"/>
              <a:gd name="connsiteY5" fmla="*/ 566057 h 642258"/>
              <a:gd name="connsiteX6" fmla="*/ 367393 w 1878174"/>
              <a:gd name="connsiteY6" fmla="*/ 631372 h 642258"/>
              <a:gd name="connsiteX7" fmla="*/ 24493 w 1878174"/>
              <a:gd name="connsiteY7" fmla="*/ 500743 h 642258"/>
              <a:gd name="connsiteX8" fmla="*/ 204107 w 1878174"/>
              <a:gd name="connsiteY8" fmla="*/ 76200 h 6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174" h="642258">
                <a:moveTo>
                  <a:pt x="204107" y="76200"/>
                </a:moveTo>
                <a:cubicBezTo>
                  <a:pt x="405493" y="0"/>
                  <a:pt x="993321" y="38100"/>
                  <a:pt x="1232807" y="43543"/>
                </a:cubicBezTo>
                <a:cubicBezTo>
                  <a:pt x="1472293" y="48986"/>
                  <a:pt x="1558552" y="74873"/>
                  <a:pt x="1641021" y="108857"/>
                </a:cubicBezTo>
                <a:cubicBezTo>
                  <a:pt x="1723490" y="142841"/>
                  <a:pt x="1701843" y="198949"/>
                  <a:pt x="1727624" y="247447"/>
                </a:cubicBezTo>
                <a:cubicBezTo>
                  <a:pt x="1753405" y="295945"/>
                  <a:pt x="1878174" y="346745"/>
                  <a:pt x="1795705" y="399847"/>
                </a:cubicBezTo>
                <a:cubicBezTo>
                  <a:pt x="1713236" y="452949"/>
                  <a:pt x="1470859" y="527470"/>
                  <a:pt x="1232807" y="566057"/>
                </a:cubicBezTo>
                <a:cubicBezTo>
                  <a:pt x="994755" y="604644"/>
                  <a:pt x="568779" y="642258"/>
                  <a:pt x="367393" y="631372"/>
                </a:cubicBezTo>
                <a:cubicBezTo>
                  <a:pt x="166007" y="620486"/>
                  <a:pt x="48986" y="590550"/>
                  <a:pt x="24493" y="500743"/>
                </a:cubicBezTo>
                <a:cubicBezTo>
                  <a:pt x="0" y="410936"/>
                  <a:pt x="2721" y="152400"/>
                  <a:pt x="204107" y="76200"/>
                </a:cubicBezTo>
                <a:close/>
              </a:path>
            </a:pathLst>
          </a:custGeom>
          <a:solidFill>
            <a:srgbClr val="CC9B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6" name="Picture 2" descr="File:United States 1850-1853-03.png"/>
          <p:cNvPicPr>
            <a:picLocks noChangeAspect="1" noChangeArrowheads="1"/>
          </p:cNvPicPr>
          <p:nvPr/>
        </p:nvPicPr>
        <p:blipFill>
          <a:blip r:embed="rId6"/>
          <a:srcRect/>
          <a:stretch>
            <a:fillRect/>
          </a:stretch>
        </p:blipFill>
        <p:spPr bwMode="auto">
          <a:xfrm>
            <a:off x="-137160" y="758952"/>
            <a:ext cx="9339701" cy="6327648"/>
          </a:xfrm>
          <a:prstGeom prst="rect">
            <a:avLst/>
          </a:prstGeom>
          <a:noFill/>
        </p:spPr>
      </p:pic>
      <p:sp>
        <p:nvSpPr>
          <p:cNvPr id="48" name="Rectangle 47"/>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1" name="Freeform 60"/>
          <p:cNvSpPr/>
          <p:nvPr/>
        </p:nvSpPr>
        <p:spPr>
          <a:xfrm>
            <a:off x="1069207" y="4353827"/>
            <a:ext cx="1875322" cy="827773"/>
          </a:xfrm>
          <a:custGeom>
            <a:avLst/>
            <a:gdLst>
              <a:gd name="connsiteX0" fmla="*/ 2098307 w 2098307"/>
              <a:gd name="connsiteY0" fmla="*/ 41710 h 869483"/>
              <a:gd name="connsiteX1" fmla="*/ 2040556 w 2098307"/>
              <a:gd name="connsiteY1" fmla="*/ 224590 h 869483"/>
              <a:gd name="connsiteX2" fmla="*/ 1953928 w 2098307"/>
              <a:gd name="connsiteY2" fmla="*/ 465221 h 869483"/>
              <a:gd name="connsiteX3" fmla="*/ 1944303 w 2098307"/>
              <a:gd name="connsiteY3" fmla="*/ 599975 h 869483"/>
              <a:gd name="connsiteX4" fmla="*/ 1896177 w 2098307"/>
              <a:gd name="connsiteY4" fmla="*/ 667352 h 869483"/>
              <a:gd name="connsiteX5" fmla="*/ 1809550 w 2098307"/>
              <a:gd name="connsiteY5" fmla="*/ 667352 h 869483"/>
              <a:gd name="connsiteX6" fmla="*/ 1674796 w 2098307"/>
              <a:gd name="connsiteY6" fmla="*/ 667352 h 869483"/>
              <a:gd name="connsiteX7" fmla="*/ 1588168 w 2098307"/>
              <a:gd name="connsiteY7" fmla="*/ 840607 h 869483"/>
              <a:gd name="connsiteX8" fmla="*/ 1530417 w 2098307"/>
              <a:gd name="connsiteY8" fmla="*/ 840607 h 869483"/>
              <a:gd name="connsiteX9" fmla="*/ 1463040 w 2098307"/>
              <a:gd name="connsiteY9" fmla="*/ 744354 h 869483"/>
              <a:gd name="connsiteX10" fmla="*/ 1280160 w 2098307"/>
              <a:gd name="connsiteY10" fmla="*/ 628851 h 869483"/>
              <a:gd name="connsiteX11" fmla="*/ 1145406 w 2098307"/>
              <a:gd name="connsiteY11" fmla="*/ 503722 h 869483"/>
              <a:gd name="connsiteX12" fmla="*/ 1087655 w 2098307"/>
              <a:gd name="connsiteY12" fmla="*/ 455596 h 869483"/>
              <a:gd name="connsiteX13" fmla="*/ 943276 w 2098307"/>
              <a:gd name="connsiteY13" fmla="*/ 445971 h 869483"/>
              <a:gd name="connsiteX14" fmla="*/ 741145 w 2098307"/>
              <a:gd name="connsiteY14" fmla="*/ 426720 h 869483"/>
              <a:gd name="connsiteX15" fmla="*/ 664143 w 2098307"/>
              <a:gd name="connsiteY15" fmla="*/ 359343 h 869483"/>
              <a:gd name="connsiteX16" fmla="*/ 510139 w 2098307"/>
              <a:gd name="connsiteY16" fmla="*/ 368969 h 869483"/>
              <a:gd name="connsiteX17" fmla="*/ 452387 w 2098307"/>
              <a:gd name="connsiteY17" fmla="*/ 407470 h 869483"/>
              <a:gd name="connsiteX18" fmla="*/ 375385 w 2098307"/>
              <a:gd name="connsiteY18" fmla="*/ 253466 h 869483"/>
              <a:gd name="connsiteX19" fmla="*/ 356135 w 2098307"/>
              <a:gd name="connsiteY19" fmla="*/ 176463 h 869483"/>
              <a:gd name="connsiteX20" fmla="*/ 231006 w 2098307"/>
              <a:gd name="connsiteY20" fmla="*/ 89836 h 869483"/>
              <a:gd name="connsiteX21" fmla="*/ 77002 w 2098307"/>
              <a:gd name="connsiteY21" fmla="*/ 12834 h 869483"/>
              <a:gd name="connsiteX22" fmla="*/ 0 w 2098307"/>
              <a:gd name="connsiteY22" fmla="*/ 12834 h 869483"/>
              <a:gd name="connsiteX0" fmla="*/ 2098307 w 2098307"/>
              <a:gd name="connsiteY0" fmla="*/ 28876 h 856649"/>
              <a:gd name="connsiteX1" fmla="*/ 2040556 w 2098307"/>
              <a:gd name="connsiteY1" fmla="*/ 211756 h 856649"/>
              <a:gd name="connsiteX2" fmla="*/ 1953928 w 2098307"/>
              <a:gd name="connsiteY2" fmla="*/ 452387 h 856649"/>
              <a:gd name="connsiteX3" fmla="*/ 1944303 w 2098307"/>
              <a:gd name="connsiteY3" fmla="*/ 587141 h 856649"/>
              <a:gd name="connsiteX4" fmla="*/ 1896177 w 2098307"/>
              <a:gd name="connsiteY4" fmla="*/ 654518 h 856649"/>
              <a:gd name="connsiteX5" fmla="*/ 1809550 w 2098307"/>
              <a:gd name="connsiteY5" fmla="*/ 654518 h 856649"/>
              <a:gd name="connsiteX6" fmla="*/ 1674796 w 2098307"/>
              <a:gd name="connsiteY6" fmla="*/ 654518 h 856649"/>
              <a:gd name="connsiteX7" fmla="*/ 1588168 w 2098307"/>
              <a:gd name="connsiteY7" fmla="*/ 827773 h 856649"/>
              <a:gd name="connsiteX8" fmla="*/ 1530417 w 2098307"/>
              <a:gd name="connsiteY8" fmla="*/ 827773 h 856649"/>
              <a:gd name="connsiteX9" fmla="*/ 1463040 w 2098307"/>
              <a:gd name="connsiteY9" fmla="*/ 731520 h 856649"/>
              <a:gd name="connsiteX10" fmla="*/ 1280160 w 2098307"/>
              <a:gd name="connsiteY10" fmla="*/ 616017 h 856649"/>
              <a:gd name="connsiteX11" fmla="*/ 1145406 w 2098307"/>
              <a:gd name="connsiteY11" fmla="*/ 490888 h 856649"/>
              <a:gd name="connsiteX12" fmla="*/ 1087655 w 2098307"/>
              <a:gd name="connsiteY12" fmla="*/ 442762 h 856649"/>
              <a:gd name="connsiteX13" fmla="*/ 943276 w 2098307"/>
              <a:gd name="connsiteY13" fmla="*/ 433137 h 856649"/>
              <a:gd name="connsiteX14" fmla="*/ 741145 w 2098307"/>
              <a:gd name="connsiteY14" fmla="*/ 413886 h 856649"/>
              <a:gd name="connsiteX15" fmla="*/ 664143 w 2098307"/>
              <a:gd name="connsiteY15" fmla="*/ 346509 h 856649"/>
              <a:gd name="connsiteX16" fmla="*/ 510139 w 2098307"/>
              <a:gd name="connsiteY16" fmla="*/ 356135 h 856649"/>
              <a:gd name="connsiteX17" fmla="*/ 452387 w 2098307"/>
              <a:gd name="connsiteY17" fmla="*/ 394636 h 856649"/>
              <a:gd name="connsiteX18" fmla="*/ 375385 w 2098307"/>
              <a:gd name="connsiteY18" fmla="*/ 240632 h 856649"/>
              <a:gd name="connsiteX19" fmla="*/ 356135 w 2098307"/>
              <a:gd name="connsiteY19" fmla="*/ 163629 h 856649"/>
              <a:gd name="connsiteX20" fmla="*/ 231006 w 2098307"/>
              <a:gd name="connsiteY20" fmla="*/ 77002 h 856649"/>
              <a:gd name="connsiteX21" fmla="*/ 0 w 2098307"/>
              <a:gd name="connsiteY21" fmla="*/ 0 h 856649"/>
              <a:gd name="connsiteX0" fmla="*/ 1867301 w 1867301"/>
              <a:gd name="connsiteY0" fmla="*/ 0 h 827773"/>
              <a:gd name="connsiteX1" fmla="*/ 1809550 w 1867301"/>
              <a:gd name="connsiteY1" fmla="*/ 182880 h 827773"/>
              <a:gd name="connsiteX2" fmla="*/ 1722922 w 1867301"/>
              <a:gd name="connsiteY2" fmla="*/ 423511 h 827773"/>
              <a:gd name="connsiteX3" fmla="*/ 1713297 w 1867301"/>
              <a:gd name="connsiteY3" fmla="*/ 558265 h 827773"/>
              <a:gd name="connsiteX4" fmla="*/ 1665171 w 1867301"/>
              <a:gd name="connsiteY4" fmla="*/ 625642 h 827773"/>
              <a:gd name="connsiteX5" fmla="*/ 1578544 w 1867301"/>
              <a:gd name="connsiteY5" fmla="*/ 625642 h 827773"/>
              <a:gd name="connsiteX6" fmla="*/ 1443790 w 1867301"/>
              <a:gd name="connsiteY6" fmla="*/ 625642 h 827773"/>
              <a:gd name="connsiteX7" fmla="*/ 1357162 w 1867301"/>
              <a:gd name="connsiteY7" fmla="*/ 798897 h 827773"/>
              <a:gd name="connsiteX8" fmla="*/ 1299411 w 1867301"/>
              <a:gd name="connsiteY8" fmla="*/ 798897 h 827773"/>
              <a:gd name="connsiteX9" fmla="*/ 1232034 w 1867301"/>
              <a:gd name="connsiteY9" fmla="*/ 702644 h 827773"/>
              <a:gd name="connsiteX10" fmla="*/ 1049154 w 1867301"/>
              <a:gd name="connsiteY10" fmla="*/ 587141 h 827773"/>
              <a:gd name="connsiteX11" fmla="*/ 914400 w 1867301"/>
              <a:gd name="connsiteY11" fmla="*/ 462012 h 827773"/>
              <a:gd name="connsiteX12" fmla="*/ 856649 w 1867301"/>
              <a:gd name="connsiteY12" fmla="*/ 413886 h 827773"/>
              <a:gd name="connsiteX13" fmla="*/ 712270 w 1867301"/>
              <a:gd name="connsiteY13" fmla="*/ 404261 h 827773"/>
              <a:gd name="connsiteX14" fmla="*/ 510139 w 1867301"/>
              <a:gd name="connsiteY14" fmla="*/ 385010 h 827773"/>
              <a:gd name="connsiteX15" fmla="*/ 433137 w 1867301"/>
              <a:gd name="connsiteY15" fmla="*/ 317633 h 827773"/>
              <a:gd name="connsiteX16" fmla="*/ 279133 w 1867301"/>
              <a:gd name="connsiteY16" fmla="*/ 327259 h 827773"/>
              <a:gd name="connsiteX17" fmla="*/ 221381 w 1867301"/>
              <a:gd name="connsiteY17" fmla="*/ 365760 h 827773"/>
              <a:gd name="connsiteX18" fmla="*/ 144379 w 1867301"/>
              <a:gd name="connsiteY18" fmla="*/ 211756 h 827773"/>
              <a:gd name="connsiteX19" fmla="*/ 125129 w 1867301"/>
              <a:gd name="connsiteY19" fmla="*/ 134753 h 827773"/>
              <a:gd name="connsiteX20" fmla="*/ 0 w 1867301"/>
              <a:gd name="connsiteY20" fmla="*/ 48126 h 827773"/>
              <a:gd name="connsiteX0" fmla="*/ 1742172 w 1742172"/>
              <a:gd name="connsiteY0" fmla="*/ 0 h 827773"/>
              <a:gd name="connsiteX1" fmla="*/ 1684421 w 1742172"/>
              <a:gd name="connsiteY1" fmla="*/ 182880 h 827773"/>
              <a:gd name="connsiteX2" fmla="*/ 1597793 w 1742172"/>
              <a:gd name="connsiteY2" fmla="*/ 423511 h 827773"/>
              <a:gd name="connsiteX3" fmla="*/ 1588168 w 1742172"/>
              <a:gd name="connsiteY3" fmla="*/ 558265 h 827773"/>
              <a:gd name="connsiteX4" fmla="*/ 1540042 w 1742172"/>
              <a:gd name="connsiteY4" fmla="*/ 625642 h 827773"/>
              <a:gd name="connsiteX5" fmla="*/ 1453415 w 1742172"/>
              <a:gd name="connsiteY5" fmla="*/ 625642 h 827773"/>
              <a:gd name="connsiteX6" fmla="*/ 1318661 w 1742172"/>
              <a:gd name="connsiteY6" fmla="*/ 625642 h 827773"/>
              <a:gd name="connsiteX7" fmla="*/ 1232033 w 1742172"/>
              <a:gd name="connsiteY7" fmla="*/ 798897 h 827773"/>
              <a:gd name="connsiteX8" fmla="*/ 1174282 w 1742172"/>
              <a:gd name="connsiteY8" fmla="*/ 798897 h 827773"/>
              <a:gd name="connsiteX9" fmla="*/ 1106905 w 1742172"/>
              <a:gd name="connsiteY9" fmla="*/ 702644 h 827773"/>
              <a:gd name="connsiteX10" fmla="*/ 924025 w 1742172"/>
              <a:gd name="connsiteY10" fmla="*/ 587141 h 827773"/>
              <a:gd name="connsiteX11" fmla="*/ 789271 w 1742172"/>
              <a:gd name="connsiteY11" fmla="*/ 462012 h 827773"/>
              <a:gd name="connsiteX12" fmla="*/ 731520 w 1742172"/>
              <a:gd name="connsiteY12" fmla="*/ 413886 h 827773"/>
              <a:gd name="connsiteX13" fmla="*/ 587141 w 1742172"/>
              <a:gd name="connsiteY13" fmla="*/ 404261 h 827773"/>
              <a:gd name="connsiteX14" fmla="*/ 385010 w 1742172"/>
              <a:gd name="connsiteY14" fmla="*/ 385010 h 827773"/>
              <a:gd name="connsiteX15" fmla="*/ 308008 w 1742172"/>
              <a:gd name="connsiteY15" fmla="*/ 317633 h 827773"/>
              <a:gd name="connsiteX16" fmla="*/ 154004 w 1742172"/>
              <a:gd name="connsiteY16" fmla="*/ 327259 h 827773"/>
              <a:gd name="connsiteX17" fmla="*/ 96252 w 1742172"/>
              <a:gd name="connsiteY17" fmla="*/ 365760 h 827773"/>
              <a:gd name="connsiteX18" fmla="*/ 19250 w 1742172"/>
              <a:gd name="connsiteY18" fmla="*/ 211756 h 827773"/>
              <a:gd name="connsiteX19" fmla="*/ 0 w 1742172"/>
              <a:gd name="connsiteY19" fmla="*/ 134753 h 827773"/>
              <a:gd name="connsiteX0" fmla="*/ 1722922 w 1722922"/>
              <a:gd name="connsiteY0" fmla="*/ 0 h 827773"/>
              <a:gd name="connsiteX1" fmla="*/ 1665171 w 1722922"/>
              <a:gd name="connsiteY1" fmla="*/ 182880 h 827773"/>
              <a:gd name="connsiteX2" fmla="*/ 1578543 w 1722922"/>
              <a:gd name="connsiteY2" fmla="*/ 423511 h 827773"/>
              <a:gd name="connsiteX3" fmla="*/ 1568918 w 1722922"/>
              <a:gd name="connsiteY3" fmla="*/ 558265 h 827773"/>
              <a:gd name="connsiteX4" fmla="*/ 1520792 w 1722922"/>
              <a:gd name="connsiteY4" fmla="*/ 625642 h 827773"/>
              <a:gd name="connsiteX5" fmla="*/ 1434165 w 1722922"/>
              <a:gd name="connsiteY5" fmla="*/ 625642 h 827773"/>
              <a:gd name="connsiteX6" fmla="*/ 1299411 w 1722922"/>
              <a:gd name="connsiteY6" fmla="*/ 625642 h 827773"/>
              <a:gd name="connsiteX7" fmla="*/ 1212783 w 1722922"/>
              <a:gd name="connsiteY7" fmla="*/ 798897 h 827773"/>
              <a:gd name="connsiteX8" fmla="*/ 1155032 w 1722922"/>
              <a:gd name="connsiteY8" fmla="*/ 798897 h 827773"/>
              <a:gd name="connsiteX9" fmla="*/ 1087655 w 1722922"/>
              <a:gd name="connsiteY9" fmla="*/ 702644 h 827773"/>
              <a:gd name="connsiteX10" fmla="*/ 904775 w 1722922"/>
              <a:gd name="connsiteY10" fmla="*/ 587141 h 827773"/>
              <a:gd name="connsiteX11" fmla="*/ 770021 w 1722922"/>
              <a:gd name="connsiteY11" fmla="*/ 462012 h 827773"/>
              <a:gd name="connsiteX12" fmla="*/ 712270 w 1722922"/>
              <a:gd name="connsiteY12" fmla="*/ 413886 h 827773"/>
              <a:gd name="connsiteX13" fmla="*/ 567891 w 1722922"/>
              <a:gd name="connsiteY13" fmla="*/ 404261 h 827773"/>
              <a:gd name="connsiteX14" fmla="*/ 365760 w 1722922"/>
              <a:gd name="connsiteY14" fmla="*/ 385010 h 827773"/>
              <a:gd name="connsiteX15" fmla="*/ 288758 w 1722922"/>
              <a:gd name="connsiteY15" fmla="*/ 317633 h 827773"/>
              <a:gd name="connsiteX16" fmla="*/ 134754 w 1722922"/>
              <a:gd name="connsiteY16" fmla="*/ 327259 h 827773"/>
              <a:gd name="connsiteX17" fmla="*/ 77002 w 1722922"/>
              <a:gd name="connsiteY17" fmla="*/ 365760 h 827773"/>
              <a:gd name="connsiteX18" fmla="*/ 0 w 1722922"/>
              <a:gd name="connsiteY18" fmla="*/ 211756 h 827773"/>
              <a:gd name="connsiteX0" fmla="*/ 1875322 w 1875322"/>
              <a:gd name="connsiteY0" fmla="*/ 0 h 827773"/>
              <a:gd name="connsiteX1" fmla="*/ 1817571 w 1875322"/>
              <a:gd name="connsiteY1" fmla="*/ 182880 h 827773"/>
              <a:gd name="connsiteX2" fmla="*/ 1730943 w 1875322"/>
              <a:gd name="connsiteY2" fmla="*/ 423511 h 827773"/>
              <a:gd name="connsiteX3" fmla="*/ 1721318 w 1875322"/>
              <a:gd name="connsiteY3" fmla="*/ 558265 h 827773"/>
              <a:gd name="connsiteX4" fmla="*/ 1673192 w 1875322"/>
              <a:gd name="connsiteY4" fmla="*/ 625642 h 827773"/>
              <a:gd name="connsiteX5" fmla="*/ 1586565 w 1875322"/>
              <a:gd name="connsiteY5" fmla="*/ 625642 h 827773"/>
              <a:gd name="connsiteX6" fmla="*/ 1451811 w 1875322"/>
              <a:gd name="connsiteY6" fmla="*/ 625642 h 827773"/>
              <a:gd name="connsiteX7" fmla="*/ 1365183 w 1875322"/>
              <a:gd name="connsiteY7" fmla="*/ 798897 h 827773"/>
              <a:gd name="connsiteX8" fmla="*/ 1307432 w 1875322"/>
              <a:gd name="connsiteY8" fmla="*/ 798897 h 827773"/>
              <a:gd name="connsiteX9" fmla="*/ 1240055 w 1875322"/>
              <a:gd name="connsiteY9" fmla="*/ 702644 h 827773"/>
              <a:gd name="connsiteX10" fmla="*/ 1057175 w 1875322"/>
              <a:gd name="connsiteY10" fmla="*/ 587141 h 827773"/>
              <a:gd name="connsiteX11" fmla="*/ 922421 w 1875322"/>
              <a:gd name="connsiteY11" fmla="*/ 462012 h 827773"/>
              <a:gd name="connsiteX12" fmla="*/ 864670 w 1875322"/>
              <a:gd name="connsiteY12" fmla="*/ 413886 h 827773"/>
              <a:gd name="connsiteX13" fmla="*/ 720291 w 1875322"/>
              <a:gd name="connsiteY13" fmla="*/ 404261 h 827773"/>
              <a:gd name="connsiteX14" fmla="*/ 518160 w 1875322"/>
              <a:gd name="connsiteY14" fmla="*/ 385010 h 827773"/>
              <a:gd name="connsiteX15" fmla="*/ 441158 w 1875322"/>
              <a:gd name="connsiteY15" fmla="*/ 317633 h 827773"/>
              <a:gd name="connsiteX16" fmla="*/ 287154 w 1875322"/>
              <a:gd name="connsiteY16" fmla="*/ 327259 h 827773"/>
              <a:gd name="connsiteX17" fmla="*/ 229402 w 1875322"/>
              <a:gd name="connsiteY17" fmla="*/ 365760 h 827773"/>
              <a:gd name="connsiteX18" fmla="*/ 0 w 1875322"/>
              <a:gd name="connsiteY18" fmla="*/ 211756 h 82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5322" h="827773">
                <a:moveTo>
                  <a:pt x="1875322" y="0"/>
                </a:moveTo>
                <a:cubicBezTo>
                  <a:pt x="1858478" y="56147"/>
                  <a:pt x="1841634" y="112295"/>
                  <a:pt x="1817571" y="182880"/>
                </a:cubicBezTo>
                <a:cubicBezTo>
                  <a:pt x="1793508" y="253465"/>
                  <a:pt x="1746985" y="360947"/>
                  <a:pt x="1730943" y="423511"/>
                </a:cubicBezTo>
                <a:cubicBezTo>
                  <a:pt x="1714901" y="486075"/>
                  <a:pt x="1730943" y="524577"/>
                  <a:pt x="1721318" y="558265"/>
                </a:cubicBezTo>
                <a:cubicBezTo>
                  <a:pt x="1711693" y="591953"/>
                  <a:pt x="1695651" y="614413"/>
                  <a:pt x="1673192" y="625642"/>
                </a:cubicBezTo>
                <a:cubicBezTo>
                  <a:pt x="1650733" y="636872"/>
                  <a:pt x="1586565" y="625642"/>
                  <a:pt x="1586565" y="625642"/>
                </a:cubicBezTo>
                <a:cubicBezTo>
                  <a:pt x="1549668" y="625642"/>
                  <a:pt x="1488708" y="596766"/>
                  <a:pt x="1451811" y="625642"/>
                </a:cubicBezTo>
                <a:cubicBezTo>
                  <a:pt x="1414914" y="654518"/>
                  <a:pt x="1389246" y="770021"/>
                  <a:pt x="1365183" y="798897"/>
                </a:cubicBezTo>
                <a:cubicBezTo>
                  <a:pt x="1341120" y="827773"/>
                  <a:pt x="1328287" y="814939"/>
                  <a:pt x="1307432" y="798897"/>
                </a:cubicBezTo>
                <a:cubicBezTo>
                  <a:pt x="1286577" y="782855"/>
                  <a:pt x="1281764" y="737937"/>
                  <a:pt x="1240055" y="702644"/>
                </a:cubicBezTo>
                <a:cubicBezTo>
                  <a:pt x="1198346" y="667351"/>
                  <a:pt x="1110114" y="627246"/>
                  <a:pt x="1057175" y="587141"/>
                </a:cubicBezTo>
                <a:cubicBezTo>
                  <a:pt x="1004236" y="547036"/>
                  <a:pt x="954505" y="490888"/>
                  <a:pt x="922421" y="462012"/>
                </a:cubicBezTo>
                <a:cubicBezTo>
                  <a:pt x="890337" y="433136"/>
                  <a:pt x="898358" y="423511"/>
                  <a:pt x="864670" y="413886"/>
                </a:cubicBezTo>
                <a:cubicBezTo>
                  <a:pt x="830982" y="404261"/>
                  <a:pt x="778043" y="409074"/>
                  <a:pt x="720291" y="404261"/>
                </a:cubicBezTo>
                <a:cubicBezTo>
                  <a:pt x="662539" y="399448"/>
                  <a:pt x="564682" y="399448"/>
                  <a:pt x="518160" y="385010"/>
                </a:cubicBezTo>
                <a:cubicBezTo>
                  <a:pt x="471638" y="370572"/>
                  <a:pt x="479659" y="327258"/>
                  <a:pt x="441158" y="317633"/>
                </a:cubicBezTo>
                <a:cubicBezTo>
                  <a:pt x="402657" y="308008"/>
                  <a:pt x="322447" y="319238"/>
                  <a:pt x="287154" y="327259"/>
                </a:cubicBezTo>
                <a:cubicBezTo>
                  <a:pt x="251861" y="335280"/>
                  <a:pt x="277261" y="385010"/>
                  <a:pt x="229402" y="365760"/>
                </a:cubicBezTo>
                <a:cubicBezTo>
                  <a:pt x="181543" y="346510"/>
                  <a:pt x="16042" y="250257"/>
                  <a:pt x="0" y="211756"/>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Freeform 61"/>
          <p:cNvSpPr/>
          <p:nvPr/>
        </p:nvSpPr>
        <p:spPr>
          <a:xfrm>
            <a:off x="1077227" y="3120992"/>
            <a:ext cx="1164657" cy="1395663"/>
          </a:xfrm>
          <a:custGeom>
            <a:avLst/>
            <a:gdLst>
              <a:gd name="connsiteX0" fmla="*/ 0 w 1164657"/>
              <a:gd name="connsiteY0" fmla="*/ 1395663 h 1395663"/>
              <a:gd name="connsiteX1" fmla="*/ 77002 w 1164657"/>
              <a:gd name="connsiteY1" fmla="*/ 1183907 h 1395663"/>
              <a:gd name="connsiteX2" fmla="*/ 221381 w 1164657"/>
              <a:gd name="connsiteY2" fmla="*/ 1106905 h 1395663"/>
              <a:gd name="connsiteX3" fmla="*/ 298384 w 1164657"/>
              <a:gd name="connsiteY3" fmla="*/ 1058779 h 1395663"/>
              <a:gd name="connsiteX4" fmla="*/ 385011 w 1164657"/>
              <a:gd name="connsiteY4" fmla="*/ 856648 h 1395663"/>
              <a:gd name="connsiteX5" fmla="*/ 558266 w 1164657"/>
              <a:gd name="connsiteY5" fmla="*/ 664143 h 1395663"/>
              <a:gd name="connsiteX6" fmla="*/ 972152 w 1164657"/>
              <a:gd name="connsiteY6" fmla="*/ 433136 h 1395663"/>
              <a:gd name="connsiteX7" fmla="*/ 1078030 w 1164657"/>
              <a:gd name="connsiteY7" fmla="*/ 259882 h 1395663"/>
              <a:gd name="connsiteX8" fmla="*/ 1135781 w 1164657"/>
              <a:gd name="connsiteY8" fmla="*/ 77002 h 1395663"/>
              <a:gd name="connsiteX9" fmla="*/ 1164657 w 1164657"/>
              <a:gd name="connsiteY9" fmla="*/ 0 h 139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4657" h="1395663">
                <a:moveTo>
                  <a:pt x="0" y="1395663"/>
                </a:moveTo>
                <a:cubicBezTo>
                  <a:pt x="20052" y="1313848"/>
                  <a:pt x="40105" y="1232033"/>
                  <a:pt x="77002" y="1183907"/>
                </a:cubicBezTo>
                <a:cubicBezTo>
                  <a:pt x="113899" y="1135781"/>
                  <a:pt x="184484" y="1127760"/>
                  <a:pt x="221381" y="1106905"/>
                </a:cubicBezTo>
                <a:cubicBezTo>
                  <a:pt x="258278" y="1086050"/>
                  <a:pt x="271112" y="1100488"/>
                  <a:pt x="298384" y="1058779"/>
                </a:cubicBezTo>
                <a:cubicBezTo>
                  <a:pt x="325656" y="1017070"/>
                  <a:pt x="341697" y="922420"/>
                  <a:pt x="385011" y="856648"/>
                </a:cubicBezTo>
                <a:cubicBezTo>
                  <a:pt x="428325" y="790876"/>
                  <a:pt x="460409" y="734728"/>
                  <a:pt x="558266" y="664143"/>
                </a:cubicBezTo>
                <a:cubicBezTo>
                  <a:pt x="656123" y="593558"/>
                  <a:pt x="885525" y="500513"/>
                  <a:pt x="972152" y="433136"/>
                </a:cubicBezTo>
                <a:cubicBezTo>
                  <a:pt x="1058779" y="365759"/>
                  <a:pt x="1050759" y="319238"/>
                  <a:pt x="1078030" y="259882"/>
                </a:cubicBezTo>
                <a:cubicBezTo>
                  <a:pt x="1105301" y="200526"/>
                  <a:pt x="1121343" y="120316"/>
                  <a:pt x="1135781" y="77002"/>
                </a:cubicBezTo>
                <a:cubicBezTo>
                  <a:pt x="1150219" y="33688"/>
                  <a:pt x="1157438" y="16844"/>
                  <a:pt x="1164657" y="0"/>
                </a:cubicBezTo>
              </a:path>
            </a:pathLst>
          </a:custGeom>
          <a:ln w="76200">
            <a:solidFill>
              <a:srgbClr val="FF0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3" name="Group 62"/>
          <p:cNvGrpSpPr/>
          <p:nvPr/>
        </p:nvGrpSpPr>
        <p:grpSpPr>
          <a:xfrm>
            <a:off x="616016" y="2934101"/>
            <a:ext cx="1669984" cy="1669181"/>
            <a:chOff x="442762" y="2826619"/>
            <a:chExt cx="1669984" cy="1669181"/>
          </a:xfrm>
          <a:effectLst/>
        </p:grpSpPr>
        <p:sp>
          <p:nvSpPr>
            <p:cNvPr id="64" name="Freeform 63"/>
            <p:cNvSpPr/>
            <p:nvPr/>
          </p:nvSpPr>
          <p:spPr>
            <a:xfrm>
              <a:off x="442762" y="3388093"/>
              <a:ext cx="471638" cy="1107707"/>
            </a:xfrm>
            <a:custGeom>
              <a:avLst/>
              <a:gdLst>
                <a:gd name="connsiteX0" fmla="*/ 317634 w 317634"/>
                <a:gd name="connsiteY0" fmla="*/ 875899 h 875899"/>
                <a:gd name="connsiteX1" fmla="*/ 202131 w 317634"/>
                <a:gd name="connsiteY1" fmla="*/ 741145 h 875899"/>
                <a:gd name="connsiteX2" fmla="*/ 182880 w 317634"/>
                <a:gd name="connsiteY2" fmla="*/ 635267 h 875899"/>
                <a:gd name="connsiteX3" fmla="*/ 105878 w 317634"/>
                <a:gd name="connsiteY3" fmla="*/ 500513 h 875899"/>
                <a:gd name="connsiteX4" fmla="*/ 77002 w 317634"/>
                <a:gd name="connsiteY4" fmla="*/ 375385 h 875899"/>
                <a:gd name="connsiteX5" fmla="*/ 9625 w 317634"/>
                <a:gd name="connsiteY5" fmla="*/ 250256 h 875899"/>
                <a:gd name="connsiteX6" fmla="*/ 19251 w 317634"/>
                <a:gd name="connsiteY6" fmla="*/ 182880 h 875899"/>
                <a:gd name="connsiteX7" fmla="*/ 67377 w 317634"/>
                <a:gd name="connsiteY7" fmla="*/ 105878 h 875899"/>
                <a:gd name="connsiteX8" fmla="*/ 115503 w 317634"/>
                <a:gd name="connsiteY8" fmla="*/ 0 h 87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634" h="875899">
                  <a:moveTo>
                    <a:pt x="317634" y="875899"/>
                  </a:moveTo>
                  <a:cubicBezTo>
                    <a:pt x="271112" y="828574"/>
                    <a:pt x="224590" y="781250"/>
                    <a:pt x="202131" y="741145"/>
                  </a:cubicBezTo>
                  <a:cubicBezTo>
                    <a:pt x="179672" y="701040"/>
                    <a:pt x="198922" y="675372"/>
                    <a:pt x="182880" y="635267"/>
                  </a:cubicBezTo>
                  <a:cubicBezTo>
                    <a:pt x="166838" y="595162"/>
                    <a:pt x="123524" y="543827"/>
                    <a:pt x="105878" y="500513"/>
                  </a:cubicBezTo>
                  <a:cubicBezTo>
                    <a:pt x="88232" y="457199"/>
                    <a:pt x="93044" y="417094"/>
                    <a:pt x="77002" y="375385"/>
                  </a:cubicBezTo>
                  <a:cubicBezTo>
                    <a:pt x="60960" y="333676"/>
                    <a:pt x="19250" y="282340"/>
                    <a:pt x="9625" y="250256"/>
                  </a:cubicBezTo>
                  <a:cubicBezTo>
                    <a:pt x="0" y="218172"/>
                    <a:pt x="9626" y="206943"/>
                    <a:pt x="19251" y="182880"/>
                  </a:cubicBezTo>
                  <a:cubicBezTo>
                    <a:pt x="28876" y="158817"/>
                    <a:pt x="51335" y="136358"/>
                    <a:pt x="67377" y="105878"/>
                  </a:cubicBezTo>
                  <a:cubicBezTo>
                    <a:pt x="83419" y="75398"/>
                    <a:pt x="99461" y="37699"/>
                    <a:pt x="115503" y="0"/>
                  </a:cubicBezTo>
                </a:path>
              </a:pathLst>
            </a:custGeom>
            <a:ln w="76200">
              <a:solidFill>
                <a:srgbClr val="FF0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5" name="Freeform 64"/>
            <p:cNvSpPr/>
            <p:nvPr/>
          </p:nvSpPr>
          <p:spPr>
            <a:xfrm>
              <a:off x="596766" y="2826619"/>
              <a:ext cx="1515980" cy="571099"/>
            </a:xfrm>
            <a:custGeom>
              <a:avLst/>
              <a:gdLst>
                <a:gd name="connsiteX0" fmla="*/ 0 w 1668380"/>
                <a:gd name="connsiteY0" fmla="*/ 571099 h 571099"/>
                <a:gd name="connsiteX1" fmla="*/ 202131 w 1668380"/>
                <a:gd name="connsiteY1" fmla="*/ 436345 h 571099"/>
                <a:gd name="connsiteX2" fmla="*/ 346510 w 1668380"/>
                <a:gd name="connsiteY2" fmla="*/ 407469 h 571099"/>
                <a:gd name="connsiteX3" fmla="*/ 510139 w 1668380"/>
                <a:gd name="connsiteY3" fmla="*/ 157213 h 571099"/>
                <a:gd name="connsiteX4" fmla="*/ 606392 w 1668380"/>
                <a:gd name="connsiteY4" fmla="*/ 80210 h 571099"/>
                <a:gd name="connsiteX5" fmla="*/ 693019 w 1668380"/>
                <a:gd name="connsiteY5" fmla="*/ 80210 h 571099"/>
                <a:gd name="connsiteX6" fmla="*/ 827773 w 1668380"/>
                <a:gd name="connsiteY6" fmla="*/ 186088 h 571099"/>
                <a:gd name="connsiteX7" fmla="*/ 875899 w 1668380"/>
                <a:gd name="connsiteY7" fmla="*/ 176463 h 571099"/>
                <a:gd name="connsiteX8" fmla="*/ 1010653 w 1668380"/>
                <a:gd name="connsiteY8" fmla="*/ 147587 h 571099"/>
                <a:gd name="connsiteX9" fmla="*/ 1020278 w 1668380"/>
                <a:gd name="connsiteY9" fmla="*/ 214964 h 571099"/>
                <a:gd name="connsiteX10" fmla="*/ 1116531 w 1668380"/>
                <a:gd name="connsiteY10" fmla="*/ 70585 h 571099"/>
                <a:gd name="connsiteX11" fmla="*/ 1270535 w 1668380"/>
                <a:gd name="connsiteY11" fmla="*/ 22459 h 571099"/>
                <a:gd name="connsiteX12" fmla="*/ 1491916 w 1668380"/>
                <a:gd name="connsiteY12" fmla="*/ 3208 h 571099"/>
                <a:gd name="connsiteX13" fmla="*/ 1588169 w 1668380"/>
                <a:gd name="connsiteY13" fmla="*/ 41709 h 571099"/>
                <a:gd name="connsiteX14" fmla="*/ 1665171 w 1668380"/>
                <a:gd name="connsiteY14" fmla="*/ 186088 h 571099"/>
                <a:gd name="connsiteX15" fmla="*/ 1568918 w 1668380"/>
                <a:gd name="connsiteY15" fmla="*/ 388219 h 57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380" h="571099">
                  <a:moveTo>
                    <a:pt x="0" y="571099"/>
                  </a:moveTo>
                  <a:cubicBezTo>
                    <a:pt x="72189" y="517358"/>
                    <a:pt x="144379" y="463617"/>
                    <a:pt x="202131" y="436345"/>
                  </a:cubicBezTo>
                  <a:cubicBezTo>
                    <a:pt x="259883" y="409073"/>
                    <a:pt x="295175" y="453991"/>
                    <a:pt x="346510" y="407469"/>
                  </a:cubicBezTo>
                  <a:cubicBezTo>
                    <a:pt x="397845" y="360947"/>
                    <a:pt x="466825" y="211756"/>
                    <a:pt x="510139" y="157213"/>
                  </a:cubicBezTo>
                  <a:cubicBezTo>
                    <a:pt x="553453" y="102670"/>
                    <a:pt x="575912" y="93044"/>
                    <a:pt x="606392" y="80210"/>
                  </a:cubicBezTo>
                  <a:cubicBezTo>
                    <a:pt x="636872" y="67376"/>
                    <a:pt x="656122" y="62564"/>
                    <a:pt x="693019" y="80210"/>
                  </a:cubicBezTo>
                  <a:cubicBezTo>
                    <a:pt x="729916" y="97856"/>
                    <a:pt x="797293" y="170046"/>
                    <a:pt x="827773" y="186088"/>
                  </a:cubicBezTo>
                  <a:cubicBezTo>
                    <a:pt x="858253" y="202130"/>
                    <a:pt x="875899" y="176463"/>
                    <a:pt x="875899" y="176463"/>
                  </a:cubicBezTo>
                  <a:cubicBezTo>
                    <a:pt x="906379" y="170046"/>
                    <a:pt x="986590" y="141170"/>
                    <a:pt x="1010653" y="147587"/>
                  </a:cubicBezTo>
                  <a:cubicBezTo>
                    <a:pt x="1034716" y="154004"/>
                    <a:pt x="1002632" y="227798"/>
                    <a:pt x="1020278" y="214964"/>
                  </a:cubicBezTo>
                  <a:cubicBezTo>
                    <a:pt x="1037924" y="202130"/>
                    <a:pt x="1074822" y="102669"/>
                    <a:pt x="1116531" y="70585"/>
                  </a:cubicBezTo>
                  <a:cubicBezTo>
                    <a:pt x="1158241" y="38501"/>
                    <a:pt x="1207971" y="33689"/>
                    <a:pt x="1270535" y="22459"/>
                  </a:cubicBezTo>
                  <a:cubicBezTo>
                    <a:pt x="1333099" y="11229"/>
                    <a:pt x="1438977" y="0"/>
                    <a:pt x="1491916" y="3208"/>
                  </a:cubicBezTo>
                  <a:cubicBezTo>
                    <a:pt x="1544855" y="6416"/>
                    <a:pt x="1559293" y="11229"/>
                    <a:pt x="1588169" y="41709"/>
                  </a:cubicBezTo>
                  <a:cubicBezTo>
                    <a:pt x="1617045" y="72189"/>
                    <a:pt x="1668380" y="128336"/>
                    <a:pt x="1665171" y="186088"/>
                  </a:cubicBezTo>
                  <a:cubicBezTo>
                    <a:pt x="1661963" y="243840"/>
                    <a:pt x="1615440" y="316029"/>
                    <a:pt x="1568918" y="388219"/>
                  </a:cubicBezTo>
                </a:path>
              </a:pathLst>
            </a:custGeom>
            <a:ln w="76200">
              <a:solidFill>
                <a:srgbClr val="FF0000"/>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69" name="Group 68"/>
          <p:cNvGrpSpPr/>
          <p:nvPr/>
        </p:nvGrpSpPr>
        <p:grpSpPr>
          <a:xfrm>
            <a:off x="2969029" y="3140387"/>
            <a:ext cx="1972888" cy="1350530"/>
            <a:chOff x="2892829" y="3158836"/>
            <a:chExt cx="1972888" cy="1350530"/>
          </a:xfrm>
        </p:grpSpPr>
        <p:sp>
          <p:nvSpPr>
            <p:cNvPr id="57" name="Freeform 56"/>
            <p:cNvSpPr/>
            <p:nvPr/>
          </p:nvSpPr>
          <p:spPr>
            <a:xfrm>
              <a:off x="2892829" y="3158836"/>
              <a:ext cx="1972888" cy="1277390"/>
            </a:xfrm>
            <a:custGeom>
              <a:avLst/>
              <a:gdLst>
                <a:gd name="connsiteX0" fmla="*/ 1828800 w 1972888"/>
                <a:gd name="connsiteY0" fmla="*/ 0 h 1277390"/>
                <a:gd name="connsiteX1" fmla="*/ 1828800 w 1972888"/>
                <a:gd name="connsiteY1" fmla="*/ 149629 h 1277390"/>
                <a:gd name="connsiteX2" fmla="*/ 1961804 w 1972888"/>
                <a:gd name="connsiteY2" fmla="*/ 365760 h 1277390"/>
                <a:gd name="connsiteX3" fmla="*/ 1895302 w 1972888"/>
                <a:gd name="connsiteY3" fmla="*/ 615142 h 1277390"/>
                <a:gd name="connsiteX4" fmla="*/ 1795549 w 1972888"/>
                <a:gd name="connsiteY4" fmla="*/ 681644 h 1277390"/>
                <a:gd name="connsiteX5" fmla="*/ 1596044 w 1972888"/>
                <a:gd name="connsiteY5" fmla="*/ 698269 h 1277390"/>
                <a:gd name="connsiteX6" fmla="*/ 1429789 w 1972888"/>
                <a:gd name="connsiteY6" fmla="*/ 665019 h 1277390"/>
                <a:gd name="connsiteX7" fmla="*/ 1280160 w 1972888"/>
                <a:gd name="connsiteY7" fmla="*/ 665019 h 1277390"/>
                <a:gd name="connsiteX8" fmla="*/ 1047404 w 1972888"/>
                <a:gd name="connsiteY8" fmla="*/ 847899 h 1277390"/>
                <a:gd name="connsiteX9" fmla="*/ 631767 w 1972888"/>
                <a:gd name="connsiteY9" fmla="*/ 1014153 h 1277390"/>
                <a:gd name="connsiteX10" fmla="*/ 432262 w 1972888"/>
                <a:gd name="connsiteY10" fmla="*/ 1113906 h 1277390"/>
                <a:gd name="connsiteX11" fmla="*/ 249382 w 1972888"/>
                <a:gd name="connsiteY11" fmla="*/ 1097280 h 1277390"/>
                <a:gd name="connsiteX12" fmla="*/ 249382 w 1972888"/>
                <a:gd name="connsiteY12" fmla="*/ 1180408 h 1277390"/>
                <a:gd name="connsiteX13" fmla="*/ 149629 w 1972888"/>
                <a:gd name="connsiteY13" fmla="*/ 1263535 h 1277390"/>
                <a:gd name="connsiteX14" fmla="*/ 0 w 1972888"/>
                <a:gd name="connsiteY14" fmla="*/ 1263535 h 127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2888" h="1277390">
                  <a:moveTo>
                    <a:pt x="1828800" y="0"/>
                  </a:moveTo>
                  <a:cubicBezTo>
                    <a:pt x="1817716" y="44334"/>
                    <a:pt x="1806633" y="88669"/>
                    <a:pt x="1828800" y="149629"/>
                  </a:cubicBezTo>
                  <a:cubicBezTo>
                    <a:pt x="1850967" y="210589"/>
                    <a:pt x="1950720" y="288175"/>
                    <a:pt x="1961804" y="365760"/>
                  </a:cubicBezTo>
                  <a:cubicBezTo>
                    <a:pt x="1972888" y="443346"/>
                    <a:pt x="1923011" y="562495"/>
                    <a:pt x="1895302" y="615142"/>
                  </a:cubicBezTo>
                  <a:cubicBezTo>
                    <a:pt x="1867593" y="667789"/>
                    <a:pt x="1845425" y="667790"/>
                    <a:pt x="1795549" y="681644"/>
                  </a:cubicBezTo>
                  <a:cubicBezTo>
                    <a:pt x="1745673" y="695498"/>
                    <a:pt x="1657004" y="701040"/>
                    <a:pt x="1596044" y="698269"/>
                  </a:cubicBezTo>
                  <a:cubicBezTo>
                    <a:pt x="1535084" y="695498"/>
                    <a:pt x="1482436" y="670561"/>
                    <a:pt x="1429789" y="665019"/>
                  </a:cubicBezTo>
                  <a:cubicBezTo>
                    <a:pt x="1377142" y="659477"/>
                    <a:pt x="1343891" y="634539"/>
                    <a:pt x="1280160" y="665019"/>
                  </a:cubicBezTo>
                  <a:cubicBezTo>
                    <a:pt x="1216429" y="695499"/>
                    <a:pt x="1155469" y="789710"/>
                    <a:pt x="1047404" y="847899"/>
                  </a:cubicBezTo>
                  <a:cubicBezTo>
                    <a:pt x="939339" y="906088"/>
                    <a:pt x="734291" y="969819"/>
                    <a:pt x="631767" y="1014153"/>
                  </a:cubicBezTo>
                  <a:cubicBezTo>
                    <a:pt x="529243" y="1058487"/>
                    <a:pt x="495993" y="1100052"/>
                    <a:pt x="432262" y="1113906"/>
                  </a:cubicBezTo>
                  <a:cubicBezTo>
                    <a:pt x="368531" y="1127761"/>
                    <a:pt x="279862" y="1086196"/>
                    <a:pt x="249382" y="1097280"/>
                  </a:cubicBezTo>
                  <a:cubicBezTo>
                    <a:pt x="218902" y="1108364"/>
                    <a:pt x="266007" y="1152699"/>
                    <a:pt x="249382" y="1180408"/>
                  </a:cubicBezTo>
                  <a:cubicBezTo>
                    <a:pt x="232757" y="1208117"/>
                    <a:pt x="191193" y="1249681"/>
                    <a:pt x="149629" y="1263535"/>
                  </a:cubicBezTo>
                  <a:cubicBezTo>
                    <a:pt x="108065" y="1277390"/>
                    <a:pt x="77585" y="1163782"/>
                    <a:pt x="0" y="1263535"/>
                  </a:cubicBezTo>
                </a:path>
              </a:pathLst>
            </a:custGeom>
            <a:ln w="762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TextBox 67"/>
            <p:cNvSpPr txBox="1"/>
            <p:nvPr/>
          </p:nvSpPr>
          <p:spPr>
            <a:xfrm rot="19908019">
              <a:off x="3077045" y="4047701"/>
              <a:ext cx="1348574" cy="461665"/>
            </a:xfrm>
            <a:prstGeom prst="rect">
              <a:avLst/>
            </a:prstGeom>
            <a:noFill/>
          </p:spPr>
          <p:txBody>
            <a:bodyPr wrap="none" rtlCol="0">
              <a:spAutoFit/>
            </a:bodyPr>
            <a:lstStyle/>
            <a:p>
              <a:r>
                <a:rPr lang="en-US" sz="2400" b="1" dirty="0" smtClean="0"/>
                <a:t>Battalion</a:t>
              </a:r>
              <a:endParaRPr lang="en-US" sz="2400" b="1" dirty="0"/>
            </a:p>
          </p:txBody>
        </p:sp>
      </p:grpSp>
      <p:grpSp>
        <p:nvGrpSpPr>
          <p:cNvPr id="71" name="Group 70"/>
          <p:cNvGrpSpPr/>
          <p:nvPr/>
        </p:nvGrpSpPr>
        <p:grpSpPr>
          <a:xfrm>
            <a:off x="2261135" y="2554709"/>
            <a:ext cx="2521819" cy="750767"/>
            <a:chOff x="2184935" y="2573158"/>
            <a:chExt cx="2521819" cy="750767"/>
          </a:xfrm>
        </p:grpSpPr>
        <p:sp>
          <p:nvSpPr>
            <p:cNvPr id="66" name="Freeform 65"/>
            <p:cNvSpPr/>
            <p:nvPr/>
          </p:nvSpPr>
          <p:spPr>
            <a:xfrm>
              <a:off x="2184935" y="2805764"/>
              <a:ext cx="2521819" cy="518161"/>
            </a:xfrm>
            <a:custGeom>
              <a:avLst/>
              <a:gdLst>
                <a:gd name="connsiteX0" fmla="*/ 2521819 w 2521819"/>
                <a:gd name="connsiteY0" fmla="*/ 322447 h 518161"/>
                <a:gd name="connsiteX1" fmla="*/ 2377440 w 2521819"/>
                <a:gd name="connsiteY1" fmla="*/ 322447 h 518161"/>
                <a:gd name="connsiteX2" fmla="*/ 2204185 w 2521819"/>
                <a:gd name="connsiteY2" fmla="*/ 428324 h 518161"/>
                <a:gd name="connsiteX3" fmla="*/ 2050181 w 2521819"/>
                <a:gd name="connsiteY3" fmla="*/ 486076 h 518161"/>
                <a:gd name="connsiteX4" fmla="*/ 1848050 w 2521819"/>
                <a:gd name="connsiteY4" fmla="*/ 505327 h 518161"/>
                <a:gd name="connsiteX5" fmla="*/ 1771048 w 2521819"/>
                <a:gd name="connsiteY5" fmla="*/ 409074 h 518161"/>
                <a:gd name="connsiteX6" fmla="*/ 1617044 w 2521819"/>
                <a:gd name="connsiteY6" fmla="*/ 351322 h 518161"/>
                <a:gd name="connsiteX7" fmla="*/ 1463040 w 2521819"/>
                <a:gd name="connsiteY7" fmla="*/ 303196 h 518161"/>
                <a:gd name="connsiteX8" fmla="*/ 1328286 w 2521819"/>
                <a:gd name="connsiteY8" fmla="*/ 255070 h 518161"/>
                <a:gd name="connsiteX9" fmla="*/ 1164657 w 2521819"/>
                <a:gd name="connsiteY9" fmla="*/ 168442 h 518161"/>
                <a:gd name="connsiteX10" fmla="*/ 1020278 w 2521819"/>
                <a:gd name="connsiteY10" fmla="*/ 72190 h 518161"/>
                <a:gd name="connsiteX11" fmla="*/ 866273 w 2521819"/>
                <a:gd name="connsiteY11" fmla="*/ 14438 h 518161"/>
                <a:gd name="connsiteX12" fmla="*/ 558265 w 2521819"/>
                <a:gd name="connsiteY12" fmla="*/ 14438 h 518161"/>
                <a:gd name="connsiteX13" fmla="*/ 346509 w 2521819"/>
                <a:gd name="connsiteY13" fmla="*/ 24063 h 518161"/>
                <a:gd name="connsiteX14" fmla="*/ 211756 w 2521819"/>
                <a:gd name="connsiteY14" fmla="*/ 158817 h 518161"/>
                <a:gd name="connsiteX15" fmla="*/ 115503 w 2521819"/>
                <a:gd name="connsiteY15" fmla="*/ 235819 h 518161"/>
                <a:gd name="connsiteX16" fmla="*/ 0 w 2521819"/>
                <a:gd name="connsiteY16" fmla="*/ 389823 h 51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1819" h="518161">
                  <a:moveTo>
                    <a:pt x="2521819" y="322447"/>
                  </a:moveTo>
                  <a:cubicBezTo>
                    <a:pt x="2476099" y="313624"/>
                    <a:pt x="2430379" y="304801"/>
                    <a:pt x="2377440" y="322447"/>
                  </a:cubicBezTo>
                  <a:cubicBezTo>
                    <a:pt x="2324501" y="340093"/>
                    <a:pt x="2258728" y="401053"/>
                    <a:pt x="2204185" y="428324"/>
                  </a:cubicBezTo>
                  <a:cubicBezTo>
                    <a:pt x="2149642" y="455595"/>
                    <a:pt x="2109537" y="473242"/>
                    <a:pt x="2050181" y="486076"/>
                  </a:cubicBezTo>
                  <a:cubicBezTo>
                    <a:pt x="1990825" y="498910"/>
                    <a:pt x="1894572" y="518161"/>
                    <a:pt x="1848050" y="505327"/>
                  </a:cubicBezTo>
                  <a:cubicBezTo>
                    <a:pt x="1801528" y="492493"/>
                    <a:pt x="1809549" y="434741"/>
                    <a:pt x="1771048" y="409074"/>
                  </a:cubicBezTo>
                  <a:cubicBezTo>
                    <a:pt x="1732547" y="383407"/>
                    <a:pt x="1668379" y="368968"/>
                    <a:pt x="1617044" y="351322"/>
                  </a:cubicBezTo>
                  <a:cubicBezTo>
                    <a:pt x="1565709" y="333676"/>
                    <a:pt x="1511166" y="319238"/>
                    <a:pt x="1463040" y="303196"/>
                  </a:cubicBezTo>
                  <a:cubicBezTo>
                    <a:pt x="1414914" y="287154"/>
                    <a:pt x="1378017" y="277529"/>
                    <a:pt x="1328286" y="255070"/>
                  </a:cubicBezTo>
                  <a:cubicBezTo>
                    <a:pt x="1278556" y="232611"/>
                    <a:pt x="1215992" y="198922"/>
                    <a:pt x="1164657" y="168442"/>
                  </a:cubicBezTo>
                  <a:cubicBezTo>
                    <a:pt x="1113322" y="137962"/>
                    <a:pt x="1070009" y="97857"/>
                    <a:pt x="1020278" y="72190"/>
                  </a:cubicBezTo>
                  <a:cubicBezTo>
                    <a:pt x="970547" y="46523"/>
                    <a:pt x="943275" y="24063"/>
                    <a:pt x="866273" y="14438"/>
                  </a:cubicBezTo>
                  <a:cubicBezTo>
                    <a:pt x="789271" y="4813"/>
                    <a:pt x="644892" y="12834"/>
                    <a:pt x="558265" y="14438"/>
                  </a:cubicBezTo>
                  <a:cubicBezTo>
                    <a:pt x="471638" y="16042"/>
                    <a:pt x="404260" y="0"/>
                    <a:pt x="346509" y="24063"/>
                  </a:cubicBezTo>
                  <a:cubicBezTo>
                    <a:pt x="288758" y="48126"/>
                    <a:pt x="250257" y="123524"/>
                    <a:pt x="211756" y="158817"/>
                  </a:cubicBezTo>
                  <a:cubicBezTo>
                    <a:pt x="173255" y="194110"/>
                    <a:pt x="150796" y="197318"/>
                    <a:pt x="115503" y="235819"/>
                  </a:cubicBezTo>
                  <a:cubicBezTo>
                    <a:pt x="80210" y="274320"/>
                    <a:pt x="1604" y="376989"/>
                    <a:pt x="0" y="389823"/>
                  </a:cubicBezTo>
                </a:path>
              </a:pathLst>
            </a:custGeom>
            <a:ln w="76200">
              <a:solidFill>
                <a:srgbClr val="00B050"/>
              </a:solidFill>
            </a:ln>
            <a:effectLst>
              <a:outerShdw dist="38100" dir="54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0" name="TextBox 69"/>
            <p:cNvSpPr txBox="1"/>
            <p:nvPr/>
          </p:nvSpPr>
          <p:spPr>
            <a:xfrm rot="1038441">
              <a:off x="2535707" y="2573158"/>
              <a:ext cx="2101088" cy="461665"/>
            </a:xfrm>
            <a:prstGeom prst="rect">
              <a:avLst/>
            </a:prstGeom>
            <a:noFill/>
          </p:spPr>
          <p:txBody>
            <a:bodyPr wrap="none" rtlCol="0">
              <a:spAutoFit/>
            </a:bodyPr>
            <a:lstStyle/>
            <a:p>
              <a:r>
                <a:rPr lang="en-US" sz="2400" b="1" dirty="0" smtClean="0"/>
                <a:t>Brigham Young</a:t>
              </a:r>
              <a:endParaRPr lang="en-US" sz="2400" b="1" dirty="0"/>
            </a:p>
          </p:txBody>
        </p:sp>
      </p:grpSp>
      <p:sp>
        <p:nvSpPr>
          <p:cNvPr id="67" name="5-Point Star 66"/>
          <p:cNvSpPr/>
          <p:nvPr/>
        </p:nvSpPr>
        <p:spPr>
          <a:xfrm>
            <a:off x="4572000" y="2953351"/>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59" name="5-Point Star 58"/>
          <p:cNvSpPr/>
          <p:nvPr/>
        </p:nvSpPr>
        <p:spPr>
          <a:xfrm>
            <a:off x="2057400" y="2982227"/>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60" name="TextBox 59"/>
          <p:cNvSpPr txBox="1"/>
          <p:nvPr/>
        </p:nvSpPr>
        <p:spPr>
          <a:xfrm rot="19527458">
            <a:off x="1922808" y="2015888"/>
            <a:ext cx="2147319" cy="461665"/>
          </a:xfrm>
          <a:prstGeom prst="rect">
            <a:avLst/>
          </a:prstGeom>
          <a:noFill/>
        </p:spPr>
        <p:txBody>
          <a:bodyPr wrap="none" rtlCol="0">
            <a:spAutoFit/>
          </a:bodyPr>
          <a:lstStyle/>
          <a:p>
            <a:r>
              <a:rPr lang="en-US" sz="2400" b="1" dirty="0" smtClean="0"/>
              <a:t>Salt Lake Valley</a:t>
            </a:r>
            <a:endParaRPr lang="en-US" sz="2400" b="1" dirty="0"/>
          </a:p>
        </p:txBody>
      </p:sp>
      <p:pic>
        <p:nvPicPr>
          <p:cNvPr id="79" name="Picture 2"/>
          <p:cNvPicPr>
            <a:picLocks noChangeAspect="1" noChangeArrowheads="1"/>
          </p:cNvPicPr>
          <p:nvPr/>
        </p:nvPicPr>
        <p:blipFill>
          <a:blip r:embed="rId7" cstate="print"/>
          <a:srcRect/>
          <a:stretch>
            <a:fillRect/>
          </a:stretch>
        </p:blipFill>
        <p:spPr bwMode="auto">
          <a:xfrm>
            <a:off x="76200" y="49621"/>
            <a:ext cx="2057400" cy="2160179"/>
          </a:xfrm>
          <a:prstGeom prst="rect">
            <a:avLst/>
          </a:prstGeom>
          <a:noFill/>
          <a:ln w="9525">
            <a:noFill/>
            <a:miter lim="800000"/>
            <a:headEnd/>
            <a:tailEnd/>
          </a:ln>
          <a:effectLst/>
        </p:spPr>
      </p:pic>
      <p:grpSp>
        <p:nvGrpSpPr>
          <p:cNvPr id="13" name="Group 35"/>
          <p:cNvGrpSpPr/>
          <p:nvPr/>
        </p:nvGrpSpPr>
        <p:grpSpPr>
          <a:xfrm>
            <a:off x="21351" y="928596"/>
            <a:ext cx="9711586" cy="6158004"/>
            <a:chOff x="-152400" y="803564"/>
            <a:chExt cx="9908770" cy="6283036"/>
          </a:xfrm>
        </p:grpSpPr>
        <p:grpSp>
          <p:nvGrpSpPr>
            <p:cNvPr id="14" name="Group 34"/>
            <p:cNvGrpSpPr/>
            <p:nvPr/>
          </p:nvGrpSpPr>
          <p:grpSpPr>
            <a:xfrm>
              <a:off x="-152400" y="1906385"/>
              <a:ext cx="9908770" cy="5180215"/>
              <a:chOff x="-152400" y="1906385"/>
              <a:chExt cx="9908770" cy="5180215"/>
            </a:xfrm>
          </p:grpSpPr>
          <p:sp>
            <p:nvSpPr>
              <p:cNvPr id="42" name="Freeform 4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1"/>
              <p:cNvGrpSpPr/>
              <p:nvPr/>
            </p:nvGrpSpPr>
            <p:grpSpPr>
              <a:xfrm>
                <a:off x="-152400" y="5257800"/>
                <a:ext cx="3505200" cy="1828800"/>
                <a:chOff x="-152400" y="5257800"/>
                <a:chExt cx="3505200" cy="1828800"/>
              </a:xfrm>
            </p:grpSpPr>
            <p:sp>
              <p:nvSpPr>
                <p:cNvPr id="44" name="Rectangle 4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0" name="Freeform 3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Freeform 4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Rectangle 81"/>
          <p:cNvSpPr/>
          <p:nvPr/>
        </p:nvSpPr>
        <p:spPr>
          <a:xfrm>
            <a:off x="0" y="6324600"/>
            <a:ext cx="9144000" cy="584775"/>
          </a:xfrm>
          <a:prstGeom prst="rect">
            <a:avLst/>
          </a:prstGeom>
          <a:solidFill>
            <a:schemeClr val="bg1"/>
          </a:solidFill>
        </p:spPr>
        <p:txBody>
          <a:bodyPr wrap="square">
            <a:spAutoFit/>
          </a:bodyPr>
          <a:lstStyle/>
          <a:p>
            <a:r>
              <a:rPr lang="en-US" sz="3200" b="1" dirty="0" smtClean="0"/>
              <a:t>1850: Utah Territory; </a:t>
            </a:r>
          </a:p>
        </p:txBody>
      </p:sp>
      <p:sp>
        <p:nvSpPr>
          <p:cNvPr id="58" name="Rectangle 57"/>
          <p:cNvSpPr/>
          <p:nvPr/>
        </p:nvSpPr>
        <p:spPr>
          <a:xfrm>
            <a:off x="3733800" y="6324600"/>
            <a:ext cx="4953000" cy="584775"/>
          </a:xfrm>
          <a:prstGeom prst="rect">
            <a:avLst/>
          </a:prstGeom>
          <a:solidFill>
            <a:schemeClr val="bg1"/>
          </a:solidFill>
        </p:spPr>
        <p:txBody>
          <a:bodyPr wrap="square">
            <a:spAutoFit/>
          </a:bodyPr>
          <a:lstStyle/>
          <a:p>
            <a:r>
              <a:rPr lang="en-US" sz="3200" b="1" dirty="0" smtClean="0"/>
              <a:t>Brigham Young as governor</a:t>
            </a:r>
          </a:p>
        </p:txBody>
      </p:sp>
      <p:sp>
        <p:nvSpPr>
          <p:cNvPr id="81" name="Rectangle 80"/>
          <p:cNvSpPr/>
          <p:nvPr/>
        </p:nvSpPr>
        <p:spPr>
          <a:xfrm>
            <a:off x="0" y="5791200"/>
            <a:ext cx="9144000" cy="584775"/>
          </a:xfrm>
          <a:prstGeom prst="rect">
            <a:avLst/>
          </a:prstGeom>
          <a:solidFill>
            <a:schemeClr val="bg1"/>
          </a:solidFill>
        </p:spPr>
        <p:txBody>
          <a:bodyPr wrap="square">
            <a:spAutoFit/>
          </a:bodyPr>
          <a:lstStyle/>
          <a:p>
            <a:r>
              <a:rPr lang="en-US" sz="3200" b="1" dirty="0" smtClean="0"/>
              <a:t>1848: </a:t>
            </a:r>
            <a:r>
              <a:rPr lang="en-US" sz="3200" b="1" dirty="0" err="1" smtClean="0"/>
              <a:t>Mex</a:t>
            </a:r>
            <a:r>
              <a:rPr lang="en-US" sz="3200" b="1" dirty="0" smtClean="0"/>
              <a:t>-Am War ends, Mexico cedes SW to USA</a:t>
            </a:r>
          </a:p>
        </p:txBody>
      </p:sp>
      <p:sp>
        <p:nvSpPr>
          <p:cNvPr id="80" name="Rectangle 79"/>
          <p:cNvSpPr/>
          <p:nvPr/>
        </p:nvSpPr>
        <p:spPr>
          <a:xfrm>
            <a:off x="0" y="5257800"/>
            <a:ext cx="9144000" cy="584775"/>
          </a:xfrm>
          <a:prstGeom prst="rect">
            <a:avLst/>
          </a:prstGeom>
          <a:solidFill>
            <a:schemeClr val="bg1"/>
          </a:solidFill>
        </p:spPr>
        <p:txBody>
          <a:bodyPr wrap="square">
            <a:spAutoFit/>
          </a:bodyPr>
          <a:lstStyle/>
          <a:p>
            <a:r>
              <a:rPr lang="en-US" sz="3200" b="1" dirty="0" smtClean="0"/>
              <a:t>1847: Mormons migrate to Salt Lake Valley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grpId="1" nodeType="withEffect">
                                  <p:stCondLst>
                                    <p:cond delay="0"/>
                                  </p:stCondLst>
                                  <p:childTnLst>
                                    <p:animRot by="21600000">
                                      <p:cBhvr>
                                        <p:cTn id="6" dur="1000" fill="hold"/>
                                        <p:tgtEl>
                                          <p:spTgt spid="52"/>
                                        </p:tgtEl>
                                        <p:attrNameLst>
                                          <p:attrName>r</p:attrName>
                                        </p:attrNameLst>
                                      </p:cBhvr>
                                    </p:animRot>
                                  </p:childTnLst>
                                </p:cTn>
                              </p:par>
                            </p:childTnLst>
                          </p:cTn>
                        </p:par>
                        <p:par>
                          <p:cTn id="7" fill="hold">
                            <p:stCondLst>
                              <p:cond delay="1000"/>
                            </p:stCondLst>
                            <p:childTnLst>
                              <p:par>
                                <p:cTn id="8" presetID="30" presetClass="entr" presetSubtype="0" fill="hold" grpId="0" nodeType="after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800" decel="100000"/>
                                        <p:tgtEl>
                                          <p:spTgt spid="67"/>
                                        </p:tgtEl>
                                      </p:cBhvr>
                                    </p:animEffect>
                                    <p:anim calcmode="lin" valueType="num">
                                      <p:cBhvr>
                                        <p:cTn id="11" dur="800" decel="100000" fill="hold"/>
                                        <p:tgtEl>
                                          <p:spTgt spid="67"/>
                                        </p:tgtEl>
                                        <p:attrNameLst>
                                          <p:attrName>style.rotation</p:attrName>
                                        </p:attrNameLst>
                                      </p:cBhvr>
                                      <p:tavLst>
                                        <p:tav tm="0">
                                          <p:val>
                                            <p:fltVal val="-90"/>
                                          </p:val>
                                        </p:tav>
                                        <p:tav tm="100000">
                                          <p:val>
                                            <p:fltVal val="0"/>
                                          </p:val>
                                        </p:tav>
                                      </p:tavLst>
                                    </p:anim>
                                    <p:anim calcmode="lin" valueType="num">
                                      <p:cBhvr>
                                        <p:cTn id="12" dur="800" decel="100000" fill="hold"/>
                                        <p:tgtEl>
                                          <p:spTgt spid="67"/>
                                        </p:tgtEl>
                                        <p:attrNameLst>
                                          <p:attrName>ppt_x</p:attrName>
                                        </p:attrNameLst>
                                      </p:cBhvr>
                                      <p:tavLst>
                                        <p:tav tm="0">
                                          <p:val>
                                            <p:strVal val="#ppt_x+0.4"/>
                                          </p:val>
                                        </p:tav>
                                        <p:tav tm="100000">
                                          <p:val>
                                            <p:strVal val="#ppt_x-0.05"/>
                                          </p:val>
                                        </p:tav>
                                      </p:tavLst>
                                    </p:anim>
                                    <p:anim calcmode="lin" valueType="num">
                                      <p:cBhvr>
                                        <p:cTn id="13" dur="800" decel="100000" fill="hold"/>
                                        <p:tgtEl>
                                          <p:spTgt spid="67"/>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67"/>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67"/>
                                        </p:tgtEl>
                                        <p:attrNameLst>
                                          <p:attrName>ppt_y</p:attrName>
                                        </p:attrNameLst>
                                      </p:cBhvr>
                                      <p:tavLst>
                                        <p:tav tm="0">
                                          <p:val>
                                            <p:strVal val="#ppt_y+0.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1000"/>
                                        <p:tgtEl>
                                          <p:spTgt spid="79"/>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1000"/>
                                        <p:tgtEl>
                                          <p:spTgt spid="80"/>
                                        </p:tgtEl>
                                      </p:cBhvr>
                                    </p:animEffect>
                                  </p:childTnLst>
                                </p:cTn>
                              </p:par>
                            </p:childTnLst>
                          </p:cTn>
                        </p:par>
                        <p:par>
                          <p:cTn id="25" fill="hold">
                            <p:stCondLst>
                              <p:cond delay="2000"/>
                            </p:stCondLst>
                            <p:childTnLst>
                              <p:par>
                                <p:cTn id="26" presetID="22" presetClass="entr" presetSubtype="2" fill="hold" nodeType="afterEffect">
                                  <p:stCondLst>
                                    <p:cond delay="0"/>
                                  </p:stCondLst>
                                  <p:childTnLst>
                                    <p:set>
                                      <p:cBhvr>
                                        <p:cTn id="27" dur="1" fill="hold">
                                          <p:stCondLst>
                                            <p:cond delay="0"/>
                                          </p:stCondLst>
                                        </p:cTn>
                                        <p:tgtEl>
                                          <p:spTgt spid="71"/>
                                        </p:tgtEl>
                                        <p:attrNameLst>
                                          <p:attrName>style.visibility</p:attrName>
                                        </p:attrNameLst>
                                      </p:cBhvr>
                                      <p:to>
                                        <p:strVal val="visible"/>
                                      </p:to>
                                    </p:set>
                                    <p:animEffect transition="in" filter="wipe(right)">
                                      <p:cBhvr>
                                        <p:cTn id="28" dur="10000"/>
                                        <p:tgtEl>
                                          <p:spTgt spid="71"/>
                                        </p:tgtEl>
                                      </p:cBhvr>
                                    </p:animEffect>
                                  </p:childTnLst>
                                </p:cTn>
                              </p:par>
                              <p:par>
                                <p:cTn id="29" presetID="22" presetClass="entr" presetSubtype="2" fill="hold" nodeType="with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wipe(right)">
                                      <p:cBhvr>
                                        <p:cTn id="31" dur="3000"/>
                                        <p:tgtEl>
                                          <p:spTgt spid="69"/>
                                        </p:tgtEl>
                                      </p:cBhvr>
                                    </p:animEffect>
                                  </p:childTnLst>
                                </p:cTn>
                              </p:par>
                              <p:par>
                                <p:cTn id="32" presetID="22" presetClass="entr" presetSubtype="2" fill="hold" grpId="0" nodeType="withEffect">
                                  <p:stCondLst>
                                    <p:cond delay="3000"/>
                                  </p:stCondLst>
                                  <p:childTnLst>
                                    <p:set>
                                      <p:cBhvr>
                                        <p:cTn id="33" dur="1" fill="hold">
                                          <p:stCondLst>
                                            <p:cond delay="0"/>
                                          </p:stCondLst>
                                        </p:cTn>
                                        <p:tgtEl>
                                          <p:spTgt spid="61"/>
                                        </p:tgtEl>
                                        <p:attrNameLst>
                                          <p:attrName>style.visibility</p:attrName>
                                        </p:attrNameLst>
                                      </p:cBhvr>
                                      <p:to>
                                        <p:strVal val="visible"/>
                                      </p:to>
                                    </p:set>
                                    <p:animEffect transition="in" filter="wipe(right)">
                                      <p:cBhvr>
                                        <p:cTn id="34" dur="3000"/>
                                        <p:tgtEl>
                                          <p:spTgt spid="61"/>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62"/>
                                        </p:tgtEl>
                                        <p:attrNameLst>
                                          <p:attrName>style.visibility</p:attrName>
                                        </p:attrNameLst>
                                      </p:cBhvr>
                                      <p:to>
                                        <p:strVal val="visible"/>
                                      </p:to>
                                    </p:set>
                                    <p:animEffect transition="in" filter="wipe(down)">
                                      <p:cBhvr>
                                        <p:cTn id="37" dur="3000"/>
                                        <p:tgtEl>
                                          <p:spTgt spid="62"/>
                                        </p:tgtEl>
                                      </p:cBhvr>
                                    </p:animEffect>
                                  </p:childTnLst>
                                </p:cTn>
                              </p:par>
                              <p:par>
                                <p:cTn id="38" presetID="22" presetClass="entr" presetSubtype="4" fill="hold" nodeType="withEffect">
                                  <p:stCondLst>
                                    <p:cond delay="6000"/>
                                  </p:stCondLst>
                                  <p:childTnLst>
                                    <p:set>
                                      <p:cBhvr>
                                        <p:cTn id="39" dur="1" fill="hold">
                                          <p:stCondLst>
                                            <p:cond delay="0"/>
                                          </p:stCondLst>
                                        </p:cTn>
                                        <p:tgtEl>
                                          <p:spTgt spid="63"/>
                                        </p:tgtEl>
                                        <p:attrNameLst>
                                          <p:attrName>style.visibility</p:attrName>
                                        </p:attrNameLst>
                                      </p:cBhvr>
                                      <p:to>
                                        <p:strVal val="visible"/>
                                      </p:to>
                                    </p:set>
                                    <p:animEffect transition="in" filter="wipe(down)">
                                      <p:cBhvr>
                                        <p:cTn id="40" dur="3000"/>
                                        <p:tgtEl>
                                          <p:spTgt spid="63"/>
                                        </p:tgtEl>
                                      </p:cBhvr>
                                    </p:animEffect>
                                  </p:childTnLst>
                                </p:cTn>
                              </p:par>
                            </p:childTnLst>
                          </p:cTn>
                        </p:par>
                        <p:par>
                          <p:cTn id="41" fill="hold">
                            <p:stCondLst>
                              <p:cond delay="12000"/>
                            </p:stCondLst>
                            <p:childTnLst>
                              <p:par>
                                <p:cTn id="42" presetID="49" presetClass="entr" presetSubtype="0" decel="100000" fill="hold" nodeType="afterEffect">
                                  <p:stCondLst>
                                    <p:cond delay="0"/>
                                  </p:stCondLst>
                                  <p:childTnLst>
                                    <p:set>
                                      <p:cBhvr>
                                        <p:cTn id="43" dur="1" fill="hold">
                                          <p:stCondLst>
                                            <p:cond delay="0"/>
                                          </p:stCondLst>
                                        </p:cTn>
                                        <p:tgtEl>
                                          <p:spTgt spid="59"/>
                                        </p:tgtEl>
                                        <p:attrNameLst>
                                          <p:attrName>style.visibility</p:attrName>
                                        </p:attrNameLst>
                                      </p:cBhvr>
                                      <p:to>
                                        <p:strVal val="visible"/>
                                      </p:to>
                                    </p:set>
                                    <p:anim calcmode="lin" valueType="num">
                                      <p:cBhvr>
                                        <p:cTn id="44" dur="1000" fill="hold"/>
                                        <p:tgtEl>
                                          <p:spTgt spid="59"/>
                                        </p:tgtEl>
                                        <p:attrNameLst>
                                          <p:attrName>ppt_w</p:attrName>
                                        </p:attrNameLst>
                                      </p:cBhvr>
                                      <p:tavLst>
                                        <p:tav tm="0">
                                          <p:val>
                                            <p:fltVal val="0"/>
                                          </p:val>
                                        </p:tav>
                                        <p:tav tm="100000">
                                          <p:val>
                                            <p:strVal val="#ppt_w"/>
                                          </p:val>
                                        </p:tav>
                                      </p:tavLst>
                                    </p:anim>
                                    <p:anim calcmode="lin" valueType="num">
                                      <p:cBhvr>
                                        <p:cTn id="45" dur="1000" fill="hold"/>
                                        <p:tgtEl>
                                          <p:spTgt spid="59"/>
                                        </p:tgtEl>
                                        <p:attrNameLst>
                                          <p:attrName>ppt_h</p:attrName>
                                        </p:attrNameLst>
                                      </p:cBhvr>
                                      <p:tavLst>
                                        <p:tav tm="0">
                                          <p:val>
                                            <p:fltVal val="0"/>
                                          </p:val>
                                        </p:tav>
                                        <p:tav tm="100000">
                                          <p:val>
                                            <p:strVal val="#ppt_h"/>
                                          </p:val>
                                        </p:tav>
                                      </p:tavLst>
                                    </p:anim>
                                    <p:anim calcmode="lin" valueType="num">
                                      <p:cBhvr>
                                        <p:cTn id="46" dur="1000" fill="hold"/>
                                        <p:tgtEl>
                                          <p:spTgt spid="59"/>
                                        </p:tgtEl>
                                        <p:attrNameLst>
                                          <p:attrName>style.rotation</p:attrName>
                                        </p:attrNameLst>
                                      </p:cBhvr>
                                      <p:tavLst>
                                        <p:tav tm="0">
                                          <p:val>
                                            <p:fltVal val="360"/>
                                          </p:val>
                                        </p:tav>
                                        <p:tav tm="100000">
                                          <p:val>
                                            <p:fltVal val="0"/>
                                          </p:val>
                                        </p:tav>
                                      </p:tavLst>
                                    </p:anim>
                                    <p:animEffect transition="in" filter="fade">
                                      <p:cBhvr>
                                        <p:cTn id="47" dur="1000"/>
                                        <p:tgtEl>
                                          <p:spTgt spid="5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xit" presetSubtype="0" fill="hold" nodeType="clickEffect">
                                  <p:stCondLst>
                                    <p:cond delay="0"/>
                                  </p:stCondLst>
                                  <p:childTnLst>
                                    <p:animEffect transition="out" filter="fade">
                                      <p:cBhvr>
                                        <p:cTn id="51" dur="1000"/>
                                        <p:tgtEl>
                                          <p:spTgt spid="63"/>
                                        </p:tgtEl>
                                      </p:cBhvr>
                                    </p:animEffect>
                                    <p:set>
                                      <p:cBhvr>
                                        <p:cTn id="52" dur="1" fill="hold">
                                          <p:stCondLst>
                                            <p:cond delay="999"/>
                                          </p:stCondLst>
                                        </p:cTn>
                                        <p:tgtEl>
                                          <p:spTgt spid="63"/>
                                        </p:tgtEl>
                                        <p:attrNameLst>
                                          <p:attrName>style.visibility</p:attrName>
                                        </p:attrNameLst>
                                      </p:cBhvr>
                                      <p:to>
                                        <p:strVal val="hidden"/>
                                      </p:to>
                                    </p:set>
                                  </p:childTnLst>
                                </p:cTn>
                              </p:par>
                              <p:par>
                                <p:cTn id="53" presetID="10" presetClass="exit" presetSubtype="0" fill="hold" grpId="1" nodeType="withEffect">
                                  <p:stCondLst>
                                    <p:cond delay="0"/>
                                  </p:stCondLst>
                                  <p:childTnLst>
                                    <p:animEffect transition="out" filter="fade">
                                      <p:cBhvr>
                                        <p:cTn id="54" dur="1000"/>
                                        <p:tgtEl>
                                          <p:spTgt spid="62"/>
                                        </p:tgtEl>
                                      </p:cBhvr>
                                    </p:animEffect>
                                    <p:set>
                                      <p:cBhvr>
                                        <p:cTn id="55" dur="1" fill="hold">
                                          <p:stCondLst>
                                            <p:cond delay="999"/>
                                          </p:stCondLst>
                                        </p:cTn>
                                        <p:tgtEl>
                                          <p:spTgt spid="62"/>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1000"/>
                                        <p:tgtEl>
                                          <p:spTgt spid="69"/>
                                        </p:tgtEl>
                                      </p:cBhvr>
                                    </p:animEffect>
                                    <p:set>
                                      <p:cBhvr>
                                        <p:cTn id="58" dur="1" fill="hold">
                                          <p:stCondLst>
                                            <p:cond delay="999"/>
                                          </p:stCondLst>
                                        </p:cTn>
                                        <p:tgtEl>
                                          <p:spTgt spid="69"/>
                                        </p:tgtEl>
                                        <p:attrNameLst>
                                          <p:attrName>style.visibility</p:attrName>
                                        </p:attrNameLst>
                                      </p:cBhvr>
                                      <p:to>
                                        <p:strVal val="hidden"/>
                                      </p:to>
                                    </p:set>
                                  </p:childTnLst>
                                </p:cTn>
                              </p:par>
                              <p:par>
                                <p:cTn id="59" presetID="10" presetClass="exit" presetSubtype="0" fill="hold" grpId="1" nodeType="withEffect">
                                  <p:stCondLst>
                                    <p:cond delay="0"/>
                                  </p:stCondLst>
                                  <p:childTnLst>
                                    <p:animEffect transition="out" filter="fade">
                                      <p:cBhvr>
                                        <p:cTn id="60" dur="1000"/>
                                        <p:tgtEl>
                                          <p:spTgt spid="61"/>
                                        </p:tgtEl>
                                      </p:cBhvr>
                                    </p:animEffect>
                                    <p:set>
                                      <p:cBhvr>
                                        <p:cTn id="61" dur="1" fill="hold">
                                          <p:stCondLst>
                                            <p:cond delay="999"/>
                                          </p:stCondLst>
                                        </p:cTn>
                                        <p:tgtEl>
                                          <p:spTgt spid="61"/>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1000"/>
                                        <p:tgtEl>
                                          <p:spTgt spid="71"/>
                                        </p:tgtEl>
                                      </p:cBhvr>
                                    </p:animEffect>
                                    <p:set>
                                      <p:cBhvr>
                                        <p:cTn id="64" dur="1" fill="hold">
                                          <p:stCondLst>
                                            <p:cond delay="999"/>
                                          </p:stCondLst>
                                        </p:cTn>
                                        <p:tgtEl>
                                          <p:spTgt spid="71"/>
                                        </p:tgtEl>
                                        <p:attrNameLst>
                                          <p:attrName>style.visibility</p:attrName>
                                        </p:attrNameLst>
                                      </p:cBhvr>
                                      <p:to>
                                        <p:strVal val="hidden"/>
                                      </p:to>
                                    </p:set>
                                  </p:childTnLst>
                                </p:cTn>
                              </p:par>
                              <p:par>
                                <p:cTn id="65" presetID="10" presetClass="exit" presetSubtype="0" fill="hold" grpId="1" nodeType="withEffect">
                                  <p:stCondLst>
                                    <p:cond delay="0"/>
                                  </p:stCondLst>
                                  <p:childTnLst>
                                    <p:animEffect transition="out" filter="fade">
                                      <p:cBhvr>
                                        <p:cTn id="66" dur="1000"/>
                                        <p:tgtEl>
                                          <p:spTgt spid="67"/>
                                        </p:tgtEl>
                                      </p:cBhvr>
                                    </p:animEffect>
                                    <p:set>
                                      <p:cBhvr>
                                        <p:cTn id="67" dur="1" fill="hold">
                                          <p:stCondLst>
                                            <p:cond delay="999"/>
                                          </p:stCondLst>
                                        </p:cTn>
                                        <p:tgtEl>
                                          <p:spTgt spid="67"/>
                                        </p:tgtEl>
                                        <p:attrNameLst>
                                          <p:attrName>style.visibility</p:attrName>
                                        </p:attrNameLst>
                                      </p:cBhvr>
                                      <p:to>
                                        <p:strVal val="hidden"/>
                                      </p:to>
                                    </p:se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childTnLst>
                                </p:cTn>
                              </p:par>
                            </p:childTnLst>
                          </p:cTn>
                        </p:par>
                      </p:childTnLst>
                    </p:cTn>
                  </p:par>
                  <p:par>
                    <p:cTn id="72" fill="hold">
                      <p:stCondLst>
                        <p:cond delay="indefinite"/>
                      </p:stCondLst>
                      <p:childTnLst>
                        <p:par>
                          <p:cTn id="73" fill="hold">
                            <p:stCondLst>
                              <p:cond delay="0"/>
                            </p:stCondLst>
                            <p:childTnLst>
                              <p:par>
                                <p:cTn id="74" presetID="49" presetClass="exit" presetSubtype="0" accel="100000" fill="hold" grpId="0" nodeType="clickEffect">
                                  <p:stCondLst>
                                    <p:cond delay="0"/>
                                  </p:stCondLst>
                                  <p:childTnLst>
                                    <p:anim calcmode="lin" valueType="num">
                                      <p:cBhvr>
                                        <p:cTn id="75" dur="1000"/>
                                        <p:tgtEl>
                                          <p:spTgt spid="52"/>
                                        </p:tgtEl>
                                        <p:attrNameLst>
                                          <p:attrName>ppt_w</p:attrName>
                                        </p:attrNameLst>
                                      </p:cBhvr>
                                      <p:tavLst>
                                        <p:tav tm="0">
                                          <p:val>
                                            <p:strVal val="ppt_w"/>
                                          </p:val>
                                        </p:tav>
                                        <p:tav tm="100000">
                                          <p:val>
                                            <p:fltVal val="0"/>
                                          </p:val>
                                        </p:tav>
                                      </p:tavLst>
                                    </p:anim>
                                    <p:anim calcmode="lin" valueType="num">
                                      <p:cBhvr>
                                        <p:cTn id="76" dur="1000"/>
                                        <p:tgtEl>
                                          <p:spTgt spid="52"/>
                                        </p:tgtEl>
                                        <p:attrNameLst>
                                          <p:attrName>ppt_h</p:attrName>
                                        </p:attrNameLst>
                                      </p:cBhvr>
                                      <p:tavLst>
                                        <p:tav tm="0">
                                          <p:val>
                                            <p:strVal val="ppt_h"/>
                                          </p:val>
                                        </p:tav>
                                        <p:tav tm="100000">
                                          <p:val>
                                            <p:fltVal val="0"/>
                                          </p:val>
                                        </p:tav>
                                      </p:tavLst>
                                    </p:anim>
                                    <p:anim calcmode="lin" valueType="num">
                                      <p:cBhvr>
                                        <p:cTn id="77" dur="1000"/>
                                        <p:tgtEl>
                                          <p:spTgt spid="52"/>
                                        </p:tgtEl>
                                        <p:attrNameLst>
                                          <p:attrName>style.rotation</p:attrName>
                                        </p:attrNameLst>
                                      </p:cBhvr>
                                      <p:tavLst>
                                        <p:tav tm="0">
                                          <p:val>
                                            <p:fltVal val="0"/>
                                          </p:val>
                                        </p:tav>
                                        <p:tav tm="100000">
                                          <p:val>
                                            <p:fltVal val="360"/>
                                          </p:val>
                                        </p:tav>
                                      </p:tavLst>
                                    </p:anim>
                                    <p:animEffect transition="out" filter="fade">
                                      <p:cBhvr>
                                        <p:cTn id="78" dur="1000"/>
                                        <p:tgtEl>
                                          <p:spTgt spid="52"/>
                                        </p:tgtEl>
                                      </p:cBhvr>
                                    </p:animEffect>
                                    <p:set>
                                      <p:cBhvr>
                                        <p:cTn id="79" dur="1" fill="hold">
                                          <p:stCondLst>
                                            <p:cond delay="999"/>
                                          </p:stCondLst>
                                        </p:cTn>
                                        <p:tgtEl>
                                          <p:spTgt spid="52"/>
                                        </p:tgtEl>
                                        <p:attrNameLst>
                                          <p:attrName>style.visibility</p:attrName>
                                        </p:attrNameLst>
                                      </p:cBhvr>
                                      <p:to>
                                        <p:strVal val="hidden"/>
                                      </p:to>
                                    </p:set>
                                  </p:childTnLst>
                                </p:cTn>
                              </p:par>
                              <p:par>
                                <p:cTn id="80" presetID="49" presetClass="entr" presetSubtype="0" decel="100000" fill="hold" grpId="1" nodeType="with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p:cTn id="82" dur="1000" fill="hold"/>
                                        <p:tgtEl>
                                          <p:spTgt spid="49"/>
                                        </p:tgtEl>
                                        <p:attrNameLst>
                                          <p:attrName>ppt_w</p:attrName>
                                        </p:attrNameLst>
                                      </p:cBhvr>
                                      <p:tavLst>
                                        <p:tav tm="0">
                                          <p:val>
                                            <p:fltVal val="0"/>
                                          </p:val>
                                        </p:tav>
                                        <p:tav tm="100000">
                                          <p:val>
                                            <p:strVal val="#ppt_w"/>
                                          </p:val>
                                        </p:tav>
                                      </p:tavLst>
                                    </p:anim>
                                    <p:anim calcmode="lin" valueType="num">
                                      <p:cBhvr>
                                        <p:cTn id="83" dur="1000" fill="hold"/>
                                        <p:tgtEl>
                                          <p:spTgt spid="49"/>
                                        </p:tgtEl>
                                        <p:attrNameLst>
                                          <p:attrName>ppt_h</p:attrName>
                                        </p:attrNameLst>
                                      </p:cBhvr>
                                      <p:tavLst>
                                        <p:tav tm="0">
                                          <p:val>
                                            <p:fltVal val="0"/>
                                          </p:val>
                                        </p:tav>
                                        <p:tav tm="100000">
                                          <p:val>
                                            <p:strVal val="#ppt_h"/>
                                          </p:val>
                                        </p:tav>
                                      </p:tavLst>
                                    </p:anim>
                                    <p:anim calcmode="lin" valueType="num">
                                      <p:cBhvr>
                                        <p:cTn id="84" dur="1000" fill="hold"/>
                                        <p:tgtEl>
                                          <p:spTgt spid="49"/>
                                        </p:tgtEl>
                                        <p:attrNameLst>
                                          <p:attrName>style.rotation</p:attrName>
                                        </p:attrNameLst>
                                      </p:cBhvr>
                                      <p:tavLst>
                                        <p:tav tm="0">
                                          <p:val>
                                            <p:fltVal val="360"/>
                                          </p:val>
                                        </p:tav>
                                        <p:tav tm="100000">
                                          <p:val>
                                            <p:fltVal val="0"/>
                                          </p:val>
                                        </p:tav>
                                      </p:tavLst>
                                    </p:anim>
                                    <p:animEffect transition="in" filter="fade">
                                      <p:cBhvr>
                                        <p:cTn id="85" dur="1000"/>
                                        <p:tgtEl>
                                          <p:spTgt spid="49"/>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81"/>
                                        </p:tgtEl>
                                        <p:attrNameLst>
                                          <p:attrName>style.visibility</p:attrName>
                                        </p:attrNameLst>
                                      </p:cBhvr>
                                      <p:to>
                                        <p:strVal val="visible"/>
                                      </p:to>
                                    </p:set>
                                    <p:animEffect transition="in" filter="wipe(left)">
                                      <p:cBhvr>
                                        <p:cTn id="88" dur="1000"/>
                                        <p:tgtEl>
                                          <p:spTgt spid="81"/>
                                        </p:tgtEl>
                                      </p:cBhvr>
                                    </p:animEffect>
                                  </p:childTnLst>
                                </p:cTn>
                              </p:par>
                            </p:childTnLst>
                          </p:cTn>
                        </p:par>
                      </p:childTnLst>
                    </p:cTn>
                  </p:par>
                  <p:par>
                    <p:cTn id="89" fill="hold">
                      <p:stCondLst>
                        <p:cond delay="indefinite"/>
                      </p:stCondLst>
                      <p:childTnLst>
                        <p:par>
                          <p:cTn id="90" fill="hold">
                            <p:stCondLst>
                              <p:cond delay="0"/>
                            </p:stCondLst>
                            <p:childTnLst>
                              <p:par>
                                <p:cTn id="91" presetID="9" presetClass="entr" presetSubtype="0" fill="hold" nodeType="clickEffect">
                                  <p:stCondLst>
                                    <p:cond delay="0"/>
                                  </p:stCondLst>
                                  <p:childTnLst>
                                    <p:set>
                                      <p:cBhvr>
                                        <p:cTn id="92" dur="1" fill="hold">
                                          <p:stCondLst>
                                            <p:cond delay="0"/>
                                          </p:stCondLst>
                                        </p:cTn>
                                        <p:tgtEl>
                                          <p:spTgt spid="75"/>
                                        </p:tgtEl>
                                        <p:attrNameLst>
                                          <p:attrName>style.visibility</p:attrName>
                                        </p:attrNameLst>
                                      </p:cBhvr>
                                      <p:to>
                                        <p:strVal val="visible"/>
                                      </p:to>
                                    </p:set>
                                    <p:animEffect transition="in" filter="dissolve">
                                      <p:cBhvr>
                                        <p:cTn id="93" dur="2000"/>
                                        <p:tgtEl>
                                          <p:spTgt spid="75"/>
                                        </p:tgtEl>
                                      </p:cBhvr>
                                    </p:animEffect>
                                  </p:childTnLst>
                                </p:cTn>
                              </p:par>
                            </p:childTnLst>
                          </p:cTn>
                        </p:par>
                        <p:par>
                          <p:cTn id="94" fill="hold">
                            <p:stCondLst>
                              <p:cond delay="2000"/>
                            </p:stCondLst>
                            <p:childTnLst>
                              <p:par>
                                <p:cTn id="95" presetID="10" presetClass="exit" presetSubtype="0" fill="hold" nodeType="afterEffect">
                                  <p:stCondLst>
                                    <p:cond delay="0"/>
                                  </p:stCondLst>
                                  <p:childTnLst>
                                    <p:animEffect transition="out" filter="fade">
                                      <p:cBhvr>
                                        <p:cTn id="96" dur="1000"/>
                                        <p:tgtEl>
                                          <p:spTgt spid="2"/>
                                        </p:tgtEl>
                                      </p:cBhvr>
                                    </p:animEffect>
                                    <p:set>
                                      <p:cBhvr>
                                        <p:cTn id="97" dur="1" fill="hold">
                                          <p:stCondLst>
                                            <p:cond delay="999"/>
                                          </p:stCondLst>
                                        </p:cTn>
                                        <p:tgtEl>
                                          <p:spTgt spid="2"/>
                                        </p:tgtEl>
                                        <p:attrNameLst>
                                          <p:attrName>style.visibility</p:attrName>
                                        </p:attrNameLst>
                                      </p:cBhvr>
                                      <p:to>
                                        <p:strVal val="hidden"/>
                                      </p:to>
                                    </p:set>
                                  </p:childTnLst>
                                </p:cTn>
                              </p:par>
                            </p:childTnLst>
                          </p:cTn>
                        </p:par>
                      </p:childTnLst>
                    </p:cTn>
                  </p:par>
                  <p:par>
                    <p:cTn id="98" fill="hold">
                      <p:stCondLst>
                        <p:cond delay="indefinite"/>
                      </p:stCondLst>
                      <p:childTnLst>
                        <p:par>
                          <p:cTn id="99" fill="hold">
                            <p:stCondLst>
                              <p:cond delay="0"/>
                            </p:stCondLst>
                            <p:childTnLst>
                              <p:par>
                                <p:cTn id="100" presetID="49" presetClass="exit" presetSubtype="0" accel="100000" fill="hold" grpId="0" nodeType="clickEffect">
                                  <p:stCondLst>
                                    <p:cond delay="0"/>
                                  </p:stCondLst>
                                  <p:childTnLst>
                                    <p:anim calcmode="lin" valueType="num">
                                      <p:cBhvr>
                                        <p:cTn id="101" dur="1000"/>
                                        <p:tgtEl>
                                          <p:spTgt spid="49"/>
                                        </p:tgtEl>
                                        <p:attrNameLst>
                                          <p:attrName>ppt_w</p:attrName>
                                        </p:attrNameLst>
                                      </p:cBhvr>
                                      <p:tavLst>
                                        <p:tav tm="0">
                                          <p:val>
                                            <p:strVal val="ppt_w"/>
                                          </p:val>
                                        </p:tav>
                                        <p:tav tm="100000">
                                          <p:val>
                                            <p:fltVal val="0"/>
                                          </p:val>
                                        </p:tav>
                                      </p:tavLst>
                                    </p:anim>
                                    <p:anim calcmode="lin" valueType="num">
                                      <p:cBhvr>
                                        <p:cTn id="102" dur="1000"/>
                                        <p:tgtEl>
                                          <p:spTgt spid="49"/>
                                        </p:tgtEl>
                                        <p:attrNameLst>
                                          <p:attrName>ppt_h</p:attrName>
                                        </p:attrNameLst>
                                      </p:cBhvr>
                                      <p:tavLst>
                                        <p:tav tm="0">
                                          <p:val>
                                            <p:strVal val="ppt_h"/>
                                          </p:val>
                                        </p:tav>
                                        <p:tav tm="100000">
                                          <p:val>
                                            <p:fltVal val="0"/>
                                          </p:val>
                                        </p:tav>
                                      </p:tavLst>
                                    </p:anim>
                                    <p:anim calcmode="lin" valueType="num">
                                      <p:cBhvr>
                                        <p:cTn id="103" dur="1000"/>
                                        <p:tgtEl>
                                          <p:spTgt spid="49"/>
                                        </p:tgtEl>
                                        <p:attrNameLst>
                                          <p:attrName>style.rotation</p:attrName>
                                        </p:attrNameLst>
                                      </p:cBhvr>
                                      <p:tavLst>
                                        <p:tav tm="0">
                                          <p:val>
                                            <p:fltVal val="0"/>
                                          </p:val>
                                        </p:tav>
                                        <p:tav tm="100000">
                                          <p:val>
                                            <p:fltVal val="360"/>
                                          </p:val>
                                        </p:tav>
                                      </p:tavLst>
                                    </p:anim>
                                    <p:animEffect transition="out" filter="fade">
                                      <p:cBhvr>
                                        <p:cTn id="104" dur="1000"/>
                                        <p:tgtEl>
                                          <p:spTgt spid="49"/>
                                        </p:tgtEl>
                                      </p:cBhvr>
                                    </p:animEffect>
                                    <p:set>
                                      <p:cBhvr>
                                        <p:cTn id="105" dur="1" fill="hold">
                                          <p:stCondLst>
                                            <p:cond delay="999"/>
                                          </p:stCondLst>
                                        </p:cTn>
                                        <p:tgtEl>
                                          <p:spTgt spid="49"/>
                                        </p:tgtEl>
                                        <p:attrNameLst>
                                          <p:attrName>style.visibility</p:attrName>
                                        </p:attrNameLst>
                                      </p:cBhvr>
                                      <p:to>
                                        <p:strVal val="hidden"/>
                                      </p:to>
                                    </p:set>
                                  </p:childTnLst>
                                </p:cTn>
                              </p:par>
                              <p:par>
                                <p:cTn id="106" presetID="49" presetClass="entr" presetSubtype="0" decel="100000" fill="hold" grpId="1" nodeType="withEffect">
                                  <p:stCondLst>
                                    <p:cond delay="0"/>
                                  </p:stCondLst>
                                  <p:childTnLst>
                                    <p:set>
                                      <p:cBhvr>
                                        <p:cTn id="107" dur="1" fill="hold">
                                          <p:stCondLst>
                                            <p:cond delay="0"/>
                                          </p:stCondLst>
                                        </p:cTn>
                                        <p:tgtEl>
                                          <p:spTgt spid="72"/>
                                        </p:tgtEl>
                                        <p:attrNameLst>
                                          <p:attrName>style.visibility</p:attrName>
                                        </p:attrNameLst>
                                      </p:cBhvr>
                                      <p:to>
                                        <p:strVal val="visible"/>
                                      </p:to>
                                    </p:set>
                                    <p:anim calcmode="lin" valueType="num">
                                      <p:cBhvr>
                                        <p:cTn id="108" dur="1000" fill="hold"/>
                                        <p:tgtEl>
                                          <p:spTgt spid="72"/>
                                        </p:tgtEl>
                                        <p:attrNameLst>
                                          <p:attrName>ppt_w</p:attrName>
                                        </p:attrNameLst>
                                      </p:cBhvr>
                                      <p:tavLst>
                                        <p:tav tm="0">
                                          <p:val>
                                            <p:fltVal val="0"/>
                                          </p:val>
                                        </p:tav>
                                        <p:tav tm="100000">
                                          <p:val>
                                            <p:strVal val="#ppt_w"/>
                                          </p:val>
                                        </p:tav>
                                      </p:tavLst>
                                    </p:anim>
                                    <p:anim calcmode="lin" valueType="num">
                                      <p:cBhvr>
                                        <p:cTn id="109" dur="1000" fill="hold"/>
                                        <p:tgtEl>
                                          <p:spTgt spid="72"/>
                                        </p:tgtEl>
                                        <p:attrNameLst>
                                          <p:attrName>ppt_h</p:attrName>
                                        </p:attrNameLst>
                                      </p:cBhvr>
                                      <p:tavLst>
                                        <p:tav tm="0">
                                          <p:val>
                                            <p:fltVal val="0"/>
                                          </p:val>
                                        </p:tav>
                                        <p:tav tm="100000">
                                          <p:val>
                                            <p:strVal val="#ppt_h"/>
                                          </p:val>
                                        </p:tav>
                                      </p:tavLst>
                                    </p:anim>
                                    <p:anim calcmode="lin" valueType="num">
                                      <p:cBhvr>
                                        <p:cTn id="110" dur="1000" fill="hold"/>
                                        <p:tgtEl>
                                          <p:spTgt spid="72"/>
                                        </p:tgtEl>
                                        <p:attrNameLst>
                                          <p:attrName>style.rotation</p:attrName>
                                        </p:attrNameLst>
                                      </p:cBhvr>
                                      <p:tavLst>
                                        <p:tav tm="0">
                                          <p:val>
                                            <p:fltVal val="360"/>
                                          </p:val>
                                        </p:tav>
                                        <p:tav tm="100000">
                                          <p:val>
                                            <p:fltVal val="0"/>
                                          </p:val>
                                        </p:tav>
                                      </p:tavLst>
                                    </p:anim>
                                    <p:animEffect transition="in" filter="fade">
                                      <p:cBhvr>
                                        <p:cTn id="111" dur="1000"/>
                                        <p:tgtEl>
                                          <p:spTgt spid="72"/>
                                        </p:tgtEl>
                                      </p:cBhvr>
                                    </p:animEffect>
                                  </p:childTnLst>
                                </p:cTn>
                              </p:par>
                              <p:par>
                                <p:cTn id="112" presetID="22" presetClass="entr" presetSubtype="8" fill="hold" grpId="0" nodeType="withEffect">
                                  <p:stCondLst>
                                    <p:cond delay="0"/>
                                  </p:stCondLst>
                                  <p:childTnLst>
                                    <p:set>
                                      <p:cBhvr>
                                        <p:cTn id="113" dur="1" fill="hold">
                                          <p:stCondLst>
                                            <p:cond delay="0"/>
                                          </p:stCondLst>
                                        </p:cTn>
                                        <p:tgtEl>
                                          <p:spTgt spid="82"/>
                                        </p:tgtEl>
                                        <p:attrNameLst>
                                          <p:attrName>style.visibility</p:attrName>
                                        </p:attrNameLst>
                                      </p:cBhvr>
                                      <p:to>
                                        <p:strVal val="visible"/>
                                      </p:to>
                                    </p:set>
                                    <p:animEffect transition="in" filter="wipe(left)">
                                      <p:cBhvr>
                                        <p:cTn id="114" dur="1000"/>
                                        <p:tgtEl>
                                          <p:spTgt spid="82"/>
                                        </p:tgtEl>
                                      </p:cBhvr>
                                    </p:animEffect>
                                  </p:childTnLst>
                                </p:cTn>
                              </p:par>
                            </p:childTnLst>
                          </p:cTn>
                        </p:par>
                      </p:childTnLst>
                    </p:cTn>
                  </p:par>
                  <p:par>
                    <p:cTn id="115" fill="hold">
                      <p:stCondLst>
                        <p:cond delay="indefinite"/>
                      </p:stCondLst>
                      <p:childTnLst>
                        <p:par>
                          <p:cTn id="116" fill="hold">
                            <p:stCondLst>
                              <p:cond delay="0"/>
                            </p:stCondLst>
                            <p:childTnLst>
                              <p:par>
                                <p:cTn id="117" presetID="9" presetClass="entr" presetSubtype="0" fill="hold" nodeType="click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dissolve">
                                      <p:cBhvr>
                                        <p:cTn id="119" dur="1000"/>
                                        <p:tgtEl>
                                          <p:spTgt spid="76"/>
                                        </p:tgtEl>
                                      </p:cBhvr>
                                    </p:animEffect>
                                  </p:childTnLst>
                                </p:cTn>
                              </p:par>
                            </p:childTnLst>
                          </p:cTn>
                        </p:par>
                      </p:childTnLst>
                    </p:cTn>
                  </p:par>
                  <p:par>
                    <p:cTn id="120" fill="hold">
                      <p:stCondLst>
                        <p:cond delay="indefinite"/>
                      </p:stCondLst>
                      <p:childTnLst>
                        <p:par>
                          <p:cTn id="121" fill="hold">
                            <p:stCondLst>
                              <p:cond delay="0"/>
                            </p:stCondLst>
                            <p:childTnLst>
                              <p:par>
                                <p:cTn id="122" presetID="49" presetClass="exit" presetSubtype="0" accel="100000" fill="hold" grpId="2" nodeType="clickEffect">
                                  <p:stCondLst>
                                    <p:cond delay="0"/>
                                  </p:stCondLst>
                                  <p:childTnLst>
                                    <p:anim calcmode="lin" valueType="num">
                                      <p:cBhvr>
                                        <p:cTn id="123" dur="1000"/>
                                        <p:tgtEl>
                                          <p:spTgt spid="72"/>
                                        </p:tgtEl>
                                        <p:attrNameLst>
                                          <p:attrName>ppt_w</p:attrName>
                                        </p:attrNameLst>
                                      </p:cBhvr>
                                      <p:tavLst>
                                        <p:tav tm="0">
                                          <p:val>
                                            <p:strVal val="ppt_w"/>
                                          </p:val>
                                        </p:tav>
                                        <p:tav tm="100000">
                                          <p:val>
                                            <p:fltVal val="0"/>
                                          </p:val>
                                        </p:tav>
                                      </p:tavLst>
                                    </p:anim>
                                    <p:anim calcmode="lin" valueType="num">
                                      <p:cBhvr>
                                        <p:cTn id="124" dur="1000"/>
                                        <p:tgtEl>
                                          <p:spTgt spid="72"/>
                                        </p:tgtEl>
                                        <p:attrNameLst>
                                          <p:attrName>ppt_h</p:attrName>
                                        </p:attrNameLst>
                                      </p:cBhvr>
                                      <p:tavLst>
                                        <p:tav tm="0">
                                          <p:val>
                                            <p:strVal val="ppt_h"/>
                                          </p:val>
                                        </p:tav>
                                        <p:tav tm="100000">
                                          <p:val>
                                            <p:fltVal val="0"/>
                                          </p:val>
                                        </p:tav>
                                      </p:tavLst>
                                    </p:anim>
                                    <p:anim calcmode="lin" valueType="num">
                                      <p:cBhvr>
                                        <p:cTn id="125" dur="1000"/>
                                        <p:tgtEl>
                                          <p:spTgt spid="72"/>
                                        </p:tgtEl>
                                        <p:attrNameLst>
                                          <p:attrName>style.rotation</p:attrName>
                                        </p:attrNameLst>
                                      </p:cBhvr>
                                      <p:tavLst>
                                        <p:tav tm="0">
                                          <p:val>
                                            <p:fltVal val="0"/>
                                          </p:val>
                                        </p:tav>
                                        <p:tav tm="100000">
                                          <p:val>
                                            <p:fltVal val="360"/>
                                          </p:val>
                                        </p:tav>
                                      </p:tavLst>
                                    </p:anim>
                                    <p:animEffect transition="out" filter="fade">
                                      <p:cBhvr>
                                        <p:cTn id="126" dur="1000"/>
                                        <p:tgtEl>
                                          <p:spTgt spid="72"/>
                                        </p:tgtEl>
                                      </p:cBhvr>
                                    </p:animEffect>
                                    <p:set>
                                      <p:cBhvr>
                                        <p:cTn id="127" dur="1" fill="hold">
                                          <p:stCondLst>
                                            <p:cond delay="999"/>
                                          </p:stCondLst>
                                        </p:cTn>
                                        <p:tgtEl>
                                          <p:spTgt spid="72"/>
                                        </p:tgtEl>
                                        <p:attrNameLst>
                                          <p:attrName>style.visibility</p:attrName>
                                        </p:attrNameLst>
                                      </p:cBhvr>
                                      <p:to>
                                        <p:strVal val="hidden"/>
                                      </p:to>
                                    </p:set>
                                  </p:childTnLst>
                                </p:cTn>
                              </p:par>
                              <p:par>
                                <p:cTn id="128" presetID="49" presetClass="entr" presetSubtype="0" decel="100000" fill="hold" grpId="0" nodeType="withEffect">
                                  <p:stCondLst>
                                    <p:cond delay="0"/>
                                  </p:stCondLst>
                                  <p:childTnLst>
                                    <p:set>
                                      <p:cBhvr>
                                        <p:cTn id="129" dur="1" fill="hold">
                                          <p:stCondLst>
                                            <p:cond delay="0"/>
                                          </p:stCondLst>
                                        </p:cTn>
                                        <p:tgtEl>
                                          <p:spTgt spid="73"/>
                                        </p:tgtEl>
                                        <p:attrNameLst>
                                          <p:attrName>style.visibility</p:attrName>
                                        </p:attrNameLst>
                                      </p:cBhvr>
                                      <p:to>
                                        <p:strVal val="visible"/>
                                      </p:to>
                                    </p:set>
                                    <p:anim calcmode="lin" valueType="num">
                                      <p:cBhvr>
                                        <p:cTn id="130" dur="1000" fill="hold"/>
                                        <p:tgtEl>
                                          <p:spTgt spid="73"/>
                                        </p:tgtEl>
                                        <p:attrNameLst>
                                          <p:attrName>ppt_w</p:attrName>
                                        </p:attrNameLst>
                                      </p:cBhvr>
                                      <p:tavLst>
                                        <p:tav tm="0">
                                          <p:val>
                                            <p:fltVal val="0"/>
                                          </p:val>
                                        </p:tav>
                                        <p:tav tm="100000">
                                          <p:val>
                                            <p:strVal val="#ppt_w"/>
                                          </p:val>
                                        </p:tav>
                                      </p:tavLst>
                                    </p:anim>
                                    <p:anim calcmode="lin" valueType="num">
                                      <p:cBhvr>
                                        <p:cTn id="131" dur="1000" fill="hold"/>
                                        <p:tgtEl>
                                          <p:spTgt spid="73"/>
                                        </p:tgtEl>
                                        <p:attrNameLst>
                                          <p:attrName>ppt_h</p:attrName>
                                        </p:attrNameLst>
                                      </p:cBhvr>
                                      <p:tavLst>
                                        <p:tav tm="0">
                                          <p:val>
                                            <p:fltVal val="0"/>
                                          </p:val>
                                        </p:tav>
                                        <p:tav tm="100000">
                                          <p:val>
                                            <p:strVal val="#ppt_h"/>
                                          </p:val>
                                        </p:tav>
                                      </p:tavLst>
                                    </p:anim>
                                    <p:anim calcmode="lin" valueType="num">
                                      <p:cBhvr>
                                        <p:cTn id="132" dur="1000" fill="hold"/>
                                        <p:tgtEl>
                                          <p:spTgt spid="73"/>
                                        </p:tgtEl>
                                        <p:attrNameLst>
                                          <p:attrName>style.rotation</p:attrName>
                                        </p:attrNameLst>
                                      </p:cBhvr>
                                      <p:tavLst>
                                        <p:tav tm="0">
                                          <p:val>
                                            <p:fltVal val="360"/>
                                          </p:val>
                                        </p:tav>
                                        <p:tav tm="100000">
                                          <p:val>
                                            <p:fltVal val="0"/>
                                          </p:val>
                                        </p:tav>
                                      </p:tavLst>
                                    </p:anim>
                                    <p:animEffect transition="in" filter="fade">
                                      <p:cBhvr>
                                        <p:cTn id="133" dur="1000"/>
                                        <p:tgtEl>
                                          <p:spTgt spid="73"/>
                                        </p:tgtEl>
                                      </p:cBhvr>
                                    </p:animEffect>
                                  </p:childTnLst>
                                </p:cTn>
                              </p:par>
                            </p:childTnLst>
                          </p:cTn>
                        </p:par>
                        <p:par>
                          <p:cTn id="134" fill="hold">
                            <p:stCondLst>
                              <p:cond delay="1000"/>
                            </p:stCondLst>
                            <p:childTnLst>
                              <p:par>
                                <p:cTn id="135" presetID="10" presetClass="entr" presetSubtype="0" fill="hold" grpId="0"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childTnLst>
                                </p:cTn>
                              </p:par>
                            </p:childTnLst>
                          </p:cTn>
                        </p:par>
                      </p:childTnLst>
                    </p:cTn>
                  </p:par>
                  <p:par>
                    <p:cTn id="138" fill="hold">
                      <p:stCondLst>
                        <p:cond delay="indefinite"/>
                      </p:stCondLst>
                      <p:childTnLst>
                        <p:par>
                          <p:cTn id="139" fill="hold">
                            <p:stCondLst>
                              <p:cond delay="0"/>
                            </p:stCondLst>
                            <p:childTnLst>
                              <p:par>
                                <p:cTn id="140" presetID="10" presetClass="exit" presetSubtype="0" fill="hold" grpId="1" nodeType="clickEffect">
                                  <p:stCondLst>
                                    <p:cond delay="0"/>
                                  </p:stCondLst>
                                  <p:childTnLst>
                                    <p:animEffect transition="out" filter="fade">
                                      <p:cBhvr>
                                        <p:cTn id="141" dur="1000"/>
                                        <p:tgtEl>
                                          <p:spTgt spid="80"/>
                                        </p:tgtEl>
                                      </p:cBhvr>
                                    </p:animEffect>
                                    <p:set>
                                      <p:cBhvr>
                                        <p:cTn id="142" dur="1" fill="hold">
                                          <p:stCondLst>
                                            <p:cond delay="999"/>
                                          </p:stCondLst>
                                        </p:cTn>
                                        <p:tgtEl>
                                          <p:spTgt spid="80"/>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1000"/>
                                        <p:tgtEl>
                                          <p:spTgt spid="81"/>
                                        </p:tgtEl>
                                      </p:cBhvr>
                                    </p:animEffect>
                                    <p:set>
                                      <p:cBhvr>
                                        <p:cTn id="145" dur="1" fill="hold">
                                          <p:stCondLst>
                                            <p:cond delay="999"/>
                                          </p:stCondLst>
                                        </p:cTn>
                                        <p:tgtEl>
                                          <p:spTgt spid="81"/>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1000"/>
                                        <p:tgtEl>
                                          <p:spTgt spid="82"/>
                                        </p:tgtEl>
                                      </p:cBhvr>
                                    </p:animEffect>
                                    <p:set>
                                      <p:cBhvr>
                                        <p:cTn id="148" dur="1" fill="hold">
                                          <p:stCondLst>
                                            <p:cond delay="999"/>
                                          </p:stCondLst>
                                        </p:cTn>
                                        <p:tgtEl>
                                          <p:spTgt spid="82"/>
                                        </p:tgtEl>
                                        <p:attrNameLst>
                                          <p:attrName>style.visibility</p:attrName>
                                        </p:attrNameLst>
                                      </p:cBhvr>
                                      <p:to>
                                        <p:strVal val="hidden"/>
                                      </p:to>
                                    </p:set>
                                  </p:childTnLst>
                                </p:cTn>
                              </p:par>
                              <p:par>
                                <p:cTn id="149" presetID="10" presetClass="exit" presetSubtype="0" fill="hold" grpId="1" nodeType="withEffect">
                                  <p:stCondLst>
                                    <p:cond delay="0"/>
                                  </p:stCondLst>
                                  <p:childTnLst>
                                    <p:animEffect transition="out" filter="fade">
                                      <p:cBhvr>
                                        <p:cTn id="150" dur="1000"/>
                                        <p:tgtEl>
                                          <p:spTgt spid="60"/>
                                        </p:tgtEl>
                                      </p:cBhvr>
                                    </p:animEffect>
                                    <p:set>
                                      <p:cBhvr>
                                        <p:cTn id="151" dur="1" fill="hold">
                                          <p:stCondLst>
                                            <p:cond delay="999"/>
                                          </p:stCondLst>
                                        </p:cTn>
                                        <p:tgtEl>
                                          <p:spTgt spid="60"/>
                                        </p:tgtEl>
                                        <p:attrNameLst>
                                          <p:attrName>style.visibility</p:attrName>
                                        </p:attrNameLst>
                                      </p:cBhvr>
                                      <p:to>
                                        <p:strVal val="hidden"/>
                                      </p:to>
                                    </p:set>
                                  </p:childTnLst>
                                </p:cTn>
                              </p:par>
                              <p:par>
                                <p:cTn id="152" presetID="10" presetClass="exit" presetSubtype="0" fill="hold" grpId="1" nodeType="withEffect">
                                  <p:stCondLst>
                                    <p:cond delay="0"/>
                                  </p:stCondLst>
                                  <p:childTnLst>
                                    <p:animEffect transition="out" filter="fade">
                                      <p:cBhvr>
                                        <p:cTn id="153" dur="1000"/>
                                        <p:tgtEl>
                                          <p:spTgt spid="58"/>
                                        </p:tgtEl>
                                      </p:cBhvr>
                                    </p:animEffect>
                                    <p:set>
                                      <p:cBhvr>
                                        <p:cTn id="154" dur="1" fill="hold">
                                          <p:stCondLst>
                                            <p:cond delay="9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49" grpId="0" animBg="1"/>
      <p:bldP spid="49" grpId="1" animBg="1"/>
      <p:bldP spid="72" grpId="1" animBg="1"/>
      <p:bldP spid="72" grpId="2" animBg="1"/>
      <p:bldP spid="73" grpId="0" animBg="1"/>
      <p:bldP spid="61" grpId="0" animBg="1"/>
      <p:bldP spid="61" grpId="1" animBg="1"/>
      <p:bldP spid="62" grpId="0" animBg="1"/>
      <p:bldP spid="62" grpId="1" animBg="1"/>
      <p:bldP spid="67" grpId="0" animBg="1"/>
      <p:bldP spid="67" grpId="1" animBg="1"/>
      <p:bldP spid="60" grpId="0"/>
      <p:bldP spid="60" grpId="1"/>
      <p:bldP spid="82" grpId="0" animBg="1"/>
      <p:bldP spid="82" grpId="1" animBg="1"/>
      <p:bldP spid="58" grpId="0" animBg="1"/>
      <p:bldP spid="58" grpId="1" animBg="1"/>
      <p:bldP spid="81" grpId="0" animBg="1"/>
      <p:bldP spid="81" grpId="1" animBg="1"/>
      <p:bldP spid="80" grpId="0" animBg="1"/>
      <p:bldP spid="80" grpId="1"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73152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pic>
        <p:nvPicPr>
          <p:cNvPr id="4" name="Picture 2" descr="File:United States 1850-1853-03.png"/>
          <p:cNvPicPr>
            <a:picLocks noChangeAspect="1" noChangeArrowheads="1"/>
          </p:cNvPicPr>
          <p:nvPr/>
        </p:nvPicPr>
        <p:blipFill>
          <a:blip r:embed="rId3"/>
          <a:srcRect/>
          <a:stretch>
            <a:fillRect/>
          </a:stretch>
        </p:blipFill>
        <p:spPr bwMode="auto">
          <a:xfrm>
            <a:off x="-137160" y="758952"/>
            <a:ext cx="9339701" cy="6327648"/>
          </a:xfrm>
          <a:prstGeom prst="rect">
            <a:avLst/>
          </a:prstGeom>
          <a:noFill/>
        </p:spPr>
      </p:pic>
      <p:pic>
        <p:nvPicPr>
          <p:cNvPr id="17" name="Picture 2"/>
          <p:cNvPicPr>
            <a:picLocks noChangeAspect="1" noChangeArrowheads="1"/>
          </p:cNvPicPr>
          <p:nvPr/>
        </p:nvPicPr>
        <p:blipFill>
          <a:blip r:embed="rId4" cstate="print"/>
          <a:srcRect/>
          <a:stretch>
            <a:fillRect/>
          </a:stretch>
        </p:blipFill>
        <p:spPr bwMode="auto">
          <a:xfrm rot="240000">
            <a:off x="588122" y="2743200"/>
            <a:ext cx="2325903" cy="1805028"/>
          </a:xfrm>
          <a:prstGeom prst="rect">
            <a:avLst/>
          </a:prstGeom>
          <a:noFill/>
          <a:ln w="38100">
            <a:solidFill>
              <a:schemeClr val="tx1"/>
            </a:solidFill>
            <a:miter lim="800000"/>
            <a:headEnd/>
            <a:tailEnd/>
          </a:ln>
          <a:effectLst/>
        </p:spPr>
      </p:pic>
      <p:grpSp>
        <p:nvGrpSpPr>
          <p:cNvPr id="7" name="Group 35"/>
          <p:cNvGrpSpPr/>
          <p:nvPr/>
        </p:nvGrpSpPr>
        <p:grpSpPr>
          <a:xfrm>
            <a:off x="21351" y="928596"/>
            <a:ext cx="9711585" cy="6158004"/>
            <a:chOff x="-152400" y="803564"/>
            <a:chExt cx="9908769" cy="6283036"/>
          </a:xfrm>
        </p:grpSpPr>
        <p:grpSp>
          <p:nvGrpSpPr>
            <p:cNvPr id="8" name="Group 34"/>
            <p:cNvGrpSpPr/>
            <p:nvPr/>
          </p:nvGrpSpPr>
          <p:grpSpPr>
            <a:xfrm>
              <a:off x="-152400" y="1906385"/>
              <a:ext cx="9908769" cy="5180215"/>
              <a:chOff x="-152400" y="1906385"/>
              <a:chExt cx="9908769" cy="5180215"/>
            </a:xfrm>
          </p:grpSpPr>
          <p:sp>
            <p:nvSpPr>
              <p:cNvPr id="11" name="Freeform 10"/>
              <p:cNvSpPr/>
              <p:nvPr/>
            </p:nvSpPr>
            <p:spPr>
              <a:xfrm>
                <a:off x="3391593" y="1906385"/>
                <a:ext cx="6364776"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152400" y="5257800"/>
                <a:ext cx="3505200" cy="1828800"/>
                <a:chOff x="-152400" y="5257800"/>
                <a:chExt cx="3505200" cy="1828800"/>
              </a:xfrm>
            </p:grpSpPr>
            <p:sp>
              <p:nvSpPr>
                <p:cNvPr id="13" name="Rectangle 12"/>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 name="Freeform 8"/>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 name="Freeform 9"/>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Rectangle 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5" name="Picture 2"/>
          <p:cNvPicPr>
            <a:picLocks noChangeAspect="1" noChangeArrowheads="1"/>
          </p:cNvPicPr>
          <p:nvPr/>
        </p:nvPicPr>
        <p:blipFill>
          <a:blip r:embed="rId5" cstate="print"/>
          <a:srcRect/>
          <a:stretch>
            <a:fillRect/>
          </a:stretch>
        </p:blipFill>
        <p:spPr bwMode="auto">
          <a:xfrm>
            <a:off x="76200" y="49621"/>
            <a:ext cx="2057400" cy="2160179"/>
          </a:xfrm>
          <a:prstGeom prst="rect">
            <a:avLst/>
          </a:prstGeom>
          <a:noFill/>
          <a:ln w="9525">
            <a:noFill/>
            <a:miter lim="800000"/>
            <a:headEnd/>
            <a:tailEnd/>
          </a:ln>
          <a:effectLst/>
        </p:spPr>
      </p:pic>
      <p:sp>
        <p:nvSpPr>
          <p:cNvPr id="6" name="Rectangle 5"/>
          <p:cNvSpPr/>
          <p:nvPr/>
        </p:nvSpPr>
        <p:spPr>
          <a:xfrm>
            <a:off x="0" y="5562600"/>
            <a:ext cx="9144000" cy="584775"/>
          </a:xfrm>
          <a:prstGeom prst="rect">
            <a:avLst/>
          </a:prstGeom>
          <a:solidFill>
            <a:schemeClr val="bg1"/>
          </a:solidFill>
        </p:spPr>
        <p:txBody>
          <a:bodyPr wrap="square">
            <a:spAutoFit/>
          </a:bodyPr>
          <a:lstStyle/>
          <a:p>
            <a:r>
              <a:rPr lang="en-US" sz="3200" b="1" dirty="0" smtClean="0"/>
              <a:t>Mormons start settlement of new homelands</a:t>
            </a:r>
          </a:p>
        </p:txBody>
      </p:sp>
      <p:sp>
        <p:nvSpPr>
          <p:cNvPr id="15" name="5-Point Star 14"/>
          <p:cNvSpPr/>
          <p:nvPr/>
        </p:nvSpPr>
        <p:spPr>
          <a:xfrm>
            <a:off x="2057400" y="2982227"/>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29" name="Group 28"/>
          <p:cNvGrpSpPr/>
          <p:nvPr/>
        </p:nvGrpSpPr>
        <p:grpSpPr>
          <a:xfrm>
            <a:off x="762000" y="2590800"/>
            <a:ext cx="2366865" cy="1676400"/>
            <a:chOff x="762000" y="2590800"/>
            <a:chExt cx="2366865" cy="1676400"/>
          </a:xfrm>
        </p:grpSpPr>
        <p:cxnSp>
          <p:nvCxnSpPr>
            <p:cNvPr id="19" name="Straight Connector 18"/>
            <p:cNvCxnSpPr/>
            <p:nvPr/>
          </p:nvCxnSpPr>
          <p:spPr>
            <a:xfrm rot="5820000">
              <a:off x="571500" y="2857500"/>
              <a:ext cx="609600" cy="762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6200000" flipH="1">
              <a:off x="571500" y="3390900"/>
              <a:ext cx="1066800" cy="685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20000">
              <a:off x="990600" y="2667000"/>
              <a:ext cx="1752600" cy="304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20000">
              <a:off x="1143000" y="3810000"/>
              <a:ext cx="1752600" cy="2286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a:off x="2715208" y="2957804"/>
              <a:ext cx="413657" cy="1110343"/>
            </a:xfrm>
            <a:custGeom>
              <a:avLst/>
              <a:gdLst>
                <a:gd name="connsiteX0" fmla="*/ 0 w 413657"/>
                <a:gd name="connsiteY0" fmla="*/ 0 h 1110343"/>
                <a:gd name="connsiteX1" fmla="*/ 121298 w 413657"/>
                <a:gd name="connsiteY1" fmla="*/ 186612 h 1110343"/>
                <a:gd name="connsiteX2" fmla="*/ 149290 w 413657"/>
                <a:gd name="connsiteY2" fmla="*/ 251927 h 1110343"/>
                <a:gd name="connsiteX3" fmla="*/ 186612 w 413657"/>
                <a:gd name="connsiteY3" fmla="*/ 317241 h 1110343"/>
                <a:gd name="connsiteX4" fmla="*/ 279919 w 413657"/>
                <a:gd name="connsiteY4" fmla="*/ 447869 h 1110343"/>
                <a:gd name="connsiteX5" fmla="*/ 326572 w 413657"/>
                <a:gd name="connsiteY5" fmla="*/ 419878 h 1110343"/>
                <a:gd name="connsiteX6" fmla="*/ 373225 w 413657"/>
                <a:gd name="connsiteY6" fmla="*/ 447869 h 1110343"/>
                <a:gd name="connsiteX7" fmla="*/ 410547 w 413657"/>
                <a:gd name="connsiteY7" fmla="*/ 531845 h 1110343"/>
                <a:gd name="connsiteX8" fmla="*/ 391886 w 413657"/>
                <a:gd name="connsiteY8" fmla="*/ 606490 h 1110343"/>
                <a:gd name="connsiteX9" fmla="*/ 307910 w 413657"/>
                <a:gd name="connsiteY9" fmla="*/ 634482 h 1110343"/>
                <a:gd name="connsiteX10" fmla="*/ 205274 w 413657"/>
                <a:gd name="connsiteY10" fmla="*/ 662474 h 1110343"/>
                <a:gd name="connsiteX11" fmla="*/ 158621 w 413657"/>
                <a:gd name="connsiteY11" fmla="*/ 727788 h 1110343"/>
                <a:gd name="connsiteX12" fmla="*/ 130629 w 413657"/>
                <a:gd name="connsiteY12" fmla="*/ 774441 h 1110343"/>
                <a:gd name="connsiteX13" fmla="*/ 46653 w 413657"/>
                <a:gd name="connsiteY13" fmla="*/ 877078 h 1110343"/>
                <a:gd name="connsiteX14" fmla="*/ 37323 w 413657"/>
                <a:gd name="connsiteY14" fmla="*/ 905069 h 1110343"/>
                <a:gd name="connsiteX15" fmla="*/ 111968 w 413657"/>
                <a:gd name="connsiteY15" fmla="*/ 1045029 h 1110343"/>
                <a:gd name="connsiteX16" fmla="*/ 139959 w 413657"/>
                <a:gd name="connsiteY16" fmla="*/ 1110343 h 111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657" h="1110343">
                  <a:moveTo>
                    <a:pt x="0" y="0"/>
                  </a:moveTo>
                  <a:cubicBezTo>
                    <a:pt x="48208" y="72312"/>
                    <a:pt x="96416" y="144624"/>
                    <a:pt x="121298" y="186612"/>
                  </a:cubicBezTo>
                  <a:cubicBezTo>
                    <a:pt x="146180" y="228600"/>
                    <a:pt x="138404" y="230156"/>
                    <a:pt x="149290" y="251927"/>
                  </a:cubicBezTo>
                  <a:cubicBezTo>
                    <a:pt x="160176" y="273699"/>
                    <a:pt x="164841" y="284584"/>
                    <a:pt x="186612" y="317241"/>
                  </a:cubicBezTo>
                  <a:cubicBezTo>
                    <a:pt x="208383" y="349898"/>
                    <a:pt x="256592" y="430763"/>
                    <a:pt x="279919" y="447869"/>
                  </a:cubicBezTo>
                  <a:cubicBezTo>
                    <a:pt x="303246" y="464975"/>
                    <a:pt x="311021" y="419878"/>
                    <a:pt x="326572" y="419878"/>
                  </a:cubicBezTo>
                  <a:cubicBezTo>
                    <a:pt x="342123" y="419878"/>
                    <a:pt x="359229" y="429208"/>
                    <a:pt x="373225" y="447869"/>
                  </a:cubicBezTo>
                  <a:cubicBezTo>
                    <a:pt x="387221" y="466530"/>
                    <a:pt x="407437" y="505408"/>
                    <a:pt x="410547" y="531845"/>
                  </a:cubicBezTo>
                  <a:cubicBezTo>
                    <a:pt x="413657" y="558282"/>
                    <a:pt x="408992" y="589384"/>
                    <a:pt x="391886" y="606490"/>
                  </a:cubicBezTo>
                  <a:cubicBezTo>
                    <a:pt x="374780" y="623596"/>
                    <a:pt x="339012" y="625151"/>
                    <a:pt x="307910" y="634482"/>
                  </a:cubicBezTo>
                  <a:cubicBezTo>
                    <a:pt x="276808" y="643813"/>
                    <a:pt x="230156" y="646923"/>
                    <a:pt x="205274" y="662474"/>
                  </a:cubicBezTo>
                  <a:cubicBezTo>
                    <a:pt x="180392" y="678025"/>
                    <a:pt x="171062" y="709127"/>
                    <a:pt x="158621" y="727788"/>
                  </a:cubicBezTo>
                  <a:cubicBezTo>
                    <a:pt x="146180" y="746449"/>
                    <a:pt x="149290" y="749559"/>
                    <a:pt x="130629" y="774441"/>
                  </a:cubicBezTo>
                  <a:cubicBezTo>
                    <a:pt x="111968" y="799323"/>
                    <a:pt x="62204" y="855307"/>
                    <a:pt x="46653" y="877078"/>
                  </a:cubicBezTo>
                  <a:cubicBezTo>
                    <a:pt x="31102" y="898849"/>
                    <a:pt x="26437" y="877077"/>
                    <a:pt x="37323" y="905069"/>
                  </a:cubicBezTo>
                  <a:cubicBezTo>
                    <a:pt x="48209" y="933061"/>
                    <a:pt x="94862" y="1010817"/>
                    <a:pt x="111968" y="1045029"/>
                  </a:cubicBezTo>
                  <a:cubicBezTo>
                    <a:pt x="129074" y="1079241"/>
                    <a:pt x="134516" y="1094792"/>
                    <a:pt x="139959" y="1110343"/>
                  </a:cubicBezTo>
                </a:path>
              </a:pathLst>
            </a:cu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30" name="Rectangle 29"/>
          <p:cNvSpPr/>
          <p:nvPr/>
        </p:nvSpPr>
        <p:spPr>
          <a:xfrm>
            <a:off x="0" y="6120825"/>
            <a:ext cx="9144000" cy="584775"/>
          </a:xfrm>
          <a:prstGeom prst="rect">
            <a:avLst/>
          </a:prstGeom>
          <a:solidFill>
            <a:schemeClr val="bg1"/>
          </a:solidFill>
        </p:spPr>
        <p:txBody>
          <a:bodyPr wrap="square">
            <a:spAutoFit/>
          </a:bodyPr>
          <a:lstStyle/>
          <a:p>
            <a:r>
              <a:rPr lang="en-US" sz="3200" b="1" dirty="0" smtClean="0"/>
              <a:t>need &amp; desire to be self-sufficient</a:t>
            </a:r>
          </a:p>
        </p:txBody>
      </p:sp>
      <p:sp>
        <p:nvSpPr>
          <p:cNvPr id="35" name="Bent Arrow 34"/>
          <p:cNvSpPr/>
          <p:nvPr/>
        </p:nvSpPr>
        <p:spPr>
          <a:xfrm rot="5400000" flipH="1">
            <a:off x="5583382" y="3368040"/>
            <a:ext cx="3474720" cy="2743200"/>
          </a:xfrm>
          <a:prstGeom prst="bentArrow">
            <a:avLst>
              <a:gd name="adj1" fmla="val 5000"/>
              <a:gd name="adj2" fmla="val 10456"/>
              <a:gd name="adj3" fmla="val 15304"/>
              <a:gd name="adj4" fmla="val 43750"/>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34" name="Rectangle 3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37" name="Rectangle 36"/>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38" name="Rectangle 37"/>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39" name="Rectangle 3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down)">
                                      <p:cBhvr>
                                        <p:cTn id="17" dur="1000"/>
                                        <p:tgtEl>
                                          <p:spTgt spid="35"/>
                                        </p:tgtEl>
                                      </p:cBhvr>
                                    </p:animEffect>
                                  </p:childTnLst>
                                </p:cTn>
                              </p:par>
                            </p:childTnLst>
                          </p:cTn>
                        </p:par>
                        <p:par>
                          <p:cTn id="18" fill="hold">
                            <p:stCondLst>
                              <p:cond delay="1000"/>
                            </p:stCondLst>
                            <p:childTnLst>
                              <p:par>
                                <p:cTn id="19" presetID="53" presetClass="entr" presetSubtype="0" fill="hold" grpId="0" nodeType="after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p:cTn id="21" dur="1000" fill="hold"/>
                                        <p:tgtEl>
                                          <p:spTgt spid="38"/>
                                        </p:tgtEl>
                                        <p:attrNameLst>
                                          <p:attrName>ppt_w</p:attrName>
                                        </p:attrNameLst>
                                      </p:cBhvr>
                                      <p:tavLst>
                                        <p:tav tm="0">
                                          <p:val>
                                            <p:fltVal val="0"/>
                                          </p:val>
                                        </p:tav>
                                        <p:tav tm="100000">
                                          <p:val>
                                            <p:strVal val="#ppt_w"/>
                                          </p:val>
                                        </p:tav>
                                      </p:tavLst>
                                    </p:anim>
                                    <p:anim calcmode="lin" valueType="num">
                                      <p:cBhvr>
                                        <p:cTn id="22" dur="1000" fill="hold"/>
                                        <p:tgtEl>
                                          <p:spTgt spid="38"/>
                                        </p:tgtEl>
                                        <p:attrNameLst>
                                          <p:attrName>ppt_h</p:attrName>
                                        </p:attrNameLst>
                                      </p:cBhvr>
                                      <p:tavLst>
                                        <p:tav tm="0">
                                          <p:val>
                                            <p:fltVal val="0"/>
                                          </p:val>
                                        </p:tav>
                                        <p:tav tm="100000">
                                          <p:val>
                                            <p:strVal val="#ppt_h"/>
                                          </p:val>
                                        </p:tav>
                                      </p:tavLst>
                                    </p:anim>
                                    <p:animEffect transition="in" filter="fade">
                                      <p:cBhvr>
                                        <p:cTn id="23" dur="1000"/>
                                        <p:tgtEl>
                                          <p:spTgt spid="38"/>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p:cTn id="27" dur="1000" fill="hold"/>
                                        <p:tgtEl>
                                          <p:spTgt spid="34"/>
                                        </p:tgtEl>
                                        <p:attrNameLst>
                                          <p:attrName>ppt_w</p:attrName>
                                        </p:attrNameLst>
                                      </p:cBhvr>
                                      <p:tavLst>
                                        <p:tav tm="0">
                                          <p:val>
                                            <p:fltVal val="0"/>
                                          </p:val>
                                        </p:tav>
                                        <p:tav tm="100000">
                                          <p:val>
                                            <p:strVal val="#ppt_w"/>
                                          </p:val>
                                        </p:tav>
                                      </p:tavLst>
                                    </p:anim>
                                    <p:anim calcmode="lin" valueType="num">
                                      <p:cBhvr>
                                        <p:cTn id="28" dur="1000" fill="hold"/>
                                        <p:tgtEl>
                                          <p:spTgt spid="34"/>
                                        </p:tgtEl>
                                        <p:attrNameLst>
                                          <p:attrName>ppt_h</p:attrName>
                                        </p:attrNameLst>
                                      </p:cBhvr>
                                      <p:tavLst>
                                        <p:tav tm="0">
                                          <p:val>
                                            <p:fltVal val="0"/>
                                          </p:val>
                                        </p:tav>
                                        <p:tav tm="100000">
                                          <p:val>
                                            <p:strVal val="#ppt_h"/>
                                          </p:val>
                                        </p:tav>
                                      </p:tavLst>
                                    </p:anim>
                                    <p:animEffect transition="in" filter="fade">
                                      <p:cBhvr>
                                        <p:cTn id="29" dur="1000"/>
                                        <p:tgtEl>
                                          <p:spTgt spid="34"/>
                                        </p:tgtEl>
                                      </p:cBhvr>
                                    </p:animEffec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p:cTn id="33" dur="1000" fill="hold"/>
                                        <p:tgtEl>
                                          <p:spTgt spid="37"/>
                                        </p:tgtEl>
                                        <p:attrNameLst>
                                          <p:attrName>ppt_w</p:attrName>
                                        </p:attrNameLst>
                                      </p:cBhvr>
                                      <p:tavLst>
                                        <p:tav tm="0">
                                          <p:val>
                                            <p:fltVal val="0"/>
                                          </p:val>
                                        </p:tav>
                                        <p:tav tm="100000">
                                          <p:val>
                                            <p:strVal val="#ppt_w"/>
                                          </p:val>
                                        </p:tav>
                                      </p:tavLst>
                                    </p:anim>
                                    <p:anim calcmode="lin" valueType="num">
                                      <p:cBhvr>
                                        <p:cTn id="34" dur="1000" fill="hold"/>
                                        <p:tgtEl>
                                          <p:spTgt spid="37"/>
                                        </p:tgtEl>
                                        <p:attrNameLst>
                                          <p:attrName>ppt_h</p:attrName>
                                        </p:attrNameLst>
                                      </p:cBhvr>
                                      <p:tavLst>
                                        <p:tav tm="0">
                                          <p:val>
                                            <p:fltVal val="0"/>
                                          </p:val>
                                        </p:tav>
                                        <p:tav tm="100000">
                                          <p:val>
                                            <p:strVal val="#ppt_h"/>
                                          </p:val>
                                        </p:tav>
                                      </p:tavLst>
                                    </p:anim>
                                    <p:animEffect transition="in" filter="fade">
                                      <p:cBhvr>
                                        <p:cTn id="35" dur="1000"/>
                                        <p:tgtEl>
                                          <p:spTgt spid="37"/>
                                        </p:tgtEl>
                                      </p:cBhvr>
                                    </p:animEffect>
                                  </p:childTnLst>
                                </p:cTn>
                              </p:par>
                            </p:childTnLst>
                          </p:cTn>
                        </p:par>
                        <p:par>
                          <p:cTn id="36" fill="hold">
                            <p:stCondLst>
                              <p:cond delay="4000"/>
                            </p:stCondLst>
                            <p:childTnLst>
                              <p:par>
                                <p:cTn id="37" presetID="53" presetClass="entr" presetSubtype="0"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 calcmode="lin" valueType="num">
                                      <p:cBhvr>
                                        <p:cTn id="39" dur="1000" fill="hold"/>
                                        <p:tgtEl>
                                          <p:spTgt spid="39"/>
                                        </p:tgtEl>
                                        <p:attrNameLst>
                                          <p:attrName>ppt_w</p:attrName>
                                        </p:attrNameLst>
                                      </p:cBhvr>
                                      <p:tavLst>
                                        <p:tav tm="0">
                                          <p:val>
                                            <p:fltVal val="0"/>
                                          </p:val>
                                        </p:tav>
                                        <p:tav tm="100000">
                                          <p:val>
                                            <p:strVal val="#ppt_w"/>
                                          </p:val>
                                        </p:tav>
                                      </p:tavLst>
                                    </p:anim>
                                    <p:anim calcmode="lin" valueType="num">
                                      <p:cBhvr>
                                        <p:cTn id="40" dur="1000" fill="hold"/>
                                        <p:tgtEl>
                                          <p:spTgt spid="39"/>
                                        </p:tgtEl>
                                        <p:attrNameLst>
                                          <p:attrName>ppt_h</p:attrName>
                                        </p:attrNameLst>
                                      </p:cBhvr>
                                      <p:tavLst>
                                        <p:tav tm="0">
                                          <p:val>
                                            <p:fltVal val="0"/>
                                          </p:val>
                                        </p:tav>
                                        <p:tav tm="100000">
                                          <p:val>
                                            <p:strVal val="#ppt_h"/>
                                          </p:val>
                                        </p:tav>
                                      </p:tavLst>
                                    </p:anim>
                                    <p:animEffect transition="in" filter="fade">
                                      <p:cBhvr>
                                        <p:cTn id="41" dur="1000"/>
                                        <p:tgtEl>
                                          <p:spTgt spid="39"/>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left)">
                                      <p:cBhvr>
                                        <p:cTn id="46" dur="10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fade">
                                      <p:cBhvr>
                                        <p:cTn id="51"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0" grpId="0" animBg="1"/>
      <p:bldP spid="35" grpId="0" animBg="1"/>
      <p:bldP spid="34" grpId="0" animBg="1"/>
      <p:bldP spid="37" grpId="0" animBg="1"/>
      <p:bldP spid="38" grpId="0" animBg="1"/>
      <p:bldP spid="3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 name="TextBox 2"/>
          <p:cNvSpPr txBox="1"/>
          <p:nvPr/>
        </p:nvSpPr>
        <p:spPr>
          <a:xfrm>
            <a:off x="7315200" y="7203"/>
            <a:ext cx="1435008" cy="830997"/>
          </a:xfrm>
          <a:prstGeom prst="rect">
            <a:avLst/>
          </a:prstGeom>
        </p:spPr>
        <p:txBody>
          <a:bodyPr wrap="none" rtlCol="0">
            <a:spAutoFit/>
          </a:bodyPr>
          <a:lstStyle/>
          <a:p>
            <a:r>
              <a:rPr lang="en-US" sz="4800" b="1" dirty="0" smtClean="0">
                <a:solidFill>
                  <a:srgbClr val="FF0000"/>
                </a:solidFill>
                <a:effectLst>
                  <a:outerShdw dist="63500" dir="7200000" algn="ctr" rotWithShape="0">
                    <a:schemeClr val="tx1"/>
                  </a:outerShdw>
                </a:effectLst>
              </a:rPr>
              <a:t>1851</a:t>
            </a:r>
          </a:p>
        </p:txBody>
      </p:sp>
      <p:sp>
        <p:nvSpPr>
          <p:cNvPr id="45" name="Rectangle 44"/>
          <p:cNvSpPr/>
          <p:nvPr/>
        </p:nvSpPr>
        <p:spPr>
          <a:xfrm>
            <a:off x="0" y="6120825"/>
            <a:ext cx="6019800" cy="584775"/>
          </a:xfrm>
          <a:prstGeom prst="rect">
            <a:avLst/>
          </a:prstGeom>
          <a:solidFill>
            <a:schemeClr val="bg1"/>
          </a:solidFill>
        </p:spPr>
        <p:txBody>
          <a:bodyPr wrap="square">
            <a:spAutoFit/>
          </a:bodyPr>
          <a:lstStyle/>
          <a:p>
            <a:r>
              <a:rPr lang="en-US" sz="3200" b="1" dirty="0" smtClean="0"/>
              <a:t>need &amp; desire to be self-sufficient</a:t>
            </a:r>
          </a:p>
        </p:txBody>
      </p:sp>
      <p:pic>
        <p:nvPicPr>
          <p:cNvPr id="4" name="Picture 2" descr="File:United States 1850-1853-03.png"/>
          <p:cNvPicPr>
            <a:picLocks noChangeAspect="1" noChangeArrowheads="1"/>
          </p:cNvPicPr>
          <p:nvPr/>
        </p:nvPicPr>
        <p:blipFill>
          <a:blip r:embed="rId3"/>
          <a:srcRect/>
          <a:stretch>
            <a:fillRect/>
          </a:stretch>
        </p:blipFill>
        <p:spPr bwMode="auto">
          <a:xfrm>
            <a:off x="-137160" y="758952"/>
            <a:ext cx="9339701" cy="6327648"/>
          </a:xfrm>
          <a:prstGeom prst="rect">
            <a:avLst/>
          </a:prstGeom>
          <a:noFill/>
        </p:spPr>
      </p:pic>
      <p:grpSp>
        <p:nvGrpSpPr>
          <p:cNvPr id="7" name="Group 35"/>
          <p:cNvGrpSpPr/>
          <p:nvPr/>
        </p:nvGrpSpPr>
        <p:grpSpPr>
          <a:xfrm>
            <a:off x="21351" y="928596"/>
            <a:ext cx="9711586" cy="6158004"/>
            <a:chOff x="-152400" y="803564"/>
            <a:chExt cx="9908770" cy="6283036"/>
          </a:xfrm>
        </p:grpSpPr>
        <p:grpSp>
          <p:nvGrpSpPr>
            <p:cNvPr id="8" name="Group 34"/>
            <p:cNvGrpSpPr/>
            <p:nvPr/>
          </p:nvGrpSpPr>
          <p:grpSpPr>
            <a:xfrm>
              <a:off x="-152400" y="1906385"/>
              <a:ext cx="9908770" cy="5180215"/>
              <a:chOff x="-152400" y="1906385"/>
              <a:chExt cx="9908770" cy="5180215"/>
            </a:xfrm>
          </p:grpSpPr>
          <p:sp>
            <p:nvSpPr>
              <p:cNvPr id="11" name="Freeform 10"/>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p:cNvGrpSpPr/>
              <p:nvPr/>
            </p:nvGrpSpPr>
            <p:grpSpPr>
              <a:xfrm>
                <a:off x="-152400" y="5257800"/>
                <a:ext cx="3505200" cy="1828800"/>
                <a:chOff x="-152400" y="5257800"/>
                <a:chExt cx="3505200" cy="1828800"/>
              </a:xfrm>
            </p:grpSpPr>
            <p:sp>
              <p:nvSpPr>
                <p:cNvPr id="13" name="Rectangle 12"/>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 name="Freeform 8"/>
            <p:cNvSpPr/>
            <p:nvPr/>
          </p:nvSpPr>
          <p:spPr>
            <a:xfrm>
              <a:off x="3358341" y="803564"/>
              <a:ext cx="5719388"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 name="Freeform 9"/>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7" name="Picture 2"/>
          <p:cNvPicPr>
            <a:picLocks noChangeAspect="1" noChangeArrowheads="1"/>
          </p:cNvPicPr>
          <p:nvPr/>
        </p:nvPicPr>
        <p:blipFill>
          <a:blip r:embed="rId4" cstate="print"/>
          <a:srcRect/>
          <a:stretch>
            <a:fillRect/>
          </a:stretch>
        </p:blipFill>
        <p:spPr bwMode="auto">
          <a:xfrm rot="240000">
            <a:off x="588122" y="2743200"/>
            <a:ext cx="2325903" cy="1805028"/>
          </a:xfrm>
          <a:prstGeom prst="rect">
            <a:avLst/>
          </a:prstGeom>
          <a:noFill/>
          <a:ln w="38100">
            <a:solidFill>
              <a:schemeClr val="tx1"/>
            </a:solidFill>
            <a:miter lim="800000"/>
            <a:headEnd/>
            <a:tailEnd/>
          </a:ln>
          <a:effectLst/>
        </p:spPr>
      </p:pic>
      <p:sp>
        <p:nvSpPr>
          <p:cNvPr id="2" name="Rectangle 1"/>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
        <p:nvSpPr>
          <p:cNvPr id="6" name="Rectangle 5"/>
          <p:cNvSpPr/>
          <p:nvPr/>
        </p:nvSpPr>
        <p:spPr>
          <a:xfrm>
            <a:off x="0" y="5562600"/>
            <a:ext cx="9144000" cy="584775"/>
          </a:xfrm>
          <a:prstGeom prst="rect">
            <a:avLst/>
          </a:prstGeom>
          <a:solidFill>
            <a:schemeClr val="bg1"/>
          </a:solidFill>
        </p:spPr>
        <p:txBody>
          <a:bodyPr wrap="square">
            <a:spAutoFit/>
          </a:bodyPr>
          <a:lstStyle/>
          <a:p>
            <a:r>
              <a:rPr lang="en-US" sz="3200" b="1" dirty="0" smtClean="0"/>
              <a:t>Mormons start settlement of new homelands</a:t>
            </a:r>
          </a:p>
        </p:txBody>
      </p:sp>
      <p:sp>
        <p:nvSpPr>
          <p:cNvPr id="15" name="5-Point Star 14"/>
          <p:cNvSpPr/>
          <p:nvPr/>
        </p:nvSpPr>
        <p:spPr>
          <a:xfrm>
            <a:off x="2057400" y="2982227"/>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grpSp>
        <p:nvGrpSpPr>
          <p:cNvPr id="16" name="Group 28"/>
          <p:cNvGrpSpPr/>
          <p:nvPr/>
        </p:nvGrpSpPr>
        <p:grpSpPr>
          <a:xfrm>
            <a:off x="762000" y="2590800"/>
            <a:ext cx="2366865" cy="1676400"/>
            <a:chOff x="762000" y="2590800"/>
            <a:chExt cx="2366865" cy="1676400"/>
          </a:xfrm>
        </p:grpSpPr>
        <p:cxnSp>
          <p:nvCxnSpPr>
            <p:cNvPr id="19" name="Straight Connector 18"/>
            <p:cNvCxnSpPr/>
            <p:nvPr/>
          </p:nvCxnSpPr>
          <p:spPr>
            <a:xfrm rot="5820000">
              <a:off x="571500" y="2857500"/>
              <a:ext cx="609600" cy="762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6200000" flipH="1">
              <a:off x="571500" y="3390900"/>
              <a:ext cx="1066800" cy="685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20000">
              <a:off x="990600" y="2667000"/>
              <a:ext cx="1752600" cy="3048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20000">
              <a:off x="1143000" y="3810000"/>
              <a:ext cx="1752600" cy="2286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a:off x="2715208" y="2957804"/>
              <a:ext cx="413657" cy="1110343"/>
            </a:xfrm>
            <a:custGeom>
              <a:avLst/>
              <a:gdLst>
                <a:gd name="connsiteX0" fmla="*/ 0 w 413657"/>
                <a:gd name="connsiteY0" fmla="*/ 0 h 1110343"/>
                <a:gd name="connsiteX1" fmla="*/ 121298 w 413657"/>
                <a:gd name="connsiteY1" fmla="*/ 186612 h 1110343"/>
                <a:gd name="connsiteX2" fmla="*/ 149290 w 413657"/>
                <a:gd name="connsiteY2" fmla="*/ 251927 h 1110343"/>
                <a:gd name="connsiteX3" fmla="*/ 186612 w 413657"/>
                <a:gd name="connsiteY3" fmla="*/ 317241 h 1110343"/>
                <a:gd name="connsiteX4" fmla="*/ 279919 w 413657"/>
                <a:gd name="connsiteY4" fmla="*/ 447869 h 1110343"/>
                <a:gd name="connsiteX5" fmla="*/ 326572 w 413657"/>
                <a:gd name="connsiteY5" fmla="*/ 419878 h 1110343"/>
                <a:gd name="connsiteX6" fmla="*/ 373225 w 413657"/>
                <a:gd name="connsiteY6" fmla="*/ 447869 h 1110343"/>
                <a:gd name="connsiteX7" fmla="*/ 410547 w 413657"/>
                <a:gd name="connsiteY7" fmla="*/ 531845 h 1110343"/>
                <a:gd name="connsiteX8" fmla="*/ 391886 w 413657"/>
                <a:gd name="connsiteY8" fmla="*/ 606490 h 1110343"/>
                <a:gd name="connsiteX9" fmla="*/ 307910 w 413657"/>
                <a:gd name="connsiteY9" fmla="*/ 634482 h 1110343"/>
                <a:gd name="connsiteX10" fmla="*/ 205274 w 413657"/>
                <a:gd name="connsiteY10" fmla="*/ 662474 h 1110343"/>
                <a:gd name="connsiteX11" fmla="*/ 158621 w 413657"/>
                <a:gd name="connsiteY11" fmla="*/ 727788 h 1110343"/>
                <a:gd name="connsiteX12" fmla="*/ 130629 w 413657"/>
                <a:gd name="connsiteY12" fmla="*/ 774441 h 1110343"/>
                <a:gd name="connsiteX13" fmla="*/ 46653 w 413657"/>
                <a:gd name="connsiteY13" fmla="*/ 877078 h 1110343"/>
                <a:gd name="connsiteX14" fmla="*/ 37323 w 413657"/>
                <a:gd name="connsiteY14" fmla="*/ 905069 h 1110343"/>
                <a:gd name="connsiteX15" fmla="*/ 111968 w 413657"/>
                <a:gd name="connsiteY15" fmla="*/ 1045029 h 1110343"/>
                <a:gd name="connsiteX16" fmla="*/ 139959 w 413657"/>
                <a:gd name="connsiteY16" fmla="*/ 1110343 h 111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657" h="1110343">
                  <a:moveTo>
                    <a:pt x="0" y="0"/>
                  </a:moveTo>
                  <a:cubicBezTo>
                    <a:pt x="48208" y="72312"/>
                    <a:pt x="96416" y="144624"/>
                    <a:pt x="121298" y="186612"/>
                  </a:cubicBezTo>
                  <a:cubicBezTo>
                    <a:pt x="146180" y="228600"/>
                    <a:pt x="138404" y="230156"/>
                    <a:pt x="149290" y="251927"/>
                  </a:cubicBezTo>
                  <a:cubicBezTo>
                    <a:pt x="160176" y="273699"/>
                    <a:pt x="164841" y="284584"/>
                    <a:pt x="186612" y="317241"/>
                  </a:cubicBezTo>
                  <a:cubicBezTo>
                    <a:pt x="208383" y="349898"/>
                    <a:pt x="256592" y="430763"/>
                    <a:pt x="279919" y="447869"/>
                  </a:cubicBezTo>
                  <a:cubicBezTo>
                    <a:pt x="303246" y="464975"/>
                    <a:pt x="311021" y="419878"/>
                    <a:pt x="326572" y="419878"/>
                  </a:cubicBezTo>
                  <a:cubicBezTo>
                    <a:pt x="342123" y="419878"/>
                    <a:pt x="359229" y="429208"/>
                    <a:pt x="373225" y="447869"/>
                  </a:cubicBezTo>
                  <a:cubicBezTo>
                    <a:pt x="387221" y="466530"/>
                    <a:pt x="407437" y="505408"/>
                    <a:pt x="410547" y="531845"/>
                  </a:cubicBezTo>
                  <a:cubicBezTo>
                    <a:pt x="413657" y="558282"/>
                    <a:pt x="408992" y="589384"/>
                    <a:pt x="391886" y="606490"/>
                  </a:cubicBezTo>
                  <a:cubicBezTo>
                    <a:pt x="374780" y="623596"/>
                    <a:pt x="339012" y="625151"/>
                    <a:pt x="307910" y="634482"/>
                  </a:cubicBezTo>
                  <a:cubicBezTo>
                    <a:pt x="276808" y="643813"/>
                    <a:pt x="230156" y="646923"/>
                    <a:pt x="205274" y="662474"/>
                  </a:cubicBezTo>
                  <a:cubicBezTo>
                    <a:pt x="180392" y="678025"/>
                    <a:pt x="171062" y="709127"/>
                    <a:pt x="158621" y="727788"/>
                  </a:cubicBezTo>
                  <a:cubicBezTo>
                    <a:pt x="146180" y="746449"/>
                    <a:pt x="149290" y="749559"/>
                    <a:pt x="130629" y="774441"/>
                  </a:cubicBezTo>
                  <a:cubicBezTo>
                    <a:pt x="111968" y="799323"/>
                    <a:pt x="62204" y="855307"/>
                    <a:pt x="46653" y="877078"/>
                  </a:cubicBezTo>
                  <a:cubicBezTo>
                    <a:pt x="31102" y="898849"/>
                    <a:pt x="26437" y="877077"/>
                    <a:pt x="37323" y="905069"/>
                  </a:cubicBezTo>
                  <a:cubicBezTo>
                    <a:pt x="48209" y="933061"/>
                    <a:pt x="94862" y="1010817"/>
                    <a:pt x="111968" y="1045029"/>
                  </a:cubicBezTo>
                  <a:cubicBezTo>
                    <a:pt x="129074" y="1079241"/>
                    <a:pt x="134516" y="1094792"/>
                    <a:pt x="139959" y="1110343"/>
                  </a:cubicBezTo>
                </a:path>
              </a:pathLst>
            </a:cu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pic>
        <p:nvPicPr>
          <p:cNvPr id="23" name="Picture 2"/>
          <p:cNvPicPr>
            <a:picLocks noChangeAspect="1" noChangeArrowheads="1"/>
          </p:cNvPicPr>
          <p:nvPr/>
        </p:nvPicPr>
        <p:blipFill>
          <a:blip r:embed="rId5"/>
          <a:srcRect/>
          <a:stretch>
            <a:fillRect/>
          </a:stretch>
        </p:blipFill>
        <p:spPr bwMode="auto">
          <a:xfrm>
            <a:off x="0" y="900112"/>
            <a:ext cx="7677150" cy="5957888"/>
          </a:xfrm>
          <a:prstGeom prst="rect">
            <a:avLst/>
          </a:prstGeom>
          <a:noFill/>
          <a:ln w="9525">
            <a:noFill/>
            <a:miter lim="800000"/>
            <a:headEnd/>
            <a:tailEnd/>
          </a:ln>
          <a:effectLst/>
        </p:spPr>
      </p:pic>
      <p:sp>
        <p:nvSpPr>
          <p:cNvPr id="33" name="Bent Arrow 32"/>
          <p:cNvSpPr/>
          <p:nvPr/>
        </p:nvSpPr>
        <p:spPr>
          <a:xfrm rot="5400000" flipH="1">
            <a:off x="5583382" y="3368040"/>
            <a:ext cx="3474720" cy="2743200"/>
          </a:xfrm>
          <a:prstGeom prst="bentArrow">
            <a:avLst>
              <a:gd name="adj1" fmla="val 5000"/>
              <a:gd name="adj2" fmla="val 10456"/>
              <a:gd name="adj3" fmla="val 15304"/>
              <a:gd name="adj4" fmla="val 43750"/>
            </a:avLst>
          </a:prstGeom>
          <a:solidFill>
            <a:schemeClr val="tx1"/>
          </a:solidFill>
          <a:ln>
            <a:noFill/>
          </a:ln>
        </p:spPr>
        <p:txBody>
          <a:bodyPr wrap="square" rtlCol="0" anchor="ctr">
            <a:spAutoFit/>
          </a:bodyPr>
          <a:lstStyle/>
          <a:p>
            <a:pPr algn="ctr"/>
            <a:endParaRPr lang="en-US" sz="2200" b="1" dirty="0" smtClean="0">
              <a:solidFill>
                <a:schemeClr val="bg1"/>
              </a:solidFill>
            </a:endParaRPr>
          </a:p>
        </p:txBody>
      </p:sp>
      <p:sp>
        <p:nvSpPr>
          <p:cNvPr id="25" name="Rectangle 24"/>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28" name="TextBox 27"/>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31" name="Rectangle 30"/>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32" name="Rectangle 31"/>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34" name="Rectangle 33"/>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39" name="Rectangle 3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35" name="TextBox 34"/>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36" name="5-Point Star 35"/>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37" name="TextBox 36"/>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38" name="Freeform 37"/>
          <p:cNvSpPr/>
          <p:nvPr/>
        </p:nvSpPr>
        <p:spPr>
          <a:xfrm rot="21180151">
            <a:off x="2829977" y="2480990"/>
            <a:ext cx="1911841" cy="221139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Freeform 39"/>
          <p:cNvSpPr/>
          <p:nvPr/>
        </p:nvSpPr>
        <p:spPr>
          <a:xfrm rot="10800000">
            <a:off x="4953000" y="914400"/>
            <a:ext cx="1163428" cy="1182941"/>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Freeform 40"/>
          <p:cNvSpPr/>
          <p:nvPr/>
        </p:nvSpPr>
        <p:spPr>
          <a:xfrm rot="4688053">
            <a:off x="3785797" y="1164586"/>
            <a:ext cx="1096609" cy="529225"/>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Freeform 41"/>
          <p:cNvSpPr/>
          <p:nvPr/>
        </p:nvSpPr>
        <p:spPr>
          <a:xfrm rot="21180151" flipH="1">
            <a:off x="4975412" y="2246213"/>
            <a:ext cx="1250576" cy="2946336"/>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Freeform 42"/>
          <p:cNvSpPr/>
          <p:nvPr/>
        </p:nvSpPr>
        <p:spPr>
          <a:xfrm rot="18899697">
            <a:off x="4052974" y="2718321"/>
            <a:ext cx="2039039" cy="3011050"/>
          </a:xfrm>
          <a:custGeom>
            <a:avLst/>
            <a:gdLst>
              <a:gd name="connsiteX0" fmla="*/ 2011680 w 2011680"/>
              <a:gd name="connsiteY0" fmla="*/ 0 h 1961803"/>
              <a:gd name="connsiteX1" fmla="*/ 631767 w 2011680"/>
              <a:gd name="connsiteY1" fmla="*/ 565265 h 1961803"/>
              <a:gd name="connsiteX2" fmla="*/ 0 w 2011680"/>
              <a:gd name="connsiteY2" fmla="*/ 1961803 h 1961803"/>
            </a:gdLst>
            <a:ahLst/>
            <a:cxnLst>
              <a:cxn ang="0">
                <a:pos x="connsiteX0" y="connsiteY0"/>
              </a:cxn>
              <a:cxn ang="0">
                <a:pos x="connsiteX1" y="connsiteY1"/>
              </a:cxn>
              <a:cxn ang="0">
                <a:pos x="connsiteX2" y="connsiteY2"/>
              </a:cxn>
            </a:cxnLst>
            <a:rect l="l" t="t" r="r" b="b"/>
            <a:pathLst>
              <a:path w="2011680" h="1961803">
                <a:moveTo>
                  <a:pt x="2011680" y="0"/>
                </a:moveTo>
                <a:cubicBezTo>
                  <a:pt x="1489363" y="119149"/>
                  <a:pt x="967047" y="238298"/>
                  <a:pt x="631767" y="565265"/>
                </a:cubicBezTo>
                <a:cubicBezTo>
                  <a:pt x="296487" y="892232"/>
                  <a:pt x="121920" y="1742901"/>
                  <a:pt x="0" y="1961803"/>
                </a:cubicBezTo>
              </a:path>
            </a:pathLst>
          </a:custGeom>
          <a:ln w="152400">
            <a:solidFill>
              <a:srgbClr val="FFFF00"/>
            </a:solidFill>
            <a:tailEnd type="triangle"/>
          </a:ln>
          <a:effectLst>
            <a:outerShdw dist="101600" dir="12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Rectangle 43"/>
          <p:cNvSpPr/>
          <p:nvPr/>
        </p:nvSpPr>
        <p:spPr>
          <a:xfrm>
            <a:off x="0" y="6234111"/>
            <a:ext cx="5562600" cy="623889"/>
          </a:xfrm>
          <a:prstGeom prst="rect">
            <a:avLst/>
          </a:prstGeom>
          <a:solidFill>
            <a:schemeClr val="bg1"/>
          </a:solidFill>
        </p:spPr>
        <p:txBody>
          <a:bodyPr wrap="square">
            <a:spAutoFit/>
          </a:bodyPr>
          <a:lstStyle/>
          <a:p>
            <a:pPr algn="ctr">
              <a:lnSpc>
                <a:spcPts val="4400"/>
              </a:lnSpc>
            </a:pPr>
            <a:r>
              <a:rPr lang="en-US" sz="3200" dirty="0" smtClean="0">
                <a:effectLst>
                  <a:outerShdw dist="38100" dir="7200000" algn="ctr" rotWithShape="0">
                    <a:schemeClr val="tx1"/>
                  </a:outerShdw>
                </a:effectLst>
              </a:rPr>
              <a:t>Exploring parties are sent out</a:t>
            </a:r>
          </a:p>
        </p:txBody>
      </p:sp>
      <p:cxnSp>
        <p:nvCxnSpPr>
          <p:cNvPr id="47" name="Straight Connector 46"/>
          <p:cNvCxnSpPr/>
          <p:nvPr/>
        </p:nvCxnSpPr>
        <p:spPr>
          <a:xfrm rot="10800000">
            <a:off x="7620000" y="2209800"/>
            <a:ext cx="76200" cy="1588"/>
          </a:xfrm>
          <a:prstGeom prst="line">
            <a:avLst/>
          </a:prstGeom>
        </p:spPr>
        <p:style>
          <a:lnRef idx="1">
            <a:schemeClr val="accent1"/>
          </a:lnRef>
          <a:fillRef idx="0">
            <a:schemeClr val="accent1"/>
          </a:fillRef>
          <a:effectRef idx="0">
            <a:schemeClr val="accent1"/>
          </a:effectRef>
          <a:fontRef idx="minor">
            <a:schemeClr val="tx1"/>
          </a:fontRef>
        </p:style>
      </p:cxnSp>
      <p:grpSp>
        <p:nvGrpSpPr>
          <p:cNvPr id="63" name="Group 62"/>
          <p:cNvGrpSpPr/>
          <p:nvPr/>
        </p:nvGrpSpPr>
        <p:grpSpPr>
          <a:xfrm>
            <a:off x="533400" y="762000"/>
            <a:ext cx="7086600" cy="4114800"/>
            <a:chOff x="533400" y="762000"/>
            <a:chExt cx="7086600" cy="4114800"/>
          </a:xfrm>
        </p:grpSpPr>
        <p:cxnSp>
          <p:nvCxnSpPr>
            <p:cNvPr id="51" name="Straight Connector 50"/>
            <p:cNvCxnSpPr/>
            <p:nvPr/>
          </p:nvCxnSpPr>
          <p:spPr>
            <a:xfrm rot="10800000">
              <a:off x="1905000" y="4419600"/>
              <a:ext cx="5715000" cy="4572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16200000" flipV="1">
              <a:off x="342900" y="2933700"/>
              <a:ext cx="1752600" cy="13716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rot="10800000">
              <a:off x="4648200" y="762000"/>
              <a:ext cx="2971800" cy="1524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rot="5400000">
              <a:off x="-228600" y="1524000"/>
              <a:ext cx="1905000" cy="381000"/>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grpSp>
      <p:pic>
        <p:nvPicPr>
          <p:cNvPr id="64" name="Picture 2"/>
          <p:cNvPicPr>
            <a:picLocks noChangeAspect="1" noChangeArrowheads="1"/>
          </p:cNvPicPr>
          <p:nvPr/>
        </p:nvPicPr>
        <p:blipFill>
          <a:blip r:embed="rId6" cstate="print"/>
          <a:srcRect/>
          <a:stretch>
            <a:fillRect/>
          </a:stretch>
        </p:blipFill>
        <p:spPr bwMode="auto">
          <a:xfrm>
            <a:off x="76200" y="49621"/>
            <a:ext cx="2057400" cy="2160179"/>
          </a:xfrm>
          <a:prstGeom prst="rect">
            <a:avLst/>
          </a:prstGeom>
          <a:noFill/>
          <a:ln w="9525">
            <a:noFill/>
            <a:miter lim="800000"/>
            <a:headEnd/>
            <a:tailEnd/>
          </a:ln>
          <a:effectLst/>
        </p:spPr>
      </p:pic>
      <p:sp>
        <p:nvSpPr>
          <p:cNvPr id="48" name="Rectangle 47"/>
          <p:cNvSpPr/>
          <p:nvPr/>
        </p:nvSpPr>
        <p:spPr>
          <a:xfrm>
            <a:off x="0" y="6120825"/>
            <a:ext cx="9144000" cy="584775"/>
          </a:xfrm>
          <a:prstGeom prst="rect">
            <a:avLst/>
          </a:prstGeom>
          <a:solidFill>
            <a:schemeClr val="bg1"/>
          </a:solidFill>
        </p:spPr>
        <p:txBody>
          <a:bodyPr wrap="square">
            <a:spAutoFit/>
          </a:bodyPr>
          <a:lstStyle/>
          <a:p>
            <a:r>
              <a:rPr lang="en-US" sz="3200" b="1" dirty="0" smtClean="0"/>
              <a:t>need &amp; desire to be self-sufficient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48"/>
                                        </p:tgtEl>
                                      </p:cBhvr>
                                    </p:animEffect>
                                    <p:set>
                                      <p:cBhvr>
                                        <p:cTn id="7" dur="1" fill="hold">
                                          <p:stCondLst>
                                            <p:cond delay="999"/>
                                          </p:stCondLst>
                                        </p:cTn>
                                        <p:tgtEl>
                                          <p:spTgt spid="4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1000"/>
                                        <p:tgtEl>
                                          <p:spTgt spid="15"/>
                                        </p:tgtEl>
                                      </p:cBhvr>
                                    </p:animEffect>
                                    <p:set>
                                      <p:cBhvr>
                                        <p:cTn id="10" dur="1" fill="hold">
                                          <p:stCondLst>
                                            <p:cond delay="999"/>
                                          </p:stCondLst>
                                        </p:cTn>
                                        <p:tgtEl>
                                          <p:spTgt spid="15"/>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1000"/>
                                        <p:tgtEl>
                                          <p:spTgt spid="45"/>
                                        </p:tgtEl>
                                      </p:cBhvr>
                                    </p:animEffect>
                                    <p:set>
                                      <p:cBhvr>
                                        <p:cTn id="13" dur="1" fill="hold">
                                          <p:stCondLst>
                                            <p:cond delay="999"/>
                                          </p:stCondLst>
                                        </p:cTn>
                                        <p:tgtEl>
                                          <p:spTgt spid="45"/>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1000"/>
                                        <p:tgtEl>
                                          <p:spTgt spid="16"/>
                                        </p:tgtEl>
                                      </p:cBhvr>
                                    </p:animEffect>
                                    <p:set>
                                      <p:cBhvr>
                                        <p:cTn id="16" dur="1" fill="hold">
                                          <p:stCondLst>
                                            <p:cond delay="999"/>
                                          </p:stCondLst>
                                        </p:cTn>
                                        <p:tgtEl>
                                          <p:spTgt spid="16"/>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6"/>
                                        </p:tgtEl>
                                      </p:cBhvr>
                                    </p:animEffect>
                                    <p:set>
                                      <p:cBhvr>
                                        <p:cTn id="19" dur="1" fill="hold">
                                          <p:stCondLst>
                                            <p:cond delay="999"/>
                                          </p:stCondLst>
                                        </p:cTn>
                                        <p:tgtEl>
                                          <p:spTgt spid="6"/>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1000"/>
                                        <p:tgtEl>
                                          <p:spTgt spid="33"/>
                                        </p:tgtEl>
                                      </p:cBhvr>
                                    </p:animEffect>
                                    <p:set>
                                      <p:cBhvr>
                                        <p:cTn id="25" dur="1" fill="hold">
                                          <p:stCondLst>
                                            <p:cond delay="999"/>
                                          </p:stCondLst>
                                        </p:cTn>
                                        <p:tgtEl>
                                          <p:spTgt spid="33"/>
                                        </p:tgtEl>
                                        <p:attrNameLst>
                                          <p:attrName>style.visibility</p:attrName>
                                        </p:attrNameLst>
                                      </p:cBhvr>
                                      <p:to>
                                        <p:strVal val="hidden"/>
                                      </p:to>
                                    </p:set>
                                  </p:childTnLst>
                                </p:cTn>
                              </p:par>
                              <p:par>
                                <p:cTn id="26" presetID="8" presetClass="emph" presetSubtype="0" fill="hold" nodeType="withEffect">
                                  <p:stCondLst>
                                    <p:cond delay="0"/>
                                  </p:stCondLst>
                                  <p:childTnLst>
                                    <p:animRot by="-240000">
                                      <p:cBhvr>
                                        <p:cTn id="27" dur="1000" fill="hold"/>
                                        <p:tgtEl>
                                          <p:spTgt spid="17"/>
                                        </p:tgtEl>
                                        <p:attrNameLst>
                                          <p:attrName>r</p:attrName>
                                        </p:attrNameLst>
                                      </p:cBhvr>
                                    </p:animRot>
                                  </p:childTnLst>
                                </p:cTn>
                              </p:par>
                              <p:par>
                                <p:cTn id="28" presetID="6" presetClass="emph" presetSubtype="0" fill="hold" nodeType="withEffect">
                                  <p:stCondLst>
                                    <p:cond delay="0"/>
                                  </p:stCondLst>
                                  <p:childTnLst>
                                    <p:animScale>
                                      <p:cBhvr>
                                        <p:cTn id="29" dur="1000" fill="hold"/>
                                        <p:tgtEl>
                                          <p:spTgt spid="17"/>
                                        </p:tgtEl>
                                      </p:cBhvr>
                                      <p:by x="340000" y="340000"/>
                                    </p:animScale>
                                  </p:childTnLst>
                                </p:cTn>
                              </p:par>
                              <p:par>
                                <p:cTn id="30" presetID="42" presetClass="path" presetSubtype="0" accel="50000" decel="50000" fill="hold" nodeType="withEffect">
                                  <p:stCondLst>
                                    <p:cond delay="0"/>
                                  </p:stCondLst>
                                  <p:childTnLst>
                                    <p:animMotion origin="layout" path="M -3.05556E-6 2.94798E-6 L 0.23351 0.04624 " pathEditMode="relative" rAng="0" ptsTypes="AA">
                                      <p:cBhvr>
                                        <p:cTn id="31" dur="1000" fill="hold"/>
                                        <p:tgtEl>
                                          <p:spTgt spid="17"/>
                                        </p:tgtEl>
                                        <p:attrNameLst>
                                          <p:attrName>ppt_x</p:attrName>
                                          <p:attrName>ppt_y</p:attrName>
                                        </p:attrNameLst>
                                      </p:cBhvr>
                                      <p:rCtr x="117" y="23"/>
                                    </p:animMotion>
                                  </p:childTnLst>
                                </p:cTn>
                              </p:par>
                              <p:par>
                                <p:cTn id="32" presetID="7" presetClass="emph" presetSubtype="2" fill="hold" nodeType="withEffect">
                                  <p:stCondLst>
                                    <p:cond delay="0"/>
                                  </p:stCondLst>
                                  <p:childTnLst>
                                    <p:animClr clrSpc="rgb">
                                      <p:cBhvr>
                                        <p:cTn id="33" dur="1000" fill="hold"/>
                                        <p:tgtEl>
                                          <p:spTgt spid="17"/>
                                        </p:tgtEl>
                                        <p:attrNameLst>
                                          <p:attrName>stroke.color</p:attrName>
                                        </p:attrNameLst>
                                      </p:cBhvr>
                                      <p:to>
                                        <a:schemeClr val="bg1"/>
                                      </p:to>
                                    </p:animClr>
                                    <p:set>
                                      <p:cBhvr>
                                        <p:cTn id="34" dur="1000" fill="hold"/>
                                        <p:tgtEl>
                                          <p:spTgt spid="17"/>
                                        </p:tgtEl>
                                        <p:attrNameLst>
                                          <p:attrName>stroke.on</p:attrName>
                                        </p:attrNameLst>
                                      </p:cBhvr>
                                      <p:to>
                                        <p:strVal val="true"/>
                                      </p:to>
                                    </p:set>
                                  </p:childTnLst>
                                </p:cTn>
                              </p:par>
                              <p:par>
                                <p:cTn id="35" presetID="10" presetClass="exit" presetSubtype="0" fill="hold" nodeType="withEffect">
                                  <p:stCondLst>
                                    <p:cond delay="500"/>
                                  </p:stCondLst>
                                  <p:childTnLst>
                                    <p:animEffect transition="out" filter="fade">
                                      <p:cBhvr>
                                        <p:cTn id="36" dur="1000"/>
                                        <p:tgtEl>
                                          <p:spTgt spid="17"/>
                                        </p:tgtEl>
                                      </p:cBhvr>
                                    </p:animEffect>
                                    <p:set>
                                      <p:cBhvr>
                                        <p:cTn id="37" dur="1" fill="hold">
                                          <p:stCondLst>
                                            <p:cond delay="999"/>
                                          </p:stCondLst>
                                        </p:cTn>
                                        <p:tgtEl>
                                          <p:spTgt spid="17"/>
                                        </p:tgtEl>
                                        <p:attrNameLst>
                                          <p:attrName>style.visibility</p:attrName>
                                        </p:attrNameLst>
                                      </p:cBhvr>
                                      <p:to>
                                        <p:strVal val="hidden"/>
                                      </p:to>
                                    </p:set>
                                  </p:childTnLst>
                                </p:cTn>
                              </p:par>
                              <p:par>
                                <p:cTn id="38" presetID="10" presetClass="entr" presetSubtype="0" fill="hold" nodeType="withEffect">
                                  <p:stCondLst>
                                    <p:cond delay="50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1000"/>
                                        <p:tgtEl>
                                          <p:spTgt spid="23"/>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1000"/>
                                        <p:tgtEl>
                                          <p:spTgt spid="25"/>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10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1000"/>
                                        <p:tgtEl>
                                          <p:spTgt spid="63"/>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0" fill="hold" grpId="1" nodeType="clickEffect">
                                  <p:stCondLst>
                                    <p:cond delay="0"/>
                                  </p:stCondLst>
                                  <p:childTnLst>
                                    <p:set>
                                      <p:cBhvr>
                                        <p:cTn id="55" dur="1" fill="hold">
                                          <p:stCondLst>
                                            <p:cond delay="0"/>
                                          </p:stCondLst>
                                        </p:cTn>
                                        <p:tgtEl>
                                          <p:spTgt spid="37"/>
                                        </p:tgtEl>
                                        <p:attrNameLst>
                                          <p:attrName>style.visibility</p:attrName>
                                        </p:attrNameLst>
                                      </p:cBhvr>
                                      <p:to>
                                        <p:strVal val="visible"/>
                                      </p:to>
                                    </p:set>
                                    <p:anim calcmode="lin" valueType="num">
                                      <p:cBhvr>
                                        <p:cTn id="56" dur="1000" fill="hold"/>
                                        <p:tgtEl>
                                          <p:spTgt spid="37"/>
                                        </p:tgtEl>
                                        <p:attrNameLst>
                                          <p:attrName>ppt_w</p:attrName>
                                        </p:attrNameLst>
                                      </p:cBhvr>
                                      <p:tavLst>
                                        <p:tav tm="0">
                                          <p:val>
                                            <p:fltVal val="0"/>
                                          </p:val>
                                        </p:tav>
                                        <p:tav tm="100000">
                                          <p:val>
                                            <p:strVal val="#ppt_w"/>
                                          </p:val>
                                        </p:tav>
                                      </p:tavLst>
                                    </p:anim>
                                    <p:anim calcmode="lin" valueType="num">
                                      <p:cBhvr>
                                        <p:cTn id="57" dur="1000" fill="hold"/>
                                        <p:tgtEl>
                                          <p:spTgt spid="37"/>
                                        </p:tgtEl>
                                        <p:attrNameLst>
                                          <p:attrName>ppt_h</p:attrName>
                                        </p:attrNameLst>
                                      </p:cBhvr>
                                      <p:tavLst>
                                        <p:tav tm="0">
                                          <p:val>
                                            <p:fltVal val="0"/>
                                          </p:val>
                                        </p:tav>
                                        <p:tav tm="100000">
                                          <p:val>
                                            <p:strVal val="#ppt_h"/>
                                          </p:val>
                                        </p:tav>
                                      </p:tavLst>
                                    </p:anim>
                                    <p:animEffect transition="in" filter="fade">
                                      <p:cBhvr>
                                        <p:cTn id="58" dur="1000"/>
                                        <p:tgtEl>
                                          <p:spTgt spid="37"/>
                                        </p:tgtEl>
                                      </p:cBhvr>
                                    </p:animEffect>
                                  </p:childTnLst>
                                </p:cTn>
                              </p:par>
                            </p:childTnLst>
                          </p:cTn>
                        </p:par>
                        <p:par>
                          <p:cTn id="59" fill="hold">
                            <p:stCondLst>
                              <p:cond delay="1000"/>
                            </p:stCondLst>
                            <p:childTnLst>
                              <p:par>
                                <p:cTn id="60" presetID="49" presetClass="entr" presetSubtype="0" decel="100000" fill="hold" grpId="0" nodeType="afterEffect">
                                  <p:stCondLst>
                                    <p:cond delay="0"/>
                                  </p:stCondLst>
                                  <p:childTnLst>
                                    <p:set>
                                      <p:cBhvr>
                                        <p:cTn id="61" dur="1" fill="hold">
                                          <p:stCondLst>
                                            <p:cond delay="0"/>
                                          </p:stCondLst>
                                        </p:cTn>
                                        <p:tgtEl>
                                          <p:spTgt spid="36"/>
                                        </p:tgtEl>
                                        <p:attrNameLst>
                                          <p:attrName>style.visibility</p:attrName>
                                        </p:attrNameLst>
                                      </p:cBhvr>
                                      <p:to>
                                        <p:strVal val="visible"/>
                                      </p:to>
                                    </p:set>
                                    <p:anim calcmode="lin" valueType="num">
                                      <p:cBhvr>
                                        <p:cTn id="62" dur="1000" fill="hold"/>
                                        <p:tgtEl>
                                          <p:spTgt spid="36"/>
                                        </p:tgtEl>
                                        <p:attrNameLst>
                                          <p:attrName>ppt_w</p:attrName>
                                        </p:attrNameLst>
                                      </p:cBhvr>
                                      <p:tavLst>
                                        <p:tav tm="0">
                                          <p:val>
                                            <p:fltVal val="0"/>
                                          </p:val>
                                        </p:tav>
                                        <p:tav tm="100000">
                                          <p:val>
                                            <p:strVal val="#ppt_w"/>
                                          </p:val>
                                        </p:tav>
                                      </p:tavLst>
                                    </p:anim>
                                    <p:anim calcmode="lin" valueType="num">
                                      <p:cBhvr>
                                        <p:cTn id="63" dur="1000" fill="hold"/>
                                        <p:tgtEl>
                                          <p:spTgt spid="36"/>
                                        </p:tgtEl>
                                        <p:attrNameLst>
                                          <p:attrName>ppt_h</p:attrName>
                                        </p:attrNameLst>
                                      </p:cBhvr>
                                      <p:tavLst>
                                        <p:tav tm="0">
                                          <p:val>
                                            <p:fltVal val="0"/>
                                          </p:val>
                                        </p:tav>
                                        <p:tav tm="100000">
                                          <p:val>
                                            <p:strVal val="#ppt_h"/>
                                          </p:val>
                                        </p:tav>
                                      </p:tavLst>
                                    </p:anim>
                                    <p:anim calcmode="lin" valueType="num">
                                      <p:cBhvr>
                                        <p:cTn id="64" dur="1000" fill="hold"/>
                                        <p:tgtEl>
                                          <p:spTgt spid="36"/>
                                        </p:tgtEl>
                                        <p:attrNameLst>
                                          <p:attrName>style.rotation</p:attrName>
                                        </p:attrNameLst>
                                      </p:cBhvr>
                                      <p:tavLst>
                                        <p:tav tm="0">
                                          <p:val>
                                            <p:fltVal val="360"/>
                                          </p:val>
                                        </p:tav>
                                        <p:tav tm="100000">
                                          <p:val>
                                            <p:fltVal val="0"/>
                                          </p:val>
                                        </p:tav>
                                      </p:tavLst>
                                    </p:anim>
                                    <p:animEffect transition="in" filter="fade">
                                      <p:cBhvr>
                                        <p:cTn id="65" dur="1000"/>
                                        <p:tgtEl>
                                          <p:spTgt spid="36"/>
                                        </p:tgtEl>
                                      </p:cBhvr>
                                    </p:animEffect>
                                  </p:childTnLst>
                                </p:cTn>
                              </p:par>
                              <p:par>
                                <p:cTn id="66" presetID="10" presetClass="entr" presetSubtype="0" fill="hold" grpId="0" nodeType="withEffect">
                                  <p:stCondLst>
                                    <p:cond delay="500"/>
                                  </p:stCondLst>
                                  <p:childTnLst>
                                    <p:set>
                                      <p:cBhvr>
                                        <p:cTn id="67" dur="1" fill="hold">
                                          <p:stCondLst>
                                            <p:cond delay="0"/>
                                          </p:stCondLst>
                                        </p:cTn>
                                        <p:tgtEl>
                                          <p:spTgt spid="35"/>
                                        </p:tgtEl>
                                        <p:attrNameLst>
                                          <p:attrName>style.visibility</p:attrName>
                                        </p:attrNameLst>
                                      </p:cBhvr>
                                      <p:to>
                                        <p:strVal val="visible"/>
                                      </p:to>
                                    </p:set>
                                    <p:animEffect transition="in" filter="fade">
                                      <p:cBhvr>
                                        <p:cTn id="68" dur="1000"/>
                                        <p:tgtEl>
                                          <p:spTgt spid="3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xit" presetSubtype="0" fill="hold" nodeType="clickEffect">
                                  <p:stCondLst>
                                    <p:cond delay="0"/>
                                  </p:stCondLst>
                                  <p:childTnLst>
                                    <p:animEffect transition="out" filter="fade">
                                      <p:cBhvr>
                                        <p:cTn id="72" dur="1000"/>
                                        <p:tgtEl>
                                          <p:spTgt spid="63"/>
                                        </p:tgtEl>
                                      </p:cBhvr>
                                    </p:animEffect>
                                    <p:set>
                                      <p:cBhvr>
                                        <p:cTn id="73" dur="1" fill="hold">
                                          <p:stCondLst>
                                            <p:cond delay="999"/>
                                          </p:stCondLst>
                                        </p:cTn>
                                        <p:tgtEl>
                                          <p:spTgt spid="63"/>
                                        </p:tgtEl>
                                        <p:attrNameLst>
                                          <p:attrName>style.visibility</p:attrName>
                                        </p:attrNameLst>
                                      </p:cBhvr>
                                      <p:to>
                                        <p:strVal val="hidden"/>
                                      </p:to>
                                    </p:set>
                                  </p:childTnLst>
                                </p:cTn>
                              </p:par>
                            </p:childTnLst>
                          </p:cTn>
                        </p:par>
                        <p:par>
                          <p:cTn id="74" fill="hold">
                            <p:stCondLst>
                              <p:cond delay="1000"/>
                            </p:stCondLst>
                            <p:childTnLst>
                              <p:par>
                                <p:cTn id="75" presetID="53" presetClass="entr" presetSubtype="0" fill="hold" grpId="0" nodeType="after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p:cTn id="77" dur="1000" fill="hold"/>
                                        <p:tgtEl>
                                          <p:spTgt spid="44"/>
                                        </p:tgtEl>
                                        <p:attrNameLst>
                                          <p:attrName>ppt_w</p:attrName>
                                        </p:attrNameLst>
                                      </p:cBhvr>
                                      <p:tavLst>
                                        <p:tav tm="0">
                                          <p:val>
                                            <p:fltVal val="0"/>
                                          </p:val>
                                        </p:tav>
                                        <p:tav tm="100000">
                                          <p:val>
                                            <p:strVal val="#ppt_w"/>
                                          </p:val>
                                        </p:tav>
                                      </p:tavLst>
                                    </p:anim>
                                    <p:anim calcmode="lin" valueType="num">
                                      <p:cBhvr>
                                        <p:cTn id="78" dur="1000" fill="hold"/>
                                        <p:tgtEl>
                                          <p:spTgt spid="44"/>
                                        </p:tgtEl>
                                        <p:attrNameLst>
                                          <p:attrName>ppt_h</p:attrName>
                                        </p:attrNameLst>
                                      </p:cBhvr>
                                      <p:tavLst>
                                        <p:tav tm="0">
                                          <p:val>
                                            <p:fltVal val="0"/>
                                          </p:val>
                                        </p:tav>
                                        <p:tav tm="100000">
                                          <p:val>
                                            <p:strVal val="#ppt_h"/>
                                          </p:val>
                                        </p:tav>
                                      </p:tavLst>
                                    </p:anim>
                                    <p:animEffect transition="in" filter="fade">
                                      <p:cBhvr>
                                        <p:cTn id="79" dur="1000"/>
                                        <p:tgtEl>
                                          <p:spTgt spid="44"/>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4" fill="hold" grpId="0" nodeType="click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wipe(down)">
                                      <p:cBhvr>
                                        <p:cTn id="84" dur="1000"/>
                                        <p:tgtEl>
                                          <p:spTgt spid="41"/>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Effect transition="in" filter="wipe(down)">
                                      <p:cBhvr>
                                        <p:cTn id="87" dur="1000"/>
                                        <p:tgtEl>
                                          <p:spTgt spid="40"/>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8"/>
                                        </p:tgtEl>
                                        <p:attrNameLst>
                                          <p:attrName>style.visibility</p:attrName>
                                        </p:attrNameLst>
                                      </p:cBhvr>
                                      <p:to>
                                        <p:strVal val="visible"/>
                                      </p:to>
                                    </p:set>
                                    <p:animEffect transition="in" filter="wipe(up)">
                                      <p:cBhvr>
                                        <p:cTn id="90" dur="1000"/>
                                        <p:tgtEl>
                                          <p:spTgt spid="38"/>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wipe(up)">
                                      <p:cBhvr>
                                        <p:cTn id="93" dur="1000"/>
                                        <p:tgtEl>
                                          <p:spTgt spid="43"/>
                                        </p:tgtEl>
                                      </p:cBhvr>
                                    </p:animEffect>
                                  </p:childTnLst>
                                </p:cTn>
                              </p:par>
                              <p:par>
                                <p:cTn id="94" presetID="22" presetClass="entr" presetSubtype="1" fill="hold" grpId="0" nodeType="with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wipe(up)">
                                      <p:cBhvr>
                                        <p:cTn id="96" dur="1000"/>
                                        <p:tgtEl>
                                          <p:spTgt spid="42"/>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xit" presetSubtype="0" fill="hold" nodeType="clickEffect">
                                  <p:stCondLst>
                                    <p:cond delay="0"/>
                                  </p:stCondLst>
                                  <p:childTnLst>
                                    <p:animEffect transition="out" filter="fade">
                                      <p:cBhvr>
                                        <p:cTn id="100" dur="1000"/>
                                        <p:tgtEl>
                                          <p:spTgt spid="64"/>
                                        </p:tgtEl>
                                      </p:cBhvr>
                                    </p:animEffect>
                                    <p:set>
                                      <p:cBhvr>
                                        <p:cTn id="101" dur="1" fill="hold">
                                          <p:stCondLst>
                                            <p:cond delay="999"/>
                                          </p:stCondLst>
                                        </p:cTn>
                                        <p:tgtEl>
                                          <p:spTgt spid="64"/>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42"/>
                                        </p:tgtEl>
                                      </p:cBhvr>
                                    </p:animEffect>
                                    <p:set>
                                      <p:cBhvr>
                                        <p:cTn id="104" dur="1" fill="hold">
                                          <p:stCondLst>
                                            <p:cond delay="999"/>
                                          </p:stCondLst>
                                        </p:cTn>
                                        <p:tgtEl>
                                          <p:spTgt spid="42"/>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40"/>
                                        </p:tgtEl>
                                      </p:cBhvr>
                                    </p:animEffect>
                                    <p:set>
                                      <p:cBhvr>
                                        <p:cTn id="107" dur="1" fill="hold">
                                          <p:stCondLst>
                                            <p:cond delay="999"/>
                                          </p:stCondLst>
                                        </p:cTn>
                                        <p:tgtEl>
                                          <p:spTgt spid="40"/>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41"/>
                                        </p:tgtEl>
                                      </p:cBhvr>
                                    </p:animEffect>
                                    <p:set>
                                      <p:cBhvr>
                                        <p:cTn id="110" dur="1" fill="hold">
                                          <p:stCondLst>
                                            <p:cond delay="999"/>
                                          </p:stCondLst>
                                        </p:cTn>
                                        <p:tgtEl>
                                          <p:spTgt spid="41"/>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38"/>
                                        </p:tgtEl>
                                      </p:cBhvr>
                                    </p:animEffect>
                                    <p:set>
                                      <p:cBhvr>
                                        <p:cTn id="113" dur="1" fill="hold">
                                          <p:stCondLst>
                                            <p:cond delay="999"/>
                                          </p:stCondLst>
                                        </p:cTn>
                                        <p:tgtEl>
                                          <p:spTgt spid="38"/>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43"/>
                                        </p:tgtEl>
                                      </p:cBhvr>
                                    </p:animEffect>
                                    <p:set>
                                      <p:cBhvr>
                                        <p:cTn id="116" dur="1" fill="hold">
                                          <p:stCondLst>
                                            <p:cond delay="999"/>
                                          </p:stCondLst>
                                        </p:cTn>
                                        <p:tgtEl>
                                          <p:spTgt spid="43"/>
                                        </p:tgtEl>
                                        <p:attrNameLst>
                                          <p:attrName>style.visibility</p:attrName>
                                        </p:attrNameLst>
                                      </p:cBhvr>
                                      <p:to>
                                        <p:strVal val="hidden"/>
                                      </p:to>
                                    </p:set>
                                  </p:childTnLst>
                                </p:cTn>
                              </p:par>
                              <p:par>
                                <p:cTn id="117" presetID="10" presetClass="exit" presetSubtype="0" fill="hold" grpId="2" nodeType="withEffect">
                                  <p:stCondLst>
                                    <p:cond delay="0"/>
                                  </p:stCondLst>
                                  <p:childTnLst>
                                    <p:animEffect transition="out" filter="fade">
                                      <p:cBhvr>
                                        <p:cTn id="118" dur="1000"/>
                                        <p:tgtEl>
                                          <p:spTgt spid="44"/>
                                        </p:tgtEl>
                                      </p:cBhvr>
                                    </p:animEffect>
                                    <p:set>
                                      <p:cBhvr>
                                        <p:cTn id="119" dur="1" fill="hold">
                                          <p:stCondLst>
                                            <p:cond delay="9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5" grpId="0" animBg="1"/>
      <p:bldP spid="6" grpId="0" animBg="1"/>
      <p:bldP spid="15" grpId="0" animBg="1"/>
      <p:bldP spid="33" grpId="0" animBg="1"/>
      <p:bldP spid="25" grpId="0" animBg="1"/>
      <p:bldP spid="28" grpId="0" animBg="1"/>
      <p:bldP spid="35" grpId="0" animBg="1"/>
      <p:bldP spid="36" grpId="0" animBg="1"/>
      <p:bldP spid="37" grpId="1"/>
      <p:bldP spid="38" grpId="0" animBg="1"/>
      <p:bldP spid="38"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2" animBg="1"/>
      <p:bldP spid="48"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2862322"/>
          </a:xfrm>
          <a:prstGeom prst="rect">
            <a:avLst/>
          </a:prstGeom>
        </p:spPr>
        <p:txBody>
          <a:bodyPr wrap="square">
            <a:spAutoFit/>
          </a:bodyPr>
          <a:lstStyle/>
          <a:p>
            <a:r>
              <a:rPr lang="en-US" dirty="0" smtClean="0">
                <a:hlinkClick r:id="rId2"/>
              </a:rPr>
              <a:t>https://mormonmigration.lib.byu.edu/explore/</a:t>
            </a:r>
            <a:endParaRPr lang="en-US" dirty="0" smtClean="0"/>
          </a:p>
          <a:p>
            <a:pPr fontAlgn="base"/>
            <a:r>
              <a:rPr lang="en-US" dirty="0" smtClean="0"/>
              <a:t>	</a:t>
            </a:r>
            <a:r>
              <a:rPr lang="en-US" b="1" dirty="0" smtClean="0"/>
              <a:t>Colonizing the Great Basin</a:t>
            </a:r>
          </a:p>
          <a:p>
            <a:pPr fontAlgn="base"/>
            <a:r>
              <a:rPr lang="en-US" dirty="0" smtClean="0"/>
              <a:t>	“But the largest brigade commenced a systematic program of exploration, beginning with the Salt Lake Valley and then proceeding to Tooele Valley to the west, Weber and Ogden valleys to the north , Utah Valley to the south, and other nearby areas. The goal was to find suitable areas where the 16,000 Latter-day Saints poised on the banks of the Missouri River </a:t>
            </a:r>
          </a:p>
          <a:p>
            <a:pPr fontAlgn="base"/>
            <a:r>
              <a:rPr lang="en-US" dirty="0" smtClean="0"/>
              <a:t>could settle.  Within a year or two a large exploring company was dispatched to southern Utah and across southern Nevada to southern California. They found iron in southern Utah, and oases and springs along their route, and laid the basis for many future Latter-day Saint settlements.</a:t>
            </a:r>
          </a:p>
          <a:p>
            <a:endParaRPr lang="en-US" dirty="0" smtClean="0"/>
          </a:p>
        </p:txBody>
      </p:sp>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524315"/>
          </a:xfrm>
          <a:prstGeom prst="rect">
            <a:avLst/>
          </a:prstGeom>
        </p:spPr>
        <p:txBody>
          <a:bodyPr wrap="square">
            <a:spAutoFit/>
          </a:bodyPr>
          <a:lstStyle/>
          <a:p>
            <a:r>
              <a:rPr lang="en-US" dirty="0" smtClean="0">
                <a:hlinkClick r:id="rId2"/>
              </a:rPr>
              <a:t>https://graftonheritage.org/history-settlement/</a:t>
            </a:r>
            <a:endParaRPr lang="en-US" dirty="0" smtClean="0"/>
          </a:p>
          <a:p>
            <a:r>
              <a:rPr lang="en-US" dirty="0" smtClean="0"/>
              <a:t>	Between 1847 and 1900, Mormons settled perhaps 500 Mormon villages throughout the west in an effort to claim territory and secure resources for self-sufficiency. Skilled craftsmen and volunteers were called on colonizing missions. For example, in 1851 the villages of </a:t>
            </a:r>
            <a:r>
              <a:rPr lang="en-US" b="1" dirty="0" smtClean="0"/>
              <a:t>CEDAR CITY AND PAROWAN </a:t>
            </a:r>
            <a:r>
              <a:rPr lang="en-US" dirty="0" smtClean="0"/>
              <a:t>were settled as part of the </a:t>
            </a:r>
            <a:r>
              <a:rPr lang="en-US" b="1" dirty="0" smtClean="0"/>
              <a:t>IRON MISSION</a:t>
            </a:r>
            <a:r>
              <a:rPr lang="en-US" dirty="0" smtClean="0"/>
              <a:t>. Importing iron from the U.S. was difficult and expensive, and when iron deposits were discovered in hills near what is now Cedar City, Young issued the Iron Mission call, and the faithful answered. Brigham Young also reasoned that the warm land south of Cedar City might, if irrigated, produce another costly and U.S.-dependent staple: cotton. He was right. Cotton flourished in an experiment at Santa Clara (1854), and Young sent numerous families to Utah’s “Dixie” as part of the Cotton Mission. To grow cotton, or anything else, pioneers needed two things—land flat enough to farm and water enough to irrigate it—and both were scarce in the Utah Territory. Ten farming settlements grew along the upper Virgin River in the only places they could: Virgin (1857), Grafton (1859), Adventure (1860), </a:t>
            </a:r>
            <a:r>
              <a:rPr lang="en-US" dirty="0" err="1" smtClean="0"/>
              <a:t>Duncans</a:t>
            </a:r>
            <a:r>
              <a:rPr lang="en-US" dirty="0" smtClean="0"/>
              <a:t> Retreat and Northup (1861), and </a:t>
            </a:r>
            <a:r>
              <a:rPr lang="en-US" dirty="0" err="1" smtClean="0"/>
              <a:t>Shunesburg</a:t>
            </a:r>
            <a:r>
              <a:rPr lang="en-US" dirty="0" smtClean="0"/>
              <a:t>, Rockville and Springdale (1862).</a:t>
            </a:r>
          </a:p>
          <a:p>
            <a:r>
              <a:rPr lang="en-US" dirty="0" smtClean="0"/>
              <a:t>	</a:t>
            </a:r>
            <a:endParaRPr lang="en-US" dirty="0"/>
          </a:p>
        </p:txBody>
      </p:sp>
      <p:sp>
        <p:nvSpPr>
          <p:cNvPr id="3" name="Rectangle 2"/>
          <p:cNvSpPr/>
          <p:nvPr/>
        </p:nvSpPr>
        <p:spPr>
          <a:xfrm>
            <a:off x="0" y="4267200"/>
            <a:ext cx="9144000" cy="2031325"/>
          </a:xfrm>
          <a:prstGeom prst="rect">
            <a:avLst/>
          </a:prstGeom>
        </p:spPr>
        <p:txBody>
          <a:bodyPr wrap="square">
            <a:spAutoFit/>
          </a:bodyPr>
          <a:lstStyle/>
          <a:p>
            <a:r>
              <a:rPr lang="en-US" dirty="0" smtClean="0">
                <a:hlinkClick r:id="rId3"/>
              </a:rPr>
              <a:t>https://www.uen.org/utah_history_encyclopedia/p/PAROWAN.shtml</a:t>
            </a:r>
            <a:endParaRPr lang="en-US" dirty="0" smtClean="0"/>
          </a:p>
          <a:p>
            <a:r>
              <a:rPr lang="en-US" dirty="0" smtClean="0"/>
              <a:t>	 </a:t>
            </a:r>
            <a:r>
              <a:rPr lang="en-US" b="1" dirty="0" smtClean="0"/>
              <a:t>PAROWAN</a:t>
            </a:r>
            <a:r>
              <a:rPr lang="en-US" dirty="0" smtClean="0"/>
              <a:t> was founded on 13 January 1851, just twelve months after Parley P. Pratt and members of his exploring party discovered the Little Salt Lake Valley and nearby deposits of iron ore. On 8 January 1850 Pratt had raised a liberty pole at Heap's Spring and dedicated the site as "The City of Little Salt Lake." Based on Pratt's exploration report, Brigham Young called for the establishment of settlements in the area to produce much-needed iron implements for the pioneer state.</a:t>
            </a:r>
            <a:endParaRPr lang="en-US" dirty="0"/>
          </a:p>
        </p:txBody>
      </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18" name="Group 35"/>
          <p:cNvGrpSpPr/>
          <p:nvPr/>
        </p:nvGrpSpPr>
        <p:grpSpPr>
          <a:xfrm>
            <a:off x="21351" y="928596"/>
            <a:ext cx="9711586" cy="6158004"/>
            <a:chOff x="-152400" y="803564"/>
            <a:chExt cx="9908770" cy="6283036"/>
          </a:xfrm>
        </p:grpSpPr>
        <p:grpSp>
          <p:nvGrpSpPr>
            <p:cNvPr id="19"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6" name="Oval 5"/>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8" name="Oval 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9" name="Oval 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2" name="Oval 11"/>
          <p:cNvSpPr>
            <a:spLocks/>
          </p:cNvSpPr>
          <p:nvPr/>
        </p:nvSpPr>
        <p:spPr>
          <a:xfrm>
            <a:off x="5486400" y="1752599"/>
            <a:ext cx="228601" cy="228601"/>
          </a:xfrm>
          <a:prstGeom prst="ellipse">
            <a:avLst/>
          </a:prstGeom>
          <a:solidFill>
            <a:srgbClr val="FF000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p:nvPr/>
        </p:nvSpPr>
        <p:spPr>
          <a:xfrm>
            <a:off x="4572000" y="1981200"/>
            <a:ext cx="381000" cy="3810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28" name="TextBox 27"/>
          <p:cNvSpPr txBox="1"/>
          <p:nvPr/>
        </p:nvSpPr>
        <p:spPr>
          <a:xfrm>
            <a:off x="3733800" y="2590800"/>
            <a:ext cx="1063561"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Provo</a:t>
            </a:r>
            <a:endParaRPr lang="en-US" sz="2400" b="1" dirty="0">
              <a:solidFill>
                <a:srgbClr val="004F8A"/>
              </a:solidFill>
              <a:effectLst>
                <a:outerShdw dist="38100" dir="6600000" algn="ctr" rotWithShape="0">
                  <a:schemeClr val="tx1"/>
                </a:outerShdw>
              </a:effectLst>
            </a:endParaRPr>
          </a:p>
        </p:txBody>
      </p:sp>
      <p:sp>
        <p:nvSpPr>
          <p:cNvPr id="29" name="TextBox 28"/>
          <p:cNvSpPr txBox="1"/>
          <p:nvPr/>
        </p:nvSpPr>
        <p:spPr>
          <a:xfrm>
            <a:off x="685800" y="2514600"/>
            <a:ext cx="1293944" cy="365934"/>
          </a:xfrm>
          <a:prstGeom prst="rect">
            <a:avLst/>
          </a:prstGeom>
          <a:solidFill>
            <a:schemeClr val="bg1"/>
          </a:solidFill>
        </p:spPr>
        <p:txBody>
          <a:bodyPr wrap="none" rtlCol="0">
            <a:spAutoFit/>
          </a:bodyPr>
          <a:lstStyle/>
          <a:p>
            <a:pPr>
              <a:lnSpc>
                <a:spcPts val="2000"/>
              </a:lnSpc>
            </a:pPr>
            <a:r>
              <a:rPr lang="en-US" sz="2400" b="1" dirty="0" smtClean="0">
                <a:solidFill>
                  <a:srgbClr val="004F8A"/>
                </a:solidFill>
                <a:effectLst>
                  <a:outerShdw dist="38100" dir="6600000" algn="ctr" rotWithShape="0">
                    <a:schemeClr val="tx1"/>
                  </a:outerShdw>
                </a:effectLst>
              </a:rPr>
              <a:t>  Genoa  </a:t>
            </a:r>
            <a:endParaRPr lang="en-US" sz="2400" b="1" dirty="0">
              <a:solidFill>
                <a:srgbClr val="004F8A"/>
              </a:solidFill>
              <a:effectLst>
                <a:outerShdw dist="38100" dir="6600000" algn="ctr" rotWithShape="0">
                  <a:schemeClr val="tx1"/>
                </a:outerShdw>
              </a:effectLst>
            </a:endParaRPr>
          </a:p>
        </p:txBody>
      </p:sp>
      <p:sp>
        <p:nvSpPr>
          <p:cNvPr id="30" name="TextBox 29"/>
          <p:cNvSpPr txBox="1"/>
          <p:nvPr/>
        </p:nvSpPr>
        <p:spPr>
          <a:xfrm>
            <a:off x="7848600" y="3276600"/>
            <a:ext cx="1223412" cy="707886"/>
          </a:xfrm>
          <a:prstGeom prst="rect">
            <a:avLst/>
          </a:prstGeom>
          <a:noFill/>
        </p:spPr>
        <p:txBody>
          <a:bodyPr wrap="none" rtlCol="0">
            <a:spAutoFit/>
          </a:bodyPr>
          <a:lstStyle/>
          <a:p>
            <a:r>
              <a:rPr lang="en-US" sz="4000" b="1" dirty="0" smtClean="0">
                <a:ln>
                  <a:solidFill>
                    <a:schemeClr val="tx1"/>
                  </a:solidFill>
                </a:ln>
                <a:solidFill>
                  <a:srgbClr val="FFFF00"/>
                </a:solidFill>
                <a:effectLst>
                  <a:outerShdw dist="76200" dir="7200000" algn="ctr" rotWithShape="0">
                    <a:schemeClr val="tx1"/>
                  </a:outerShdw>
                </a:effectLst>
              </a:rPr>
              <a:t>1847</a:t>
            </a:r>
          </a:p>
        </p:txBody>
      </p:sp>
      <p:sp>
        <p:nvSpPr>
          <p:cNvPr id="31" name="TextBox 30"/>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32" name="TextBox 31"/>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33" name="TextBox 32"/>
          <p:cNvSpPr txBox="1"/>
          <p:nvPr/>
        </p:nvSpPr>
        <p:spPr>
          <a:xfrm>
            <a:off x="7772400" y="4869597"/>
            <a:ext cx="1223412" cy="707886"/>
          </a:xfrm>
          <a:prstGeom prst="rect">
            <a:avLst/>
          </a:prstGeom>
          <a:noFill/>
        </p:spPr>
        <p:txBody>
          <a:bodyPr wrap="none" rtlCol="0">
            <a:spAutoFit/>
          </a:bodyPr>
          <a:lstStyle/>
          <a:p>
            <a:r>
              <a:rPr lang="en-US" sz="4000" b="1" dirty="0" smtClean="0">
                <a:solidFill>
                  <a:srgbClr val="FF0000"/>
                </a:solidFill>
                <a:effectLst>
                  <a:outerShdw dist="50800" dir="7200000" algn="ctr" rotWithShape="0">
                    <a:schemeClr val="tx1"/>
                  </a:outerShdw>
                </a:effectLst>
              </a:rPr>
              <a:t>1853</a:t>
            </a:r>
          </a:p>
        </p:txBody>
      </p:sp>
      <p:sp>
        <p:nvSpPr>
          <p:cNvPr id="34" name="TextBox 33"/>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35" name="TextBox 34"/>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36" name="TextBox 35"/>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37" name="TextBox 36"/>
          <p:cNvSpPr txBox="1"/>
          <p:nvPr/>
        </p:nvSpPr>
        <p:spPr>
          <a:xfrm>
            <a:off x="2286000"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10" name="Oval 9"/>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38" name="TextBox 37"/>
          <p:cNvSpPr txBox="1"/>
          <p:nvPr/>
        </p:nvSpPr>
        <p:spPr>
          <a:xfrm>
            <a:off x="5791200" y="1632387"/>
            <a:ext cx="1772665" cy="348813"/>
          </a:xfrm>
          <a:prstGeom prst="rect">
            <a:avLst/>
          </a:prstGeom>
          <a:solidFill>
            <a:schemeClr val="bg1"/>
          </a:solidFill>
        </p:spPr>
        <p:txBody>
          <a:bodyPr wrap="none" rtlCol="0">
            <a:spAutoFit/>
          </a:bodyPr>
          <a:lstStyle/>
          <a:p>
            <a:pPr>
              <a:lnSpc>
                <a:spcPts val="2000"/>
              </a:lnSpc>
            </a:pPr>
            <a:r>
              <a:rPr lang="en-US" sz="2400" b="1" dirty="0" smtClean="0">
                <a:solidFill>
                  <a:srgbClr val="FF0000"/>
                </a:solidFill>
                <a:effectLst>
                  <a:outerShdw dist="38100" dir="6600000" algn="ctr" rotWithShape="0">
                    <a:schemeClr val="tx1"/>
                  </a:outerShdw>
                </a:effectLst>
              </a:rPr>
              <a:t>Fort Supply  </a:t>
            </a:r>
            <a:endParaRPr lang="en-US" sz="2400" b="1" dirty="0">
              <a:solidFill>
                <a:srgbClr val="FF0000"/>
              </a:solidFill>
              <a:effectLst>
                <a:outerShdw dist="38100" dir="6600000" algn="ctr" rotWithShape="0">
                  <a:schemeClr val="tx1"/>
                </a:outerShdw>
              </a:effectLst>
            </a:endParaRPr>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pic>
        <p:nvPicPr>
          <p:cNvPr id="2050" name="Picture 2"/>
          <p:cNvPicPr>
            <a:picLocks noChangeAspect="1" noChangeArrowheads="1"/>
          </p:cNvPicPr>
          <p:nvPr/>
        </p:nvPicPr>
        <p:blipFill>
          <a:blip r:embed="rId5"/>
          <a:srcRect/>
          <a:stretch>
            <a:fillRect/>
          </a:stretch>
        </p:blipFill>
        <p:spPr bwMode="auto">
          <a:xfrm>
            <a:off x="121680" y="3429000"/>
            <a:ext cx="5898120" cy="3429000"/>
          </a:xfrm>
          <a:prstGeom prst="rect">
            <a:avLst/>
          </a:prstGeom>
          <a:noFill/>
          <a:ln w="38100">
            <a:solidFill>
              <a:schemeClr val="tx1"/>
            </a:solidFill>
            <a:miter lim="800000"/>
            <a:headEnd/>
            <a:tailEnd/>
          </a:ln>
          <a:effectLst/>
        </p:spPr>
      </p:pic>
      <p:sp>
        <p:nvSpPr>
          <p:cNvPr id="41" name="Rectangle 40"/>
          <p:cNvSpPr/>
          <p:nvPr/>
        </p:nvSpPr>
        <p:spPr>
          <a:xfrm>
            <a:off x="0" y="762000"/>
            <a:ext cx="7467600" cy="1785104"/>
          </a:xfrm>
          <a:prstGeom prst="rect">
            <a:avLst/>
          </a:prstGeom>
          <a:solidFill>
            <a:schemeClr val="bg1"/>
          </a:solidFill>
        </p:spPr>
        <p:txBody>
          <a:bodyPr wrap="square">
            <a:spAutoFit/>
          </a:bodyPr>
          <a:lstStyle/>
          <a:p>
            <a:pPr>
              <a:lnSpc>
                <a:spcPts val="4400"/>
              </a:lnSpc>
            </a:pPr>
            <a:r>
              <a:rPr lang="en-US" sz="3200" dirty="0" smtClean="0">
                <a:solidFill>
                  <a:srgbClr val="004F8A"/>
                </a:solidFill>
                <a:effectLst>
                  <a:outerShdw dist="38100" dir="7200000" algn="ctr" rotWithShape="0">
                    <a:schemeClr val="tx1"/>
                  </a:outerShdw>
                </a:effectLst>
              </a:rPr>
              <a:t>  -  1</a:t>
            </a:r>
            <a:r>
              <a:rPr lang="en-US" sz="3200" baseline="30000" dirty="0" smtClean="0">
                <a:solidFill>
                  <a:srgbClr val="004F8A"/>
                </a:solidFill>
                <a:effectLst>
                  <a:outerShdw dist="38100" dir="7200000" algn="ctr" rotWithShape="0">
                    <a:schemeClr val="tx1"/>
                  </a:outerShdw>
                </a:effectLst>
              </a:rPr>
              <a:t>st</a:t>
            </a:r>
            <a:r>
              <a:rPr lang="en-US" sz="3200" dirty="0" smtClean="0">
                <a:solidFill>
                  <a:srgbClr val="004F8A"/>
                </a:solidFill>
                <a:effectLst>
                  <a:outerShdw dist="38100" dir="7200000" algn="ctr" rotWithShape="0">
                    <a:schemeClr val="tx1"/>
                  </a:outerShdw>
                </a:effectLst>
              </a:rPr>
              <a:t> Mormon settlement outside SLV</a:t>
            </a:r>
          </a:p>
          <a:p>
            <a:pPr>
              <a:lnSpc>
                <a:spcPts val="4400"/>
              </a:lnSpc>
            </a:pPr>
            <a:r>
              <a:rPr lang="en-US" sz="3200" dirty="0" smtClean="0">
                <a:solidFill>
                  <a:srgbClr val="004F8A"/>
                </a:solidFill>
                <a:effectLst>
                  <a:outerShdw dist="38100" dir="7200000" algn="ctr" rotWithShape="0">
                    <a:schemeClr val="tx1"/>
                  </a:outerShdw>
                </a:effectLst>
              </a:rPr>
              <a:t>  -  fruit orchards, trees, and gardens</a:t>
            </a:r>
          </a:p>
          <a:p>
            <a:pPr>
              <a:lnSpc>
                <a:spcPts val="4400"/>
              </a:lnSpc>
            </a:pPr>
            <a:r>
              <a:rPr lang="en-US" sz="3200" dirty="0" smtClean="0">
                <a:solidFill>
                  <a:srgbClr val="004F8A"/>
                </a:solidFill>
                <a:effectLst>
                  <a:outerShdw dist="38100" dir="7200000" algn="ctr" rotWithShape="0">
                    <a:schemeClr val="tx1"/>
                  </a:outerShdw>
                </a:effectLst>
              </a:rPr>
              <a:t>  -  1860s - Provo Woolen Mills</a:t>
            </a:r>
          </a:p>
        </p:txBody>
      </p:sp>
      <p:sp>
        <p:nvSpPr>
          <p:cNvPr id="5" name="Oval 4"/>
          <p:cNvSpPr>
            <a:spLocks/>
          </p:cNvSpPr>
          <p:nvPr/>
        </p:nvSpPr>
        <p:spPr>
          <a:xfrm>
            <a:off x="4724400" y="24384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8" name="Rectangle 47"/>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43" name="Rectangle 42"/>
          <p:cNvSpPr/>
          <p:nvPr/>
        </p:nvSpPr>
        <p:spPr>
          <a:xfrm>
            <a:off x="7620000" y="762000"/>
            <a:ext cx="1143000" cy="584775"/>
          </a:xfrm>
          <a:prstGeom prst="rect">
            <a:avLst/>
          </a:prstGeom>
          <a:solidFill>
            <a:schemeClr val="bg1"/>
          </a:solidFill>
        </p:spPr>
        <p:txBody>
          <a:bodyPr wrap="square">
            <a:spAutoFit/>
          </a:bodyPr>
          <a:lstStyle/>
          <a:p>
            <a:r>
              <a:rPr lang="en-US" sz="3200" b="1" dirty="0" smtClean="0"/>
              <a:t>food</a:t>
            </a:r>
          </a:p>
        </p:txBody>
      </p:sp>
      <p:sp>
        <p:nvSpPr>
          <p:cNvPr id="52" name="Rectangle 51"/>
          <p:cNvSpPr/>
          <p:nvPr/>
        </p:nvSpPr>
        <p:spPr>
          <a:xfrm>
            <a:off x="838200" y="2844225"/>
            <a:ext cx="1752600" cy="646331"/>
          </a:xfrm>
          <a:prstGeom prst="rect">
            <a:avLst/>
          </a:prstGeom>
          <a:solidFill>
            <a:schemeClr val="bg1"/>
          </a:solidFill>
        </p:spPr>
        <p:txBody>
          <a:bodyPr wrap="square">
            <a:spAutoFit/>
          </a:bodyPr>
          <a:lstStyle/>
          <a:p>
            <a:r>
              <a:rPr lang="en-US" sz="3600" b="1" dirty="0" smtClean="0">
                <a:solidFill>
                  <a:srgbClr val="004F8A"/>
                </a:solidFill>
              </a:rPr>
              <a:t>income</a:t>
            </a:r>
          </a:p>
        </p:txBody>
      </p:sp>
      <p:sp>
        <p:nvSpPr>
          <p:cNvPr id="7" name="Oval 6"/>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6" name="Rectangle 45"/>
          <p:cNvSpPr/>
          <p:nvPr/>
        </p:nvSpPr>
        <p:spPr>
          <a:xfrm>
            <a:off x="7620000" y="2362200"/>
            <a:ext cx="1524000" cy="584775"/>
          </a:xfrm>
          <a:prstGeom prst="rect">
            <a:avLst/>
          </a:prstGeom>
          <a:solidFill>
            <a:schemeClr val="bg1"/>
          </a:solidFill>
        </p:spPr>
        <p:txBody>
          <a:bodyPr wrap="square">
            <a:spAutoFit/>
          </a:bodyPr>
          <a:lstStyle/>
          <a:p>
            <a:r>
              <a:rPr lang="en-US" sz="3200" b="1" dirty="0" smtClean="0"/>
              <a:t>income</a:t>
            </a:r>
          </a:p>
        </p:txBody>
      </p:sp>
      <p:sp>
        <p:nvSpPr>
          <p:cNvPr id="47" name="Rectangle 46"/>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1"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fltVal val="0"/>
                                          </p:val>
                                        </p:tav>
                                        <p:tav tm="100000">
                                          <p:val>
                                            <p:strVal val="#ppt_w"/>
                                          </p:val>
                                        </p:tav>
                                      </p:tavLst>
                                    </p:anim>
                                    <p:anim calcmode="lin" valueType="num">
                                      <p:cBhvr>
                                        <p:cTn id="8" dur="1000" fill="hold"/>
                                        <p:tgtEl>
                                          <p:spTgt spid="31"/>
                                        </p:tgtEl>
                                        <p:attrNameLst>
                                          <p:attrName>ppt_h</p:attrName>
                                        </p:attrNameLst>
                                      </p:cBhvr>
                                      <p:tavLst>
                                        <p:tav tm="0">
                                          <p:val>
                                            <p:fltVal val="0"/>
                                          </p:val>
                                        </p:tav>
                                        <p:tav tm="100000">
                                          <p:val>
                                            <p:strVal val="#ppt_h"/>
                                          </p:val>
                                        </p:tav>
                                      </p:tavLst>
                                    </p:anim>
                                    <p:animEffect transition="in" filter="fade">
                                      <p:cBhvr>
                                        <p:cTn id="9" dur="1000"/>
                                        <p:tgtEl>
                                          <p:spTgt spid="31"/>
                                        </p:tgtEl>
                                      </p:cBhvr>
                                    </p:animEffect>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anim calcmode="lin" valueType="num">
                                      <p:cBhvr>
                                        <p:cTn id="19" dur="1000" fill="hold"/>
                                        <p:tgtEl>
                                          <p:spTgt spid="7"/>
                                        </p:tgtEl>
                                        <p:attrNameLst>
                                          <p:attrName>ppt_x</p:attrName>
                                        </p:attrNameLst>
                                      </p:cBhvr>
                                      <p:tavLst>
                                        <p:tav tm="0">
                                          <p:val>
                                            <p:strVal val="#ppt_x"/>
                                          </p:val>
                                        </p:tav>
                                        <p:tav tm="100000">
                                          <p:val>
                                            <p:strVal val="#ppt_x"/>
                                          </p:val>
                                        </p:tav>
                                      </p:tavLst>
                                    </p:anim>
                                    <p:anim calcmode="lin" valueType="num">
                                      <p:cBhvr>
                                        <p:cTn id="20" dur="1000" fill="hold"/>
                                        <p:tgtEl>
                                          <p:spTgt spid="7"/>
                                        </p:tgtEl>
                                        <p:attrNameLst>
                                          <p:attrName>ppt_y</p:attrName>
                                        </p:attrNameLst>
                                      </p:cBhvr>
                                      <p:tavLst>
                                        <p:tav tm="0">
                                          <p:val>
                                            <p:strVal val="#ppt_y-.1"/>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1000"/>
                                        <p:tgtEl>
                                          <p:spTgt spid="28"/>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1000"/>
                                        <p:tgtEl>
                                          <p:spTgt spid="29"/>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0" fill="hold" grpId="1" nodeType="click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p:cTn id="31" dur="1000" fill="hold"/>
                                        <p:tgtEl>
                                          <p:spTgt spid="32"/>
                                        </p:tgtEl>
                                        <p:attrNameLst>
                                          <p:attrName>ppt_w</p:attrName>
                                        </p:attrNameLst>
                                      </p:cBhvr>
                                      <p:tavLst>
                                        <p:tav tm="0">
                                          <p:val>
                                            <p:fltVal val="0"/>
                                          </p:val>
                                        </p:tav>
                                        <p:tav tm="100000">
                                          <p:val>
                                            <p:strVal val="#ppt_w"/>
                                          </p:val>
                                        </p:tav>
                                      </p:tavLst>
                                    </p:anim>
                                    <p:anim calcmode="lin" valueType="num">
                                      <p:cBhvr>
                                        <p:cTn id="32" dur="1000" fill="hold"/>
                                        <p:tgtEl>
                                          <p:spTgt spid="32"/>
                                        </p:tgtEl>
                                        <p:attrNameLst>
                                          <p:attrName>ppt_h</p:attrName>
                                        </p:attrNameLst>
                                      </p:cBhvr>
                                      <p:tavLst>
                                        <p:tav tm="0">
                                          <p:val>
                                            <p:fltVal val="0"/>
                                          </p:val>
                                        </p:tav>
                                        <p:tav tm="100000">
                                          <p:val>
                                            <p:strVal val="#ppt_h"/>
                                          </p:val>
                                        </p:tav>
                                      </p:tavLst>
                                    </p:anim>
                                    <p:animEffect transition="in" filter="fade">
                                      <p:cBhvr>
                                        <p:cTn id="33" dur="1000"/>
                                        <p:tgtEl>
                                          <p:spTgt spid="32"/>
                                        </p:tgtEl>
                                      </p:cBhvr>
                                    </p:animEffect>
                                  </p:childTnLst>
                                </p:cTn>
                              </p:par>
                            </p:childTnLst>
                          </p:cTn>
                        </p:par>
                        <p:par>
                          <p:cTn id="34" fill="hold">
                            <p:stCondLst>
                              <p:cond delay="1000"/>
                            </p:stCondLst>
                            <p:childTnLst>
                              <p:par>
                                <p:cTn id="35" presetID="42" presetClass="entr" presetSubtype="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anim calcmode="lin" valueType="num">
                                      <p:cBhvr>
                                        <p:cTn id="38" dur="1000" fill="hold"/>
                                        <p:tgtEl>
                                          <p:spTgt spid="10"/>
                                        </p:tgtEl>
                                        <p:attrNameLst>
                                          <p:attrName>ppt_x</p:attrName>
                                        </p:attrNameLst>
                                      </p:cBhvr>
                                      <p:tavLst>
                                        <p:tav tm="0">
                                          <p:val>
                                            <p:strVal val="#ppt_x"/>
                                          </p:val>
                                        </p:tav>
                                        <p:tav tm="100000">
                                          <p:val>
                                            <p:strVal val="#ppt_x"/>
                                          </p:val>
                                        </p:tav>
                                      </p:tavLst>
                                    </p:anim>
                                    <p:anim calcmode="lin" valueType="num">
                                      <p:cBhvr>
                                        <p:cTn id="39" dur="1000" fill="hold"/>
                                        <p:tgtEl>
                                          <p:spTgt spid="10"/>
                                        </p:tgtEl>
                                        <p:attrNameLst>
                                          <p:attrName>ppt_y</p:attrName>
                                        </p:attrNameLst>
                                      </p:cBhvr>
                                      <p:tavLst>
                                        <p:tav tm="0">
                                          <p:val>
                                            <p:strVal val="#ppt_y+.1"/>
                                          </p:val>
                                        </p:tav>
                                        <p:tav tm="100000">
                                          <p:val>
                                            <p:strVal val="#ppt_y"/>
                                          </p:val>
                                        </p:tav>
                                      </p:tavLst>
                                    </p:anim>
                                  </p:childTnLst>
                                </p:cTn>
                              </p:par>
                              <p:par>
                                <p:cTn id="40" presetID="47" presetClass="entr" presetSubtype="0" fill="hold" grpId="0" nodeType="with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1000"/>
                                        <p:tgtEl>
                                          <p:spTgt spid="6"/>
                                        </p:tgtEl>
                                      </p:cBhvr>
                                    </p:animEffect>
                                    <p:anim calcmode="lin" valueType="num">
                                      <p:cBhvr>
                                        <p:cTn id="43" dur="1000" fill="hold"/>
                                        <p:tgtEl>
                                          <p:spTgt spid="6"/>
                                        </p:tgtEl>
                                        <p:attrNameLst>
                                          <p:attrName>ppt_x</p:attrName>
                                        </p:attrNameLst>
                                      </p:cBhvr>
                                      <p:tavLst>
                                        <p:tav tm="0">
                                          <p:val>
                                            <p:strVal val="#ppt_x"/>
                                          </p:val>
                                        </p:tav>
                                        <p:tav tm="100000">
                                          <p:val>
                                            <p:strVal val="#ppt_x"/>
                                          </p:val>
                                        </p:tav>
                                      </p:tavLst>
                                    </p:anim>
                                    <p:anim calcmode="lin" valueType="num">
                                      <p:cBhvr>
                                        <p:cTn id="44" dur="1000" fill="hold"/>
                                        <p:tgtEl>
                                          <p:spTgt spid="6"/>
                                        </p:tgtEl>
                                        <p:attrNameLst>
                                          <p:attrName>ppt_y</p:attrName>
                                        </p:attrNameLst>
                                      </p:cBhvr>
                                      <p:tavLst>
                                        <p:tav tm="0">
                                          <p:val>
                                            <p:strVal val="#ppt_y-.1"/>
                                          </p:val>
                                        </p:tav>
                                        <p:tav tm="100000">
                                          <p:val>
                                            <p:strVal val="#ppt_y"/>
                                          </p:val>
                                        </p:tav>
                                      </p:tavLst>
                                    </p:anim>
                                  </p:childTnLst>
                                </p:cTn>
                              </p:par>
                              <p:par>
                                <p:cTn id="45" presetID="47"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1000"/>
                                        <p:tgtEl>
                                          <p:spTgt spid="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1000"/>
                                        <p:tgtEl>
                                          <p:spTgt spid="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fade">
                                      <p:cBhvr>
                                        <p:cTn id="61" dur="1000"/>
                                        <p:tgtEl>
                                          <p:spTgt spid="37"/>
                                        </p:tgtEl>
                                      </p:cBhvr>
                                    </p:animEffect>
                                  </p:childTnLst>
                                </p:cTn>
                              </p:par>
                              <p:par>
                                <p:cTn id="62" presetID="47" presetClass="entr" presetSubtype="0"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1000"/>
                                        <p:tgtEl>
                                          <p:spTgt spid="9"/>
                                        </p:tgtEl>
                                      </p:cBhvr>
                                    </p:animEffect>
                                    <p:anim calcmode="lin" valueType="num">
                                      <p:cBhvr>
                                        <p:cTn id="65" dur="1000" fill="hold"/>
                                        <p:tgtEl>
                                          <p:spTgt spid="9"/>
                                        </p:tgtEl>
                                        <p:attrNameLst>
                                          <p:attrName>ppt_x</p:attrName>
                                        </p:attrNameLst>
                                      </p:cBhvr>
                                      <p:tavLst>
                                        <p:tav tm="0">
                                          <p:val>
                                            <p:strVal val="#ppt_x"/>
                                          </p:val>
                                        </p:tav>
                                        <p:tav tm="100000">
                                          <p:val>
                                            <p:strVal val="#ppt_x"/>
                                          </p:val>
                                        </p:tav>
                                      </p:tavLst>
                                    </p:anim>
                                    <p:anim calcmode="lin" valueType="num">
                                      <p:cBhvr>
                                        <p:cTn id="6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53" presetClass="entr" presetSubtype="0" fill="hold" grpId="1" nodeType="click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p:cTn id="71" dur="1000" fill="hold"/>
                                        <p:tgtEl>
                                          <p:spTgt spid="33"/>
                                        </p:tgtEl>
                                        <p:attrNameLst>
                                          <p:attrName>ppt_w</p:attrName>
                                        </p:attrNameLst>
                                      </p:cBhvr>
                                      <p:tavLst>
                                        <p:tav tm="0">
                                          <p:val>
                                            <p:fltVal val="0"/>
                                          </p:val>
                                        </p:tav>
                                        <p:tav tm="100000">
                                          <p:val>
                                            <p:strVal val="#ppt_w"/>
                                          </p:val>
                                        </p:tav>
                                      </p:tavLst>
                                    </p:anim>
                                    <p:anim calcmode="lin" valueType="num">
                                      <p:cBhvr>
                                        <p:cTn id="72" dur="1000" fill="hold"/>
                                        <p:tgtEl>
                                          <p:spTgt spid="33"/>
                                        </p:tgtEl>
                                        <p:attrNameLst>
                                          <p:attrName>ppt_h</p:attrName>
                                        </p:attrNameLst>
                                      </p:cBhvr>
                                      <p:tavLst>
                                        <p:tav tm="0">
                                          <p:val>
                                            <p:fltVal val="0"/>
                                          </p:val>
                                        </p:tav>
                                        <p:tav tm="100000">
                                          <p:val>
                                            <p:strVal val="#ppt_h"/>
                                          </p:val>
                                        </p:tav>
                                      </p:tavLst>
                                    </p:anim>
                                    <p:animEffect transition="in" filter="fade">
                                      <p:cBhvr>
                                        <p:cTn id="73" dur="1000"/>
                                        <p:tgtEl>
                                          <p:spTgt spid="33"/>
                                        </p:tgtEl>
                                      </p:cBhvr>
                                    </p:animEffect>
                                  </p:childTnLst>
                                </p:cTn>
                              </p:par>
                            </p:childTnLst>
                          </p:cTn>
                        </p:par>
                        <p:par>
                          <p:cTn id="74" fill="hold">
                            <p:stCondLst>
                              <p:cond delay="1000"/>
                            </p:stCondLst>
                            <p:childTnLst>
                              <p:par>
                                <p:cTn id="75" presetID="54" presetClass="entr" presetSubtype="0" accel="100000" fill="hold" grpId="0"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p:cTn id="77" dur="1000" fill="hold"/>
                                        <p:tgtEl>
                                          <p:spTgt spid="12"/>
                                        </p:tgtEl>
                                        <p:attrNameLst>
                                          <p:attrName>ppt_w</p:attrName>
                                        </p:attrNameLst>
                                      </p:cBhvr>
                                      <p:tavLst>
                                        <p:tav tm="0">
                                          <p:val>
                                            <p:strVal val="#ppt_w*0.05"/>
                                          </p:val>
                                        </p:tav>
                                        <p:tav tm="100000">
                                          <p:val>
                                            <p:strVal val="#ppt_w"/>
                                          </p:val>
                                        </p:tav>
                                      </p:tavLst>
                                    </p:anim>
                                    <p:anim calcmode="lin" valueType="num">
                                      <p:cBhvr>
                                        <p:cTn id="78" dur="1000" fill="hold"/>
                                        <p:tgtEl>
                                          <p:spTgt spid="12"/>
                                        </p:tgtEl>
                                        <p:attrNameLst>
                                          <p:attrName>ppt_h</p:attrName>
                                        </p:attrNameLst>
                                      </p:cBhvr>
                                      <p:tavLst>
                                        <p:tav tm="0">
                                          <p:val>
                                            <p:strVal val="#ppt_h"/>
                                          </p:val>
                                        </p:tav>
                                        <p:tav tm="100000">
                                          <p:val>
                                            <p:strVal val="#ppt_h"/>
                                          </p:val>
                                        </p:tav>
                                      </p:tavLst>
                                    </p:anim>
                                    <p:anim calcmode="lin" valueType="num">
                                      <p:cBhvr>
                                        <p:cTn id="79" dur="1000" fill="hold"/>
                                        <p:tgtEl>
                                          <p:spTgt spid="12"/>
                                        </p:tgtEl>
                                        <p:attrNameLst>
                                          <p:attrName>ppt_x</p:attrName>
                                        </p:attrNameLst>
                                      </p:cBhvr>
                                      <p:tavLst>
                                        <p:tav tm="0">
                                          <p:val>
                                            <p:strVal val="#ppt_x-.2"/>
                                          </p:val>
                                        </p:tav>
                                        <p:tav tm="100000">
                                          <p:val>
                                            <p:strVal val="#ppt_x"/>
                                          </p:val>
                                        </p:tav>
                                      </p:tavLst>
                                    </p:anim>
                                    <p:anim calcmode="lin" valueType="num">
                                      <p:cBhvr>
                                        <p:cTn id="80" dur="1000" fill="hold"/>
                                        <p:tgtEl>
                                          <p:spTgt spid="12"/>
                                        </p:tgtEl>
                                        <p:attrNameLst>
                                          <p:attrName>ppt_y</p:attrName>
                                        </p:attrNameLst>
                                      </p:cBhvr>
                                      <p:tavLst>
                                        <p:tav tm="0">
                                          <p:val>
                                            <p:strVal val="#ppt_y"/>
                                          </p:val>
                                        </p:tav>
                                        <p:tav tm="100000">
                                          <p:val>
                                            <p:strVal val="#ppt_y"/>
                                          </p:val>
                                        </p:tav>
                                      </p:tavLst>
                                    </p:anim>
                                    <p:animEffect transition="in" filter="fade">
                                      <p:cBhvr>
                                        <p:cTn id="81" dur="1000"/>
                                        <p:tgtEl>
                                          <p:spTgt spid="1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8"/>
                                        </p:tgtEl>
                                        <p:attrNameLst>
                                          <p:attrName>style.visibility</p:attrName>
                                        </p:attrNameLst>
                                      </p:cBhvr>
                                      <p:to>
                                        <p:strVal val="visible"/>
                                      </p:to>
                                    </p:set>
                                    <p:animEffect transition="in" filter="fade">
                                      <p:cBhvr>
                                        <p:cTn id="84" dur="1000"/>
                                        <p:tgtEl>
                                          <p:spTgt spid="38"/>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xit" presetSubtype="0" fill="hold" grpId="0" nodeType="clickEffect">
                                  <p:stCondLst>
                                    <p:cond delay="0"/>
                                  </p:stCondLst>
                                  <p:childTnLst>
                                    <p:animEffect transition="out" filter="fade">
                                      <p:cBhvr>
                                        <p:cTn id="88" dur="1000"/>
                                        <p:tgtEl>
                                          <p:spTgt spid="30"/>
                                        </p:tgtEl>
                                      </p:cBhvr>
                                    </p:animEffect>
                                    <p:set>
                                      <p:cBhvr>
                                        <p:cTn id="89" dur="1" fill="hold">
                                          <p:stCondLst>
                                            <p:cond delay="999"/>
                                          </p:stCondLst>
                                        </p:cTn>
                                        <p:tgtEl>
                                          <p:spTgt spid="30"/>
                                        </p:tgtEl>
                                        <p:attrNameLst>
                                          <p:attrName>style.visibility</p:attrName>
                                        </p:attrNameLst>
                                      </p:cBhvr>
                                      <p:to>
                                        <p:strVal val="hidden"/>
                                      </p:to>
                                    </p:set>
                                  </p:childTnLst>
                                </p:cTn>
                              </p:par>
                              <p:par>
                                <p:cTn id="90" presetID="10" presetClass="exit" presetSubtype="0" fill="hold" grpId="0" nodeType="withEffect">
                                  <p:stCondLst>
                                    <p:cond delay="0"/>
                                  </p:stCondLst>
                                  <p:childTnLst>
                                    <p:animEffect transition="out" filter="fade">
                                      <p:cBhvr>
                                        <p:cTn id="91" dur="1000"/>
                                        <p:tgtEl>
                                          <p:spTgt spid="32"/>
                                        </p:tgtEl>
                                      </p:cBhvr>
                                    </p:animEffect>
                                    <p:set>
                                      <p:cBhvr>
                                        <p:cTn id="92" dur="1" fill="hold">
                                          <p:stCondLst>
                                            <p:cond delay="999"/>
                                          </p:stCondLst>
                                        </p:cTn>
                                        <p:tgtEl>
                                          <p:spTgt spid="32"/>
                                        </p:tgtEl>
                                        <p:attrNameLst>
                                          <p:attrName>style.visibility</p:attrName>
                                        </p:attrNameLst>
                                      </p:cBhvr>
                                      <p:to>
                                        <p:strVal val="hidden"/>
                                      </p:to>
                                    </p:set>
                                  </p:childTnLst>
                                </p:cTn>
                              </p:par>
                              <p:par>
                                <p:cTn id="93" presetID="10" presetClass="exit" presetSubtype="0" fill="hold" grpId="0" nodeType="withEffect">
                                  <p:stCondLst>
                                    <p:cond delay="0"/>
                                  </p:stCondLst>
                                  <p:childTnLst>
                                    <p:animEffect transition="out" filter="fade">
                                      <p:cBhvr>
                                        <p:cTn id="94" dur="1000"/>
                                        <p:tgtEl>
                                          <p:spTgt spid="33"/>
                                        </p:tgtEl>
                                      </p:cBhvr>
                                    </p:animEffect>
                                    <p:set>
                                      <p:cBhvr>
                                        <p:cTn id="95" dur="1" fill="hold">
                                          <p:stCondLst>
                                            <p:cond delay="999"/>
                                          </p:stCondLst>
                                        </p:cTn>
                                        <p:tgtEl>
                                          <p:spTgt spid="33"/>
                                        </p:tgtEl>
                                        <p:attrNameLst>
                                          <p:attrName>style.visibility</p:attrName>
                                        </p:attrNameLst>
                                      </p:cBhvr>
                                      <p:to>
                                        <p:strVal val="hidden"/>
                                      </p:to>
                                    </p:set>
                                  </p:childTnLst>
                                </p:cTn>
                              </p:par>
                              <p:par>
                                <p:cTn id="96" presetID="10" presetClass="exit" presetSubtype="0" fill="hold" grpId="1" nodeType="withEffect">
                                  <p:stCondLst>
                                    <p:cond delay="0"/>
                                  </p:stCondLst>
                                  <p:childTnLst>
                                    <p:animEffect transition="out" filter="fade">
                                      <p:cBhvr>
                                        <p:cTn id="97" dur="1000"/>
                                        <p:tgtEl>
                                          <p:spTgt spid="6"/>
                                        </p:tgtEl>
                                      </p:cBhvr>
                                    </p:animEffect>
                                    <p:set>
                                      <p:cBhvr>
                                        <p:cTn id="98" dur="1" fill="hold">
                                          <p:stCondLst>
                                            <p:cond delay="999"/>
                                          </p:stCondLst>
                                        </p:cTn>
                                        <p:tgtEl>
                                          <p:spTgt spid="6"/>
                                        </p:tgtEl>
                                        <p:attrNameLst>
                                          <p:attrName>style.visibility</p:attrName>
                                        </p:attrNameLst>
                                      </p:cBhvr>
                                      <p:to>
                                        <p:strVal val="hidden"/>
                                      </p:to>
                                    </p:set>
                                  </p:childTnLst>
                                </p:cTn>
                              </p:par>
                              <p:par>
                                <p:cTn id="99" presetID="10" presetClass="exit" presetSubtype="0" fill="hold" grpId="1" nodeType="withEffect">
                                  <p:stCondLst>
                                    <p:cond delay="0"/>
                                  </p:stCondLst>
                                  <p:childTnLst>
                                    <p:animEffect transition="out" filter="fade">
                                      <p:cBhvr>
                                        <p:cTn id="100" dur="1000"/>
                                        <p:tgtEl>
                                          <p:spTgt spid="35"/>
                                        </p:tgtEl>
                                      </p:cBhvr>
                                    </p:animEffect>
                                    <p:set>
                                      <p:cBhvr>
                                        <p:cTn id="101" dur="1" fill="hold">
                                          <p:stCondLst>
                                            <p:cond delay="999"/>
                                          </p:stCondLst>
                                        </p:cTn>
                                        <p:tgtEl>
                                          <p:spTgt spid="35"/>
                                        </p:tgtEl>
                                        <p:attrNameLst>
                                          <p:attrName>style.visibility</p:attrName>
                                        </p:attrNameLst>
                                      </p:cBhvr>
                                      <p:to>
                                        <p:strVal val="hidden"/>
                                      </p:to>
                                    </p:set>
                                  </p:childTnLst>
                                </p:cTn>
                              </p:par>
                              <p:par>
                                <p:cTn id="102" presetID="10" presetClass="exit" presetSubtype="0" fill="hold" grpId="1" nodeType="withEffect">
                                  <p:stCondLst>
                                    <p:cond delay="0"/>
                                  </p:stCondLst>
                                  <p:childTnLst>
                                    <p:animEffect transition="out" filter="fade">
                                      <p:cBhvr>
                                        <p:cTn id="103" dur="1000"/>
                                        <p:tgtEl>
                                          <p:spTgt spid="36"/>
                                        </p:tgtEl>
                                      </p:cBhvr>
                                    </p:animEffect>
                                    <p:set>
                                      <p:cBhvr>
                                        <p:cTn id="104" dur="1" fill="hold">
                                          <p:stCondLst>
                                            <p:cond delay="999"/>
                                          </p:stCondLst>
                                        </p:cTn>
                                        <p:tgtEl>
                                          <p:spTgt spid="36"/>
                                        </p:tgtEl>
                                        <p:attrNameLst>
                                          <p:attrName>style.visibility</p:attrName>
                                        </p:attrNameLst>
                                      </p:cBhvr>
                                      <p:to>
                                        <p:strVal val="hidden"/>
                                      </p:to>
                                    </p:set>
                                  </p:childTnLst>
                                </p:cTn>
                              </p:par>
                              <p:par>
                                <p:cTn id="105" presetID="10" presetClass="exit" presetSubtype="0" fill="hold" grpId="1" nodeType="withEffect">
                                  <p:stCondLst>
                                    <p:cond delay="0"/>
                                  </p:stCondLst>
                                  <p:childTnLst>
                                    <p:animEffect transition="out" filter="fade">
                                      <p:cBhvr>
                                        <p:cTn id="106" dur="1000"/>
                                        <p:tgtEl>
                                          <p:spTgt spid="8"/>
                                        </p:tgtEl>
                                      </p:cBhvr>
                                    </p:animEffect>
                                    <p:set>
                                      <p:cBhvr>
                                        <p:cTn id="107" dur="1" fill="hold">
                                          <p:stCondLst>
                                            <p:cond delay="999"/>
                                          </p:stCondLst>
                                        </p:cTn>
                                        <p:tgtEl>
                                          <p:spTgt spid="8"/>
                                        </p:tgtEl>
                                        <p:attrNameLst>
                                          <p:attrName>style.visibility</p:attrName>
                                        </p:attrNameLst>
                                      </p:cBhvr>
                                      <p:to>
                                        <p:strVal val="hidden"/>
                                      </p:to>
                                    </p:set>
                                  </p:childTnLst>
                                </p:cTn>
                              </p:par>
                              <p:par>
                                <p:cTn id="108" presetID="10" presetClass="exit" presetSubtype="0" fill="hold" grpId="1" nodeType="withEffect">
                                  <p:stCondLst>
                                    <p:cond delay="0"/>
                                  </p:stCondLst>
                                  <p:childTnLst>
                                    <p:animEffect transition="out" filter="fade">
                                      <p:cBhvr>
                                        <p:cTn id="109" dur="1000"/>
                                        <p:tgtEl>
                                          <p:spTgt spid="9"/>
                                        </p:tgtEl>
                                      </p:cBhvr>
                                    </p:animEffect>
                                    <p:set>
                                      <p:cBhvr>
                                        <p:cTn id="110" dur="1" fill="hold">
                                          <p:stCondLst>
                                            <p:cond delay="999"/>
                                          </p:stCondLst>
                                        </p:cTn>
                                        <p:tgtEl>
                                          <p:spTgt spid="9"/>
                                        </p:tgtEl>
                                        <p:attrNameLst>
                                          <p:attrName>style.visibility</p:attrName>
                                        </p:attrNameLst>
                                      </p:cBhvr>
                                      <p:to>
                                        <p:strVal val="hidden"/>
                                      </p:to>
                                    </p:set>
                                  </p:childTnLst>
                                </p:cTn>
                              </p:par>
                              <p:par>
                                <p:cTn id="111" presetID="10" presetClass="exit" presetSubtype="0" fill="hold" grpId="1" nodeType="withEffect">
                                  <p:stCondLst>
                                    <p:cond delay="0"/>
                                  </p:stCondLst>
                                  <p:childTnLst>
                                    <p:animEffect transition="out" filter="fade">
                                      <p:cBhvr>
                                        <p:cTn id="112" dur="1000"/>
                                        <p:tgtEl>
                                          <p:spTgt spid="37"/>
                                        </p:tgtEl>
                                      </p:cBhvr>
                                    </p:animEffect>
                                    <p:set>
                                      <p:cBhvr>
                                        <p:cTn id="113" dur="1" fill="hold">
                                          <p:stCondLst>
                                            <p:cond delay="999"/>
                                          </p:stCondLst>
                                        </p:cTn>
                                        <p:tgtEl>
                                          <p:spTgt spid="37"/>
                                        </p:tgtEl>
                                        <p:attrNameLst>
                                          <p:attrName>style.visibility</p:attrName>
                                        </p:attrNameLst>
                                      </p:cBhvr>
                                      <p:to>
                                        <p:strVal val="hidden"/>
                                      </p:to>
                                    </p:set>
                                  </p:childTnLst>
                                </p:cTn>
                              </p:par>
                              <p:par>
                                <p:cTn id="114" presetID="10" presetClass="exit" presetSubtype="0" fill="hold" grpId="1" nodeType="withEffect">
                                  <p:stCondLst>
                                    <p:cond delay="0"/>
                                  </p:stCondLst>
                                  <p:childTnLst>
                                    <p:animEffect transition="out" filter="fade">
                                      <p:cBhvr>
                                        <p:cTn id="115" dur="1000"/>
                                        <p:tgtEl>
                                          <p:spTgt spid="34"/>
                                        </p:tgtEl>
                                      </p:cBhvr>
                                    </p:animEffect>
                                    <p:set>
                                      <p:cBhvr>
                                        <p:cTn id="116" dur="1" fill="hold">
                                          <p:stCondLst>
                                            <p:cond delay="999"/>
                                          </p:stCondLst>
                                        </p:cTn>
                                        <p:tgtEl>
                                          <p:spTgt spid="34"/>
                                        </p:tgtEl>
                                        <p:attrNameLst>
                                          <p:attrName>style.visibility</p:attrName>
                                        </p:attrNameLst>
                                      </p:cBhvr>
                                      <p:to>
                                        <p:strVal val="hidden"/>
                                      </p:to>
                                    </p:set>
                                  </p:childTnLst>
                                </p:cTn>
                              </p:par>
                              <p:par>
                                <p:cTn id="117" presetID="10" presetClass="exit" presetSubtype="0" fill="hold" grpId="1" nodeType="withEffect">
                                  <p:stCondLst>
                                    <p:cond delay="0"/>
                                  </p:stCondLst>
                                  <p:childTnLst>
                                    <p:animEffect transition="out" filter="fade">
                                      <p:cBhvr>
                                        <p:cTn id="118" dur="1000"/>
                                        <p:tgtEl>
                                          <p:spTgt spid="10"/>
                                        </p:tgtEl>
                                      </p:cBhvr>
                                    </p:animEffect>
                                    <p:set>
                                      <p:cBhvr>
                                        <p:cTn id="119" dur="1" fill="hold">
                                          <p:stCondLst>
                                            <p:cond delay="999"/>
                                          </p:stCondLst>
                                        </p:cTn>
                                        <p:tgtEl>
                                          <p:spTgt spid="10"/>
                                        </p:tgtEl>
                                        <p:attrNameLst>
                                          <p:attrName>style.visibility</p:attrName>
                                        </p:attrNameLst>
                                      </p:cBhvr>
                                      <p:to>
                                        <p:strVal val="hidden"/>
                                      </p:to>
                                    </p:set>
                                  </p:childTnLst>
                                </p:cTn>
                              </p:par>
                              <p:par>
                                <p:cTn id="120" presetID="10" presetClass="exit" presetSubtype="0" fill="hold" grpId="1" nodeType="withEffect">
                                  <p:stCondLst>
                                    <p:cond delay="0"/>
                                  </p:stCondLst>
                                  <p:childTnLst>
                                    <p:animEffect transition="out" filter="fade">
                                      <p:cBhvr>
                                        <p:cTn id="121" dur="1000"/>
                                        <p:tgtEl>
                                          <p:spTgt spid="38"/>
                                        </p:tgtEl>
                                      </p:cBhvr>
                                    </p:animEffect>
                                    <p:set>
                                      <p:cBhvr>
                                        <p:cTn id="122" dur="1" fill="hold">
                                          <p:stCondLst>
                                            <p:cond delay="999"/>
                                          </p:stCondLst>
                                        </p:cTn>
                                        <p:tgtEl>
                                          <p:spTgt spid="38"/>
                                        </p:tgtEl>
                                        <p:attrNameLst>
                                          <p:attrName>style.visibility</p:attrName>
                                        </p:attrNameLst>
                                      </p:cBhvr>
                                      <p:to>
                                        <p:strVal val="hidden"/>
                                      </p:to>
                                    </p:set>
                                  </p:childTnLst>
                                </p:cTn>
                              </p:par>
                              <p:par>
                                <p:cTn id="123" presetID="10" presetClass="exit" presetSubtype="0" fill="hold" grpId="1" nodeType="withEffect">
                                  <p:stCondLst>
                                    <p:cond delay="0"/>
                                  </p:stCondLst>
                                  <p:childTnLst>
                                    <p:animEffect transition="out" filter="fade">
                                      <p:cBhvr>
                                        <p:cTn id="124" dur="1000"/>
                                        <p:tgtEl>
                                          <p:spTgt spid="12"/>
                                        </p:tgtEl>
                                      </p:cBhvr>
                                    </p:animEffect>
                                    <p:set>
                                      <p:cBhvr>
                                        <p:cTn id="125" dur="1" fill="hold">
                                          <p:stCondLst>
                                            <p:cond delay="999"/>
                                          </p:stCondLst>
                                        </p:cTn>
                                        <p:tgtEl>
                                          <p:spTgt spid="12"/>
                                        </p:tgtEl>
                                        <p:attrNameLst>
                                          <p:attrName>style.visibility</p:attrName>
                                        </p:attrNameLst>
                                      </p:cBhvr>
                                      <p:to>
                                        <p:strVal val="hidden"/>
                                      </p:to>
                                    </p:set>
                                  </p:childTnLst>
                                </p:cTn>
                              </p:par>
                            </p:childTnLst>
                          </p:cTn>
                        </p:par>
                        <p:par>
                          <p:cTn id="126" fill="hold">
                            <p:stCondLst>
                              <p:cond delay="1000"/>
                            </p:stCondLst>
                            <p:childTnLst>
                              <p:par>
                                <p:cTn id="127" presetID="6" presetClass="emph" presetSubtype="0" fill="hold" grpId="1" nodeType="afterEffect">
                                  <p:stCondLst>
                                    <p:cond delay="0"/>
                                  </p:stCondLst>
                                  <p:childTnLst>
                                    <p:animScale>
                                      <p:cBhvr>
                                        <p:cTn id="128" dur="1000" fill="hold"/>
                                        <p:tgtEl>
                                          <p:spTgt spid="28"/>
                                        </p:tgtEl>
                                      </p:cBhvr>
                                      <p:by x="150000" y="150000"/>
                                    </p:animScale>
                                  </p:childTnLst>
                                </p:cTn>
                              </p:par>
                            </p:childTnLst>
                          </p:cTn>
                        </p:par>
                        <p:par>
                          <p:cTn id="129" fill="hold">
                            <p:stCondLst>
                              <p:cond delay="2000"/>
                            </p:stCondLst>
                            <p:childTnLst>
                              <p:par>
                                <p:cTn id="130" presetID="42" presetClass="path" presetSubtype="0" accel="50000" decel="50000" fill="hold" grpId="0" nodeType="afterEffect">
                                  <p:stCondLst>
                                    <p:cond delay="0"/>
                                  </p:stCondLst>
                                  <p:childTnLst>
                                    <p:animMotion origin="layout" path="M -3.33333E-6 4.62428E-6 L -0.27083 0.24994 " pathEditMode="relative" rAng="0" ptsTypes="AA">
                                      <p:cBhvr>
                                        <p:cTn id="131" dur="1000" fill="hold"/>
                                        <p:tgtEl>
                                          <p:spTgt spid="43"/>
                                        </p:tgtEl>
                                        <p:attrNameLst>
                                          <p:attrName>ppt_x</p:attrName>
                                          <p:attrName>ppt_y</p:attrName>
                                        </p:attrNameLst>
                                      </p:cBhvr>
                                      <p:rCtr x="-135" y="125"/>
                                    </p:animMotion>
                                  </p:childTnLst>
                                </p:cTn>
                              </p:par>
                              <p:par>
                                <p:cTn id="132" presetID="3" presetClass="emph" presetSubtype="2" fill="hold" grpId="1" nodeType="withEffect">
                                  <p:stCondLst>
                                    <p:cond delay="0"/>
                                  </p:stCondLst>
                                  <p:childTnLst>
                                    <p:animClr clrSpc="rgb">
                                      <p:cBhvr override="childStyle">
                                        <p:cTn id="133" dur="1000" fill="hold"/>
                                        <p:tgtEl>
                                          <p:spTgt spid="43"/>
                                        </p:tgtEl>
                                        <p:attrNameLst>
                                          <p:attrName>style.color</p:attrName>
                                        </p:attrNameLst>
                                      </p:cBhvr>
                                      <p:to>
                                        <a:schemeClr val="tx2"/>
                                      </p:to>
                                    </p:animClr>
                                  </p:childTnLst>
                                </p:cTn>
                              </p:par>
                              <p:par>
                                <p:cTn id="134" presetID="6" presetClass="emph" presetSubtype="0" fill="hold" grpId="2" nodeType="withEffect">
                                  <p:stCondLst>
                                    <p:cond delay="0"/>
                                  </p:stCondLst>
                                  <p:childTnLst>
                                    <p:animScale>
                                      <p:cBhvr>
                                        <p:cTn id="135" dur="1000" fill="hold"/>
                                        <p:tgtEl>
                                          <p:spTgt spid="43"/>
                                        </p:tgtEl>
                                      </p:cBhvr>
                                      <p:by x="120000" y="120000"/>
                                    </p:animScale>
                                  </p:childTnLst>
                                </p:cTn>
                              </p:par>
                            </p:childTnLst>
                          </p:cTn>
                        </p:par>
                      </p:childTnLst>
                    </p:cTn>
                  </p:par>
                  <p:par>
                    <p:cTn id="136" fill="hold">
                      <p:stCondLst>
                        <p:cond delay="indefinite"/>
                      </p:stCondLst>
                      <p:childTnLst>
                        <p:par>
                          <p:cTn id="137" fill="hold">
                            <p:stCondLst>
                              <p:cond delay="0"/>
                            </p:stCondLst>
                            <p:childTnLst>
                              <p:par>
                                <p:cTn id="138" presetID="6" presetClass="emph" presetSubtype="0" fill="hold" grpId="1" nodeType="clickEffect">
                                  <p:stCondLst>
                                    <p:cond delay="0"/>
                                  </p:stCondLst>
                                  <p:childTnLst>
                                    <p:animScale>
                                      <p:cBhvr>
                                        <p:cTn id="139" dur="1000" fill="hold"/>
                                        <p:tgtEl>
                                          <p:spTgt spid="29"/>
                                        </p:tgtEl>
                                      </p:cBhvr>
                                      <p:by x="150000" y="150000"/>
                                    </p:animScale>
                                  </p:childTnLst>
                                </p:cTn>
                              </p:par>
                              <p:par>
                                <p:cTn id="140" presetID="6" presetClass="emph" presetSubtype="0" fill="hold" grpId="0" nodeType="withEffect">
                                  <p:stCondLst>
                                    <p:cond delay="0"/>
                                  </p:stCondLst>
                                  <p:childTnLst>
                                    <p:animScale>
                                      <p:cBhvr>
                                        <p:cTn id="141" dur="1000" fill="hold"/>
                                        <p:tgtEl>
                                          <p:spTgt spid="46"/>
                                        </p:tgtEl>
                                      </p:cBhvr>
                                      <p:by x="120000" y="120000"/>
                                    </p:animScale>
                                  </p:childTnLst>
                                </p:cTn>
                              </p:par>
                              <p:par>
                                <p:cTn id="142" presetID="3" presetClass="emph" presetSubtype="2" fill="hold" grpId="1" nodeType="withEffect">
                                  <p:stCondLst>
                                    <p:cond delay="0"/>
                                  </p:stCondLst>
                                  <p:childTnLst>
                                    <p:animClr clrSpc="rgb">
                                      <p:cBhvr override="childStyle">
                                        <p:cTn id="143" dur="1000" fill="hold"/>
                                        <p:tgtEl>
                                          <p:spTgt spid="46"/>
                                        </p:tgtEl>
                                        <p:attrNameLst>
                                          <p:attrName>style.color</p:attrName>
                                        </p:attrNameLst>
                                      </p:cBhvr>
                                      <p:to>
                                        <a:schemeClr val="tx2"/>
                                      </p:to>
                                    </p:animClr>
                                  </p:childTnLst>
                                </p:cTn>
                              </p:par>
                              <p:par>
                                <p:cTn id="144" presetID="35" presetClass="path" presetSubtype="0" accel="50000" decel="50000" fill="hold" grpId="2" nodeType="withEffect">
                                  <p:stCondLst>
                                    <p:cond delay="0"/>
                                  </p:stCondLst>
                                  <p:childTnLst>
                                    <p:animMotion origin="layout" path="M 3.33333E-6 1.04046E-6 L -0.78334 0.08347 " pathEditMode="relative" rAng="0" ptsTypes="AA">
                                      <p:cBhvr>
                                        <p:cTn id="145" dur="1000" fill="hold"/>
                                        <p:tgtEl>
                                          <p:spTgt spid="46"/>
                                        </p:tgtEl>
                                        <p:attrNameLst>
                                          <p:attrName>ppt_x</p:attrName>
                                          <p:attrName>ppt_y</p:attrName>
                                        </p:attrNameLst>
                                      </p:cBhvr>
                                      <p:rCtr x="-392" y="42"/>
                                    </p:animMotion>
                                  </p:childTnLst>
                                </p:cTn>
                              </p:par>
                            </p:childTnLst>
                          </p:cTn>
                        </p:par>
                      </p:childTnLst>
                    </p:cTn>
                  </p:par>
                  <p:par>
                    <p:cTn id="146" fill="hold">
                      <p:stCondLst>
                        <p:cond delay="indefinite"/>
                      </p:stCondLst>
                      <p:childTnLst>
                        <p:par>
                          <p:cTn id="147" fill="hold">
                            <p:stCondLst>
                              <p:cond delay="0"/>
                            </p:stCondLst>
                            <p:childTnLst>
                              <p:par>
                                <p:cTn id="148" presetID="10" presetClass="exit" presetSubtype="0" fill="hold" grpId="2" nodeType="clickEffect">
                                  <p:stCondLst>
                                    <p:cond delay="0"/>
                                  </p:stCondLst>
                                  <p:childTnLst>
                                    <p:animEffect transition="out" filter="fade">
                                      <p:cBhvr>
                                        <p:cTn id="149" dur="1000"/>
                                        <p:tgtEl>
                                          <p:spTgt spid="29"/>
                                        </p:tgtEl>
                                      </p:cBhvr>
                                    </p:animEffect>
                                    <p:set>
                                      <p:cBhvr>
                                        <p:cTn id="150" dur="1" fill="hold">
                                          <p:stCondLst>
                                            <p:cond delay="999"/>
                                          </p:stCondLst>
                                        </p:cTn>
                                        <p:tgtEl>
                                          <p:spTgt spid="29"/>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1000"/>
                                        <p:tgtEl>
                                          <p:spTgt spid="7"/>
                                        </p:tgtEl>
                                      </p:cBhvr>
                                    </p:animEffect>
                                    <p:set>
                                      <p:cBhvr>
                                        <p:cTn id="153" dur="1" fill="hold">
                                          <p:stCondLst>
                                            <p:cond delay="999"/>
                                          </p:stCondLst>
                                        </p:cTn>
                                        <p:tgtEl>
                                          <p:spTgt spid="7"/>
                                        </p:tgtEl>
                                        <p:attrNameLst>
                                          <p:attrName>style.visibility</p:attrName>
                                        </p:attrNameLst>
                                      </p:cBhvr>
                                      <p:to>
                                        <p:strVal val="hidden"/>
                                      </p:to>
                                    </p:set>
                                  </p:childTnLst>
                                </p:cTn>
                              </p:par>
                              <p:par>
                                <p:cTn id="154" presetID="10" presetClass="exit" presetSubtype="0" fill="hold" grpId="3" nodeType="withEffect">
                                  <p:stCondLst>
                                    <p:cond delay="0"/>
                                  </p:stCondLst>
                                  <p:childTnLst>
                                    <p:animEffect transition="out" filter="fade">
                                      <p:cBhvr>
                                        <p:cTn id="155" dur="1000"/>
                                        <p:tgtEl>
                                          <p:spTgt spid="46"/>
                                        </p:tgtEl>
                                      </p:cBhvr>
                                    </p:animEffect>
                                    <p:set>
                                      <p:cBhvr>
                                        <p:cTn id="156" dur="1" fill="hold">
                                          <p:stCondLst>
                                            <p:cond delay="999"/>
                                          </p:stCondLst>
                                        </p:cTn>
                                        <p:tgtEl>
                                          <p:spTgt spid="46"/>
                                        </p:tgtEl>
                                        <p:attrNameLst>
                                          <p:attrName>style.visibility</p:attrName>
                                        </p:attrNameLst>
                                      </p:cBhvr>
                                      <p:to>
                                        <p:strVal val="hidden"/>
                                      </p:to>
                                    </p:set>
                                  </p:childTnLst>
                                </p:cTn>
                              </p:par>
                              <p:par>
                                <p:cTn id="157" presetID="10" presetClass="exit" presetSubtype="0" fill="hold" grpId="1" nodeType="withEffect">
                                  <p:stCondLst>
                                    <p:cond delay="0"/>
                                  </p:stCondLst>
                                  <p:childTnLst>
                                    <p:animEffect transition="out" filter="fade">
                                      <p:cBhvr>
                                        <p:cTn id="158" dur="1000"/>
                                        <p:tgtEl>
                                          <p:spTgt spid="13"/>
                                        </p:tgtEl>
                                      </p:cBhvr>
                                    </p:animEffect>
                                    <p:set>
                                      <p:cBhvr>
                                        <p:cTn id="159" dur="1" fill="hold">
                                          <p:stCondLst>
                                            <p:cond delay="999"/>
                                          </p:stCondLst>
                                        </p:cTn>
                                        <p:tgtEl>
                                          <p:spTgt spid="13"/>
                                        </p:tgtEl>
                                        <p:attrNameLst>
                                          <p:attrName>style.visibility</p:attrName>
                                        </p:attrNameLst>
                                      </p:cBhvr>
                                      <p:to>
                                        <p:strVal val="hidden"/>
                                      </p:to>
                                    </p:set>
                                  </p:childTnLst>
                                </p:cTn>
                              </p:par>
                              <p:par>
                                <p:cTn id="160" presetID="10" presetClass="exit" presetSubtype="0" fill="hold" grpId="1" nodeType="withEffect">
                                  <p:stCondLst>
                                    <p:cond delay="0"/>
                                  </p:stCondLst>
                                  <p:childTnLst>
                                    <p:animEffect transition="out" filter="fade">
                                      <p:cBhvr>
                                        <p:cTn id="161" dur="1000"/>
                                        <p:tgtEl>
                                          <p:spTgt spid="26"/>
                                        </p:tgtEl>
                                      </p:cBhvr>
                                    </p:animEffect>
                                    <p:set>
                                      <p:cBhvr>
                                        <p:cTn id="162" dur="1" fill="hold">
                                          <p:stCondLst>
                                            <p:cond delay="999"/>
                                          </p:stCondLst>
                                        </p:cTn>
                                        <p:tgtEl>
                                          <p:spTgt spid="26"/>
                                        </p:tgtEl>
                                        <p:attrNameLst>
                                          <p:attrName>style.visibility</p:attrName>
                                        </p:attrNameLst>
                                      </p:cBhvr>
                                      <p:to>
                                        <p:strVal val="hidden"/>
                                      </p:to>
                                    </p:set>
                                  </p:childTnLst>
                                </p:cTn>
                              </p:par>
                            </p:childTnLst>
                          </p:cTn>
                        </p:par>
                        <p:par>
                          <p:cTn id="163" fill="hold">
                            <p:stCondLst>
                              <p:cond delay="1000"/>
                            </p:stCondLst>
                            <p:childTnLst>
                              <p:par>
                                <p:cTn id="164" presetID="10" presetClass="entr" presetSubtype="0" fill="hold" nodeType="afterEffect">
                                  <p:stCondLst>
                                    <p:cond delay="0"/>
                                  </p:stCondLst>
                                  <p:childTnLst>
                                    <p:set>
                                      <p:cBhvr>
                                        <p:cTn id="165" dur="1" fill="hold">
                                          <p:stCondLst>
                                            <p:cond delay="0"/>
                                          </p:stCondLst>
                                        </p:cTn>
                                        <p:tgtEl>
                                          <p:spTgt spid="2050"/>
                                        </p:tgtEl>
                                        <p:attrNameLst>
                                          <p:attrName>style.visibility</p:attrName>
                                        </p:attrNameLst>
                                      </p:cBhvr>
                                      <p:to>
                                        <p:strVal val="visible"/>
                                      </p:to>
                                    </p:set>
                                    <p:animEffect transition="in" filter="fade">
                                      <p:cBhvr>
                                        <p:cTn id="166" dur="1000"/>
                                        <p:tgtEl>
                                          <p:spTgt spid="2050"/>
                                        </p:tgtEl>
                                      </p:cBhvr>
                                    </p:animEffect>
                                  </p:childTnLst>
                                </p:cTn>
                              </p:par>
                            </p:childTnLst>
                          </p:cTn>
                        </p:par>
                      </p:childTnLst>
                    </p:cTn>
                  </p:par>
                  <p:par>
                    <p:cTn id="167" fill="hold">
                      <p:stCondLst>
                        <p:cond delay="indefinite"/>
                      </p:stCondLst>
                      <p:childTnLst>
                        <p:par>
                          <p:cTn id="168" fill="hold">
                            <p:stCondLst>
                              <p:cond delay="0"/>
                            </p:stCondLst>
                            <p:childTnLst>
                              <p:par>
                                <p:cTn id="169" presetID="10" presetClass="entr" presetSubtype="0" fill="hold" grpId="0" nodeType="clickEffect">
                                  <p:stCondLst>
                                    <p:cond delay="0"/>
                                  </p:stCondLst>
                                  <p:childTnLst>
                                    <p:set>
                                      <p:cBhvr>
                                        <p:cTn id="170" dur="1" fill="hold">
                                          <p:stCondLst>
                                            <p:cond delay="0"/>
                                          </p:stCondLst>
                                        </p:cTn>
                                        <p:tgtEl>
                                          <p:spTgt spid="41">
                                            <p:bg/>
                                          </p:spTgt>
                                        </p:tgtEl>
                                        <p:attrNameLst>
                                          <p:attrName>style.visibility</p:attrName>
                                        </p:attrNameLst>
                                      </p:cBhvr>
                                      <p:to>
                                        <p:strVal val="visible"/>
                                      </p:to>
                                    </p:set>
                                    <p:animEffect transition="in" filter="fade">
                                      <p:cBhvr>
                                        <p:cTn id="171" dur="500"/>
                                        <p:tgtEl>
                                          <p:spTgt spid="41">
                                            <p:bg/>
                                          </p:spTgt>
                                        </p:tgtEl>
                                      </p:cBhvr>
                                    </p:animEffect>
                                  </p:childTnLst>
                                </p:cTn>
                              </p:par>
                              <p:par>
                                <p:cTn id="172" presetID="22" presetClass="entr" presetSubtype="8" fill="hold" grpId="0" nodeType="withEffect">
                                  <p:stCondLst>
                                    <p:cond delay="0"/>
                                  </p:stCondLst>
                                  <p:childTnLst>
                                    <p:set>
                                      <p:cBhvr>
                                        <p:cTn id="173" dur="1" fill="hold">
                                          <p:stCondLst>
                                            <p:cond delay="0"/>
                                          </p:stCondLst>
                                        </p:cTn>
                                        <p:tgtEl>
                                          <p:spTgt spid="41">
                                            <p:txEl>
                                              <p:pRg st="0" end="0"/>
                                            </p:txEl>
                                          </p:spTgt>
                                        </p:tgtEl>
                                        <p:attrNameLst>
                                          <p:attrName>style.visibility</p:attrName>
                                        </p:attrNameLst>
                                      </p:cBhvr>
                                      <p:to>
                                        <p:strVal val="visible"/>
                                      </p:to>
                                    </p:set>
                                    <p:animEffect transition="in" filter="wipe(left)">
                                      <p:cBhvr>
                                        <p:cTn id="174" dur="1000"/>
                                        <p:tgtEl>
                                          <p:spTgt spid="41">
                                            <p:txEl>
                                              <p:pRg st="0" end="0"/>
                                            </p:txEl>
                                          </p:spTgt>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grpId="0" nodeType="clickEffect">
                                  <p:stCondLst>
                                    <p:cond delay="0"/>
                                  </p:stCondLst>
                                  <p:childTnLst>
                                    <p:set>
                                      <p:cBhvr>
                                        <p:cTn id="178" dur="1" fill="hold">
                                          <p:stCondLst>
                                            <p:cond delay="0"/>
                                          </p:stCondLst>
                                        </p:cTn>
                                        <p:tgtEl>
                                          <p:spTgt spid="41">
                                            <p:txEl>
                                              <p:pRg st="1" end="1"/>
                                            </p:txEl>
                                          </p:spTgt>
                                        </p:tgtEl>
                                        <p:attrNameLst>
                                          <p:attrName>style.visibility</p:attrName>
                                        </p:attrNameLst>
                                      </p:cBhvr>
                                      <p:to>
                                        <p:strVal val="visible"/>
                                      </p:to>
                                    </p:set>
                                    <p:animEffect transition="in" filter="wipe(left)">
                                      <p:cBhvr>
                                        <p:cTn id="179" dur="1000"/>
                                        <p:tgtEl>
                                          <p:spTgt spid="41">
                                            <p:txEl>
                                              <p:pRg st="1" end="1"/>
                                            </p:txEl>
                                          </p:spTgt>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0" nodeType="clickEffect">
                                  <p:stCondLst>
                                    <p:cond delay="0"/>
                                  </p:stCondLst>
                                  <p:childTnLst>
                                    <p:set>
                                      <p:cBhvr>
                                        <p:cTn id="183" dur="1" fill="hold">
                                          <p:stCondLst>
                                            <p:cond delay="0"/>
                                          </p:stCondLst>
                                        </p:cTn>
                                        <p:tgtEl>
                                          <p:spTgt spid="41">
                                            <p:txEl>
                                              <p:pRg st="2" end="2"/>
                                            </p:txEl>
                                          </p:spTgt>
                                        </p:tgtEl>
                                        <p:attrNameLst>
                                          <p:attrName>style.visibility</p:attrName>
                                        </p:attrNameLst>
                                      </p:cBhvr>
                                      <p:to>
                                        <p:strVal val="visible"/>
                                      </p:to>
                                    </p:set>
                                    <p:animEffect transition="in" filter="wipe(left)">
                                      <p:cBhvr>
                                        <p:cTn id="184" dur="1000"/>
                                        <p:tgtEl>
                                          <p:spTgt spid="41">
                                            <p:txEl>
                                              <p:pRg st="2" end="2"/>
                                            </p:txEl>
                                          </p:spTgt>
                                        </p:tgtEl>
                                      </p:cBhvr>
                                    </p:animEffect>
                                  </p:childTnLst>
                                </p:cTn>
                              </p:par>
                            </p:childTnLst>
                          </p:cTn>
                        </p:par>
                      </p:childTnLst>
                    </p:cTn>
                  </p:par>
                  <p:par>
                    <p:cTn id="185" fill="hold">
                      <p:stCondLst>
                        <p:cond delay="indefinite"/>
                      </p:stCondLst>
                      <p:childTnLst>
                        <p:par>
                          <p:cTn id="186" fill="hold">
                            <p:stCondLst>
                              <p:cond delay="0"/>
                            </p:stCondLst>
                            <p:childTnLst>
                              <p:par>
                                <p:cTn id="187" presetID="10" presetClass="exit" presetSubtype="0" fill="hold" grpId="2" nodeType="clickEffect">
                                  <p:stCondLst>
                                    <p:cond delay="0"/>
                                  </p:stCondLst>
                                  <p:childTnLst>
                                    <p:animEffect transition="out" filter="fade">
                                      <p:cBhvr>
                                        <p:cTn id="188" dur="1000"/>
                                        <p:tgtEl>
                                          <p:spTgt spid="28"/>
                                        </p:tgtEl>
                                      </p:cBhvr>
                                    </p:animEffect>
                                    <p:set>
                                      <p:cBhvr>
                                        <p:cTn id="189" dur="1" fill="hold">
                                          <p:stCondLst>
                                            <p:cond delay="999"/>
                                          </p:stCondLst>
                                        </p:cTn>
                                        <p:tgtEl>
                                          <p:spTgt spid="28"/>
                                        </p:tgtEl>
                                        <p:attrNameLst>
                                          <p:attrName>style.visibility</p:attrName>
                                        </p:attrNameLst>
                                      </p:cBhvr>
                                      <p:to>
                                        <p:strVal val="hidden"/>
                                      </p:to>
                                    </p:set>
                                  </p:childTnLst>
                                </p:cTn>
                              </p:par>
                              <p:par>
                                <p:cTn id="190" presetID="10" presetClass="exit" presetSubtype="0" fill="hold" nodeType="withEffect">
                                  <p:stCondLst>
                                    <p:cond delay="0"/>
                                  </p:stCondLst>
                                  <p:childTnLst>
                                    <p:animEffect transition="out" filter="fade">
                                      <p:cBhvr>
                                        <p:cTn id="191" dur="1000"/>
                                        <p:tgtEl>
                                          <p:spTgt spid="2050"/>
                                        </p:tgtEl>
                                      </p:cBhvr>
                                    </p:animEffect>
                                    <p:set>
                                      <p:cBhvr>
                                        <p:cTn id="192" dur="1" fill="hold">
                                          <p:stCondLst>
                                            <p:cond delay="999"/>
                                          </p:stCondLst>
                                        </p:cTn>
                                        <p:tgtEl>
                                          <p:spTgt spid="2050"/>
                                        </p:tgtEl>
                                        <p:attrNameLst>
                                          <p:attrName>style.visibility</p:attrName>
                                        </p:attrNameLst>
                                      </p:cBhvr>
                                      <p:to>
                                        <p:strVal val="hidden"/>
                                      </p:to>
                                    </p:set>
                                  </p:childTnLst>
                                </p:cTn>
                              </p:par>
                              <p:par>
                                <p:cTn id="193" presetID="10" presetClass="exit" presetSubtype="0" fill="hold" grpId="1" nodeType="withEffect">
                                  <p:stCondLst>
                                    <p:cond delay="0"/>
                                  </p:stCondLst>
                                  <p:childTnLst>
                                    <p:animEffect transition="out" filter="fade">
                                      <p:cBhvr>
                                        <p:cTn id="194" dur="1000"/>
                                        <p:tgtEl>
                                          <p:spTgt spid="41">
                                            <p:txEl>
                                              <p:pRg st="0" end="0"/>
                                            </p:txEl>
                                          </p:spTgt>
                                        </p:tgtEl>
                                      </p:cBhvr>
                                    </p:animEffect>
                                    <p:set>
                                      <p:cBhvr>
                                        <p:cTn id="195" dur="1" fill="hold">
                                          <p:stCondLst>
                                            <p:cond delay="999"/>
                                          </p:stCondLst>
                                        </p:cTn>
                                        <p:tgtEl>
                                          <p:spTgt spid="41">
                                            <p:txEl>
                                              <p:pRg st="0" end="0"/>
                                            </p:txEl>
                                          </p:spTgt>
                                        </p:tgtEl>
                                        <p:attrNameLst>
                                          <p:attrName>style.visibility</p:attrName>
                                        </p:attrNameLst>
                                      </p:cBhvr>
                                      <p:to>
                                        <p:strVal val="hidden"/>
                                      </p:to>
                                    </p:set>
                                  </p:childTnLst>
                                </p:cTn>
                              </p:par>
                              <p:par>
                                <p:cTn id="196" presetID="10" presetClass="exit" presetSubtype="0" fill="hold" grpId="1" nodeType="withEffect">
                                  <p:stCondLst>
                                    <p:cond delay="0"/>
                                  </p:stCondLst>
                                  <p:childTnLst>
                                    <p:animEffect transition="out" filter="fade">
                                      <p:cBhvr>
                                        <p:cTn id="197" dur="1000"/>
                                        <p:tgtEl>
                                          <p:spTgt spid="41">
                                            <p:txEl>
                                              <p:pRg st="1" end="1"/>
                                            </p:txEl>
                                          </p:spTgt>
                                        </p:tgtEl>
                                      </p:cBhvr>
                                    </p:animEffect>
                                    <p:set>
                                      <p:cBhvr>
                                        <p:cTn id="198" dur="1" fill="hold">
                                          <p:stCondLst>
                                            <p:cond delay="999"/>
                                          </p:stCondLst>
                                        </p:cTn>
                                        <p:tgtEl>
                                          <p:spTgt spid="41">
                                            <p:txEl>
                                              <p:pRg st="1" end="1"/>
                                            </p:txEl>
                                          </p:spTgt>
                                        </p:tgtEl>
                                        <p:attrNameLst>
                                          <p:attrName>style.visibility</p:attrName>
                                        </p:attrNameLst>
                                      </p:cBhvr>
                                      <p:to>
                                        <p:strVal val="hidden"/>
                                      </p:to>
                                    </p:set>
                                  </p:childTnLst>
                                </p:cTn>
                              </p:par>
                              <p:par>
                                <p:cTn id="199" presetID="10" presetClass="exit" presetSubtype="0" fill="hold" grpId="1" nodeType="withEffect">
                                  <p:stCondLst>
                                    <p:cond delay="0"/>
                                  </p:stCondLst>
                                  <p:childTnLst>
                                    <p:animEffect transition="out" filter="fade">
                                      <p:cBhvr>
                                        <p:cTn id="200" dur="1000"/>
                                        <p:tgtEl>
                                          <p:spTgt spid="41">
                                            <p:txEl>
                                              <p:pRg st="2" end="2"/>
                                            </p:txEl>
                                          </p:spTgt>
                                        </p:tgtEl>
                                      </p:cBhvr>
                                    </p:animEffect>
                                    <p:set>
                                      <p:cBhvr>
                                        <p:cTn id="201" dur="1" fill="hold">
                                          <p:stCondLst>
                                            <p:cond delay="999"/>
                                          </p:stCondLst>
                                        </p:cTn>
                                        <p:tgtEl>
                                          <p:spTgt spid="41">
                                            <p:txEl>
                                              <p:pRg st="2" end="2"/>
                                            </p:txEl>
                                          </p:spTgt>
                                        </p:tgtEl>
                                        <p:attrNameLst>
                                          <p:attrName>style.visibility</p:attrName>
                                        </p:attrNameLst>
                                      </p:cBhvr>
                                      <p:to>
                                        <p:strVal val="hidden"/>
                                      </p:to>
                                    </p:set>
                                  </p:childTnLst>
                                </p:cTn>
                              </p:par>
                              <p:par>
                                <p:cTn id="202" presetID="10" presetClass="exit" presetSubtype="0" fill="hold" grpId="1" nodeType="withEffect">
                                  <p:stCondLst>
                                    <p:cond delay="0"/>
                                  </p:stCondLst>
                                  <p:childTnLst>
                                    <p:animEffect transition="out" filter="fade">
                                      <p:cBhvr>
                                        <p:cTn id="203" dur="1000"/>
                                        <p:tgtEl>
                                          <p:spTgt spid="41">
                                            <p:bg/>
                                          </p:spTgt>
                                        </p:tgtEl>
                                      </p:cBhvr>
                                    </p:animEffect>
                                    <p:set>
                                      <p:cBhvr>
                                        <p:cTn id="204" dur="1" fill="hold">
                                          <p:stCondLst>
                                            <p:cond delay="999"/>
                                          </p:stCondLst>
                                        </p:cTn>
                                        <p:tgtEl>
                                          <p:spTgt spid="41">
                                            <p:bg/>
                                          </p:spTgt>
                                        </p:tgtEl>
                                        <p:attrNameLst>
                                          <p:attrName>style.visibility</p:attrName>
                                        </p:attrNameLst>
                                      </p:cBhvr>
                                      <p:to>
                                        <p:strVal val="hidden"/>
                                      </p:to>
                                    </p:set>
                                  </p:childTnLst>
                                </p:cTn>
                              </p:par>
                              <p:par>
                                <p:cTn id="205" presetID="10" presetClass="exit" presetSubtype="0" fill="hold" grpId="3" nodeType="withEffect">
                                  <p:stCondLst>
                                    <p:cond delay="0"/>
                                  </p:stCondLst>
                                  <p:childTnLst>
                                    <p:animEffect transition="out" filter="fade">
                                      <p:cBhvr>
                                        <p:cTn id="206" dur="1000"/>
                                        <p:tgtEl>
                                          <p:spTgt spid="43"/>
                                        </p:tgtEl>
                                      </p:cBhvr>
                                    </p:animEffect>
                                    <p:set>
                                      <p:cBhvr>
                                        <p:cTn id="207" dur="1" fill="hold">
                                          <p:stCondLst>
                                            <p:cond delay="999"/>
                                          </p:stCondLst>
                                        </p:cTn>
                                        <p:tgtEl>
                                          <p:spTgt spid="43"/>
                                        </p:tgtEl>
                                        <p:attrNameLst>
                                          <p:attrName>style.visibility</p:attrName>
                                        </p:attrNameLst>
                                      </p:cBhvr>
                                      <p:to>
                                        <p:strVal val="hidden"/>
                                      </p:to>
                                    </p:set>
                                  </p:childTnLst>
                                </p:cTn>
                              </p:par>
                              <p:par>
                                <p:cTn id="208" presetID="10" presetClass="exit" presetSubtype="0" fill="hold" grpId="1" nodeType="withEffect">
                                  <p:stCondLst>
                                    <p:cond delay="0"/>
                                  </p:stCondLst>
                                  <p:childTnLst>
                                    <p:animEffect transition="out" filter="fade">
                                      <p:cBhvr>
                                        <p:cTn id="209" dur="1000"/>
                                        <p:tgtEl>
                                          <p:spTgt spid="5"/>
                                        </p:tgtEl>
                                      </p:cBhvr>
                                    </p:animEffect>
                                    <p:set>
                                      <p:cBhvr>
                                        <p:cTn id="210" dur="1" fill="hold">
                                          <p:stCondLst>
                                            <p:cond delay="999"/>
                                          </p:stCondLst>
                                        </p:cTn>
                                        <p:tgtEl>
                                          <p:spTgt spid="5"/>
                                        </p:tgtEl>
                                        <p:attrNameLst>
                                          <p:attrName>style.visibility</p:attrName>
                                        </p:attrNameLst>
                                      </p:cBhvr>
                                      <p:to>
                                        <p:strVal val="hidden"/>
                                      </p:to>
                                    </p:set>
                                  </p:childTnLst>
                                </p:cTn>
                              </p:par>
                              <p:par>
                                <p:cTn id="211" presetID="10" presetClass="entr" presetSubtype="0" fill="hold" grpId="2" nodeType="withEffect">
                                  <p:stCondLst>
                                    <p:cond delay="0"/>
                                  </p:stCondLst>
                                  <p:childTnLst>
                                    <p:set>
                                      <p:cBhvr>
                                        <p:cTn id="212" dur="1" fill="hold">
                                          <p:stCondLst>
                                            <p:cond delay="0"/>
                                          </p:stCondLst>
                                        </p:cTn>
                                        <p:tgtEl>
                                          <p:spTgt spid="13"/>
                                        </p:tgtEl>
                                        <p:attrNameLst>
                                          <p:attrName>style.visibility</p:attrName>
                                        </p:attrNameLst>
                                      </p:cBhvr>
                                      <p:to>
                                        <p:strVal val="visible"/>
                                      </p:to>
                                    </p:set>
                                    <p:animEffect transition="in" filter="fade">
                                      <p:cBhvr>
                                        <p:cTn id="213" dur="1000"/>
                                        <p:tgtEl>
                                          <p:spTgt spid="13"/>
                                        </p:tgtEl>
                                      </p:cBhvr>
                                    </p:animEffect>
                                  </p:childTnLst>
                                </p:cTn>
                              </p:par>
                              <p:par>
                                <p:cTn id="214" presetID="10" presetClass="entr" presetSubtype="0" fill="hold" grpId="2" nodeType="withEffect">
                                  <p:stCondLst>
                                    <p:cond delay="0"/>
                                  </p:stCondLst>
                                  <p:childTnLst>
                                    <p:set>
                                      <p:cBhvr>
                                        <p:cTn id="215" dur="1" fill="hold">
                                          <p:stCondLst>
                                            <p:cond delay="0"/>
                                          </p:stCondLst>
                                        </p:cTn>
                                        <p:tgtEl>
                                          <p:spTgt spid="26"/>
                                        </p:tgtEl>
                                        <p:attrNameLst>
                                          <p:attrName>style.visibility</p:attrName>
                                        </p:attrNameLst>
                                      </p:cBhvr>
                                      <p:to>
                                        <p:strVal val="visible"/>
                                      </p:to>
                                    </p:set>
                                    <p:animEffect transition="in" filter="fade">
                                      <p:cBhvr>
                                        <p:cTn id="216" dur="1000"/>
                                        <p:tgtEl>
                                          <p:spTgt spid="26"/>
                                        </p:tgtEl>
                                      </p:cBhvr>
                                    </p:animEffect>
                                  </p:childTnLst>
                                </p:cTn>
                              </p:par>
                              <p:par>
                                <p:cTn id="217" presetID="10" presetClass="entr" presetSubtype="0" fill="hold" grpId="2" nodeType="withEffect">
                                  <p:stCondLst>
                                    <p:cond delay="0"/>
                                  </p:stCondLst>
                                  <p:childTnLst>
                                    <p:set>
                                      <p:cBhvr>
                                        <p:cTn id="218" dur="1" fill="hold">
                                          <p:stCondLst>
                                            <p:cond delay="0"/>
                                          </p:stCondLst>
                                        </p:cTn>
                                        <p:tgtEl>
                                          <p:spTgt spid="7"/>
                                        </p:tgtEl>
                                        <p:attrNameLst>
                                          <p:attrName>style.visibility</p:attrName>
                                        </p:attrNameLst>
                                      </p:cBhvr>
                                      <p:to>
                                        <p:strVal val="visible"/>
                                      </p:to>
                                    </p:set>
                                    <p:animEffect transition="in" filter="fade">
                                      <p:cBhvr>
                                        <p:cTn id="219" dur="1000"/>
                                        <p:tgtEl>
                                          <p:spTgt spid="7"/>
                                        </p:tgtEl>
                                      </p:cBhvr>
                                    </p:animEffect>
                                  </p:childTnLst>
                                </p:cTn>
                              </p:par>
                              <p:par>
                                <p:cTn id="220" presetID="53" presetClass="entr" presetSubtype="0" fill="hold" grpId="3" nodeType="withEffect">
                                  <p:stCondLst>
                                    <p:cond delay="0"/>
                                  </p:stCondLst>
                                  <p:childTnLst>
                                    <p:set>
                                      <p:cBhvr>
                                        <p:cTn id="221" dur="1" fill="hold">
                                          <p:stCondLst>
                                            <p:cond delay="0"/>
                                          </p:stCondLst>
                                        </p:cTn>
                                        <p:tgtEl>
                                          <p:spTgt spid="29"/>
                                        </p:tgtEl>
                                        <p:attrNameLst>
                                          <p:attrName>style.visibility</p:attrName>
                                        </p:attrNameLst>
                                      </p:cBhvr>
                                      <p:to>
                                        <p:strVal val="visible"/>
                                      </p:to>
                                    </p:set>
                                    <p:anim calcmode="lin" valueType="num">
                                      <p:cBhvr>
                                        <p:cTn id="222" dur="1000" fill="hold"/>
                                        <p:tgtEl>
                                          <p:spTgt spid="29"/>
                                        </p:tgtEl>
                                        <p:attrNameLst>
                                          <p:attrName>ppt_w</p:attrName>
                                        </p:attrNameLst>
                                      </p:cBhvr>
                                      <p:tavLst>
                                        <p:tav tm="0">
                                          <p:val>
                                            <p:fltVal val="0"/>
                                          </p:val>
                                        </p:tav>
                                        <p:tav tm="100000">
                                          <p:val>
                                            <p:strVal val="#ppt_w"/>
                                          </p:val>
                                        </p:tav>
                                      </p:tavLst>
                                    </p:anim>
                                    <p:anim calcmode="lin" valueType="num">
                                      <p:cBhvr>
                                        <p:cTn id="223" dur="1000" fill="hold"/>
                                        <p:tgtEl>
                                          <p:spTgt spid="29"/>
                                        </p:tgtEl>
                                        <p:attrNameLst>
                                          <p:attrName>ppt_h</p:attrName>
                                        </p:attrNameLst>
                                      </p:cBhvr>
                                      <p:tavLst>
                                        <p:tav tm="0">
                                          <p:val>
                                            <p:fltVal val="0"/>
                                          </p:val>
                                        </p:tav>
                                        <p:tav tm="100000">
                                          <p:val>
                                            <p:strVal val="#ppt_h"/>
                                          </p:val>
                                        </p:tav>
                                      </p:tavLst>
                                    </p:anim>
                                    <p:animEffect transition="in" filter="fade">
                                      <p:cBhvr>
                                        <p:cTn id="224" dur="1000"/>
                                        <p:tgtEl>
                                          <p:spTgt spid="29"/>
                                        </p:tgtEl>
                                      </p:cBhvr>
                                    </p:animEffect>
                                  </p:childTnLst>
                                </p:cTn>
                              </p:par>
                              <p:par>
                                <p:cTn id="225" presetID="53" presetClass="entr" presetSubtype="0" fill="hold" grpId="0" nodeType="withEffect">
                                  <p:stCondLst>
                                    <p:cond delay="0"/>
                                  </p:stCondLst>
                                  <p:childTnLst>
                                    <p:set>
                                      <p:cBhvr>
                                        <p:cTn id="226" dur="1" fill="hold">
                                          <p:stCondLst>
                                            <p:cond delay="0"/>
                                          </p:stCondLst>
                                        </p:cTn>
                                        <p:tgtEl>
                                          <p:spTgt spid="52"/>
                                        </p:tgtEl>
                                        <p:attrNameLst>
                                          <p:attrName>style.visibility</p:attrName>
                                        </p:attrNameLst>
                                      </p:cBhvr>
                                      <p:to>
                                        <p:strVal val="visible"/>
                                      </p:to>
                                    </p:set>
                                    <p:anim calcmode="lin" valueType="num">
                                      <p:cBhvr>
                                        <p:cTn id="227" dur="1000" fill="hold"/>
                                        <p:tgtEl>
                                          <p:spTgt spid="52"/>
                                        </p:tgtEl>
                                        <p:attrNameLst>
                                          <p:attrName>ppt_w</p:attrName>
                                        </p:attrNameLst>
                                      </p:cBhvr>
                                      <p:tavLst>
                                        <p:tav tm="0">
                                          <p:val>
                                            <p:fltVal val="0"/>
                                          </p:val>
                                        </p:tav>
                                        <p:tav tm="100000">
                                          <p:val>
                                            <p:strVal val="#ppt_w"/>
                                          </p:val>
                                        </p:tav>
                                      </p:tavLst>
                                    </p:anim>
                                    <p:anim calcmode="lin" valueType="num">
                                      <p:cBhvr>
                                        <p:cTn id="228" dur="1000" fill="hold"/>
                                        <p:tgtEl>
                                          <p:spTgt spid="52"/>
                                        </p:tgtEl>
                                        <p:attrNameLst>
                                          <p:attrName>ppt_h</p:attrName>
                                        </p:attrNameLst>
                                      </p:cBhvr>
                                      <p:tavLst>
                                        <p:tav tm="0">
                                          <p:val>
                                            <p:fltVal val="0"/>
                                          </p:val>
                                        </p:tav>
                                        <p:tav tm="100000">
                                          <p:val>
                                            <p:strVal val="#ppt_h"/>
                                          </p:val>
                                        </p:tav>
                                      </p:tavLst>
                                    </p:anim>
                                    <p:animEffect transition="in" filter="fade">
                                      <p:cBhvr>
                                        <p:cTn id="229"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8" grpId="0" animBg="1"/>
      <p:bldP spid="8" grpId="1" animBg="1"/>
      <p:bldP spid="9" grpId="0" animBg="1"/>
      <p:bldP spid="9" grpId="1" animBg="1"/>
      <p:bldP spid="12" grpId="0" animBg="1"/>
      <p:bldP spid="12" grpId="1" animBg="1"/>
      <p:bldP spid="13" grpId="1" animBg="1"/>
      <p:bldP spid="13" grpId="2" animBg="1"/>
      <p:bldP spid="26" grpId="1" animBg="1"/>
      <p:bldP spid="26" grpId="2" animBg="1"/>
      <p:bldP spid="28" grpId="0" animBg="1"/>
      <p:bldP spid="28" grpId="1" animBg="1"/>
      <p:bldP spid="28" grpId="2" animBg="1"/>
      <p:bldP spid="29" grpId="0" animBg="1"/>
      <p:bldP spid="29" grpId="1" animBg="1"/>
      <p:bldP spid="29" grpId="2" animBg="1"/>
      <p:bldP spid="29" grpId="3" animBg="1"/>
      <p:bldP spid="30" grpId="0"/>
      <p:bldP spid="31" grpId="1"/>
      <p:bldP spid="32" grpId="0"/>
      <p:bldP spid="32" grpId="1"/>
      <p:bldP spid="33" grpId="0"/>
      <p:bldP spid="33" grpId="1"/>
      <p:bldP spid="34" grpId="0" animBg="1"/>
      <p:bldP spid="34" grpId="1" animBg="1"/>
      <p:bldP spid="35" grpId="0" animBg="1"/>
      <p:bldP spid="35" grpId="1" animBg="1"/>
      <p:bldP spid="36" grpId="0" animBg="1"/>
      <p:bldP spid="36" grpId="1" animBg="1"/>
      <p:bldP spid="37" grpId="0" animBg="1"/>
      <p:bldP spid="37" grpId="1" animBg="1"/>
      <p:bldP spid="10" grpId="0" animBg="1"/>
      <p:bldP spid="10" grpId="1" animBg="1"/>
      <p:bldP spid="38" grpId="0" animBg="1"/>
      <p:bldP spid="38" grpId="1" animBg="1"/>
      <p:bldP spid="41" grpId="0" uiExpand="1" build="allAtOnce" animBg="1"/>
      <p:bldP spid="41" grpId="1" uiExpand="1" build="allAtOnce" animBg="1"/>
      <p:bldP spid="5" grpId="0" animBg="1"/>
      <p:bldP spid="5" grpId="1" animBg="1"/>
      <p:bldP spid="43" grpId="0" animBg="1"/>
      <p:bldP spid="43" grpId="1" animBg="1"/>
      <p:bldP spid="43" grpId="2" animBg="1"/>
      <p:bldP spid="43" grpId="3" animBg="1"/>
      <p:bldP spid="52" grpId="0" animBg="1"/>
      <p:bldP spid="7" grpId="0" animBg="1"/>
      <p:bldP spid="7" grpId="1" animBg="1"/>
      <p:bldP spid="7" grpId="2" animBg="1"/>
      <p:bldP spid="46" grpId="0" animBg="1"/>
      <p:bldP spid="46" grpId="1" animBg="1"/>
      <p:bldP spid="46" grpId="2" animBg="1"/>
      <p:bldP spid="46" grpId="3" animBg="1"/>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Rectangle 1"/>
          <p:cNvSpPr/>
          <p:nvPr/>
        </p:nvSpPr>
        <p:spPr>
          <a:xfrm>
            <a:off x="0" y="0"/>
            <a:ext cx="9144000" cy="4801314"/>
          </a:xfrm>
          <a:prstGeom prst="rect">
            <a:avLst/>
          </a:prstGeom>
        </p:spPr>
        <p:txBody>
          <a:bodyPr wrap="square">
            <a:spAutoFit/>
          </a:bodyPr>
          <a:lstStyle/>
          <a:p>
            <a:r>
              <a:rPr lang="en-US" dirty="0" smtClean="0">
                <a:hlinkClick r:id="rId2"/>
              </a:rPr>
              <a:t>https://utah.com/provo/history</a:t>
            </a:r>
            <a:endParaRPr lang="en-US" dirty="0" smtClean="0"/>
          </a:p>
          <a:p>
            <a:r>
              <a:rPr lang="en-US" dirty="0" smtClean="0"/>
              <a:t>	 </a:t>
            </a:r>
            <a:r>
              <a:rPr lang="en-US" b="1" dirty="0" smtClean="0"/>
              <a:t>PROVO </a:t>
            </a:r>
            <a:r>
              <a:rPr lang="en-US" dirty="0" smtClean="0"/>
              <a:t>was settle by Mormons (members of the Church of Jesus Christ of Latter Day Saints) in 1849. It was the first Mormon colony in Utah outside of the Salt Lake Valley. The Mormon settlers had problems with the Indians that lived in the area. The Ute Indians were very aggressive toward groups of people who tried to move in and take over their land. The new settlers built the town into a defensive fort called Fort Utah. It was built as a stockade with exterior walls that were fourteen feet high. They had to live in a manner that was close to a state of war from the time that the settlers first came to Provo. Peace came slowly between the Mormons and the Ute Indians, but after the first year, the settlers had to set up homes outside of Fort Utah and make Provo a more comfortable city in which they could live.</a:t>
            </a:r>
          </a:p>
          <a:p>
            <a:r>
              <a:rPr lang="en-US" dirty="0" smtClean="0"/>
              <a:t>	Provo was built up quickly as many members of the Mormon Church moved there from different parts of the world. They set up farms and industrial centers. Provo soon became known as the "Garden City" because of its extensive fruit orchards, trees, and gardens. In the late 1860s, industrialization began with the creation of The Provo Woolen Mills. In the 1920s, the Ironton Steel Mill was established, and later the much larger Geneva Steel Plant was built in the city. These industries were a success. Provo quickly became the second largest city in Utah.</a:t>
            </a:r>
          </a:p>
          <a:p>
            <a:endParaRPr lang="en-US" dirty="0"/>
          </a:p>
        </p:txBody>
      </p:sp>
      <p:pic>
        <p:nvPicPr>
          <p:cNvPr id="1026" name="Picture 2"/>
          <p:cNvPicPr>
            <a:picLocks noChangeAspect="1" noChangeArrowheads="1"/>
          </p:cNvPicPr>
          <p:nvPr/>
        </p:nvPicPr>
        <p:blipFill>
          <a:blip r:embed="rId3" cstate="print"/>
          <a:srcRect/>
          <a:stretch>
            <a:fillRect/>
          </a:stretch>
        </p:blipFill>
        <p:spPr bwMode="auto">
          <a:xfrm>
            <a:off x="2362200" y="4648200"/>
            <a:ext cx="3733800" cy="2074249"/>
          </a:xfrm>
          <a:prstGeom prst="rect">
            <a:avLst/>
          </a:prstGeom>
          <a:noFill/>
          <a:ln w="9525">
            <a:noFill/>
            <a:miter lim="800000"/>
            <a:headEnd/>
            <a:tailEnd/>
          </a:ln>
          <a:effectLst/>
        </p:spPr>
      </p:pic>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descr="File:United States 1850-1853-03.png"/>
          <p:cNvPicPr>
            <a:picLocks noChangeAspect="1" noChangeArrowheads="1"/>
          </p:cNvPicPr>
          <p:nvPr/>
        </p:nvPicPr>
        <p:blipFill>
          <a:blip r:embed="rId2"/>
          <a:srcRect/>
          <a:stretch>
            <a:fillRect/>
          </a:stretch>
        </p:blipFill>
        <p:spPr bwMode="auto">
          <a:xfrm>
            <a:off x="-137160" y="758952"/>
            <a:ext cx="9339701" cy="6327648"/>
          </a:xfrm>
          <a:prstGeom prst="rect">
            <a:avLst/>
          </a:prstGeom>
          <a:noFill/>
        </p:spPr>
      </p:pic>
      <p:grpSp>
        <p:nvGrpSpPr>
          <p:cNvPr id="4" name="Group 35"/>
          <p:cNvGrpSpPr/>
          <p:nvPr/>
        </p:nvGrpSpPr>
        <p:grpSpPr>
          <a:xfrm>
            <a:off x="21351" y="838200"/>
            <a:ext cx="9711586" cy="6158004"/>
            <a:chOff x="-152400" y="803564"/>
            <a:chExt cx="9908770" cy="6283036"/>
          </a:xfrm>
        </p:grpSpPr>
        <p:grpSp>
          <p:nvGrpSpPr>
            <p:cNvPr id="11"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026" name="Picture 2"/>
          <p:cNvPicPr>
            <a:picLocks noChangeAspect="1" noChangeArrowheads="1"/>
          </p:cNvPicPr>
          <p:nvPr/>
        </p:nvPicPr>
        <p:blipFill>
          <a:blip r:embed="rId3"/>
          <a:srcRect/>
          <a:stretch>
            <a:fillRect/>
          </a:stretch>
        </p:blipFill>
        <p:spPr bwMode="auto">
          <a:xfrm>
            <a:off x="0" y="900112"/>
            <a:ext cx="7677150" cy="5957888"/>
          </a:xfrm>
          <a:prstGeom prst="rect">
            <a:avLst/>
          </a:prstGeom>
          <a:noFill/>
          <a:ln w="9525">
            <a:noFill/>
            <a:miter lim="800000"/>
            <a:headEnd/>
            <a:tailEnd/>
          </a:ln>
          <a:effectLst/>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3" name="Rectangle 2"/>
          <p:cNvSpPr>
            <a:spLocks noChangeArrowheads="1"/>
          </p:cNvSpPr>
          <p:nvPr/>
        </p:nvSpPr>
        <p:spPr bwMode="auto">
          <a:xfrm>
            <a:off x="0" y="0"/>
            <a:ext cx="9144000" cy="830997"/>
          </a:xfrm>
          <a:prstGeom prst="rect">
            <a:avLst/>
          </a:prstGeom>
          <a:noFill/>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pic>
        <p:nvPicPr>
          <p:cNvPr id="2" name="Picture 4" descr="http://www.lightplanet.com/mormons/images/settlements2.jpg"/>
          <p:cNvPicPr>
            <a:picLocks noChangeAspect="1" noChangeArrowheads="1"/>
          </p:cNvPicPr>
          <p:nvPr/>
        </p:nvPicPr>
        <p:blipFill>
          <a:blip r:embed="rId4"/>
          <a:srcRect l="3448" t="36948" r="20876" b="20062"/>
          <a:stretch>
            <a:fillRect/>
          </a:stretch>
        </p:blipFill>
        <p:spPr bwMode="auto">
          <a:xfrm>
            <a:off x="0" y="896112"/>
            <a:ext cx="7684210" cy="5961888"/>
          </a:xfrm>
          <a:prstGeom prst="rect">
            <a:avLst/>
          </a:prstGeom>
          <a:noFill/>
        </p:spPr>
      </p:pic>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31" name="TextBox 30"/>
          <p:cNvSpPr txBox="1"/>
          <p:nvPr/>
        </p:nvSpPr>
        <p:spPr>
          <a:xfrm>
            <a:off x="7802880" y="3810000"/>
            <a:ext cx="1223412" cy="707886"/>
          </a:xfrm>
          <a:prstGeom prst="rect">
            <a:avLst/>
          </a:prstGeom>
          <a:noFill/>
        </p:spPr>
        <p:txBody>
          <a:bodyPr wrap="none" rtlCol="0">
            <a:spAutoFit/>
          </a:bodyPr>
          <a:lstStyle/>
          <a:p>
            <a:r>
              <a:rPr lang="en-US" sz="4000" b="1" dirty="0" smtClean="0">
                <a:solidFill>
                  <a:srgbClr val="0070C0"/>
                </a:solidFill>
                <a:effectLst>
                  <a:outerShdw dist="50800" dir="7200000" algn="ctr" rotWithShape="0">
                    <a:schemeClr val="tx1"/>
                  </a:outerShdw>
                </a:effectLst>
              </a:rPr>
              <a:t>1849</a:t>
            </a:r>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money</a:t>
            </a:r>
          </a:p>
        </p:txBody>
      </p:sp>
      <p:sp>
        <p:nvSpPr>
          <p:cNvPr id="49" name="Rectangle 4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0" name="Rectangle 49"/>
          <p:cNvSpPr/>
          <p:nvPr/>
        </p:nvSpPr>
        <p:spPr>
          <a:xfrm>
            <a:off x="841248" y="2844225"/>
            <a:ext cx="1673352" cy="646331"/>
          </a:xfrm>
          <a:prstGeom prst="rect">
            <a:avLst/>
          </a:prstGeom>
          <a:solidFill>
            <a:schemeClr val="bg1"/>
          </a:solidFill>
        </p:spPr>
        <p:txBody>
          <a:bodyPr wrap="square">
            <a:spAutoFit/>
          </a:bodyPr>
          <a:lstStyle/>
          <a:p>
            <a:r>
              <a:rPr lang="en-US" sz="3600" b="1" dirty="0" smtClean="0">
                <a:solidFill>
                  <a:srgbClr val="004F8A"/>
                </a:solidFill>
              </a:rPr>
              <a:t>income</a:t>
            </a:r>
          </a:p>
        </p:txBody>
      </p:sp>
      <p:pic>
        <p:nvPicPr>
          <p:cNvPr id="51" name="Picture 2"/>
          <p:cNvPicPr>
            <a:picLocks noChangeAspect="1" noChangeArrowheads="1"/>
          </p:cNvPicPr>
          <p:nvPr/>
        </p:nvPicPr>
        <p:blipFill>
          <a:blip r:embed="rId5"/>
          <a:srcRect t="2490" r="4982"/>
          <a:stretch>
            <a:fillRect/>
          </a:stretch>
        </p:blipFill>
        <p:spPr bwMode="auto">
          <a:xfrm>
            <a:off x="76200" y="3575050"/>
            <a:ext cx="5029200" cy="3282950"/>
          </a:xfrm>
          <a:prstGeom prst="rect">
            <a:avLst/>
          </a:prstGeom>
          <a:noFill/>
          <a:ln w="38100">
            <a:solidFill>
              <a:schemeClr val="tx1"/>
            </a:solidFill>
            <a:miter lim="800000"/>
            <a:headEnd/>
            <a:tailEnd/>
          </a:ln>
          <a:effectLst/>
        </p:spPr>
      </p:pic>
      <p:sp>
        <p:nvSpPr>
          <p:cNvPr id="29" name="TextBox 28"/>
          <p:cNvSpPr txBox="1"/>
          <p:nvPr/>
        </p:nvSpPr>
        <p:spPr>
          <a:xfrm>
            <a:off x="374904" y="2578608"/>
            <a:ext cx="1853392" cy="348813"/>
          </a:xfrm>
          <a:prstGeom prst="rect">
            <a:avLst/>
          </a:prstGeom>
          <a:solidFill>
            <a:schemeClr val="bg1"/>
          </a:solidFill>
        </p:spPr>
        <p:txBody>
          <a:bodyPr wrap="none" rtlCol="0">
            <a:spAutoFit/>
          </a:bodyPr>
          <a:lstStyle/>
          <a:p>
            <a:pPr>
              <a:lnSpc>
                <a:spcPts val="2000"/>
              </a:lnSpc>
            </a:pPr>
            <a:r>
              <a:rPr lang="en-US" sz="3600" b="1" dirty="0" smtClean="0">
                <a:solidFill>
                  <a:srgbClr val="004F8A"/>
                </a:solidFill>
                <a:effectLst>
                  <a:outerShdw blurRad="76200" dist="38100" dir="6600000" algn="ctr" rotWithShape="0">
                    <a:schemeClr val="tx1"/>
                  </a:outerShdw>
                </a:effectLst>
              </a:rPr>
              <a:t>  Genoa  </a:t>
            </a:r>
            <a:endParaRPr lang="en-US" sz="3600" b="1" dirty="0">
              <a:solidFill>
                <a:srgbClr val="004F8A"/>
              </a:solidFill>
              <a:effectLst>
                <a:outerShdw blurRad="76200" dist="38100" dir="6600000" algn="ctr" rotWithShape="0">
                  <a:schemeClr val="tx1"/>
                </a:outerShdw>
              </a:effectLst>
            </a:endParaRPr>
          </a:p>
        </p:txBody>
      </p:sp>
      <p:sp>
        <p:nvSpPr>
          <p:cNvPr id="7" name="Oval 6"/>
          <p:cNvSpPr>
            <a:spLocks/>
          </p:cNvSpPr>
          <p:nvPr/>
        </p:nvSpPr>
        <p:spPr>
          <a:xfrm>
            <a:off x="457200" y="2514600"/>
            <a:ext cx="228601" cy="228601"/>
          </a:xfrm>
          <a:prstGeom prst="ellipse">
            <a:avLst/>
          </a:prstGeom>
          <a:solidFill>
            <a:srgbClr val="004F8A"/>
          </a:solidFill>
          <a:ln>
            <a:solidFill>
              <a:schemeClr val="tx1"/>
            </a:solidFill>
          </a:ln>
        </p:spPr>
        <p:txBody>
          <a:bodyPr wrap="square" rtlCol="0" anchor="ctr">
            <a:spAutoFit/>
          </a:bodyPr>
          <a:lstStyle/>
          <a:p>
            <a:pPr algn="ctr"/>
            <a:endParaRPr lang="en-US" sz="2200" b="1" dirty="0" smtClean="0">
              <a:solidFill>
                <a:schemeClr val="bg1"/>
              </a:solidFill>
            </a:endParaRPr>
          </a:p>
        </p:txBody>
      </p:sp>
      <p:pic>
        <p:nvPicPr>
          <p:cNvPr id="203778" name="Picture 2" descr="Image result for mormon station photos"/>
          <p:cNvPicPr>
            <a:picLocks noChangeAspect="1" noChangeArrowheads="1"/>
          </p:cNvPicPr>
          <p:nvPr/>
        </p:nvPicPr>
        <p:blipFill>
          <a:blip r:embed="rId6"/>
          <a:srcRect r="1852" b="12346"/>
          <a:stretch>
            <a:fillRect/>
          </a:stretch>
        </p:blipFill>
        <p:spPr bwMode="auto">
          <a:xfrm>
            <a:off x="76200" y="3540423"/>
            <a:ext cx="5029200" cy="3317577"/>
          </a:xfrm>
          <a:prstGeom prst="rect">
            <a:avLst/>
          </a:prstGeom>
          <a:noFill/>
          <a:ln w="38100">
            <a:solidFill>
              <a:schemeClr val="tx1"/>
            </a:solidFill>
          </a:ln>
        </p:spPr>
      </p:pic>
      <p:grpSp>
        <p:nvGrpSpPr>
          <p:cNvPr id="55" name="Group 54"/>
          <p:cNvGrpSpPr/>
          <p:nvPr/>
        </p:nvGrpSpPr>
        <p:grpSpPr>
          <a:xfrm>
            <a:off x="731520" y="1474596"/>
            <a:ext cx="3906982" cy="873616"/>
            <a:chOff x="731520" y="1603577"/>
            <a:chExt cx="3906982" cy="873616"/>
          </a:xfrm>
        </p:grpSpPr>
        <p:sp>
          <p:nvSpPr>
            <p:cNvPr id="53" name="Freeform 52"/>
            <p:cNvSpPr/>
            <p:nvPr/>
          </p:nvSpPr>
          <p:spPr>
            <a:xfrm>
              <a:off x="731520" y="1978429"/>
              <a:ext cx="3906982" cy="498764"/>
            </a:xfrm>
            <a:custGeom>
              <a:avLst/>
              <a:gdLst>
                <a:gd name="connsiteX0" fmla="*/ 3906982 w 3906982"/>
                <a:gd name="connsiteY0" fmla="*/ 199506 h 498764"/>
                <a:gd name="connsiteX1" fmla="*/ 2543695 w 3906982"/>
                <a:gd name="connsiteY1" fmla="*/ 49876 h 498764"/>
                <a:gd name="connsiteX2" fmla="*/ 0 w 3906982"/>
                <a:gd name="connsiteY2" fmla="*/ 498764 h 498764"/>
                <a:gd name="connsiteX0" fmla="*/ 3906982 w 3906982"/>
                <a:gd name="connsiteY0" fmla="*/ 199506 h 498764"/>
                <a:gd name="connsiteX1" fmla="*/ 2543695 w 3906982"/>
                <a:gd name="connsiteY1" fmla="*/ 49876 h 498764"/>
                <a:gd name="connsiteX2" fmla="*/ 0 w 3906982"/>
                <a:gd name="connsiteY2" fmla="*/ 498764 h 498764"/>
              </a:gdLst>
              <a:ahLst/>
              <a:cxnLst>
                <a:cxn ang="0">
                  <a:pos x="connsiteX0" y="connsiteY0"/>
                </a:cxn>
                <a:cxn ang="0">
                  <a:pos x="connsiteX1" y="connsiteY1"/>
                </a:cxn>
                <a:cxn ang="0">
                  <a:pos x="connsiteX2" y="connsiteY2"/>
                </a:cxn>
              </a:cxnLst>
              <a:rect l="l" t="t" r="r" b="b"/>
              <a:pathLst>
                <a:path w="3906982" h="498764">
                  <a:moveTo>
                    <a:pt x="3906982" y="199506"/>
                  </a:moveTo>
                  <a:cubicBezTo>
                    <a:pt x="3550920" y="99753"/>
                    <a:pt x="3194859" y="0"/>
                    <a:pt x="2543695" y="49876"/>
                  </a:cubicBezTo>
                  <a:cubicBezTo>
                    <a:pt x="1892531" y="99752"/>
                    <a:pt x="857125" y="56281"/>
                    <a:pt x="0" y="498764"/>
                  </a:cubicBezTo>
                </a:path>
              </a:pathLst>
            </a:custGeom>
            <a:ln w="101600">
              <a:prstDash val="sysDot"/>
              <a:headEnd type="triangle"/>
              <a:tailEnd type="triangle"/>
            </a:ln>
            <a:effectLst>
              <a:outerShdw dist="50800" dir="9000000" algn="ctr" rotWithShape="0">
                <a:schemeClr val="tx1"/>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TextBox 53"/>
            <p:cNvSpPr txBox="1"/>
            <p:nvPr/>
          </p:nvSpPr>
          <p:spPr>
            <a:xfrm rot="20666866">
              <a:off x="849992" y="1603577"/>
              <a:ext cx="1399742" cy="461665"/>
            </a:xfrm>
            <a:prstGeom prst="rect">
              <a:avLst/>
            </a:prstGeom>
            <a:noFill/>
          </p:spPr>
          <p:txBody>
            <a:bodyPr wrap="none" rtlCol="0">
              <a:spAutoFit/>
            </a:bodyPr>
            <a:lstStyle/>
            <a:p>
              <a:r>
                <a:rPr lang="en-US" sz="2400" b="1" dirty="0" smtClean="0"/>
                <a:t>500 miles</a:t>
              </a:r>
              <a:endParaRPr lang="en-US" sz="2400" b="1" dirty="0"/>
            </a:p>
          </p:txBody>
        </p:sp>
      </p:grpSp>
      <p:sp>
        <p:nvSpPr>
          <p:cNvPr id="56" name="TextBox 55"/>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62" name="TextBox 61"/>
          <p:cNvSpPr txBox="1"/>
          <p:nvPr/>
        </p:nvSpPr>
        <p:spPr>
          <a:xfrm>
            <a:off x="2286000"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7" name="Rectangle 46"/>
          <p:cNvSpPr/>
          <p:nvPr/>
        </p:nvSpPr>
        <p:spPr>
          <a:xfrm>
            <a:off x="0" y="767968"/>
            <a:ext cx="7467600" cy="1746632"/>
          </a:xfrm>
          <a:prstGeom prst="rect">
            <a:avLst/>
          </a:prstGeom>
          <a:solidFill>
            <a:schemeClr val="bg1"/>
          </a:solidFill>
        </p:spPr>
        <p:txBody>
          <a:bodyPr wrap="square">
            <a:spAutoFit/>
          </a:bodyPr>
          <a:lstStyle/>
          <a:p>
            <a:pPr>
              <a:lnSpc>
                <a:spcPts val="4300"/>
              </a:lnSpc>
            </a:pPr>
            <a:r>
              <a:rPr lang="en-US" sz="3200" dirty="0" smtClean="0">
                <a:solidFill>
                  <a:srgbClr val="004F8A"/>
                </a:solidFill>
                <a:effectLst>
                  <a:outerShdw dist="38100" dir="7200000" algn="ctr" rotWithShape="0">
                    <a:schemeClr val="tx1"/>
                  </a:outerShdw>
                </a:effectLst>
              </a:rPr>
              <a:t>  - trading post to provision CA miners</a:t>
            </a:r>
          </a:p>
          <a:p>
            <a:pPr>
              <a:lnSpc>
                <a:spcPts val="4300"/>
              </a:lnSpc>
            </a:pPr>
            <a:r>
              <a:rPr lang="en-US" sz="3200" dirty="0" smtClean="0">
                <a:solidFill>
                  <a:srgbClr val="004F8A"/>
                </a:solidFill>
                <a:effectLst>
                  <a:outerShdw dist="38100" dir="7200000" algn="ctr" rotWithShape="0">
                    <a:schemeClr val="tx1"/>
                  </a:outerShdw>
                </a:effectLst>
              </a:rPr>
              <a:t>  - originally called </a:t>
            </a:r>
            <a:r>
              <a:rPr lang="en-US" sz="3200" i="1" dirty="0" smtClean="0">
                <a:solidFill>
                  <a:srgbClr val="004F8A"/>
                </a:solidFill>
                <a:effectLst>
                  <a:outerShdw dist="38100" dir="7200000" algn="ctr" rotWithShape="0">
                    <a:schemeClr val="tx1"/>
                  </a:outerShdw>
                </a:effectLst>
              </a:rPr>
              <a:t>Mormon Station</a:t>
            </a:r>
            <a:r>
              <a:rPr lang="en-US" sz="3200" dirty="0" smtClean="0">
                <a:solidFill>
                  <a:srgbClr val="004F8A"/>
                </a:solidFill>
                <a:effectLst>
                  <a:outerShdw dist="38100" dir="7200000" algn="ctr" rotWithShape="0">
                    <a:schemeClr val="tx1"/>
                  </a:outerShdw>
                </a:effectLst>
              </a:rPr>
              <a:t> </a:t>
            </a:r>
          </a:p>
          <a:p>
            <a:pPr>
              <a:lnSpc>
                <a:spcPts val="4300"/>
              </a:lnSpc>
            </a:pPr>
            <a:r>
              <a:rPr lang="en-US" sz="3200" dirty="0" smtClean="0">
                <a:solidFill>
                  <a:srgbClr val="004F8A"/>
                </a:solidFill>
                <a:effectLst>
                  <a:outerShdw dist="38100" dir="7200000" algn="ctr" rotWithShape="0">
                    <a:schemeClr val="tx1"/>
                  </a:outerShdw>
                </a:effectLst>
              </a:rPr>
              <a:t>  - 1854, renamed Genoa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1000"/>
                                        <p:tgtEl>
                                          <p:spTgt spid="51"/>
                                        </p:tgtEl>
                                      </p:cBhvr>
                                    </p:animEffect>
                                  </p:childTnLst>
                                </p:cTn>
                              </p:par>
                              <p:par>
                                <p:cTn id="8" presetID="22" presetClass="entr" presetSubtype="2"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wipe(right)">
                                      <p:cBhvr>
                                        <p:cTn id="10" dur="10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1000"/>
                                        <p:tgtEl>
                                          <p:spTgt spid="55"/>
                                        </p:tgtEl>
                                      </p:cBhvr>
                                    </p:animEffect>
                                    <p:set>
                                      <p:cBhvr>
                                        <p:cTn id="15" dur="1" fill="hold">
                                          <p:stCondLst>
                                            <p:cond delay="999"/>
                                          </p:stCondLst>
                                        </p:cTn>
                                        <p:tgtEl>
                                          <p:spTgt spid="55"/>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1000"/>
                                        <p:tgtEl>
                                          <p:spTgt spid="13"/>
                                        </p:tgtEl>
                                      </p:cBhvr>
                                    </p:animEffect>
                                    <p:set>
                                      <p:cBhvr>
                                        <p:cTn id="18" dur="1" fill="hold">
                                          <p:stCondLst>
                                            <p:cond delay="999"/>
                                          </p:stCondLst>
                                        </p:cTn>
                                        <p:tgtEl>
                                          <p:spTgt spid="13"/>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1000"/>
                                        <p:tgtEl>
                                          <p:spTgt spid="26"/>
                                        </p:tgtEl>
                                      </p:cBhvr>
                                    </p:animEffect>
                                    <p:set>
                                      <p:cBhvr>
                                        <p:cTn id="21" dur="1" fill="hold">
                                          <p:stCondLst>
                                            <p:cond delay="999"/>
                                          </p:stCondLst>
                                        </p:cTn>
                                        <p:tgtEl>
                                          <p:spTgt spid="26"/>
                                        </p:tgtEl>
                                        <p:attrNameLst>
                                          <p:attrName>style.visibility</p:attrName>
                                        </p:attrNameLst>
                                      </p:cBhvr>
                                      <p:to>
                                        <p:strVal val="hidden"/>
                                      </p:to>
                                    </p:set>
                                  </p:childTnLst>
                                </p:cTn>
                              </p:par>
                            </p:childTnLst>
                          </p:cTn>
                        </p:par>
                        <p:par>
                          <p:cTn id="22" fill="hold">
                            <p:stCondLst>
                              <p:cond delay="1000"/>
                            </p:stCondLst>
                            <p:childTnLst>
                              <p:par>
                                <p:cTn id="23" presetID="10" presetClass="entr" presetSubtype="0" fill="hold" grpId="0" nodeType="afterEffect">
                                  <p:stCondLst>
                                    <p:cond delay="0"/>
                                  </p:stCondLst>
                                  <p:childTnLst>
                                    <p:set>
                                      <p:cBhvr>
                                        <p:cTn id="24" dur="1" fill="hold">
                                          <p:stCondLst>
                                            <p:cond delay="0"/>
                                          </p:stCondLst>
                                        </p:cTn>
                                        <p:tgtEl>
                                          <p:spTgt spid="47">
                                            <p:bg/>
                                          </p:spTgt>
                                        </p:tgtEl>
                                        <p:attrNameLst>
                                          <p:attrName>style.visibility</p:attrName>
                                        </p:attrNameLst>
                                      </p:cBhvr>
                                      <p:to>
                                        <p:strVal val="visible"/>
                                      </p:to>
                                    </p:set>
                                    <p:animEffect transition="in" filter="fade">
                                      <p:cBhvr>
                                        <p:cTn id="25" dur="500"/>
                                        <p:tgtEl>
                                          <p:spTgt spid="47">
                                            <p:bg/>
                                          </p:spTgt>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animEffect transition="in" filter="wipe(left)">
                                      <p:cBhvr>
                                        <p:cTn id="28" dur="1000"/>
                                        <p:tgtEl>
                                          <p:spTgt spid="47">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7">
                                            <p:txEl>
                                              <p:pRg st="1" end="1"/>
                                            </p:txEl>
                                          </p:spTgt>
                                        </p:tgtEl>
                                        <p:attrNameLst>
                                          <p:attrName>style.visibility</p:attrName>
                                        </p:attrNameLst>
                                      </p:cBhvr>
                                      <p:to>
                                        <p:strVal val="visible"/>
                                      </p:to>
                                    </p:set>
                                    <p:animEffect transition="in" filter="wipe(left)">
                                      <p:cBhvr>
                                        <p:cTn id="33" dur="1000"/>
                                        <p:tgtEl>
                                          <p:spTgt spid="47">
                                            <p:txEl>
                                              <p:pRg st="1" end="1"/>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47">
                                            <p:txEl>
                                              <p:pRg st="2" end="2"/>
                                            </p:txEl>
                                          </p:spTgt>
                                        </p:tgtEl>
                                        <p:attrNameLst>
                                          <p:attrName>style.visibility</p:attrName>
                                        </p:attrNameLst>
                                      </p:cBhvr>
                                      <p:to>
                                        <p:strVal val="visible"/>
                                      </p:to>
                                    </p:set>
                                    <p:animEffect transition="in" filter="wipe(left)">
                                      <p:cBhvr>
                                        <p:cTn id="38" dur="1000"/>
                                        <p:tgtEl>
                                          <p:spTgt spid="47">
                                            <p:txEl>
                                              <p:pRg st="2" end="2"/>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203778"/>
                                        </p:tgtEl>
                                        <p:attrNameLst>
                                          <p:attrName>style.visibility</p:attrName>
                                        </p:attrNameLst>
                                      </p:cBhvr>
                                      <p:to>
                                        <p:strVal val="visible"/>
                                      </p:to>
                                    </p:set>
                                    <p:animEffect transition="in" filter="fade">
                                      <p:cBhvr>
                                        <p:cTn id="41" dur="1000"/>
                                        <p:tgtEl>
                                          <p:spTgt spid="203778"/>
                                        </p:tgtEl>
                                      </p:cBhvr>
                                    </p:animEffect>
                                  </p:childTnLst>
                                </p:cTn>
                              </p:par>
                            </p:childTnLst>
                          </p:cTn>
                        </p:par>
                        <p:par>
                          <p:cTn id="42" fill="hold">
                            <p:stCondLst>
                              <p:cond delay="1000"/>
                            </p:stCondLst>
                            <p:childTnLst>
                              <p:par>
                                <p:cTn id="43" presetID="10" presetClass="exit" presetSubtype="0" fill="hold" nodeType="afterEffect">
                                  <p:stCondLst>
                                    <p:cond delay="0"/>
                                  </p:stCondLst>
                                  <p:childTnLst>
                                    <p:animEffect transition="out" filter="fade">
                                      <p:cBhvr>
                                        <p:cTn id="44" dur="1000"/>
                                        <p:tgtEl>
                                          <p:spTgt spid="51"/>
                                        </p:tgtEl>
                                      </p:cBhvr>
                                    </p:animEffect>
                                    <p:set>
                                      <p:cBhvr>
                                        <p:cTn id="45" dur="1" fill="hold">
                                          <p:stCondLst>
                                            <p:cond delay="999"/>
                                          </p:stCondLst>
                                        </p:cTn>
                                        <p:tgtEl>
                                          <p:spTgt spid="51"/>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1" nodeType="click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fade">
                                      <p:cBhvr>
                                        <p:cTn id="50" dur="1000"/>
                                        <p:tgtEl>
                                          <p:spTgt spid="13"/>
                                        </p:tgtEl>
                                      </p:cBhvr>
                                    </p:animEffect>
                                  </p:childTnLst>
                                </p:cTn>
                              </p:par>
                              <p:par>
                                <p:cTn id="51" presetID="10" presetClass="entr" presetSubtype="0" fill="hold" grpId="1"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1000"/>
                                        <p:tgtEl>
                                          <p:spTgt spid="26"/>
                                        </p:tgtEl>
                                      </p:cBhvr>
                                    </p:animEffect>
                                  </p:childTnLst>
                                </p:cTn>
                              </p:par>
                              <p:par>
                                <p:cTn id="54" presetID="10" presetClass="exit" presetSubtype="0" fill="hold" grpId="1" nodeType="withEffect">
                                  <p:stCondLst>
                                    <p:cond delay="0"/>
                                  </p:stCondLst>
                                  <p:childTnLst>
                                    <p:animEffect transition="out" filter="fade">
                                      <p:cBhvr>
                                        <p:cTn id="55" dur="1000"/>
                                        <p:tgtEl>
                                          <p:spTgt spid="47">
                                            <p:txEl>
                                              <p:pRg st="0" end="0"/>
                                            </p:txEl>
                                          </p:spTgt>
                                        </p:tgtEl>
                                      </p:cBhvr>
                                    </p:animEffect>
                                    <p:set>
                                      <p:cBhvr>
                                        <p:cTn id="56" dur="1" fill="hold">
                                          <p:stCondLst>
                                            <p:cond delay="999"/>
                                          </p:stCondLst>
                                        </p:cTn>
                                        <p:tgtEl>
                                          <p:spTgt spid="47">
                                            <p:txEl>
                                              <p:pRg st="0" end="0"/>
                                            </p:txEl>
                                          </p:spTgt>
                                        </p:tgtEl>
                                        <p:attrNameLst>
                                          <p:attrName>style.visibility</p:attrName>
                                        </p:attrNameLst>
                                      </p:cBhvr>
                                      <p:to>
                                        <p:strVal val="hidden"/>
                                      </p:to>
                                    </p:set>
                                  </p:childTnLst>
                                </p:cTn>
                              </p:par>
                              <p:par>
                                <p:cTn id="57" presetID="10" presetClass="exit" presetSubtype="0" fill="hold" grpId="1" nodeType="withEffect">
                                  <p:stCondLst>
                                    <p:cond delay="0"/>
                                  </p:stCondLst>
                                  <p:childTnLst>
                                    <p:animEffect transition="out" filter="fade">
                                      <p:cBhvr>
                                        <p:cTn id="58" dur="1000"/>
                                        <p:tgtEl>
                                          <p:spTgt spid="47">
                                            <p:txEl>
                                              <p:pRg st="1" end="1"/>
                                            </p:txEl>
                                          </p:spTgt>
                                        </p:tgtEl>
                                      </p:cBhvr>
                                    </p:animEffect>
                                    <p:set>
                                      <p:cBhvr>
                                        <p:cTn id="59" dur="1" fill="hold">
                                          <p:stCondLst>
                                            <p:cond delay="999"/>
                                          </p:stCondLst>
                                        </p:cTn>
                                        <p:tgtEl>
                                          <p:spTgt spid="47">
                                            <p:txEl>
                                              <p:pRg st="1" end="1"/>
                                            </p:txEl>
                                          </p:spTgt>
                                        </p:tgtEl>
                                        <p:attrNameLst>
                                          <p:attrName>style.visibility</p:attrName>
                                        </p:attrNameLst>
                                      </p:cBhvr>
                                      <p:to>
                                        <p:strVal val="hidden"/>
                                      </p:to>
                                    </p:set>
                                  </p:childTnLst>
                                </p:cTn>
                              </p:par>
                              <p:par>
                                <p:cTn id="60" presetID="10" presetClass="exit" presetSubtype="0" fill="hold" grpId="1" nodeType="withEffect">
                                  <p:stCondLst>
                                    <p:cond delay="0"/>
                                  </p:stCondLst>
                                  <p:childTnLst>
                                    <p:animEffect transition="out" filter="fade">
                                      <p:cBhvr>
                                        <p:cTn id="61" dur="1000"/>
                                        <p:tgtEl>
                                          <p:spTgt spid="47">
                                            <p:txEl>
                                              <p:pRg st="2" end="2"/>
                                            </p:txEl>
                                          </p:spTgt>
                                        </p:tgtEl>
                                      </p:cBhvr>
                                    </p:animEffect>
                                    <p:set>
                                      <p:cBhvr>
                                        <p:cTn id="62" dur="1" fill="hold">
                                          <p:stCondLst>
                                            <p:cond delay="999"/>
                                          </p:stCondLst>
                                        </p:cTn>
                                        <p:tgtEl>
                                          <p:spTgt spid="47">
                                            <p:txEl>
                                              <p:pRg st="2" end="2"/>
                                            </p:txEl>
                                          </p:spTgt>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47">
                                            <p:bg/>
                                          </p:spTgt>
                                        </p:tgtEl>
                                      </p:cBhvr>
                                    </p:animEffect>
                                    <p:set>
                                      <p:cBhvr>
                                        <p:cTn id="65" dur="1" fill="hold">
                                          <p:stCondLst>
                                            <p:cond delay="999"/>
                                          </p:stCondLst>
                                        </p:cTn>
                                        <p:tgtEl>
                                          <p:spTgt spid="47">
                                            <p:bg/>
                                          </p:spTgt>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00"/>
                                        <p:tgtEl>
                                          <p:spTgt spid="50"/>
                                        </p:tgtEl>
                                      </p:cBhvr>
                                    </p:animEffect>
                                    <p:set>
                                      <p:cBhvr>
                                        <p:cTn id="68" dur="1" fill="hold">
                                          <p:stCondLst>
                                            <p:cond delay="999"/>
                                          </p:stCondLst>
                                        </p:cTn>
                                        <p:tgtEl>
                                          <p:spTgt spid="50"/>
                                        </p:tgtEl>
                                        <p:attrNameLst>
                                          <p:attrName>style.visibility</p:attrName>
                                        </p:attrNameLst>
                                      </p:cBhvr>
                                      <p:to>
                                        <p:strVal val="hidden"/>
                                      </p:to>
                                    </p:set>
                                  </p:childTnLst>
                                </p:cTn>
                              </p:par>
                              <p:par>
                                <p:cTn id="69" presetID="10" presetClass="exit" presetSubtype="0" fill="hold" grpId="0" nodeType="withEffect">
                                  <p:stCondLst>
                                    <p:cond delay="0"/>
                                  </p:stCondLst>
                                  <p:childTnLst>
                                    <p:animEffect transition="out" filter="fade">
                                      <p:cBhvr>
                                        <p:cTn id="70" dur="1000"/>
                                        <p:tgtEl>
                                          <p:spTgt spid="29"/>
                                        </p:tgtEl>
                                      </p:cBhvr>
                                    </p:animEffect>
                                    <p:set>
                                      <p:cBhvr>
                                        <p:cTn id="71" dur="1" fill="hold">
                                          <p:stCondLst>
                                            <p:cond delay="999"/>
                                          </p:stCondLst>
                                        </p:cTn>
                                        <p:tgtEl>
                                          <p:spTgt spid="29"/>
                                        </p:tgtEl>
                                        <p:attrNameLst>
                                          <p:attrName>style.visibility</p:attrName>
                                        </p:attrNameLst>
                                      </p:cBhvr>
                                      <p:to>
                                        <p:strVal val="hidden"/>
                                      </p:to>
                                    </p:set>
                                  </p:childTnLst>
                                </p:cTn>
                              </p:par>
                              <p:par>
                                <p:cTn id="72" presetID="10" presetClass="exit" presetSubtype="0" fill="hold" nodeType="withEffect">
                                  <p:stCondLst>
                                    <p:cond delay="0"/>
                                  </p:stCondLst>
                                  <p:childTnLst>
                                    <p:animEffect transition="out" filter="fade">
                                      <p:cBhvr>
                                        <p:cTn id="73" dur="1000"/>
                                        <p:tgtEl>
                                          <p:spTgt spid="203778"/>
                                        </p:tgtEl>
                                      </p:cBhvr>
                                    </p:animEffect>
                                    <p:set>
                                      <p:cBhvr>
                                        <p:cTn id="74" dur="1" fill="hold">
                                          <p:stCondLst>
                                            <p:cond delay="999"/>
                                          </p:stCondLst>
                                        </p:cTn>
                                        <p:tgtEl>
                                          <p:spTgt spid="203778"/>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1000"/>
                                        <p:tgtEl>
                                          <p:spTgt spid="7"/>
                                        </p:tgtEl>
                                      </p:cBhvr>
                                    </p:animEffect>
                                    <p:set>
                                      <p:cBhvr>
                                        <p:cTn id="77" dur="1" fill="hold">
                                          <p:stCondLst>
                                            <p:cond delay="999"/>
                                          </p:stCondLst>
                                        </p:cTn>
                                        <p:tgtEl>
                                          <p:spTgt spid="7"/>
                                        </p:tgtEl>
                                        <p:attrNameLst>
                                          <p:attrName>style.visibility</p:attrName>
                                        </p:attrNameLst>
                                      </p:cBhvr>
                                      <p:to>
                                        <p:strVal val="hidden"/>
                                      </p:to>
                                    </p:set>
                                  </p:childTnLst>
                                </p:cTn>
                              </p:par>
                            </p:childTnLst>
                          </p:cTn>
                        </p:par>
                        <p:par>
                          <p:cTn id="78" fill="hold">
                            <p:stCondLst>
                              <p:cond delay="1000"/>
                            </p:stCondLst>
                            <p:childTnLst>
                              <p:par>
                                <p:cTn id="79" presetID="53" presetClass="entr" presetSubtype="0" fill="hold" grpId="1" nodeType="afterEffect">
                                  <p:stCondLst>
                                    <p:cond delay="0"/>
                                  </p:stCondLst>
                                  <p:childTnLst>
                                    <p:set>
                                      <p:cBhvr>
                                        <p:cTn id="80" dur="1" fill="hold">
                                          <p:stCondLst>
                                            <p:cond delay="0"/>
                                          </p:stCondLst>
                                        </p:cTn>
                                        <p:tgtEl>
                                          <p:spTgt spid="56"/>
                                        </p:tgtEl>
                                        <p:attrNameLst>
                                          <p:attrName>style.visibility</p:attrName>
                                        </p:attrNameLst>
                                      </p:cBhvr>
                                      <p:to>
                                        <p:strVal val="visible"/>
                                      </p:to>
                                    </p:set>
                                    <p:anim calcmode="lin" valueType="num">
                                      <p:cBhvr>
                                        <p:cTn id="81" dur="1000" fill="hold"/>
                                        <p:tgtEl>
                                          <p:spTgt spid="56"/>
                                        </p:tgtEl>
                                        <p:attrNameLst>
                                          <p:attrName>ppt_w</p:attrName>
                                        </p:attrNameLst>
                                      </p:cBhvr>
                                      <p:tavLst>
                                        <p:tav tm="0">
                                          <p:val>
                                            <p:fltVal val="0"/>
                                          </p:val>
                                        </p:tav>
                                        <p:tav tm="100000">
                                          <p:val>
                                            <p:strVal val="#ppt_w"/>
                                          </p:val>
                                        </p:tav>
                                      </p:tavLst>
                                    </p:anim>
                                    <p:anim calcmode="lin" valueType="num">
                                      <p:cBhvr>
                                        <p:cTn id="82" dur="1000" fill="hold"/>
                                        <p:tgtEl>
                                          <p:spTgt spid="56"/>
                                        </p:tgtEl>
                                        <p:attrNameLst>
                                          <p:attrName>ppt_h</p:attrName>
                                        </p:attrNameLst>
                                      </p:cBhvr>
                                      <p:tavLst>
                                        <p:tav tm="0">
                                          <p:val>
                                            <p:fltVal val="0"/>
                                          </p:val>
                                        </p:tav>
                                        <p:tav tm="100000">
                                          <p:val>
                                            <p:strVal val="#ppt_h"/>
                                          </p:val>
                                        </p:tav>
                                      </p:tavLst>
                                    </p:anim>
                                    <p:animEffect transition="in" filter="fade">
                                      <p:cBhvr>
                                        <p:cTn id="83" dur="1000"/>
                                        <p:tgtEl>
                                          <p:spTgt spid="56"/>
                                        </p:tgtEl>
                                      </p:cBhvr>
                                    </p:animEffect>
                                  </p:childTnLst>
                                </p:cTn>
                              </p:par>
                              <p:par>
                                <p:cTn id="84" presetID="53" presetClass="exit" presetSubtype="0" fill="hold" grpId="0" nodeType="withEffect">
                                  <p:stCondLst>
                                    <p:cond delay="0"/>
                                  </p:stCondLst>
                                  <p:childTnLst>
                                    <p:anim calcmode="lin" valueType="num">
                                      <p:cBhvr>
                                        <p:cTn id="85" dur="1000"/>
                                        <p:tgtEl>
                                          <p:spTgt spid="31"/>
                                        </p:tgtEl>
                                        <p:attrNameLst>
                                          <p:attrName>ppt_w</p:attrName>
                                        </p:attrNameLst>
                                      </p:cBhvr>
                                      <p:tavLst>
                                        <p:tav tm="0">
                                          <p:val>
                                            <p:strVal val="ppt_w"/>
                                          </p:val>
                                        </p:tav>
                                        <p:tav tm="100000">
                                          <p:val>
                                            <p:fltVal val="0"/>
                                          </p:val>
                                        </p:tav>
                                      </p:tavLst>
                                    </p:anim>
                                    <p:anim calcmode="lin" valueType="num">
                                      <p:cBhvr>
                                        <p:cTn id="86" dur="1000"/>
                                        <p:tgtEl>
                                          <p:spTgt spid="31"/>
                                        </p:tgtEl>
                                        <p:attrNameLst>
                                          <p:attrName>ppt_h</p:attrName>
                                        </p:attrNameLst>
                                      </p:cBhvr>
                                      <p:tavLst>
                                        <p:tav tm="0">
                                          <p:val>
                                            <p:strVal val="ppt_h"/>
                                          </p:val>
                                        </p:tav>
                                        <p:tav tm="100000">
                                          <p:val>
                                            <p:fltVal val="0"/>
                                          </p:val>
                                        </p:tav>
                                      </p:tavLst>
                                    </p:anim>
                                    <p:animEffect transition="out" filter="fade">
                                      <p:cBhvr>
                                        <p:cTn id="87" dur="1000"/>
                                        <p:tgtEl>
                                          <p:spTgt spid="31"/>
                                        </p:tgtEl>
                                      </p:cBhvr>
                                    </p:animEffect>
                                    <p:set>
                                      <p:cBhvr>
                                        <p:cTn id="88" dur="1" fill="hold">
                                          <p:stCondLst>
                                            <p:cond delay="999"/>
                                          </p:stCondLst>
                                        </p:cTn>
                                        <p:tgtEl>
                                          <p:spTgt spid="31"/>
                                        </p:tgtEl>
                                        <p:attrNameLst>
                                          <p:attrName>style.visibility</p:attrName>
                                        </p:attrNameLst>
                                      </p:cBhvr>
                                      <p:to>
                                        <p:strVal val="hidden"/>
                                      </p:to>
                                    </p:set>
                                  </p:childTnLst>
                                </p:cTn>
                              </p:par>
                            </p:childTnLst>
                          </p:cTn>
                        </p:par>
                        <p:par>
                          <p:cTn id="89" fill="hold">
                            <p:stCondLst>
                              <p:cond delay="2000"/>
                            </p:stCondLst>
                            <p:childTnLst>
                              <p:par>
                                <p:cTn id="90" presetID="10" presetClass="entr" presetSubtype="0" fill="hold" grpId="0" nodeType="afterEffect">
                                  <p:stCondLst>
                                    <p:cond delay="0"/>
                                  </p:stCondLst>
                                  <p:childTnLst>
                                    <p:set>
                                      <p:cBhvr>
                                        <p:cTn id="91" dur="1" fill="hold">
                                          <p:stCondLst>
                                            <p:cond delay="0"/>
                                          </p:stCondLst>
                                        </p:cTn>
                                        <p:tgtEl>
                                          <p:spTgt spid="48"/>
                                        </p:tgtEl>
                                        <p:attrNameLst>
                                          <p:attrName>style.visibility</p:attrName>
                                        </p:attrNameLst>
                                      </p:cBhvr>
                                      <p:to>
                                        <p:strVal val="visible"/>
                                      </p:to>
                                    </p:set>
                                    <p:animEffect transition="in" filter="fade">
                                      <p:cBhvr>
                                        <p:cTn id="92" dur="500"/>
                                        <p:tgtEl>
                                          <p:spTgt spid="48"/>
                                        </p:tgtEl>
                                      </p:cBhvr>
                                    </p:animEffect>
                                  </p:childTnLst>
                                </p:cTn>
                              </p:par>
                              <p:par>
                                <p:cTn id="93" presetID="17" presetClass="entr" presetSubtype="10" fill="hold" grpId="0" nodeType="withEffect">
                                  <p:stCondLst>
                                    <p:cond delay="0"/>
                                  </p:stCondLst>
                                  <p:childTnLst>
                                    <p:set>
                                      <p:cBhvr>
                                        <p:cTn id="94" dur="1" fill="hold">
                                          <p:stCondLst>
                                            <p:cond delay="0"/>
                                          </p:stCondLst>
                                        </p:cTn>
                                        <p:tgtEl>
                                          <p:spTgt spid="52"/>
                                        </p:tgtEl>
                                        <p:attrNameLst>
                                          <p:attrName>style.visibility</p:attrName>
                                        </p:attrNameLst>
                                      </p:cBhvr>
                                      <p:to>
                                        <p:strVal val="visible"/>
                                      </p:to>
                                    </p:set>
                                    <p:anim calcmode="lin" valueType="num">
                                      <p:cBhvr>
                                        <p:cTn id="95" dur="500" fill="hold"/>
                                        <p:tgtEl>
                                          <p:spTgt spid="52"/>
                                        </p:tgtEl>
                                        <p:attrNameLst>
                                          <p:attrName>ppt_w</p:attrName>
                                        </p:attrNameLst>
                                      </p:cBhvr>
                                      <p:tavLst>
                                        <p:tav tm="0">
                                          <p:val>
                                            <p:fltVal val="0"/>
                                          </p:val>
                                        </p:tav>
                                        <p:tav tm="100000">
                                          <p:val>
                                            <p:strVal val="#ppt_w"/>
                                          </p:val>
                                        </p:tav>
                                      </p:tavLst>
                                    </p:anim>
                                    <p:anim calcmode="lin" valueType="num">
                                      <p:cBhvr>
                                        <p:cTn id="96" dur="500" fill="hold"/>
                                        <p:tgtEl>
                                          <p:spTgt spid="52"/>
                                        </p:tgtEl>
                                        <p:attrNameLst>
                                          <p:attrName>ppt_h</p:attrName>
                                        </p:attrNameLst>
                                      </p:cBhvr>
                                      <p:tavLst>
                                        <p:tav tm="0">
                                          <p:val>
                                            <p:strVal val="#ppt_h"/>
                                          </p:val>
                                        </p:tav>
                                        <p:tav tm="100000">
                                          <p:val>
                                            <p:strVal val="#ppt_h"/>
                                          </p:val>
                                        </p:tav>
                                      </p:tavLst>
                                    </p:anim>
                                  </p:childTnLst>
                                </p:cTn>
                              </p:par>
                            </p:childTnLst>
                          </p:cTn>
                        </p:par>
                        <p:par>
                          <p:cTn id="97" fill="hold">
                            <p:stCondLst>
                              <p:cond delay="2500"/>
                            </p:stCondLst>
                            <p:childTnLst>
                              <p:par>
                                <p:cTn id="98" presetID="10" presetClass="entr" presetSubtype="0" fill="hold" grpId="0" nodeType="afterEffect">
                                  <p:stCondLst>
                                    <p:cond delay="0"/>
                                  </p:stCondLst>
                                  <p:childTnLst>
                                    <p:set>
                                      <p:cBhvr>
                                        <p:cTn id="99" dur="1" fill="hold">
                                          <p:stCondLst>
                                            <p:cond delay="0"/>
                                          </p:stCondLst>
                                        </p:cTn>
                                        <p:tgtEl>
                                          <p:spTgt spid="60"/>
                                        </p:tgtEl>
                                        <p:attrNameLst>
                                          <p:attrName>style.visibility</p:attrName>
                                        </p:attrNameLst>
                                      </p:cBhvr>
                                      <p:to>
                                        <p:strVal val="visible"/>
                                      </p:to>
                                    </p:set>
                                    <p:animEffect transition="in" filter="fade">
                                      <p:cBhvr>
                                        <p:cTn id="100" dur="500"/>
                                        <p:tgtEl>
                                          <p:spTgt spid="60"/>
                                        </p:tgtEl>
                                      </p:cBhvr>
                                    </p:animEffect>
                                  </p:childTnLst>
                                </p:cTn>
                              </p:par>
                              <p:par>
                                <p:cTn id="101" presetID="17" presetClass="entr" presetSubtype="10" fill="hold" grpId="0" nodeType="withEffect">
                                  <p:stCondLst>
                                    <p:cond delay="0"/>
                                  </p:stCondLst>
                                  <p:iterate type="lt">
                                    <p:tmPct val="0"/>
                                  </p:iterate>
                                  <p:childTnLst>
                                    <p:set>
                                      <p:cBhvr>
                                        <p:cTn id="102" dur="1" fill="hold">
                                          <p:stCondLst>
                                            <p:cond delay="0"/>
                                          </p:stCondLst>
                                        </p:cTn>
                                        <p:tgtEl>
                                          <p:spTgt spid="57"/>
                                        </p:tgtEl>
                                        <p:attrNameLst>
                                          <p:attrName>style.visibility</p:attrName>
                                        </p:attrNameLst>
                                      </p:cBhvr>
                                      <p:to>
                                        <p:strVal val="visible"/>
                                      </p:to>
                                    </p:set>
                                    <p:anim calcmode="lin" valueType="num">
                                      <p:cBhvr>
                                        <p:cTn id="103" dur="500" fill="hold"/>
                                        <p:tgtEl>
                                          <p:spTgt spid="57"/>
                                        </p:tgtEl>
                                        <p:attrNameLst>
                                          <p:attrName>ppt_w</p:attrName>
                                        </p:attrNameLst>
                                      </p:cBhvr>
                                      <p:tavLst>
                                        <p:tav tm="0">
                                          <p:val>
                                            <p:fltVal val="0"/>
                                          </p:val>
                                        </p:tav>
                                        <p:tav tm="100000">
                                          <p:val>
                                            <p:strVal val="#ppt_w"/>
                                          </p:val>
                                        </p:tav>
                                      </p:tavLst>
                                    </p:anim>
                                    <p:anim calcmode="lin" valueType="num">
                                      <p:cBhvr>
                                        <p:cTn id="104" dur="500" fill="hold"/>
                                        <p:tgtEl>
                                          <p:spTgt spid="57"/>
                                        </p:tgtEl>
                                        <p:attrNameLst>
                                          <p:attrName>ppt_h</p:attrName>
                                        </p:attrNameLst>
                                      </p:cBhvr>
                                      <p:tavLst>
                                        <p:tav tm="0">
                                          <p:val>
                                            <p:strVal val="#ppt_h"/>
                                          </p:val>
                                        </p:tav>
                                        <p:tav tm="100000">
                                          <p:val>
                                            <p:strVal val="#ppt_h"/>
                                          </p:val>
                                        </p:tav>
                                      </p:tavLst>
                                    </p:anim>
                                  </p:childTnLst>
                                </p:cTn>
                              </p:par>
                            </p:childTnLst>
                          </p:cTn>
                        </p:par>
                        <p:par>
                          <p:cTn id="105" fill="hold">
                            <p:stCondLst>
                              <p:cond delay="3000"/>
                            </p:stCondLst>
                            <p:childTnLst>
                              <p:par>
                                <p:cTn id="106" presetID="10" presetClass="entr" presetSubtype="0" fill="hold" grpId="0" nodeType="afterEffect">
                                  <p:stCondLst>
                                    <p:cond delay="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500"/>
                                        <p:tgtEl>
                                          <p:spTgt spid="61"/>
                                        </p:tgtEl>
                                      </p:cBhvr>
                                    </p:animEffect>
                                  </p:childTnLst>
                                </p:cTn>
                              </p:par>
                              <p:par>
                                <p:cTn id="109" presetID="17" presetClass="entr" presetSubtype="10" fill="hold" grpId="0" nodeType="withEffect">
                                  <p:stCondLst>
                                    <p:cond delay="0"/>
                                  </p:stCondLst>
                                  <p:iterate type="lt">
                                    <p:tmPct val="0"/>
                                  </p:iterate>
                                  <p:childTnLst>
                                    <p:set>
                                      <p:cBhvr>
                                        <p:cTn id="110" dur="1" fill="hold">
                                          <p:stCondLst>
                                            <p:cond delay="0"/>
                                          </p:stCondLst>
                                        </p:cTn>
                                        <p:tgtEl>
                                          <p:spTgt spid="58"/>
                                        </p:tgtEl>
                                        <p:attrNameLst>
                                          <p:attrName>style.visibility</p:attrName>
                                        </p:attrNameLst>
                                      </p:cBhvr>
                                      <p:to>
                                        <p:strVal val="visible"/>
                                      </p:to>
                                    </p:set>
                                    <p:anim calcmode="lin" valueType="num">
                                      <p:cBhvr>
                                        <p:cTn id="111" dur="500" fill="hold"/>
                                        <p:tgtEl>
                                          <p:spTgt spid="58"/>
                                        </p:tgtEl>
                                        <p:attrNameLst>
                                          <p:attrName>ppt_w</p:attrName>
                                        </p:attrNameLst>
                                      </p:cBhvr>
                                      <p:tavLst>
                                        <p:tav tm="0">
                                          <p:val>
                                            <p:fltVal val="0"/>
                                          </p:val>
                                        </p:tav>
                                        <p:tav tm="100000">
                                          <p:val>
                                            <p:strVal val="#ppt_w"/>
                                          </p:val>
                                        </p:tav>
                                      </p:tavLst>
                                    </p:anim>
                                    <p:anim calcmode="lin" valueType="num">
                                      <p:cBhvr>
                                        <p:cTn id="112" dur="500" fill="hold"/>
                                        <p:tgtEl>
                                          <p:spTgt spid="58"/>
                                        </p:tgtEl>
                                        <p:attrNameLst>
                                          <p:attrName>ppt_h</p:attrName>
                                        </p:attrNameLst>
                                      </p:cBhvr>
                                      <p:tavLst>
                                        <p:tav tm="0">
                                          <p:val>
                                            <p:strVal val="#ppt_h"/>
                                          </p:val>
                                        </p:tav>
                                        <p:tav tm="100000">
                                          <p:val>
                                            <p:strVal val="#ppt_h"/>
                                          </p:val>
                                        </p:tav>
                                      </p:tavLst>
                                    </p:anim>
                                  </p:childTnLst>
                                </p:cTn>
                              </p:par>
                            </p:childTnLst>
                          </p:cTn>
                        </p:par>
                        <p:par>
                          <p:cTn id="113" fill="hold">
                            <p:stCondLst>
                              <p:cond delay="3500"/>
                            </p:stCondLst>
                            <p:childTnLst>
                              <p:par>
                                <p:cTn id="114" presetID="10" presetClass="entr" presetSubtype="0" fill="hold" grpId="0" nodeType="afterEffect">
                                  <p:stCondLst>
                                    <p:cond delay="0"/>
                                  </p:stCondLst>
                                  <p:childTnLst>
                                    <p:set>
                                      <p:cBhvr>
                                        <p:cTn id="115" dur="1" fill="hold">
                                          <p:stCondLst>
                                            <p:cond delay="0"/>
                                          </p:stCondLst>
                                        </p:cTn>
                                        <p:tgtEl>
                                          <p:spTgt spid="62"/>
                                        </p:tgtEl>
                                        <p:attrNameLst>
                                          <p:attrName>style.visibility</p:attrName>
                                        </p:attrNameLst>
                                      </p:cBhvr>
                                      <p:to>
                                        <p:strVal val="visible"/>
                                      </p:to>
                                    </p:set>
                                    <p:animEffect transition="in" filter="fade">
                                      <p:cBhvr>
                                        <p:cTn id="116" dur="500"/>
                                        <p:tgtEl>
                                          <p:spTgt spid="62"/>
                                        </p:tgtEl>
                                      </p:cBhvr>
                                    </p:animEffect>
                                  </p:childTnLst>
                                </p:cTn>
                              </p:par>
                              <p:par>
                                <p:cTn id="117" presetID="17" presetClass="entr" presetSubtype="10" fill="hold" grpId="0" nodeType="withEffect">
                                  <p:stCondLst>
                                    <p:cond delay="0"/>
                                  </p:stCondLst>
                                  <p:iterate type="lt">
                                    <p:tmPct val="0"/>
                                  </p:iterate>
                                  <p:childTnLst>
                                    <p:set>
                                      <p:cBhvr>
                                        <p:cTn id="118" dur="1" fill="hold">
                                          <p:stCondLst>
                                            <p:cond delay="0"/>
                                          </p:stCondLst>
                                        </p:cTn>
                                        <p:tgtEl>
                                          <p:spTgt spid="59"/>
                                        </p:tgtEl>
                                        <p:attrNameLst>
                                          <p:attrName>style.visibility</p:attrName>
                                        </p:attrNameLst>
                                      </p:cBhvr>
                                      <p:to>
                                        <p:strVal val="visible"/>
                                      </p:to>
                                    </p:set>
                                    <p:anim calcmode="lin" valueType="num">
                                      <p:cBhvr>
                                        <p:cTn id="119" dur="500" fill="hold"/>
                                        <p:tgtEl>
                                          <p:spTgt spid="59"/>
                                        </p:tgtEl>
                                        <p:attrNameLst>
                                          <p:attrName>ppt_w</p:attrName>
                                        </p:attrNameLst>
                                      </p:cBhvr>
                                      <p:tavLst>
                                        <p:tav tm="0">
                                          <p:val>
                                            <p:fltVal val="0"/>
                                          </p:val>
                                        </p:tav>
                                        <p:tav tm="100000">
                                          <p:val>
                                            <p:strVal val="#ppt_w"/>
                                          </p:val>
                                        </p:tav>
                                      </p:tavLst>
                                    </p:anim>
                                    <p:anim calcmode="lin" valueType="num">
                                      <p:cBhvr>
                                        <p:cTn id="120" dur="500" fill="hold"/>
                                        <p:tgtEl>
                                          <p:spTgt spid="5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6" grpId="0" animBg="1"/>
      <p:bldP spid="26" grpId="1" animBg="1"/>
      <p:bldP spid="31" grpId="0"/>
      <p:bldP spid="50" grpId="0" animBg="1"/>
      <p:bldP spid="29" grpId="0" animBg="1"/>
      <p:bldP spid="7" grpId="0" animBg="1"/>
      <p:bldP spid="56" grpId="1"/>
      <p:bldP spid="57" grpId="0" animBg="1"/>
      <p:bldP spid="58" grpId="0" animBg="1"/>
      <p:bldP spid="59" grpId="0" animBg="1"/>
      <p:bldP spid="60" grpId="0" animBg="1"/>
      <p:bldP spid="61" grpId="0" animBg="1"/>
      <p:bldP spid="62" grpId="0" animBg="1"/>
      <p:bldP spid="48" grpId="0" animBg="1"/>
      <p:bldP spid="52" grpId="0" animBg="1"/>
      <p:bldP spid="47" grpId="0" uiExpand="1" build="allAtOnce" animBg="1"/>
      <p:bldP spid="47" grpId="1" build="allAtOnce" animBg="1"/>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useBgFill="1">
        <p:nvSpPr>
          <p:cNvPr id="2" name="Rectangle 1"/>
          <p:cNvSpPr/>
          <p:nvPr/>
        </p:nvSpPr>
        <p:spPr>
          <a:xfrm>
            <a:off x="0" y="0"/>
            <a:ext cx="9144000" cy="13111282"/>
          </a:xfrm>
          <a:prstGeom prst="rect">
            <a:avLst/>
          </a:prstGeom>
        </p:spPr>
        <p:txBody>
          <a:bodyPr wrap="square">
            <a:spAutoFit/>
          </a:bodyPr>
          <a:lstStyle/>
          <a:p>
            <a:r>
              <a:rPr lang="en-US" dirty="0" smtClean="0">
                <a:hlinkClick r:id="rId2"/>
              </a:rPr>
              <a:t>http://www.onlinenevada.org/articles/mormons-and-genoa</a:t>
            </a:r>
            <a:endParaRPr lang="en-US" dirty="0" smtClean="0"/>
          </a:p>
          <a:p>
            <a:r>
              <a:rPr lang="en-US" b="1" dirty="0" smtClean="0"/>
              <a:t>GENOA (MORMON STATION)</a:t>
            </a:r>
          </a:p>
          <a:p>
            <a:r>
              <a:rPr lang="en-US" dirty="0" smtClean="0"/>
              <a:t>	 What some consider Nevada's</a:t>
            </a:r>
          </a:p>
          <a:p>
            <a:r>
              <a:rPr lang="en-US" dirty="0" smtClean="0"/>
              <a:t> first Euro-American town appeared in the </a:t>
            </a:r>
          </a:p>
          <a:p>
            <a:r>
              <a:rPr lang="en-US" dirty="0" smtClean="0"/>
              <a:t>Carson Valley in 1850. Gold Rush fever had</a:t>
            </a:r>
          </a:p>
          <a:p>
            <a:r>
              <a:rPr lang="en-US" dirty="0" smtClean="0"/>
              <a:t> swept the nation, sending fortune-seekers</a:t>
            </a:r>
          </a:p>
          <a:p>
            <a:r>
              <a:rPr lang="en-US" dirty="0" smtClean="0"/>
              <a:t> streaming into California. The Humboldt </a:t>
            </a:r>
          </a:p>
          <a:p>
            <a:r>
              <a:rPr lang="en-US" dirty="0" smtClean="0"/>
              <a:t>Trail, one route west, crossed Northern </a:t>
            </a:r>
          </a:p>
          <a:p>
            <a:r>
              <a:rPr lang="en-US" dirty="0" smtClean="0"/>
              <a:t>Nevada and deposited prospectors at the </a:t>
            </a:r>
          </a:p>
          <a:p>
            <a:r>
              <a:rPr lang="en-US" dirty="0" smtClean="0"/>
              <a:t>foothills of the Sierra Nevada. At this point</a:t>
            </a:r>
          </a:p>
          <a:p>
            <a:r>
              <a:rPr lang="en-US" dirty="0" smtClean="0"/>
              <a:t> a handful of Mormons established a </a:t>
            </a:r>
          </a:p>
          <a:p>
            <a:r>
              <a:rPr lang="en-US" dirty="0" smtClean="0"/>
              <a:t>trading post to provision road-weary</a:t>
            </a:r>
          </a:p>
          <a:p>
            <a:r>
              <a:rPr lang="en-US" dirty="0" smtClean="0"/>
              <a:t> travelers. Their success and the Comstock</a:t>
            </a:r>
          </a:p>
          <a:p>
            <a:r>
              <a:rPr lang="en-US" dirty="0" smtClean="0"/>
              <a:t> Lode's discovery soon attracted others, </a:t>
            </a:r>
          </a:p>
          <a:p>
            <a:r>
              <a:rPr lang="en-US" dirty="0" smtClean="0"/>
              <a:t>but Genoa and Dayton now competed for</a:t>
            </a:r>
          </a:p>
          <a:p>
            <a:r>
              <a:rPr lang="en-US" dirty="0" smtClean="0"/>
              <a:t> the title of the first American settlement</a:t>
            </a:r>
          </a:p>
          <a:p>
            <a:r>
              <a:rPr lang="en-US" dirty="0" smtClean="0"/>
              <a:t> in the western Great Basin.</a:t>
            </a:r>
          </a:p>
          <a:p>
            <a:r>
              <a:rPr lang="en-US" dirty="0" smtClean="0"/>
              <a:t>	 In the spring of 1850, a group of Mormon men headed for California's gold fields. They traveled the Humboldt Trail across what is now Northern Nevada and ended up in Carson Valley.  Before crossing the Sierra Nevada, a few decided they could make more money provisioning road-weary miners. Joseph </a:t>
            </a:r>
            <a:r>
              <a:rPr lang="en-US" dirty="0" err="1" smtClean="0"/>
              <a:t>DeMont</a:t>
            </a:r>
            <a:r>
              <a:rPr lang="en-US" dirty="0" smtClean="0"/>
              <a:t>, </a:t>
            </a:r>
            <a:r>
              <a:rPr lang="en-US" dirty="0" err="1" smtClean="0"/>
              <a:t>Abner</a:t>
            </a:r>
            <a:r>
              <a:rPr lang="en-US" dirty="0" smtClean="0"/>
              <a:t> Blackburn, and Hampton S. </a:t>
            </a:r>
            <a:r>
              <a:rPr lang="en-US" dirty="0" err="1" smtClean="0"/>
              <a:t>Beatie</a:t>
            </a:r>
            <a:r>
              <a:rPr lang="en-US" dirty="0" smtClean="0"/>
              <a:t> set up a trading post. Their venture was profitable, but they returned to the Salt Lake Valley as winter approached.</a:t>
            </a:r>
          </a:p>
          <a:p>
            <a:pPr fontAlgn="base"/>
            <a:r>
              <a:rPr lang="en-US" dirty="0" smtClean="0"/>
              <a:t>	 By 1851, miners were wandering back from California's overworked gold fields searching for the next big strike. Having found gold on the western side of the Sierra Nevada, several dozen decided to try their luck in the eastern foothills, in what was then Utah Territory. Reacting to this influx of miners into the region, Mormon John Reese arrived to establish a new trading post.  Reese brought along some settlers and re-claimed the </a:t>
            </a:r>
            <a:r>
              <a:rPr lang="en-US" dirty="0" err="1" smtClean="0"/>
              <a:t>DeMont</a:t>
            </a:r>
            <a:r>
              <a:rPr lang="en-US" dirty="0" smtClean="0"/>
              <a:t>, Blackburn, and </a:t>
            </a:r>
            <a:r>
              <a:rPr lang="en-US" dirty="0" err="1" smtClean="0"/>
              <a:t>Beatie</a:t>
            </a:r>
            <a:r>
              <a:rPr lang="en-US" dirty="0" smtClean="0"/>
              <a:t> site, naming it Mormon Station.</a:t>
            </a:r>
          </a:p>
          <a:p>
            <a:pPr fontAlgn="base"/>
            <a:r>
              <a:rPr lang="en-US" dirty="0" smtClean="0"/>
              <a:t>	The settlement was almost 500 miles from Salt Lake City, inspiring the group to form a squatter's government to provide civil and legal services. But the Mormons were not alone as others also responded to the region's economic opportunities and established local businesses. Animosities grew until the non-Mormons (gentiles) petitioned California's government for oversight in a reaction against Salt Lake City's distant domination that they viewed as theocratic, designed to combine church and state.</a:t>
            </a:r>
          </a:p>
          <a:p>
            <a:pPr fontAlgn="base"/>
            <a:r>
              <a:rPr lang="en-US" dirty="0" smtClean="0"/>
              <a:t>	To maintain control over the region, Utah's territorial legislature organized Carson County in January 1853, and in 1854 Brigham Young appointed associate Orson Hyde as the Carson County administrator. Hyde organized the government and encouraged Mormons and gentiles to peacefully coexist. He changed the name Mormon Station to Genoa, conducted a boundary survey, and planned for elections.</a:t>
            </a:r>
          </a:p>
          <a:p>
            <a:pPr fontAlgn="base"/>
            <a:r>
              <a:rPr lang="en-US" dirty="0" smtClean="0"/>
              <a:t>	Nevertheless, in 1856 when sixty new Mormon families arrived, gentile resistance to Salt Lake City's supervision increased. By the end of the year Hyde had grown so frustrated with the worsening conditions that Utah's leadership summoned him home. In 1857, afraid the U.S. Army was poised to invade his fortified homeland, Brigham Young recalled all outlying Saints. A few families stayed in the Carson Valley, but most left. As they moved out, non-Mormons seized their property, bringing to an end Mormon control over the settlement.</a:t>
            </a:r>
          </a:p>
          <a:p>
            <a:endParaRPr lang="en-US" dirty="0"/>
          </a:p>
        </p:txBody>
      </p:sp>
      <p:pic>
        <p:nvPicPr>
          <p:cNvPr id="3074" name="Picture 2"/>
          <p:cNvPicPr>
            <a:picLocks noChangeAspect="1" noChangeArrowheads="1"/>
          </p:cNvPicPr>
          <p:nvPr/>
        </p:nvPicPr>
        <p:blipFill>
          <a:blip r:embed="rId3"/>
          <a:srcRect t="2490" r="4982"/>
          <a:stretch>
            <a:fillRect/>
          </a:stretch>
        </p:blipFill>
        <p:spPr bwMode="auto">
          <a:xfrm>
            <a:off x="4191000" y="762000"/>
            <a:ext cx="4572000" cy="2984500"/>
          </a:xfrm>
          <a:prstGeom prst="rect">
            <a:avLst/>
          </a:prstGeom>
          <a:noFill/>
          <a:ln w="38100">
            <a:solidFill>
              <a:schemeClr val="tx1"/>
            </a:solidFill>
            <a:miter lim="800000"/>
            <a:headEnd/>
            <a:tailEnd/>
          </a:ln>
          <a:effectLst/>
        </p:spPr>
      </p:pic>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a:stretch>
            <a:fillRect/>
          </a:stretch>
        </p:blipFill>
        <p:spPr bwMode="auto">
          <a:xfrm>
            <a:off x="0" y="900112"/>
            <a:ext cx="7677150" cy="5957888"/>
          </a:xfrm>
          <a:prstGeom prst="rect">
            <a:avLst/>
          </a:prstGeom>
          <a:noFill/>
          <a:ln w="9525">
            <a:noFill/>
            <a:miter lim="800000"/>
            <a:headEnd/>
            <a:tailEnd/>
          </a:ln>
          <a:effectLst/>
        </p:spPr>
      </p:pic>
      <p:grpSp>
        <p:nvGrpSpPr>
          <p:cNvPr id="4" name="Group 35"/>
          <p:cNvGrpSpPr/>
          <p:nvPr/>
        </p:nvGrpSpPr>
        <p:grpSpPr>
          <a:xfrm>
            <a:off x="21351" y="838200"/>
            <a:ext cx="9711586" cy="6158004"/>
            <a:chOff x="-152400" y="803564"/>
            <a:chExt cx="9908770" cy="6283036"/>
          </a:xfrm>
        </p:grpSpPr>
        <p:grpSp>
          <p:nvGrpSpPr>
            <p:cNvPr id="5" name="Group 34"/>
            <p:cNvGrpSpPr/>
            <p:nvPr/>
          </p:nvGrpSpPr>
          <p:grpSpPr>
            <a:xfrm>
              <a:off x="-152400" y="1906385"/>
              <a:ext cx="9908770" cy="5180215"/>
              <a:chOff x="-152400" y="1906385"/>
              <a:chExt cx="9908770" cy="5180215"/>
            </a:xfrm>
          </p:grpSpPr>
          <p:sp>
            <p:nvSpPr>
              <p:cNvPr id="22" name="Freeform 21"/>
              <p:cNvSpPr/>
              <p:nvPr/>
            </p:nvSpPr>
            <p:spPr>
              <a:xfrm>
                <a:off x="3391593" y="1906385"/>
                <a:ext cx="6364777" cy="5104015"/>
              </a:xfrm>
              <a:custGeom>
                <a:avLst/>
                <a:gdLst>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7545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4528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049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7878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823854 w 6364777"/>
                  <a:gd name="connsiteY20" fmla="*/ 4286597 h 5104015"/>
                  <a:gd name="connsiteX21" fmla="*/ 3574472 w 6364777"/>
                  <a:gd name="connsiteY21" fmla="*/ 3937462 h 5104015"/>
                  <a:gd name="connsiteX22" fmla="*/ 3424843 w 6364777"/>
                  <a:gd name="connsiteY22" fmla="*/ 3602182 h 5104015"/>
                  <a:gd name="connsiteX23" fmla="*/ 3108960 w 6364777"/>
                  <a:gd name="connsiteY23" fmla="*/ 3571702 h 5104015"/>
                  <a:gd name="connsiteX24" fmla="*/ 2660072 w 6364777"/>
                  <a:gd name="connsiteY24" fmla="*/ 3638204 h 5104015"/>
                  <a:gd name="connsiteX25" fmla="*/ 2477192 w 6364777"/>
                  <a:gd name="connsiteY25" fmla="*/ 3937462 h 5104015"/>
                  <a:gd name="connsiteX26" fmla="*/ 1363287 w 6364777"/>
                  <a:gd name="connsiteY26" fmla="*/ 4253346 h 5104015"/>
                  <a:gd name="connsiteX27" fmla="*/ 1130531 w 6364777"/>
                  <a:gd name="connsiteY27" fmla="*/ 4681451 h 5104015"/>
                  <a:gd name="connsiteX28" fmla="*/ 182880 w 6364777"/>
                  <a:gd name="connsiteY28" fmla="*/ 4519353 h 5104015"/>
                  <a:gd name="connsiteX29" fmla="*/ 166254 w 6364777"/>
                  <a:gd name="connsiteY29" fmla="*/ 4951615 h 5104015"/>
                  <a:gd name="connsiteX30" fmla="*/ 1180407 w 6364777"/>
                  <a:gd name="connsiteY30" fmla="*/ 5067993 h 5104015"/>
                  <a:gd name="connsiteX31" fmla="*/ 5586152 w 6364777"/>
                  <a:gd name="connsiteY31" fmla="*/ 5067993 h 5104015"/>
                  <a:gd name="connsiteX32" fmla="*/ 5852160 w 6364777"/>
                  <a:gd name="connsiteY32" fmla="*/ 4984866 h 5104015"/>
                  <a:gd name="connsiteX33" fmla="*/ 5735782 w 6364777"/>
                  <a:gd name="connsiteY33" fmla="*/ 4353098 h 5104015"/>
                  <a:gd name="connsiteX34" fmla="*/ 5818909 w 6364777"/>
                  <a:gd name="connsiteY34" fmla="*/ 1061258 h 5104015"/>
                  <a:gd name="connsiteX35" fmla="*/ 5719156 w 6364777"/>
                  <a:gd name="connsiteY35" fmla="*/ 146858 h 5104015"/>
                  <a:gd name="connsiteX36" fmla="*/ 5203767 w 6364777"/>
                  <a:gd name="connsiteY36"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42228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4362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3 w 6364777"/>
                  <a:gd name="connsiteY6" fmla="*/ 795251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 name="connsiteX0" fmla="*/ 5203767 w 6364777"/>
                  <a:gd name="connsiteY0" fmla="*/ 163484 h 5104015"/>
                  <a:gd name="connsiteX1" fmla="*/ 5137265 w 6364777"/>
                  <a:gd name="connsiteY1" fmla="*/ 246611 h 5104015"/>
                  <a:gd name="connsiteX2" fmla="*/ 5137265 w 6364777"/>
                  <a:gd name="connsiteY2" fmla="*/ 362989 h 5104015"/>
                  <a:gd name="connsiteX3" fmla="*/ 5187142 w 6364777"/>
                  <a:gd name="connsiteY3" fmla="*/ 479368 h 5104015"/>
                  <a:gd name="connsiteX4" fmla="*/ 5270269 w 6364777"/>
                  <a:gd name="connsiteY4" fmla="*/ 562495 h 5104015"/>
                  <a:gd name="connsiteX5" fmla="*/ 5153891 w 6364777"/>
                  <a:gd name="connsiteY5" fmla="*/ 778626 h 5104015"/>
                  <a:gd name="connsiteX6" fmla="*/ 4887884 w 6364777"/>
                  <a:gd name="connsiteY6" fmla="*/ 1028493 h 5104015"/>
                  <a:gd name="connsiteX7" fmla="*/ 4754880 w 6364777"/>
                  <a:gd name="connsiteY7" fmla="*/ 1161011 h 5104015"/>
                  <a:gd name="connsiteX8" fmla="*/ 4688378 w 6364777"/>
                  <a:gd name="connsiteY8" fmla="*/ 1493520 h 5104015"/>
                  <a:gd name="connsiteX9" fmla="*/ 4655127 w 6364777"/>
                  <a:gd name="connsiteY9" fmla="*/ 1709651 h 5104015"/>
                  <a:gd name="connsiteX10" fmla="*/ 4705003 w 6364777"/>
                  <a:gd name="connsiteY10" fmla="*/ 1992284 h 5104015"/>
                  <a:gd name="connsiteX11" fmla="*/ 4738254 w 6364777"/>
                  <a:gd name="connsiteY11" fmla="*/ 2358044 h 5104015"/>
                  <a:gd name="connsiteX12" fmla="*/ 4189614 w 6364777"/>
                  <a:gd name="connsiteY12" fmla="*/ 2890058 h 5104015"/>
                  <a:gd name="connsiteX13" fmla="*/ 3956858 w 6364777"/>
                  <a:gd name="connsiteY13" fmla="*/ 3239193 h 5104015"/>
                  <a:gd name="connsiteX14" fmla="*/ 4039985 w 6364777"/>
                  <a:gd name="connsiteY14" fmla="*/ 3471949 h 5104015"/>
                  <a:gd name="connsiteX15" fmla="*/ 4156363 w 6364777"/>
                  <a:gd name="connsiteY15" fmla="*/ 3681153 h 5104015"/>
                  <a:gd name="connsiteX16" fmla="*/ 4272742 w 6364777"/>
                  <a:gd name="connsiteY16" fmla="*/ 3864033 h 5104015"/>
                  <a:gd name="connsiteX17" fmla="*/ 4305992 w 6364777"/>
                  <a:gd name="connsiteY17" fmla="*/ 4136968 h 5104015"/>
                  <a:gd name="connsiteX18" fmla="*/ 4305992 w 6364777"/>
                  <a:gd name="connsiteY18" fmla="*/ 4269971 h 5104015"/>
                  <a:gd name="connsiteX19" fmla="*/ 4239491 w 6364777"/>
                  <a:gd name="connsiteY19" fmla="*/ 4512426 h 5104015"/>
                  <a:gd name="connsiteX20" fmla="*/ 3994265 w 6364777"/>
                  <a:gd name="connsiteY20" fmla="*/ 4451466 h 5104015"/>
                  <a:gd name="connsiteX21" fmla="*/ 3823854 w 6364777"/>
                  <a:gd name="connsiteY21" fmla="*/ 4286597 h 5104015"/>
                  <a:gd name="connsiteX22" fmla="*/ 3574472 w 6364777"/>
                  <a:gd name="connsiteY22" fmla="*/ 3937462 h 5104015"/>
                  <a:gd name="connsiteX23" fmla="*/ 3424843 w 6364777"/>
                  <a:gd name="connsiteY23" fmla="*/ 3602182 h 5104015"/>
                  <a:gd name="connsiteX24" fmla="*/ 3108960 w 6364777"/>
                  <a:gd name="connsiteY24" fmla="*/ 3571702 h 5104015"/>
                  <a:gd name="connsiteX25" fmla="*/ 2660072 w 6364777"/>
                  <a:gd name="connsiteY25" fmla="*/ 3638204 h 5104015"/>
                  <a:gd name="connsiteX26" fmla="*/ 2477192 w 6364777"/>
                  <a:gd name="connsiteY26" fmla="*/ 3937462 h 5104015"/>
                  <a:gd name="connsiteX27" fmla="*/ 1363287 w 6364777"/>
                  <a:gd name="connsiteY27" fmla="*/ 4253346 h 5104015"/>
                  <a:gd name="connsiteX28" fmla="*/ 1130531 w 6364777"/>
                  <a:gd name="connsiteY28" fmla="*/ 4681451 h 5104015"/>
                  <a:gd name="connsiteX29" fmla="*/ 182880 w 6364777"/>
                  <a:gd name="connsiteY29" fmla="*/ 4519353 h 5104015"/>
                  <a:gd name="connsiteX30" fmla="*/ 166254 w 6364777"/>
                  <a:gd name="connsiteY30" fmla="*/ 4951615 h 5104015"/>
                  <a:gd name="connsiteX31" fmla="*/ 1180407 w 6364777"/>
                  <a:gd name="connsiteY31" fmla="*/ 5067993 h 5104015"/>
                  <a:gd name="connsiteX32" fmla="*/ 5586152 w 6364777"/>
                  <a:gd name="connsiteY32" fmla="*/ 5067993 h 5104015"/>
                  <a:gd name="connsiteX33" fmla="*/ 5852160 w 6364777"/>
                  <a:gd name="connsiteY33" fmla="*/ 4984866 h 5104015"/>
                  <a:gd name="connsiteX34" fmla="*/ 5735782 w 6364777"/>
                  <a:gd name="connsiteY34" fmla="*/ 4353098 h 5104015"/>
                  <a:gd name="connsiteX35" fmla="*/ 5818909 w 6364777"/>
                  <a:gd name="connsiteY35" fmla="*/ 1061258 h 5104015"/>
                  <a:gd name="connsiteX36" fmla="*/ 5719156 w 6364777"/>
                  <a:gd name="connsiteY36" fmla="*/ 146858 h 5104015"/>
                  <a:gd name="connsiteX37" fmla="*/ 5203767 w 6364777"/>
                  <a:gd name="connsiteY37" fmla="*/ 163484 h 510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4777" h="5104015">
                    <a:moveTo>
                      <a:pt x="5203767" y="163484"/>
                    </a:moveTo>
                    <a:cubicBezTo>
                      <a:pt x="5106785" y="180109"/>
                      <a:pt x="5148349" y="213360"/>
                      <a:pt x="5137265" y="246611"/>
                    </a:cubicBezTo>
                    <a:cubicBezTo>
                      <a:pt x="5126181" y="279862"/>
                      <a:pt x="5128952" y="324196"/>
                      <a:pt x="5137265" y="362989"/>
                    </a:cubicBezTo>
                    <a:cubicBezTo>
                      <a:pt x="5145578" y="401782"/>
                      <a:pt x="5164975" y="446117"/>
                      <a:pt x="5187142" y="479368"/>
                    </a:cubicBezTo>
                    <a:cubicBezTo>
                      <a:pt x="5209309" y="512619"/>
                      <a:pt x="5275811" y="512619"/>
                      <a:pt x="5270269" y="562495"/>
                    </a:cubicBezTo>
                    <a:cubicBezTo>
                      <a:pt x="5264727" y="612371"/>
                      <a:pt x="5217622" y="700960"/>
                      <a:pt x="5153891" y="778626"/>
                    </a:cubicBezTo>
                    <a:cubicBezTo>
                      <a:pt x="5090160" y="856292"/>
                      <a:pt x="4954386" y="964762"/>
                      <a:pt x="4887884" y="1028493"/>
                    </a:cubicBezTo>
                    <a:cubicBezTo>
                      <a:pt x="4821382" y="1092224"/>
                      <a:pt x="4788131" y="1083507"/>
                      <a:pt x="4754880" y="1161011"/>
                    </a:cubicBezTo>
                    <a:cubicBezTo>
                      <a:pt x="4721629" y="1238515"/>
                      <a:pt x="4705003" y="1402080"/>
                      <a:pt x="4688378" y="1493520"/>
                    </a:cubicBezTo>
                    <a:cubicBezTo>
                      <a:pt x="4671753" y="1584960"/>
                      <a:pt x="4652356" y="1626524"/>
                      <a:pt x="4655127" y="1709651"/>
                    </a:cubicBezTo>
                    <a:cubicBezTo>
                      <a:pt x="4657898" y="1792778"/>
                      <a:pt x="4691149" y="1884219"/>
                      <a:pt x="4705003" y="1992284"/>
                    </a:cubicBezTo>
                    <a:cubicBezTo>
                      <a:pt x="4718857" y="2100349"/>
                      <a:pt x="4824152" y="2208415"/>
                      <a:pt x="4738254" y="2358044"/>
                    </a:cubicBezTo>
                    <a:cubicBezTo>
                      <a:pt x="4652356" y="2507673"/>
                      <a:pt x="4319847" y="2743200"/>
                      <a:pt x="4189614" y="2890058"/>
                    </a:cubicBezTo>
                    <a:cubicBezTo>
                      <a:pt x="4059381" y="3036916"/>
                      <a:pt x="3981796" y="3142211"/>
                      <a:pt x="3956858" y="3239193"/>
                    </a:cubicBezTo>
                    <a:cubicBezTo>
                      <a:pt x="3931920" y="3336175"/>
                      <a:pt x="4006734" y="3398289"/>
                      <a:pt x="4039985" y="3471949"/>
                    </a:cubicBezTo>
                    <a:cubicBezTo>
                      <a:pt x="4073236" y="3545609"/>
                      <a:pt x="4117570" y="3615806"/>
                      <a:pt x="4156363" y="3681153"/>
                    </a:cubicBezTo>
                    <a:cubicBezTo>
                      <a:pt x="4195156" y="3746500"/>
                      <a:pt x="4247804" y="3788064"/>
                      <a:pt x="4272742" y="3864033"/>
                    </a:cubicBezTo>
                    <a:cubicBezTo>
                      <a:pt x="4297680" y="3940002"/>
                      <a:pt x="4300450" y="4069312"/>
                      <a:pt x="4305992" y="4136968"/>
                    </a:cubicBezTo>
                    <a:cubicBezTo>
                      <a:pt x="4311534" y="4204624"/>
                      <a:pt x="4317075" y="4207395"/>
                      <a:pt x="4305992" y="4269971"/>
                    </a:cubicBezTo>
                    <a:cubicBezTo>
                      <a:pt x="4294909" y="4332547"/>
                      <a:pt x="4291445" y="4482177"/>
                      <a:pt x="4239491" y="4512426"/>
                    </a:cubicBezTo>
                    <a:cubicBezTo>
                      <a:pt x="4187537" y="4542675"/>
                      <a:pt x="4063538" y="4489104"/>
                      <a:pt x="3994265" y="4451466"/>
                    </a:cubicBezTo>
                    <a:cubicBezTo>
                      <a:pt x="3924992" y="4413828"/>
                      <a:pt x="3931920" y="4372264"/>
                      <a:pt x="3823854" y="4286597"/>
                    </a:cubicBezTo>
                    <a:cubicBezTo>
                      <a:pt x="3713017" y="4203470"/>
                      <a:pt x="3640974" y="4051531"/>
                      <a:pt x="3574472" y="3937462"/>
                    </a:cubicBezTo>
                    <a:cubicBezTo>
                      <a:pt x="3507970" y="3823393"/>
                      <a:pt x="3502428" y="3663142"/>
                      <a:pt x="3424843" y="3602182"/>
                    </a:cubicBezTo>
                    <a:cubicBezTo>
                      <a:pt x="3347258" y="3541222"/>
                      <a:pt x="3236422" y="3565698"/>
                      <a:pt x="3108960" y="3571702"/>
                    </a:cubicBezTo>
                    <a:cubicBezTo>
                      <a:pt x="2981498" y="3577706"/>
                      <a:pt x="2765367" y="3577244"/>
                      <a:pt x="2660072" y="3638204"/>
                    </a:cubicBezTo>
                    <a:cubicBezTo>
                      <a:pt x="2554777" y="3699164"/>
                      <a:pt x="2693323" y="3834938"/>
                      <a:pt x="2477192" y="3937462"/>
                    </a:cubicBezTo>
                    <a:cubicBezTo>
                      <a:pt x="2261061" y="4039986"/>
                      <a:pt x="1587731" y="4129348"/>
                      <a:pt x="1363287" y="4253346"/>
                    </a:cubicBezTo>
                    <a:cubicBezTo>
                      <a:pt x="1138844" y="4377344"/>
                      <a:pt x="1327266" y="4637117"/>
                      <a:pt x="1130531" y="4681451"/>
                    </a:cubicBezTo>
                    <a:cubicBezTo>
                      <a:pt x="933797" y="4725786"/>
                      <a:pt x="343593" y="4474326"/>
                      <a:pt x="182880" y="4519353"/>
                    </a:cubicBezTo>
                    <a:cubicBezTo>
                      <a:pt x="22167" y="4564380"/>
                      <a:pt x="0" y="4860175"/>
                      <a:pt x="166254" y="4951615"/>
                    </a:cubicBezTo>
                    <a:cubicBezTo>
                      <a:pt x="332509" y="5043055"/>
                      <a:pt x="277091" y="5048597"/>
                      <a:pt x="1180407" y="5067993"/>
                    </a:cubicBezTo>
                    <a:cubicBezTo>
                      <a:pt x="2083723" y="5087389"/>
                      <a:pt x="4807527" y="5081847"/>
                      <a:pt x="5586152" y="5067993"/>
                    </a:cubicBezTo>
                    <a:cubicBezTo>
                      <a:pt x="6364777" y="5054139"/>
                      <a:pt x="5827222" y="5104015"/>
                      <a:pt x="5852160" y="4984866"/>
                    </a:cubicBezTo>
                    <a:cubicBezTo>
                      <a:pt x="5877098" y="4865717"/>
                      <a:pt x="5741324" y="5007033"/>
                      <a:pt x="5735782" y="4353098"/>
                    </a:cubicBezTo>
                    <a:cubicBezTo>
                      <a:pt x="5730240" y="3699163"/>
                      <a:pt x="5821680" y="1762298"/>
                      <a:pt x="5818909" y="1061258"/>
                    </a:cubicBezTo>
                    <a:cubicBezTo>
                      <a:pt x="5816138" y="360218"/>
                      <a:pt x="5818909" y="293716"/>
                      <a:pt x="5719156" y="146858"/>
                    </a:cubicBezTo>
                    <a:cubicBezTo>
                      <a:pt x="5619403" y="0"/>
                      <a:pt x="5300749" y="146859"/>
                      <a:pt x="5203767" y="16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11"/>
              <p:cNvGrpSpPr/>
              <p:nvPr/>
            </p:nvGrpSpPr>
            <p:grpSpPr>
              <a:xfrm>
                <a:off x="-152400" y="5257800"/>
                <a:ext cx="3505200" cy="1828800"/>
                <a:chOff x="-152400" y="5257800"/>
                <a:chExt cx="3505200" cy="1828800"/>
              </a:xfrm>
            </p:grpSpPr>
            <p:sp>
              <p:nvSpPr>
                <p:cNvPr id="24" name="Rectangle 23"/>
                <p:cNvSpPr/>
                <p:nvPr/>
              </p:nvSpPr>
              <p:spPr>
                <a:xfrm>
                  <a:off x="-152400" y="5257800"/>
                  <a:ext cx="2895600" cy="1752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2209800" y="5791200"/>
                  <a:ext cx="1143000" cy="1295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0" name="Freeform 19"/>
            <p:cNvSpPr/>
            <p:nvPr/>
          </p:nvSpPr>
          <p:spPr>
            <a:xfrm>
              <a:off x="3409373" y="803564"/>
              <a:ext cx="5719387" cy="1227511"/>
            </a:xfrm>
            <a:custGeom>
              <a:avLst/>
              <a:gdLst>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0" fmla="*/ 0 w 4727171"/>
                <a:gd name="connsiteY0" fmla="*/ 631768 h 1280160"/>
                <a:gd name="connsiteX1" fmla="*/ 149629 w 4727171"/>
                <a:gd name="connsiteY1" fmla="*/ 731520 h 1280160"/>
                <a:gd name="connsiteX2" fmla="*/ 266007 w 4727171"/>
                <a:gd name="connsiteY2" fmla="*/ 798022 h 1280160"/>
                <a:gd name="connsiteX3" fmla="*/ 282633 w 4727171"/>
                <a:gd name="connsiteY3" fmla="*/ 814648 h 1280160"/>
                <a:gd name="connsiteX4" fmla="*/ 432262 w 4727171"/>
                <a:gd name="connsiteY4" fmla="*/ 831273 h 1280160"/>
                <a:gd name="connsiteX5" fmla="*/ 532014 w 4727171"/>
                <a:gd name="connsiteY5" fmla="*/ 831273 h 1280160"/>
                <a:gd name="connsiteX6" fmla="*/ 598516 w 4727171"/>
                <a:gd name="connsiteY6" fmla="*/ 1014153 h 1280160"/>
                <a:gd name="connsiteX7" fmla="*/ 665018 w 4727171"/>
                <a:gd name="connsiteY7" fmla="*/ 1246909 h 1280160"/>
                <a:gd name="connsiteX8" fmla="*/ 764771 w 4727171"/>
                <a:gd name="connsiteY8" fmla="*/ 1213658 h 1280160"/>
                <a:gd name="connsiteX9" fmla="*/ 814647 w 4727171"/>
                <a:gd name="connsiteY9" fmla="*/ 1064029 h 1280160"/>
                <a:gd name="connsiteX10" fmla="*/ 881149 w 4727171"/>
                <a:gd name="connsiteY10" fmla="*/ 980902 h 1280160"/>
                <a:gd name="connsiteX11" fmla="*/ 864523 w 4727171"/>
                <a:gd name="connsiteY11" fmla="*/ 831273 h 1280160"/>
                <a:gd name="connsiteX12" fmla="*/ 831273 w 4727171"/>
                <a:gd name="connsiteY12" fmla="*/ 615142 h 1280160"/>
                <a:gd name="connsiteX13" fmla="*/ 931025 w 4727171"/>
                <a:gd name="connsiteY13" fmla="*/ 615142 h 1280160"/>
                <a:gd name="connsiteX14" fmla="*/ 1230283 w 4727171"/>
                <a:gd name="connsiteY14" fmla="*/ 681644 h 1280160"/>
                <a:gd name="connsiteX15" fmla="*/ 1529542 w 4727171"/>
                <a:gd name="connsiteY15" fmla="*/ 681644 h 1280160"/>
                <a:gd name="connsiteX16" fmla="*/ 1679171 w 4727171"/>
                <a:gd name="connsiteY16" fmla="*/ 681644 h 1280160"/>
                <a:gd name="connsiteX17" fmla="*/ 1745673 w 4727171"/>
                <a:gd name="connsiteY17" fmla="*/ 798022 h 1280160"/>
                <a:gd name="connsiteX18" fmla="*/ 2394065 w 4727171"/>
                <a:gd name="connsiteY18" fmla="*/ 814648 h 1280160"/>
                <a:gd name="connsiteX19" fmla="*/ 3225338 w 4727171"/>
                <a:gd name="connsiteY19" fmla="*/ 814648 h 1280160"/>
                <a:gd name="connsiteX20" fmla="*/ 3491345 w 4727171"/>
                <a:gd name="connsiteY20" fmla="*/ 1130531 h 1280160"/>
                <a:gd name="connsiteX21" fmla="*/ 3740727 w 4727171"/>
                <a:gd name="connsiteY21" fmla="*/ 1097280 h 1280160"/>
                <a:gd name="connsiteX22" fmla="*/ 4073236 w 4727171"/>
                <a:gd name="connsiteY22" fmla="*/ 1064029 h 1280160"/>
                <a:gd name="connsiteX23" fmla="*/ 4289367 w 4727171"/>
                <a:gd name="connsiteY23" fmla="*/ 1064029 h 1280160"/>
                <a:gd name="connsiteX24" fmla="*/ 4355869 w 4727171"/>
                <a:gd name="connsiteY24" fmla="*/ 847898 h 1280160"/>
                <a:gd name="connsiteX25" fmla="*/ 4355869 w 4727171"/>
                <a:gd name="connsiteY25" fmla="*/ 631768 h 1280160"/>
                <a:gd name="connsiteX26" fmla="*/ 4488873 w 4727171"/>
                <a:gd name="connsiteY26" fmla="*/ 415637 h 1280160"/>
                <a:gd name="connsiteX27" fmla="*/ 4605251 w 4727171"/>
                <a:gd name="connsiteY27" fmla="*/ 332509 h 1280160"/>
                <a:gd name="connsiteX28" fmla="*/ 4688378 w 4727171"/>
                <a:gd name="connsiteY28" fmla="*/ 216131 h 1280160"/>
                <a:gd name="connsiteX29" fmla="*/ 4721629 w 4727171"/>
                <a:gd name="connsiteY29" fmla="*/ 83128 h 1280160"/>
                <a:gd name="connsiteX30" fmla="*/ 4721629 w 4727171"/>
                <a:gd name="connsiteY30" fmla="*/ 0 h 1280160"/>
                <a:gd name="connsiteX31" fmla="*/ 0 w 4727171"/>
                <a:gd name="connsiteY31" fmla="*/ 6317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4955771"/>
                <a:gd name="connsiteY0" fmla="*/ 403168 h 1280160"/>
                <a:gd name="connsiteX1" fmla="*/ 378229 w 4955771"/>
                <a:gd name="connsiteY1" fmla="*/ 731520 h 1280160"/>
                <a:gd name="connsiteX2" fmla="*/ 494607 w 4955771"/>
                <a:gd name="connsiteY2" fmla="*/ 798022 h 1280160"/>
                <a:gd name="connsiteX3" fmla="*/ 511233 w 4955771"/>
                <a:gd name="connsiteY3" fmla="*/ 814648 h 1280160"/>
                <a:gd name="connsiteX4" fmla="*/ 660862 w 4955771"/>
                <a:gd name="connsiteY4" fmla="*/ 831273 h 1280160"/>
                <a:gd name="connsiteX5" fmla="*/ 760614 w 4955771"/>
                <a:gd name="connsiteY5" fmla="*/ 831273 h 1280160"/>
                <a:gd name="connsiteX6" fmla="*/ 827116 w 4955771"/>
                <a:gd name="connsiteY6" fmla="*/ 1014153 h 1280160"/>
                <a:gd name="connsiteX7" fmla="*/ 893618 w 4955771"/>
                <a:gd name="connsiteY7" fmla="*/ 1246909 h 1280160"/>
                <a:gd name="connsiteX8" fmla="*/ 993371 w 4955771"/>
                <a:gd name="connsiteY8" fmla="*/ 1213658 h 1280160"/>
                <a:gd name="connsiteX9" fmla="*/ 1043247 w 4955771"/>
                <a:gd name="connsiteY9" fmla="*/ 1064029 h 1280160"/>
                <a:gd name="connsiteX10" fmla="*/ 1109749 w 4955771"/>
                <a:gd name="connsiteY10" fmla="*/ 980902 h 1280160"/>
                <a:gd name="connsiteX11" fmla="*/ 1093123 w 4955771"/>
                <a:gd name="connsiteY11" fmla="*/ 831273 h 1280160"/>
                <a:gd name="connsiteX12" fmla="*/ 1059873 w 4955771"/>
                <a:gd name="connsiteY12" fmla="*/ 615142 h 1280160"/>
                <a:gd name="connsiteX13" fmla="*/ 1159625 w 4955771"/>
                <a:gd name="connsiteY13" fmla="*/ 615142 h 1280160"/>
                <a:gd name="connsiteX14" fmla="*/ 1458883 w 4955771"/>
                <a:gd name="connsiteY14" fmla="*/ 681644 h 1280160"/>
                <a:gd name="connsiteX15" fmla="*/ 1758142 w 4955771"/>
                <a:gd name="connsiteY15" fmla="*/ 681644 h 1280160"/>
                <a:gd name="connsiteX16" fmla="*/ 1907771 w 4955771"/>
                <a:gd name="connsiteY16" fmla="*/ 681644 h 1280160"/>
                <a:gd name="connsiteX17" fmla="*/ 1974273 w 4955771"/>
                <a:gd name="connsiteY17" fmla="*/ 798022 h 1280160"/>
                <a:gd name="connsiteX18" fmla="*/ 2622665 w 4955771"/>
                <a:gd name="connsiteY18" fmla="*/ 814648 h 1280160"/>
                <a:gd name="connsiteX19" fmla="*/ 3453938 w 4955771"/>
                <a:gd name="connsiteY19" fmla="*/ 814648 h 1280160"/>
                <a:gd name="connsiteX20" fmla="*/ 3719945 w 4955771"/>
                <a:gd name="connsiteY20" fmla="*/ 1130531 h 1280160"/>
                <a:gd name="connsiteX21" fmla="*/ 3969327 w 4955771"/>
                <a:gd name="connsiteY21" fmla="*/ 1097280 h 1280160"/>
                <a:gd name="connsiteX22" fmla="*/ 4301836 w 4955771"/>
                <a:gd name="connsiteY22" fmla="*/ 1064029 h 1280160"/>
                <a:gd name="connsiteX23" fmla="*/ 4517967 w 4955771"/>
                <a:gd name="connsiteY23" fmla="*/ 1064029 h 1280160"/>
                <a:gd name="connsiteX24" fmla="*/ 4584469 w 4955771"/>
                <a:gd name="connsiteY24" fmla="*/ 847898 h 1280160"/>
                <a:gd name="connsiteX25" fmla="*/ 4584469 w 4955771"/>
                <a:gd name="connsiteY25" fmla="*/ 631768 h 1280160"/>
                <a:gd name="connsiteX26" fmla="*/ 4717473 w 4955771"/>
                <a:gd name="connsiteY26" fmla="*/ 415637 h 1280160"/>
                <a:gd name="connsiteX27" fmla="*/ 4833851 w 4955771"/>
                <a:gd name="connsiteY27" fmla="*/ 332509 h 1280160"/>
                <a:gd name="connsiteX28" fmla="*/ 4916978 w 4955771"/>
                <a:gd name="connsiteY28" fmla="*/ 216131 h 1280160"/>
                <a:gd name="connsiteX29" fmla="*/ 4950229 w 4955771"/>
                <a:gd name="connsiteY29" fmla="*/ 83128 h 1280160"/>
                <a:gd name="connsiteX30" fmla="*/ 4950229 w 4955771"/>
                <a:gd name="connsiteY30" fmla="*/ 0 h 1280160"/>
                <a:gd name="connsiteX31" fmla="*/ 0 w 4955771"/>
                <a:gd name="connsiteY31" fmla="*/ 403168 h 128016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739043 w 5318760"/>
                <a:gd name="connsiteY31" fmla="*/ 199505 h 1296785"/>
                <a:gd name="connsiteX32" fmla="*/ 0 w 5318760"/>
                <a:gd name="connsiteY32" fmla="*/ 419793 h 1296785"/>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0 w 5318760"/>
                <a:gd name="connsiteY32" fmla="*/ 448888 h 1325880"/>
                <a:gd name="connsiteX0" fmla="*/ 0 w 5318760"/>
                <a:gd name="connsiteY0" fmla="*/ 448888 h 1325880"/>
                <a:gd name="connsiteX1" fmla="*/ 378229 w 5318760"/>
                <a:gd name="connsiteY1" fmla="*/ 777240 h 1325880"/>
                <a:gd name="connsiteX2" fmla="*/ 494607 w 5318760"/>
                <a:gd name="connsiteY2" fmla="*/ 843742 h 1325880"/>
                <a:gd name="connsiteX3" fmla="*/ 511233 w 5318760"/>
                <a:gd name="connsiteY3" fmla="*/ 860368 h 1325880"/>
                <a:gd name="connsiteX4" fmla="*/ 660862 w 5318760"/>
                <a:gd name="connsiteY4" fmla="*/ 876993 h 1325880"/>
                <a:gd name="connsiteX5" fmla="*/ 760614 w 5318760"/>
                <a:gd name="connsiteY5" fmla="*/ 876993 h 1325880"/>
                <a:gd name="connsiteX6" fmla="*/ 827116 w 5318760"/>
                <a:gd name="connsiteY6" fmla="*/ 1059873 h 1325880"/>
                <a:gd name="connsiteX7" fmla="*/ 893618 w 5318760"/>
                <a:gd name="connsiteY7" fmla="*/ 1292629 h 1325880"/>
                <a:gd name="connsiteX8" fmla="*/ 993371 w 5318760"/>
                <a:gd name="connsiteY8" fmla="*/ 1259378 h 1325880"/>
                <a:gd name="connsiteX9" fmla="*/ 1043247 w 5318760"/>
                <a:gd name="connsiteY9" fmla="*/ 1109749 h 1325880"/>
                <a:gd name="connsiteX10" fmla="*/ 1109749 w 5318760"/>
                <a:gd name="connsiteY10" fmla="*/ 1026622 h 1325880"/>
                <a:gd name="connsiteX11" fmla="*/ 1093123 w 5318760"/>
                <a:gd name="connsiteY11" fmla="*/ 876993 h 1325880"/>
                <a:gd name="connsiteX12" fmla="*/ 1059873 w 5318760"/>
                <a:gd name="connsiteY12" fmla="*/ 660862 h 1325880"/>
                <a:gd name="connsiteX13" fmla="*/ 1159625 w 5318760"/>
                <a:gd name="connsiteY13" fmla="*/ 660862 h 1325880"/>
                <a:gd name="connsiteX14" fmla="*/ 1458883 w 5318760"/>
                <a:gd name="connsiteY14" fmla="*/ 727364 h 1325880"/>
                <a:gd name="connsiteX15" fmla="*/ 1758142 w 5318760"/>
                <a:gd name="connsiteY15" fmla="*/ 727364 h 1325880"/>
                <a:gd name="connsiteX16" fmla="*/ 1907771 w 5318760"/>
                <a:gd name="connsiteY16" fmla="*/ 727364 h 1325880"/>
                <a:gd name="connsiteX17" fmla="*/ 1974273 w 5318760"/>
                <a:gd name="connsiteY17" fmla="*/ 843742 h 1325880"/>
                <a:gd name="connsiteX18" fmla="*/ 2622665 w 5318760"/>
                <a:gd name="connsiteY18" fmla="*/ 860368 h 1325880"/>
                <a:gd name="connsiteX19" fmla="*/ 3453938 w 5318760"/>
                <a:gd name="connsiteY19" fmla="*/ 860368 h 1325880"/>
                <a:gd name="connsiteX20" fmla="*/ 3719945 w 5318760"/>
                <a:gd name="connsiteY20" fmla="*/ 1176251 h 1325880"/>
                <a:gd name="connsiteX21" fmla="*/ 3969327 w 5318760"/>
                <a:gd name="connsiteY21" fmla="*/ 1143000 h 1325880"/>
                <a:gd name="connsiteX22" fmla="*/ 4301836 w 5318760"/>
                <a:gd name="connsiteY22" fmla="*/ 1109749 h 1325880"/>
                <a:gd name="connsiteX23" fmla="*/ 4517967 w 5318760"/>
                <a:gd name="connsiteY23" fmla="*/ 1109749 h 1325880"/>
                <a:gd name="connsiteX24" fmla="*/ 4584469 w 5318760"/>
                <a:gd name="connsiteY24" fmla="*/ 893618 h 1325880"/>
                <a:gd name="connsiteX25" fmla="*/ 4584469 w 5318760"/>
                <a:gd name="connsiteY25" fmla="*/ 677488 h 1325880"/>
                <a:gd name="connsiteX26" fmla="*/ 4717473 w 5318760"/>
                <a:gd name="connsiteY26" fmla="*/ 461357 h 1325880"/>
                <a:gd name="connsiteX27" fmla="*/ 4833851 w 5318760"/>
                <a:gd name="connsiteY27" fmla="*/ 378229 h 1325880"/>
                <a:gd name="connsiteX28" fmla="*/ 4916978 w 5318760"/>
                <a:gd name="connsiteY28" fmla="*/ 261851 h 1325880"/>
                <a:gd name="connsiteX29" fmla="*/ 4950229 w 5318760"/>
                <a:gd name="connsiteY29" fmla="*/ 128848 h 1325880"/>
                <a:gd name="connsiteX30" fmla="*/ 4950229 w 5318760"/>
                <a:gd name="connsiteY30" fmla="*/ 45720 h 1325880"/>
                <a:gd name="connsiteX31" fmla="*/ 2510443 w 5318760"/>
                <a:gd name="connsiteY31" fmla="*/ 0 h 1325880"/>
                <a:gd name="connsiteX32" fmla="*/ 2473035 w 5318760"/>
                <a:gd name="connsiteY32" fmla="*/ 224445 h 1325880"/>
                <a:gd name="connsiteX33" fmla="*/ 0 w 5318760"/>
                <a:gd name="connsiteY33" fmla="*/ 448888 h 1325880"/>
                <a:gd name="connsiteX0" fmla="*/ 0 w 5318760"/>
                <a:gd name="connsiteY0" fmla="*/ 419793 h 1296785"/>
                <a:gd name="connsiteX1" fmla="*/ 378229 w 5318760"/>
                <a:gd name="connsiteY1" fmla="*/ 748145 h 1296785"/>
                <a:gd name="connsiteX2" fmla="*/ 494607 w 5318760"/>
                <a:gd name="connsiteY2" fmla="*/ 814647 h 1296785"/>
                <a:gd name="connsiteX3" fmla="*/ 511233 w 5318760"/>
                <a:gd name="connsiteY3" fmla="*/ 831273 h 1296785"/>
                <a:gd name="connsiteX4" fmla="*/ 660862 w 5318760"/>
                <a:gd name="connsiteY4" fmla="*/ 847898 h 1296785"/>
                <a:gd name="connsiteX5" fmla="*/ 760614 w 5318760"/>
                <a:gd name="connsiteY5" fmla="*/ 847898 h 1296785"/>
                <a:gd name="connsiteX6" fmla="*/ 827116 w 5318760"/>
                <a:gd name="connsiteY6" fmla="*/ 1030778 h 1296785"/>
                <a:gd name="connsiteX7" fmla="*/ 893618 w 5318760"/>
                <a:gd name="connsiteY7" fmla="*/ 1263534 h 1296785"/>
                <a:gd name="connsiteX8" fmla="*/ 993371 w 5318760"/>
                <a:gd name="connsiteY8" fmla="*/ 1230283 h 1296785"/>
                <a:gd name="connsiteX9" fmla="*/ 1043247 w 5318760"/>
                <a:gd name="connsiteY9" fmla="*/ 1080654 h 1296785"/>
                <a:gd name="connsiteX10" fmla="*/ 1109749 w 5318760"/>
                <a:gd name="connsiteY10" fmla="*/ 997527 h 1296785"/>
                <a:gd name="connsiteX11" fmla="*/ 1093123 w 5318760"/>
                <a:gd name="connsiteY11" fmla="*/ 847898 h 1296785"/>
                <a:gd name="connsiteX12" fmla="*/ 1059873 w 5318760"/>
                <a:gd name="connsiteY12" fmla="*/ 631767 h 1296785"/>
                <a:gd name="connsiteX13" fmla="*/ 1159625 w 5318760"/>
                <a:gd name="connsiteY13" fmla="*/ 631767 h 1296785"/>
                <a:gd name="connsiteX14" fmla="*/ 1458883 w 5318760"/>
                <a:gd name="connsiteY14" fmla="*/ 698269 h 1296785"/>
                <a:gd name="connsiteX15" fmla="*/ 1758142 w 5318760"/>
                <a:gd name="connsiteY15" fmla="*/ 698269 h 1296785"/>
                <a:gd name="connsiteX16" fmla="*/ 1907771 w 5318760"/>
                <a:gd name="connsiteY16" fmla="*/ 698269 h 1296785"/>
                <a:gd name="connsiteX17" fmla="*/ 1974273 w 5318760"/>
                <a:gd name="connsiteY17" fmla="*/ 814647 h 1296785"/>
                <a:gd name="connsiteX18" fmla="*/ 2622665 w 5318760"/>
                <a:gd name="connsiteY18" fmla="*/ 831273 h 1296785"/>
                <a:gd name="connsiteX19" fmla="*/ 3453938 w 5318760"/>
                <a:gd name="connsiteY19" fmla="*/ 831273 h 1296785"/>
                <a:gd name="connsiteX20" fmla="*/ 3719945 w 5318760"/>
                <a:gd name="connsiteY20" fmla="*/ 1147156 h 1296785"/>
                <a:gd name="connsiteX21" fmla="*/ 3969327 w 5318760"/>
                <a:gd name="connsiteY21" fmla="*/ 1113905 h 1296785"/>
                <a:gd name="connsiteX22" fmla="*/ 4301836 w 5318760"/>
                <a:gd name="connsiteY22" fmla="*/ 1080654 h 1296785"/>
                <a:gd name="connsiteX23" fmla="*/ 4517967 w 5318760"/>
                <a:gd name="connsiteY23" fmla="*/ 1080654 h 1296785"/>
                <a:gd name="connsiteX24" fmla="*/ 4584469 w 5318760"/>
                <a:gd name="connsiteY24" fmla="*/ 864523 h 1296785"/>
                <a:gd name="connsiteX25" fmla="*/ 4584469 w 5318760"/>
                <a:gd name="connsiteY25" fmla="*/ 648393 h 1296785"/>
                <a:gd name="connsiteX26" fmla="*/ 4717473 w 5318760"/>
                <a:gd name="connsiteY26" fmla="*/ 432262 h 1296785"/>
                <a:gd name="connsiteX27" fmla="*/ 4833851 w 5318760"/>
                <a:gd name="connsiteY27" fmla="*/ 349134 h 1296785"/>
                <a:gd name="connsiteX28" fmla="*/ 4916978 w 5318760"/>
                <a:gd name="connsiteY28" fmla="*/ 232756 h 1296785"/>
                <a:gd name="connsiteX29" fmla="*/ 4950229 w 5318760"/>
                <a:gd name="connsiteY29" fmla="*/ 99753 h 1296785"/>
                <a:gd name="connsiteX30" fmla="*/ 4950229 w 5318760"/>
                <a:gd name="connsiteY30" fmla="*/ 16625 h 1296785"/>
                <a:gd name="connsiteX31" fmla="*/ 2473035 w 5318760"/>
                <a:gd name="connsiteY31" fmla="*/ 195350 h 1296785"/>
                <a:gd name="connsiteX32" fmla="*/ 0 w 5318760"/>
                <a:gd name="connsiteY32" fmla="*/ 419793 h 1296785"/>
                <a:gd name="connsiteX0" fmla="*/ 0 w 5318760"/>
                <a:gd name="connsiteY0" fmla="*/ 453043 h 1330035"/>
                <a:gd name="connsiteX1" fmla="*/ 378229 w 5318760"/>
                <a:gd name="connsiteY1" fmla="*/ 781395 h 1330035"/>
                <a:gd name="connsiteX2" fmla="*/ 494607 w 5318760"/>
                <a:gd name="connsiteY2" fmla="*/ 847897 h 1330035"/>
                <a:gd name="connsiteX3" fmla="*/ 511233 w 5318760"/>
                <a:gd name="connsiteY3" fmla="*/ 864523 h 1330035"/>
                <a:gd name="connsiteX4" fmla="*/ 660862 w 5318760"/>
                <a:gd name="connsiteY4" fmla="*/ 881148 h 1330035"/>
                <a:gd name="connsiteX5" fmla="*/ 760614 w 5318760"/>
                <a:gd name="connsiteY5" fmla="*/ 881148 h 1330035"/>
                <a:gd name="connsiteX6" fmla="*/ 827116 w 5318760"/>
                <a:gd name="connsiteY6" fmla="*/ 1064028 h 1330035"/>
                <a:gd name="connsiteX7" fmla="*/ 893618 w 5318760"/>
                <a:gd name="connsiteY7" fmla="*/ 1296784 h 1330035"/>
                <a:gd name="connsiteX8" fmla="*/ 993371 w 5318760"/>
                <a:gd name="connsiteY8" fmla="*/ 1263533 h 1330035"/>
                <a:gd name="connsiteX9" fmla="*/ 1043247 w 5318760"/>
                <a:gd name="connsiteY9" fmla="*/ 1113904 h 1330035"/>
                <a:gd name="connsiteX10" fmla="*/ 1109749 w 5318760"/>
                <a:gd name="connsiteY10" fmla="*/ 1030777 h 1330035"/>
                <a:gd name="connsiteX11" fmla="*/ 1093123 w 5318760"/>
                <a:gd name="connsiteY11" fmla="*/ 881148 h 1330035"/>
                <a:gd name="connsiteX12" fmla="*/ 1059873 w 5318760"/>
                <a:gd name="connsiteY12" fmla="*/ 665017 h 1330035"/>
                <a:gd name="connsiteX13" fmla="*/ 1159625 w 5318760"/>
                <a:gd name="connsiteY13" fmla="*/ 665017 h 1330035"/>
                <a:gd name="connsiteX14" fmla="*/ 1458883 w 5318760"/>
                <a:gd name="connsiteY14" fmla="*/ 731519 h 1330035"/>
                <a:gd name="connsiteX15" fmla="*/ 1758142 w 5318760"/>
                <a:gd name="connsiteY15" fmla="*/ 731519 h 1330035"/>
                <a:gd name="connsiteX16" fmla="*/ 1907771 w 5318760"/>
                <a:gd name="connsiteY16" fmla="*/ 731519 h 1330035"/>
                <a:gd name="connsiteX17" fmla="*/ 1974273 w 5318760"/>
                <a:gd name="connsiteY17" fmla="*/ 847897 h 1330035"/>
                <a:gd name="connsiteX18" fmla="*/ 2622665 w 5318760"/>
                <a:gd name="connsiteY18" fmla="*/ 864523 h 1330035"/>
                <a:gd name="connsiteX19" fmla="*/ 3453938 w 5318760"/>
                <a:gd name="connsiteY19" fmla="*/ 864523 h 1330035"/>
                <a:gd name="connsiteX20" fmla="*/ 3719945 w 5318760"/>
                <a:gd name="connsiteY20" fmla="*/ 1180406 h 1330035"/>
                <a:gd name="connsiteX21" fmla="*/ 3969327 w 5318760"/>
                <a:gd name="connsiteY21" fmla="*/ 1147155 h 1330035"/>
                <a:gd name="connsiteX22" fmla="*/ 4301836 w 5318760"/>
                <a:gd name="connsiteY22" fmla="*/ 1113904 h 1330035"/>
                <a:gd name="connsiteX23" fmla="*/ 4517967 w 5318760"/>
                <a:gd name="connsiteY23" fmla="*/ 1113904 h 1330035"/>
                <a:gd name="connsiteX24" fmla="*/ 4584469 w 5318760"/>
                <a:gd name="connsiteY24" fmla="*/ 897773 h 1330035"/>
                <a:gd name="connsiteX25" fmla="*/ 4584469 w 5318760"/>
                <a:gd name="connsiteY25" fmla="*/ 681643 h 1330035"/>
                <a:gd name="connsiteX26" fmla="*/ 4717473 w 5318760"/>
                <a:gd name="connsiteY26" fmla="*/ 465512 h 1330035"/>
                <a:gd name="connsiteX27" fmla="*/ 4833851 w 5318760"/>
                <a:gd name="connsiteY27" fmla="*/ 382384 h 1330035"/>
                <a:gd name="connsiteX28" fmla="*/ 4916978 w 5318760"/>
                <a:gd name="connsiteY28" fmla="*/ 266006 h 1330035"/>
                <a:gd name="connsiteX29" fmla="*/ 4950229 w 5318760"/>
                <a:gd name="connsiteY29" fmla="*/ 133003 h 1330035"/>
                <a:gd name="connsiteX30" fmla="*/ 4950229 w 5318760"/>
                <a:gd name="connsiteY30" fmla="*/ 49875 h 1330035"/>
                <a:gd name="connsiteX31" fmla="*/ 2092035 w 5318760"/>
                <a:gd name="connsiteY31" fmla="*/ 0 h 1330035"/>
                <a:gd name="connsiteX32" fmla="*/ 0 w 5318760"/>
                <a:gd name="connsiteY32" fmla="*/ 4530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7465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946073 w 5547360"/>
                <a:gd name="connsiteY26" fmla="*/ 465512 h 1330035"/>
                <a:gd name="connsiteX27" fmla="*/ 5062451 w 5547360"/>
                <a:gd name="connsiteY27" fmla="*/ 382384 h 1330035"/>
                <a:gd name="connsiteX28" fmla="*/ 5145578 w 5547360"/>
                <a:gd name="connsiteY28" fmla="*/ 266006 h 1330035"/>
                <a:gd name="connsiteX29" fmla="*/ 5178829 w 5547360"/>
                <a:gd name="connsiteY29" fmla="*/ 133003 h 1330035"/>
                <a:gd name="connsiteX30" fmla="*/ 5178829 w 5547360"/>
                <a:gd name="connsiteY30" fmla="*/ 49875 h 1330035"/>
                <a:gd name="connsiteX31" fmla="*/ 2320635 w 5547360"/>
                <a:gd name="connsiteY31" fmla="*/ 0 h 1330035"/>
                <a:gd name="connsiteX32" fmla="*/ 0 w 5547360"/>
                <a:gd name="connsiteY32"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9460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8333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4655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30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1363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867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7315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910542 w 5547360"/>
                <a:gd name="connsiteY15" fmla="*/ 6553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2139142 w 5547360"/>
                <a:gd name="connsiteY15" fmla="*/ 350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202873 w 5547360"/>
                <a:gd name="connsiteY17" fmla="*/ 8478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20601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8130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680995 w 5547360"/>
                <a:gd name="connsiteY26" fmla="*/ 6779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698534 w 5547360"/>
                <a:gd name="connsiteY27" fmla="*/ 5645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3359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508269 w 5547360"/>
                <a:gd name="connsiteY25" fmla="*/ 6816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7368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3576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355869 w 5547360"/>
                <a:gd name="connsiteY25" fmla="*/ 834043 h 1330035"/>
                <a:gd name="connsiteX26" fmla="*/ 4510043 w 5547360"/>
                <a:gd name="connsiteY26" fmla="*/ 8543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4469 w 5547360"/>
                <a:gd name="connsiteY24" fmla="*/ 897773 h 1330035"/>
                <a:gd name="connsiteX25" fmla="*/ 4510043 w 5547360"/>
                <a:gd name="connsiteY25" fmla="*/ 8543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10043 w 5547360"/>
                <a:gd name="connsiteY24" fmla="*/ 8543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2814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5862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050473 w 5547360"/>
                <a:gd name="connsiteY17" fmla="*/ 1000297 h 1330035"/>
                <a:gd name="connsiteX18" fmla="*/ 2851265 w 5547360"/>
                <a:gd name="connsiteY18" fmla="*/ 864523 h 1330035"/>
                <a:gd name="connsiteX19" fmla="*/ 3682538 w 5547360"/>
                <a:gd name="connsiteY19" fmla="*/ 864523 h 1330035"/>
                <a:gd name="connsiteX20" fmla="*/ 3948545 w 5547360"/>
                <a:gd name="connsiteY20" fmla="*/ 1180406 h 1330035"/>
                <a:gd name="connsiteX21" fmla="*/ 4197927 w 5547360"/>
                <a:gd name="connsiteY21" fmla="*/ 1147155 h 1330035"/>
                <a:gd name="connsiteX22" fmla="*/ 4530436 w 5547360"/>
                <a:gd name="connsiteY22" fmla="*/ 1113904 h 1330035"/>
                <a:gd name="connsiteX23" fmla="*/ 4594167 w 5547360"/>
                <a:gd name="connsiteY23" fmla="*/ 1113904 h 1330035"/>
                <a:gd name="connsiteX24" fmla="*/ 4814843 w 5547360"/>
                <a:gd name="connsiteY24" fmla="*/ 778119 h 1330035"/>
                <a:gd name="connsiteX25" fmla="*/ 4528595 w 5547360"/>
                <a:gd name="connsiteY25" fmla="*/ 525594 h 1330035"/>
                <a:gd name="connsiteX26" fmla="*/ 4546134 w 5547360"/>
                <a:gd name="connsiteY26" fmla="*/ 488340 h 1330035"/>
                <a:gd name="connsiteX27" fmla="*/ 4793673 w 5547360"/>
                <a:gd name="connsiteY27" fmla="*/ 313112 h 1330035"/>
                <a:gd name="connsiteX28" fmla="*/ 5062451 w 5547360"/>
                <a:gd name="connsiteY28" fmla="*/ 382384 h 1330035"/>
                <a:gd name="connsiteX29" fmla="*/ 5145578 w 5547360"/>
                <a:gd name="connsiteY29" fmla="*/ 266006 h 1330035"/>
                <a:gd name="connsiteX30" fmla="*/ 5178829 w 5547360"/>
                <a:gd name="connsiteY30" fmla="*/ 133003 h 1330035"/>
                <a:gd name="connsiteX31" fmla="*/ 5178829 w 5547360"/>
                <a:gd name="connsiteY31" fmla="*/ 49875 h 1330035"/>
                <a:gd name="connsiteX32" fmla="*/ 2320635 w 5547360"/>
                <a:gd name="connsiteY32" fmla="*/ 0 h 1330035"/>
                <a:gd name="connsiteX33" fmla="*/ 0 w 5547360"/>
                <a:gd name="connsiteY33"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7315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989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7476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050473 w 5547360"/>
                <a:gd name="connsiteY18" fmla="*/ 1000297 h 1330035"/>
                <a:gd name="connsiteX19" fmla="*/ 2851265 w 5547360"/>
                <a:gd name="connsiteY19" fmla="*/ 864523 h 1330035"/>
                <a:gd name="connsiteX20" fmla="*/ 3682538 w 5547360"/>
                <a:gd name="connsiteY20" fmla="*/ 864523 h 1330035"/>
                <a:gd name="connsiteX21" fmla="*/ 3948545 w 5547360"/>
                <a:gd name="connsiteY21" fmla="*/ 1180406 h 1330035"/>
                <a:gd name="connsiteX22" fmla="*/ 4197927 w 5547360"/>
                <a:gd name="connsiteY22" fmla="*/ 1147155 h 1330035"/>
                <a:gd name="connsiteX23" fmla="*/ 4530436 w 5547360"/>
                <a:gd name="connsiteY23" fmla="*/ 1113904 h 1330035"/>
                <a:gd name="connsiteX24" fmla="*/ 4594167 w 5547360"/>
                <a:gd name="connsiteY24" fmla="*/ 1113904 h 1330035"/>
                <a:gd name="connsiteX25" fmla="*/ 4814843 w 5547360"/>
                <a:gd name="connsiteY25" fmla="*/ 778119 h 1330035"/>
                <a:gd name="connsiteX26" fmla="*/ 4528595 w 5547360"/>
                <a:gd name="connsiteY26" fmla="*/ 525594 h 1330035"/>
                <a:gd name="connsiteX27" fmla="*/ 4546134 w 5547360"/>
                <a:gd name="connsiteY27" fmla="*/ 488340 h 1330035"/>
                <a:gd name="connsiteX28" fmla="*/ 4793673 w 5547360"/>
                <a:gd name="connsiteY28" fmla="*/ 313112 h 1330035"/>
                <a:gd name="connsiteX29" fmla="*/ 5062451 w 5547360"/>
                <a:gd name="connsiteY29" fmla="*/ 382384 h 1330035"/>
                <a:gd name="connsiteX30" fmla="*/ 5145578 w 5547360"/>
                <a:gd name="connsiteY30" fmla="*/ 266006 h 1330035"/>
                <a:gd name="connsiteX31" fmla="*/ 5178829 w 5547360"/>
                <a:gd name="connsiteY31" fmla="*/ 133003 h 1330035"/>
                <a:gd name="connsiteX32" fmla="*/ 5178829 w 5547360"/>
                <a:gd name="connsiteY32" fmla="*/ 49875 h 1330035"/>
                <a:gd name="connsiteX33" fmla="*/ 2320635 w 5547360"/>
                <a:gd name="connsiteY33" fmla="*/ 0 h 1330035"/>
                <a:gd name="connsiteX34" fmla="*/ 0 w 5547360"/>
                <a:gd name="connsiteY34"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5461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330035"/>
                <a:gd name="connsiteX1" fmla="*/ 606829 w 5547360"/>
                <a:gd name="connsiteY1" fmla="*/ 781395 h 1330035"/>
                <a:gd name="connsiteX2" fmla="*/ 723207 w 5547360"/>
                <a:gd name="connsiteY2" fmla="*/ 847897 h 1330035"/>
                <a:gd name="connsiteX3" fmla="*/ 739833 w 5547360"/>
                <a:gd name="connsiteY3" fmla="*/ 864523 h 1330035"/>
                <a:gd name="connsiteX4" fmla="*/ 889462 w 5547360"/>
                <a:gd name="connsiteY4" fmla="*/ 881148 h 1330035"/>
                <a:gd name="connsiteX5" fmla="*/ 989214 w 5547360"/>
                <a:gd name="connsiteY5" fmla="*/ 881148 h 1330035"/>
                <a:gd name="connsiteX6" fmla="*/ 1055716 w 5547360"/>
                <a:gd name="connsiteY6" fmla="*/ 1064028 h 1330035"/>
                <a:gd name="connsiteX7" fmla="*/ 1122218 w 5547360"/>
                <a:gd name="connsiteY7" fmla="*/ 1296784 h 1330035"/>
                <a:gd name="connsiteX8" fmla="*/ 1221971 w 5547360"/>
                <a:gd name="connsiteY8" fmla="*/ 1263533 h 1330035"/>
                <a:gd name="connsiteX9" fmla="*/ 1271847 w 5547360"/>
                <a:gd name="connsiteY9" fmla="*/ 1113904 h 1330035"/>
                <a:gd name="connsiteX10" fmla="*/ 1338349 w 5547360"/>
                <a:gd name="connsiteY10" fmla="*/ 1030777 h 1330035"/>
                <a:gd name="connsiteX11" fmla="*/ 1321723 w 5547360"/>
                <a:gd name="connsiteY11" fmla="*/ 881148 h 1330035"/>
                <a:gd name="connsiteX12" fmla="*/ 1288473 w 5547360"/>
                <a:gd name="connsiteY12" fmla="*/ 665017 h 1330035"/>
                <a:gd name="connsiteX13" fmla="*/ 1388225 w 5547360"/>
                <a:gd name="connsiteY13" fmla="*/ 665017 h 1330035"/>
                <a:gd name="connsiteX14" fmla="*/ 1687483 w 5547360"/>
                <a:gd name="connsiteY14" fmla="*/ 502919 h 1330035"/>
                <a:gd name="connsiteX15" fmla="*/ 1758142 w 5547360"/>
                <a:gd name="connsiteY15" fmla="*/ 731519 h 1330035"/>
                <a:gd name="connsiteX16" fmla="*/ 1983971 w 5547360"/>
                <a:gd name="connsiteY16" fmla="*/ 655319 h 1330035"/>
                <a:gd name="connsiteX17" fmla="*/ 2122714 w 5547360"/>
                <a:gd name="connsiteY17" fmla="*/ 823849 h 1330035"/>
                <a:gd name="connsiteX18" fmla="*/ 2116947 w 5547360"/>
                <a:gd name="connsiteY18" fmla="*/ 761310 h 1330035"/>
                <a:gd name="connsiteX19" fmla="*/ 2050473 w 5547360"/>
                <a:gd name="connsiteY19" fmla="*/ 1000297 h 1330035"/>
                <a:gd name="connsiteX20" fmla="*/ 2851265 w 5547360"/>
                <a:gd name="connsiteY20" fmla="*/ 864523 h 1330035"/>
                <a:gd name="connsiteX21" fmla="*/ 3682538 w 5547360"/>
                <a:gd name="connsiteY21" fmla="*/ 864523 h 1330035"/>
                <a:gd name="connsiteX22" fmla="*/ 3948545 w 5547360"/>
                <a:gd name="connsiteY22" fmla="*/ 1180406 h 1330035"/>
                <a:gd name="connsiteX23" fmla="*/ 4197927 w 5547360"/>
                <a:gd name="connsiteY23" fmla="*/ 1147155 h 1330035"/>
                <a:gd name="connsiteX24" fmla="*/ 4530436 w 5547360"/>
                <a:gd name="connsiteY24" fmla="*/ 1113904 h 1330035"/>
                <a:gd name="connsiteX25" fmla="*/ 4594167 w 5547360"/>
                <a:gd name="connsiteY25" fmla="*/ 1113904 h 1330035"/>
                <a:gd name="connsiteX26" fmla="*/ 4814843 w 5547360"/>
                <a:gd name="connsiteY26" fmla="*/ 778119 h 1330035"/>
                <a:gd name="connsiteX27" fmla="*/ 4528595 w 5547360"/>
                <a:gd name="connsiteY27" fmla="*/ 525594 h 1330035"/>
                <a:gd name="connsiteX28" fmla="*/ 4698534 w 5547360"/>
                <a:gd name="connsiteY28" fmla="*/ 488340 h 1330035"/>
                <a:gd name="connsiteX29" fmla="*/ 4793673 w 5547360"/>
                <a:gd name="connsiteY29" fmla="*/ 313112 h 1330035"/>
                <a:gd name="connsiteX30" fmla="*/ 5062451 w 5547360"/>
                <a:gd name="connsiteY30" fmla="*/ 382384 h 1330035"/>
                <a:gd name="connsiteX31" fmla="*/ 5145578 w 5547360"/>
                <a:gd name="connsiteY31" fmla="*/ 266006 h 1330035"/>
                <a:gd name="connsiteX32" fmla="*/ 5178829 w 5547360"/>
                <a:gd name="connsiteY32" fmla="*/ 133003 h 1330035"/>
                <a:gd name="connsiteX33" fmla="*/ 5178829 w 5547360"/>
                <a:gd name="connsiteY33" fmla="*/ 49875 h 1330035"/>
                <a:gd name="connsiteX34" fmla="*/ 2320635 w 5547360"/>
                <a:gd name="connsiteY34" fmla="*/ 0 h 1330035"/>
                <a:gd name="connsiteX35" fmla="*/ 0 w 5547360"/>
                <a:gd name="connsiteY35" fmla="*/ 224443 h 1330035"/>
                <a:gd name="connsiteX0" fmla="*/ 0 w 5547360"/>
                <a:gd name="connsiteY0" fmla="*/ 224443 h 1271846"/>
                <a:gd name="connsiteX1" fmla="*/ 606829 w 5547360"/>
                <a:gd name="connsiteY1" fmla="*/ 781395 h 1271846"/>
                <a:gd name="connsiteX2" fmla="*/ 723207 w 5547360"/>
                <a:gd name="connsiteY2" fmla="*/ 847897 h 1271846"/>
                <a:gd name="connsiteX3" fmla="*/ 739833 w 5547360"/>
                <a:gd name="connsiteY3" fmla="*/ 864523 h 1271846"/>
                <a:gd name="connsiteX4" fmla="*/ 889462 w 5547360"/>
                <a:gd name="connsiteY4" fmla="*/ 881148 h 1271846"/>
                <a:gd name="connsiteX5" fmla="*/ 989214 w 5547360"/>
                <a:gd name="connsiteY5" fmla="*/ 881148 h 1271846"/>
                <a:gd name="connsiteX6" fmla="*/ 1055716 w 5547360"/>
                <a:gd name="connsiteY6" fmla="*/ 1064028 h 1271846"/>
                <a:gd name="connsiteX7" fmla="*/ 1221971 w 5547360"/>
                <a:gd name="connsiteY7" fmla="*/ 1263533 h 1271846"/>
                <a:gd name="connsiteX8" fmla="*/ 1271847 w 5547360"/>
                <a:gd name="connsiteY8" fmla="*/ 1113904 h 1271846"/>
                <a:gd name="connsiteX9" fmla="*/ 1338349 w 5547360"/>
                <a:gd name="connsiteY9" fmla="*/ 1030777 h 1271846"/>
                <a:gd name="connsiteX10" fmla="*/ 1321723 w 5547360"/>
                <a:gd name="connsiteY10" fmla="*/ 881148 h 1271846"/>
                <a:gd name="connsiteX11" fmla="*/ 1288473 w 5547360"/>
                <a:gd name="connsiteY11" fmla="*/ 665017 h 1271846"/>
                <a:gd name="connsiteX12" fmla="*/ 1388225 w 5547360"/>
                <a:gd name="connsiteY12" fmla="*/ 665017 h 1271846"/>
                <a:gd name="connsiteX13" fmla="*/ 1687483 w 5547360"/>
                <a:gd name="connsiteY13" fmla="*/ 502919 h 1271846"/>
                <a:gd name="connsiteX14" fmla="*/ 1758142 w 5547360"/>
                <a:gd name="connsiteY14" fmla="*/ 731519 h 1271846"/>
                <a:gd name="connsiteX15" fmla="*/ 1983971 w 5547360"/>
                <a:gd name="connsiteY15" fmla="*/ 655319 h 1271846"/>
                <a:gd name="connsiteX16" fmla="*/ 2122714 w 5547360"/>
                <a:gd name="connsiteY16" fmla="*/ 823849 h 1271846"/>
                <a:gd name="connsiteX17" fmla="*/ 2116947 w 5547360"/>
                <a:gd name="connsiteY17" fmla="*/ 761310 h 1271846"/>
                <a:gd name="connsiteX18" fmla="*/ 2050473 w 5547360"/>
                <a:gd name="connsiteY18" fmla="*/ 1000297 h 1271846"/>
                <a:gd name="connsiteX19" fmla="*/ 2851265 w 5547360"/>
                <a:gd name="connsiteY19" fmla="*/ 864523 h 1271846"/>
                <a:gd name="connsiteX20" fmla="*/ 3682538 w 5547360"/>
                <a:gd name="connsiteY20" fmla="*/ 864523 h 1271846"/>
                <a:gd name="connsiteX21" fmla="*/ 3948545 w 5547360"/>
                <a:gd name="connsiteY21" fmla="*/ 1180406 h 1271846"/>
                <a:gd name="connsiteX22" fmla="*/ 4197927 w 5547360"/>
                <a:gd name="connsiteY22" fmla="*/ 1147155 h 1271846"/>
                <a:gd name="connsiteX23" fmla="*/ 4530436 w 5547360"/>
                <a:gd name="connsiteY23" fmla="*/ 1113904 h 1271846"/>
                <a:gd name="connsiteX24" fmla="*/ 4594167 w 5547360"/>
                <a:gd name="connsiteY24" fmla="*/ 1113904 h 1271846"/>
                <a:gd name="connsiteX25" fmla="*/ 4814843 w 5547360"/>
                <a:gd name="connsiteY25" fmla="*/ 778119 h 1271846"/>
                <a:gd name="connsiteX26" fmla="*/ 4528595 w 5547360"/>
                <a:gd name="connsiteY26" fmla="*/ 525594 h 1271846"/>
                <a:gd name="connsiteX27" fmla="*/ 4698534 w 5547360"/>
                <a:gd name="connsiteY27" fmla="*/ 488340 h 1271846"/>
                <a:gd name="connsiteX28" fmla="*/ 4793673 w 5547360"/>
                <a:gd name="connsiteY28" fmla="*/ 313112 h 1271846"/>
                <a:gd name="connsiteX29" fmla="*/ 5062451 w 5547360"/>
                <a:gd name="connsiteY29" fmla="*/ 382384 h 1271846"/>
                <a:gd name="connsiteX30" fmla="*/ 5145578 w 5547360"/>
                <a:gd name="connsiteY30" fmla="*/ 266006 h 1271846"/>
                <a:gd name="connsiteX31" fmla="*/ 5178829 w 5547360"/>
                <a:gd name="connsiteY31" fmla="*/ 133003 h 1271846"/>
                <a:gd name="connsiteX32" fmla="*/ 5178829 w 5547360"/>
                <a:gd name="connsiteY32" fmla="*/ 49875 h 1271846"/>
                <a:gd name="connsiteX33" fmla="*/ 2320635 w 5547360"/>
                <a:gd name="connsiteY33" fmla="*/ 0 h 1271846"/>
                <a:gd name="connsiteX34" fmla="*/ 0 w 5547360"/>
                <a:gd name="connsiteY34" fmla="*/ 224443 h 1271846"/>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38349 w 5547360"/>
                <a:gd name="connsiteY8" fmla="*/ 1030777 h 1227511"/>
                <a:gd name="connsiteX9" fmla="*/ 1321723 w 5547360"/>
                <a:gd name="connsiteY9" fmla="*/ 881148 h 1227511"/>
                <a:gd name="connsiteX10" fmla="*/ 1288473 w 5547360"/>
                <a:gd name="connsiteY10" fmla="*/ 665017 h 1227511"/>
                <a:gd name="connsiteX11" fmla="*/ 1388225 w 5547360"/>
                <a:gd name="connsiteY11" fmla="*/ 665017 h 1227511"/>
                <a:gd name="connsiteX12" fmla="*/ 1687483 w 5547360"/>
                <a:gd name="connsiteY12" fmla="*/ 502919 h 1227511"/>
                <a:gd name="connsiteX13" fmla="*/ 1758142 w 5547360"/>
                <a:gd name="connsiteY13" fmla="*/ 731519 h 1227511"/>
                <a:gd name="connsiteX14" fmla="*/ 1983971 w 5547360"/>
                <a:gd name="connsiteY14" fmla="*/ 655319 h 1227511"/>
                <a:gd name="connsiteX15" fmla="*/ 2122714 w 5547360"/>
                <a:gd name="connsiteY15" fmla="*/ 823849 h 1227511"/>
                <a:gd name="connsiteX16" fmla="*/ 2116947 w 5547360"/>
                <a:gd name="connsiteY16" fmla="*/ 761310 h 1227511"/>
                <a:gd name="connsiteX17" fmla="*/ 2050473 w 5547360"/>
                <a:gd name="connsiteY17" fmla="*/ 1000297 h 1227511"/>
                <a:gd name="connsiteX18" fmla="*/ 2851265 w 5547360"/>
                <a:gd name="connsiteY18" fmla="*/ 864523 h 1227511"/>
                <a:gd name="connsiteX19" fmla="*/ 3682538 w 5547360"/>
                <a:gd name="connsiteY19" fmla="*/ 864523 h 1227511"/>
                <a:gd name="connsiteX20" fmla="*/ 3948545 w 5547360"/>
                <a:gd name="connsiteY20" fmla="*/ 1180406 h 1227511"/>
                <a:gd name="connsiteX21" fmla="*/ 4197927 w 5547360"/>
                <a:gd name="connsiteY21" fmla="*/ 1147155 h 1227511"/>
                <a:gd name="connsiteX22" fmla="*/ 4530436 w 5547360"/>
                <a:gd name="connsiteY22" fmla="*/ 1113904 h 1227511"/>
                <a:gd name="connsiteX23" fmla="*/ 4594167 w 5547360"/>
                <a:gd name="connsiteY23" fmla="*/ 1113904 h 1227511"/>
                <a:gd name="connsiteX24" fmla="*/ 4814843 w 5547360"/>
                <a:gd name="connsiteY24" fmla="*/ 778119 h 1227511"/>
                <a:gd name="connsiteX25" fmla="*/ 4528595 w 5547360"/>
                <a:gd name="connsiteY25" fmla="*/ 525594 h 1227511"/>
                <a:gd name="connsiteX26" fmla="*/ 4698534 w 5547360"/>
                <a:gd name="connsiteY26" fmla="*/ 488340 h 1227511"/>
                <a:gd name="connsiteX27" fmla="*/ 4793673 w 5547360"/>
                <a:gd name="connsiteY27" fmla="*/ 313112 h 1227511"/>
                <a:gd name="connsiteX28" fmla="*/ 5062451 w 5547360"/>
                <a:gd name="connsiteY28" fmla="*/ 382384 h 1227511"/>
                <a:gd name="connsiteX29" fmla="*/ 5145578 w 5547360"/>
                <a:gd name="connsiteY29" fmla="*/ 266006 h 1227511"/>
                <a:gd name="connsiteX30" fmla="*/ 5178829 w 5547360"/>
                <a:gd name="connsiteY30" fmla="*/ 133003 h 1227511"/>
                <a:gd name="connsiteX31" fmla="*/ 5178829 w 5547360"/>
                <a:gd name="connsiteY31" fmla="*/ 49875 h 1227511"/>
                <a:gd name="connsiteX32" fmla="*/ 2320635 w 5547360"/>
                <a:gd name="connsiteY32" fmla="*/ 0 h 1227511"/>
                <a:gd name="connsiteX33" fmla="*/ 0 w 5547360"/>
                <a:gd name="connsiteY33"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71847 w 5547360"/>
                <a:gd name="connsiteY7" fmla="*/ 1113904 h 1227511"/>
                <a:gd name="connsiteX8" fmla="*/ 1321723 w 5547360"/>
                <a:gd name="connsiteY8" fmla="*/ 881148 h 1227511"/>
                <a:gd name="connsiteX9" fmla="*/ 1288473 w 5547360"/>
                <a:gd name="connsiteY9" fmla="*/ 665017 h 1227511"/>
                <a:gd name="connsiteX10" fmla="*/ 1388225 w 5547360"/>
                <a:gd name="connsiteY10" fmla="*/ 665017 h 1227511"/>
                <a:gd name="connsiteX11" fmla="*/ 1687483 w 5547360"/>
                <a:gd name="connsiteY11" fmla="*/ 502919 h 1227511"/>
                <a:gd name="connsiteX12" fmla="*/ 1758142 w 5547360"/>
                <a:gd name="connsiteY12" fmla="*/ 731519 h 1227511"/>
                <a:gd name="connsiteX13" fmla="*/ 1983971 w 5547360"/>
                <a:gd name="connsiteY13" fmla="*/ 655319 h 1227511"/>
                <a:gd name="connsiteX14" fmla="*/ 2122714 w 5547360"/>
                <a:gd name="connsiteY14" fmla="*/ 823849 h 1227511"/>
                <a:gd name="connsiteX15" fmla="*/ 2116947 w 5547360"/>
                <a:gd name="connsiteY15" fmla="*/ 761310 h 1227511"/>
                <a:gd name="connsiteX16" fmla="*/ 2050473 w 5547360"/>
                <a:gd name="connsiteY16" fmla="*/ 1000297 h 1227511"/>
                <a:gd name="connsiteX17" fmla="*/ 2851265 w 5547360"/>
                <a:gd name="connsiteY17" fmla="*/ 864523 h 1227511"/>
                <a:gd name="connsiteX18" fmla="*/ 3682538 w 5547360"/>
                <a:gd name="connsiteY18" fmla="*/ 864523 h 1227511"/>
                <a:gd name="connsiteX19" fmla="*/ 3948545 w 5547360"/>
                <a:gd name="connsiteY19" fmla="*/ 1180406 h 1227511"/>
                <a:gd name="connsiteX20" fmla="*/ 4197927 w 5547360"/>
                <a:gd name="connsiteY20" fmla="*/ 1147155 h 1227511"/>
                <a:gd name="connsiteX21" fmla="*/ 4530436 w 5547360"/>
                <a:gd name="connsiteY21" fmla="*/ 1113904 h 1227511"/>
                <a:gd name="connsiteX22" fmla="*/ 4594167 w 5547360"/>
                <a:gd name="connsiteY22" fmla="*/ 1113904 h 1227511"/>
                <a:gd name="connsiteX23" fmla="*/ 4814843 w 5547360"/>
                <a:gd name="connsiteY23" fmla="*/ 778119 h 1227511"/>
                <a:gd name="connsiteX24" fmla="*/ 4528595 w 5547360"/>
                <a:gd name="connsiteY24" fmla="*/ 525594 h 1227511"/>
                <a:gd name="connsiteX25" fmla="*/ 4698534 w 5547360"/>
                <a:gd name="connsiteY25" fmla="*/ 488340 h 1227511"/>
                <a:gd name="connsiteX26" fmla="*/ 4793673 w 5547360"/>
                <a:gd name="connsiteY26" fmla="*/ 313112 h 1227511"/>
                <a:gd name="connsiteX27" fmla="*/ 5062451 w 5547360"/>
                <a:gd name="connsiteY27" fmla="*/ 382384 h 1227511"/>
                <a:gd name="connsiteX28" fmla="*/ 5145578 w 5547360"/>
                <a:gd name="connsiteY28" fmla="*/ 266006 h 1227511"/>
                <a:gd name="connsiteX29" fmla="*/ 5178829 w 5547360"/>
                <a:gd name="connsiteY29" fmla="*/ 133003 h 1227511"/>
                <a:gd name="connsiteX30" fmla="*/ 5178829 w 5547360"/>
                <a:gd name="connsiteY30" fmla="*/ 49875 h 1227511"/>
                <a:gd name="connsiteX31" fmla="*/ 2320635 w 5547360"/>
                <a:gd name="connsiteY31" fmla="*/ 0 h 1227511"/>
                <a:gd name="connsiteX32" fmla="*/ 0 w 5547360"/>
                <a:gd name="connsiteY32"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321723 w 5547360"/>
                <a:gd name="connsiteY7" fmla="*/ 881148 h 1227511"/>
                <a:gd name="connsiteX8" fmla="*/ 1288473 w 5547360"/>
                <a:gd name="connsiteY8" fmla="*/ 665017 h 1227511"/>
                <a:gd name="connsiteX9" fmla="*/ 1388225 w 5547360"/>
                <a:gd name="connsiteY9" fmla="*/ 665017 h 1227511"/>
                <a:gd name="connsiteX10" fmla="*/ 1687483 w 5547360"/>
                <a:gd name="connsiteY10" fmla="*/ 502919 h 1227511"/>
                <a:gd name="connsiteX11" fmla="*/ 1758142 w 5547360"/>
                <a:gd name="connsiteY11" fmla="*/ 731519 h 1227511"/>
                <a:gd name="connsiteX12" fmla="*/ 1983971 w 5547360"/>
                <a:gd name="connsiteY12" fmla="*/ 655319 h 1227511"/>
                <a:gd name="connsiteX13" fmla="*/ 2122714 w 5547360"/>
                <a:gd name="connsiteY13" fmla="*/ 823849 h 1227511"/>
                <a:gd name="connsiteX14" fmla="*/ 2116947 w 5547360"/>
                <a:gd name="connsiteY14" fmla="*/ 761310 h 1227511"/>
                <a:gd name="connsiteX15" fmla="*/ 2050473 w 5547360"/>
                <a:gd name="connsiteY15" fmla="*/ 1000297 h 1227511"/>
                <a:gd name="connsiteX16" fmla="*/ 2851265 w 5547360"/>
                <a:gd name="connsiteY16" fmla="*/ 864523 h 1227511"/>
                <a:gd name="connsiteX17" fmla="*/ 3682538 w 5547360"/>
                <a:gd name="connsiteY17" fmla="*/ 864523 h 1227511"/>
                <a:gd name="connsiteX18" fmla="*/ 3948545 w 5547360"/>
                <a:gd name="connsiteY18" fmla="*/ 1180406 h 1227511"/>
                <a:gd name="connsiteX19" fmla="*/ 4197927 w 5547360"/>
                <a:gd name="connsiteY19" fmla="*/ 1147155 h 1227511"/>
                <a:gd name="connsiteX20" fmla="*/ 4530436 w 5547360"/>
                <a:gd name="connsiteY20" fmla="*/ 1113904 h 1227511"/>
                <a:gd name="connsiteX21" fmla="*/ 4594167 w 5547360"/>
                <a:gd name="connsiteY21" fmla="*/ 1113904 h 1227511"/>
                <a:gd name="connsiteX22" fmla="*/ 4814843 w 5547360"/>
                <a:gd name="connsiteY22" fmla="*/ 778119 h 1227511"/>
                <a:gd name="connsiteX23" fmla="*/ 4528595 w 5547360"/>
                <a:gd name="connsiteY23" fmla="*/ 525594 h 1227511"/>
                <a:gd name="connsiteX24" fmla="*/ 4698534 w 5547360"/>
                <a:gd name="connsiteY24" fmla="*/ 488340 h 1227511"/>
                <a:gd name="connsiteX25" fmla="*/ 4793673 w 5547360"/>
                <a:gd name="connsiteY25" fmla="*/ 313112 h 1227511"/>
                <a:gd name="connsiteX26" fmla="*/ 5062451 w 5547360"/>
                <a:gd name="connsiteY26" fmla="*/ 382384 h 1227511"/>
                <a:gd name="connsiteX27" fmla="*/ 5145578 w 5547360"/>
                <a:gd name="connsiteY27" fmla="*/ 266006 h 1227511"/>
                <a:gd name="connsiteX28" fmla="*/ 5178829 w 5547360"/>
                <a:gd name="connsiteY28" fmla="*/ 133003 h 1227511"/>
                <a:gd name="connsiteX29" fmla="*/ 5178829 w 5547360"/>
                <a:gd name="connsiteY29" fmla="*/ 49875 h 1227511"/>
                <a:gd name="connsiteX30" fmla="*/ 2320635 w 5547360"/>
                <a:gd name="connsiteY30" fmla="*/ 0 h 1227511"/>
                <a:gd name="connsiteX31" fmla="*/ 0 w 5547360"/>
                <a:gd name="connsiteY31"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055716 w 5547360"/>
                <a:gd name="connsiteY6" fmla="*/ 1064028 h 1227511"/>
                <a:gd name="connsiteX7" fmla="*/ 1288473 w 5547360"/>
                <a:gd name="connsiteY7" fmla="*/ 665017 h 1227511"/>
                <a:gd name="connsiteX8" fmla="*/ 1388225 w 5547360"/>
                <a:gd name="connsiteY8" fmla="*/ 665017 h 1227511"/>
                <a:gd name="connsiteX9" fmla="*/ 1687483 w 5547360"/>
                <a:gd name="connsiteY9" fmla="*/ 502919 h 1227511"/>
                <a:gd name="connsiteX10" fmla="*/ 1758142 w 5547360"/>
                <a:gd name="connsiteY10" fmla="*/ 731519 h 1227511"/>
                <a:gd name="connsiteX11" fmla="*/ 1983971 w 5547360"/>
                <a:gd name="connsiteY11" fmla="*/ 655319 h 1227511"/>
                <a:gd name="connsiteX12" fmla="*/ 2122714 w 5547360"/>
                <a:gd name="connsiteY12" fmla="*/ 823849 h 1227511"/>
                <a:gd name="connsiteX13" fmla="*/ 2116947 w 5547360"/>
                <a:gd name="connsiteY13" fmla="*/ 761310 h 1227511"/>
                <a:gd name="connsiteX14" fmla="*/ 2050473 w 5547360"/>
                <a:gd name="connsiteY14" fmla="*/ 1000297 h 1227511"/>
                <a:gd name="connsiteX15" fmla="*/ 2851265 w 5547360"/>
                <a:gd name="connsiteY15" fmla="*/ 864523 h 1227511"/>
                <a:gd name="connsiteX16" fmla="*/ 3682538 w 5547360"/>
                <a:gd name="connsiteY16" fmla="*/ 864523 h 1227511"/>
                <a:gd name="connsiteX17" fmla="*/ 3948545 w 5547360"/>
                <a:gd name="connsiteY17" fmla="*/ 1180406 h 1227511"/>
                <a:gd name="connsiteX18" fmla="*/ 4197927 w 5547360"/>
                <a:gd name="connsiteY18" fmla="*/ 1147155 h 1227511"/>
                <a:gd name="connsiteX19" fmla="*/ 4530436 w 5547360"/>
                <a:gd name="connsiteY19" fmla="*/ 1113904 h 1227511"/>
                <a:gd name="connsiteX20" fmla="*/ 4594167 w 5547360"/>
                <a:gd name="connsiteY20" fmla="*/ 1113904 h 1227511"/>
                <a:gd name="connsiteX21" fmla="*/ 4814843 w 5547360"/>
                <a:gd name="connsiteY21" fmla="*/ 778119 h 1227511"/>
                <a:gd name="connsiteX22" fmla="*/ 4528595 w 5547360"/>
                <a:gd name="connsiteY22" fmla="*/ 525594 h 1227511"/>
                <a:gd name="connsiteX23" fmla="*/ 4698534 w 5547360"/>
                <a:gd name="connsiteY23" fmla="*/ 488340 h 1227511"/>
                <a:gd name="connsiteX24" fmla="*/ 4793673 w 5547360"/>
                <a:gd name="connsiteY24" fmla="*/ 313112 h 1227511"/>
                <a:gd name="connsiteX25" fmla="*/ 5062451 w 5547360"/>
                <a:gd name="connsiteY25" fmla="*/ 382384 h 1227511"/>
                <a:gd name="connsiteX26" fmla="*/ 5145578 w 5547360"/>
                <a:gd name="connsiteY26" fmla="*/ 266006 h 1227511"/>
                <a:gd name="connsiteX27" fmla="*/ 5178829 w 5547360"/>
                <a:gd name="connsiteY27" fmla="*/ 133003 h 1227511"/>
                <a:gd name="connsiteX28" fmla="*/ 5178829 w 5547360"/>
                <a:gd name="connsiteY28" fmla="*/ 49875 h 1227511"/>
                <a:gd name="connsiteX29" fmla="*/ 2320635 w 5547360"/>
                <a:gd name="connsiteY29" fmla="*/ 0 h 1227511"/>
                <a:gd name="connsiteX30" fmla="*/ 0 w 5547360"/>
                <a:gd name="connsiteY30"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989214 w 5547360"/>
                <a:gd name="connsiteY5" fmla="*/ 881148 h 1227511"/>
                <a:gd name="connsiteX6" fmla="*/ 1288473 w 5547360"/>
                <a:gd name="connsiteY6" fmla="*/ 665017 h 1227511"/>
                <a:gd name="connsiteX7" fmla="*/ 1388225 w 5547360"/>
                <a:gd name="connsiteY7" fmla="*/ 665017 h 1227511"/>
                <a:gd name="connsiteX8" fmla="*/ 1687483 w 5547360"/>
                <a:gd name="connsiteY8" fmla="*/ 502919 h 1227511"/>
                <a:gd name="connsiteX9" fmla="*/ 1758142 w 5547360"/>
                <a:gd name="connsiteY9" fmla="*/ 731519 h 1227511"/>
                <a:gd name="connsiteX10" fmla="*/ 1983971 w 5547360"/>
                <a:gd name="connsiteY10" fmla="*/ 655319 h 1227511"/>
                <a:gd name="connsiteX11" fmla="*/ 2122714 w 5547360"/>
                <a:gd name="connsiteY11" fmla="*/ 823849 h 1227511"/>
                <a:gd name="connsiteX12" fmla="*/ 2116947 w 5547360"/>
                <a:gd name="connsiteY12" fmla="*/ 761310 h 1227511"/>
                <a:gd name="connsiteX13" fmla="*/ 2050473 w 5547360"/>
                <a:gd name="connsiteY13" fmla="*/ 1000297 h 1227511"/>
                <a:gd name="connsiteX14" fmla="*/ 2851265 w 5547360"/>
                <a:gd name="connsiteY14" fmla="*/ 864523 h 1227511"/>
                <a:gd name="connsiteX15" fmla="*/ 3682538 w 5547360"/>
                <a:gd name="connsiteY15" fmla="*/ 864523 h 1227511"/>
                <a:gd name="connsiteX16" fmla="*/ 3948545 w 5547360"/>
                <a:gd name="connsiteY16" fmla="*/ 1180406 h 1227511"/>
                <a:gd name="connsiteX17" fmla="*/ 4197927 w 5547360"/>
                <a:gd name="connsiteY17" fmla="*/ 1147155 h 1227511"/>
                <a:gd name="connsiteX18" fmla="*/ 4530436 w 5547360"/>
                <a:gd name="connsiteY18" fmla="*/ 1113904 h 1227511"/>
                <a:gd name="connsiteX19" fmla="*/ 4594167 w 5547360"/>
                <a:gd name="connsiteY19" fmla="*/ 1113904 h 1227511"/>
                <a:gd name="connsiteX20" fmla="*/ 4814843 w 5547360"/>
                <a:gd name="connsiteY20" fmla="*/ 778119 h 1227511"/>
                <a:gd name="connsiteX21" fmla="*/ 4528595 w 5547360"/>
                <a:gd name="connsiteY21" fmla="*/ 525594 h 1227511"/>
                <a:gd name="connsiteX22" fmla="*/ 4698534 w 5547360"/>
                <a:gd name="connsiteY22" fmla="*/ 488340 h 1227511"/>
                <a:gd name="connsiteX23" fmla="*/ 4793673 w 5547360"/>
                <a:gd name="connsiteY23" fmla="*/ 313112 h 1227511"/>
                <a:gd name="connsiteX24" fmla="*/ 5062451 w 5547360"/>
                <a:gd name="connsiteY24" fmla="*/ 382384 h 1227511"/>
                <a:gd name="connsiteX25" fmla="*/ 5145578 w 5547360"/>
                <a:gd name="connsiteY25" fmla="*/ 266006 h 1227511"/>
                <a:gd name="connsiteX26" fmla="*/ 5178829 w 5547360"/>
                <a:gd name="connsiteY26" fmla="*/ 133003 h 1227511"/>
                <a:gd name="connsiteX27" fmla="*/ 5178829 w 5547360"/>
                <a:gd name="connsiteY27" fmla="*/ 49875 h 1227511"/>
                <a:gd name="connsiteX28" fmla="*/ 2320635 w 5547360"/>
                <a:gd name="connsiteY28" fmla="*/ 0 h 1227511"/>
                <a:gd name="connsiteX29" fmla="*/ 0 w 5547360"/>
                <a:gd name="connsiteY29"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889462 w 5547360"/>
                <a:gd name="connsiteY4" fmla="*/ 881148 h 1227511"/>
                <a:gd name="connsiteX5" fmla="*/ 1288473 w 5547360"/>
                <a:gd name="connsiteY5" fmla="*/ 665017 h 1227511"/>
                <a:gd name="connsiteX6" fmla="*/ 1388225 w 5547360"/>
                <a:gd name="connsiteY6" fmla="*/ 665017 h 1227511"/>
                <a:gd name="connsiteX7" fmla="*/ 1687483 w 5547360"/>
                <a:gd name="connsiteY7" fmla="*/ 502919 h 1227511"/>
                <a:gd name="connsiteX8" fmla="*/ 1758142 w 5547360"/>
                <a:gd name="connsiteY8" fmla="*/ 731519 h 1227511"/>
                <a:gd name="connsiteX9" fmla="*/ 1983971 w 5547360"/>
                <a:gd name="connsiteY9" fmla="*/ 655319 h 1227511"/>
                <a:gd name="connsiteX10" fmla="*/ 2122714 w 5547360"/>
                <a:gd name="connsiteY10" fmla="*/ 823849 h 1227511"/>
                <a:gd name="connsiteX11" fmla="*/ 2116947 w 5547360"/>
                <a:gd name="connsiteY11" fmla="*/ 761310 h 1227511"/>
                <a:gd name="connsiteX12" fmla="*/ 2050473 w 5547360"/>
                <a:gd name="connsiteY12" fmla="*/ 1000297 h 1227511"/>
                <a:gd name="connsiteX13" fmla="*/ 2851265 w 5547360"/>
                <a:gd name="connsiteY13" fmla="*/ 864523 h 1227511"/>
                <a:gd name="connsiteX14" fmla="*/ 3682538 w 5547360"/>
                <a:gd name="connsiteY14" fmla="*/ 864523 h 1227511"/>
                <a:gd name="connsiteX15" fmla="*/ 3948545 w 5547360"/>
                <a:gd name="connsiteY15" fmla="*/ 1180406 h 1227511"/>
                <a:gd name="connsiteX16" fmla="*/ 4197927 w 5547360"/>
                <a:gd name="connsiteY16" fmla="*/ 1147155 h 1227511"/>
                <a:gd name="connsiteX17" fmla="*/ 4530436 w 5547360"/>
                <a:gd name="connsiteY17" fmla="*/ 1113904 h 1227511"/>
                <a:gd name="connsiteX18" fmla="*/ 4594167 w 5547360"/>
                <a:gd name="connsiteY18" fmla="*/ 1113904 h 1227511"/>
                <a:gd name="connsiteX19" fmla="*/ 4814843 w 5547360"/>
                <a:gd name="connsiteY19" fmla="*/ 778119 h 1227511"/>
                <a:gd name="connsiteX20" fmla="*/ 4528595 w 5547360"/>
                <a:gd name="connsiteY20" fmla="*/ 525594 h 1227511"/>
                <a:gd name="connsiteX21" fmla="*/ 4698534 w 5547360"/>
                <a:gd name="connsiteY21" fmla="*/ 488340 h 1227511"/>
                <a:gd name="connsiteX22" fmla="*/ 4793673 w 5547360"/>
                <a:gd name="connsiteY22" fmla="*/ 313112 h 1227511"/>
                <a:gd name="connsiteX23" fmla="*/ 5062451 w 5547360"/>
                <a:gd name="connsiteY23" fmla="*/ 382384 h 1227511"/>
                <a:gd name="connsiteX24" fmla="*/ 5145578 w 5547360"/>
                <a:gd name="connsiteY24" fmla="*/ 266006 h 1227511"/>
                <a:gd name="connsiteX25" fmla="*/ 5178829 w 5547360"/>
                <a:gd name="connsiteY25" fmla="*/ 133003 h 1227511"/>
                <a:gd name="connsiteX26" fmla="*/ 5178829 w 5547360"/>
                <a:gd name="connsiteY26" fmla="*/ 49875 h 1227511"/>
                <a:gd name="connsiteX27" fmla="*/ 2320635 w 5547360"/>
                <a:gd name="connsiteY27" fmla="*/ 0 h 1227511"/>
                <a:gd name="connsiteX28" fmla="*/ 0 w 5547360"/>
                <a:gd name="connsiteY28"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739833 w 5547360"/>
                <a:gd name="connsiteY3" fmla="*/ 864523 h 1227511"/>
                <a:gd name="connsiteX4" fmla="*/ 1288473 w 5547360"/>
                <a:gd name="connsiteY4" fmla="*/ 665017 h 1227511"/>
                <a:gd name="connsiteX5" fmla="*/ 1388225 w 5547360"/>
                <a:gd name="connsiteY5" fmla="*/ 665017 h 1227511"/>
                <a:gd name="connsiteX6" fmla="*/ 1687483 w 5547360"/>
                <a:gd name="connsiteY6" fmla="*/ 502919 h 1227511"/>
                <a:gd name="connsiteX7" fmla="*/ 1758142 w 5547360"/>
                <a:gd name="connsiteY7" fmla="*/ 731519 h 1227511"/>
                <a:gd name="connsiteX8" fmla="*/ 1983971 w 5547360"/>
                <a:gd name="connsiteY8" fmla="*/ 655319 h 1227511"/>
                <a:gd name="connsiteX9" fmla="*/ 2122714 w 5547360"/>
                <a:gd name="connsiteY9" fmla="*/ 823849 h 1227511"/>
                <a:gd name="connsiteX10" fmla="*/ 2116947 w 5547360"/>
                <a:gd name="connsiteY10" fmla="*/ 761310 h 1227511"/>
                <a:gd name="connsiteX11" fmla="*/ 2050473 w 5547360"/>
                <a:gd name="connsiteY11" fmla="*/ 1000297 h 1227511"/>
                <a:gd name="connsiteX12" fmla="*/ 2851265 w 5547360"/>
                <a:gd name="connsiteY12" fmla="*/ 864523 h 1227511"/>
                <a:gd name="connsiteX13" fmla="*/ 3682538 w 5547360"/>
                <a:gd name="connsiteY13" fmla="*/ 864523 h 1227511"/>
                <a:gd name="connsiteX14" fmla="*/ 3948545 w 5547360"/>
                <a:gd name="connsiteY14" fmla="*/ 1180406 h 1227511"/>
                <a:gd name="connsiteX15" fmla="*/ 4197927 w 5547360"/>
                <a:gd name="connsiteY15" fmla="*/ 1147155 h 1227511"/>
                <a:gd name="connsiteX16" fmla="*/ 4530436 w 5547360"/>
                <a:gd name="connsiteY16" fmla="*/ 1113904 h 1227511"/>
                <a:gd name="connsiteX17" fmla="*/ 4594167 w 5547360"/>
                <a:gd name="connsiteY17" fmla="*/ 1113904 h 1227511"/>
                <a:gd name="connsiteX18" fmla="*/ 4814843 w 5547360"/>
                <a:gd name="connsiteY18" fmla="*/ 778119 h 1227511"/>
                <a:gd name="connsiteX19" fmla="*/ 4528595 w 5547360"/>
                <a:gd name="connsiteY19" fmla="*/ 525594 h 1227511"/>
                <a:gd name="connsiteX20" fmla="*/ 4698534 w 5547360"/>
                <a:gd name="connsiteY20" fmla="*/ 488340 h 1227511"/>
                <a:gd name="connsiteX21" fmla="*/ 4793673 w 5547360"/>
                <a:gd name="connsiteY21" fmla="*/ 313112 h 1227511"/>
                <a:gd name="connsiteX22" fmla="*/ 5062451 w 5547360"/>
                <a:gd name="connsiteY22" fmla="*/ 382384 h 1227511"/>
                <a:gd name="connsiteX23" fmla="*/ 5145578 w 5547360"/>
                <a:gd name="connsiteY23" fmla="*/ 266006 h 1227511"/>
                <a:gd name="connsiteX24" fmla="*/ 5178829 w 5547360"/>
                <a:gd name="connsiteY24" fmla="*/ 133003 h 1227511"/>
                <a:gd name="connsiteX25" fmla="*/ 5178829 w 5547360"/>
                <a:gd name="connsiteY25" fmla="*/ 49875 h 1227511"/>
                <a:gd name="connsiteX26" fmla="*/ 2320635 w 5547360"/>
                <a:gd name="connsiteY26" fmla="*/ 0 h 1227511"/>
                <a:gd name="connsiteX27" fmla="*/ 0 w 5547360"/>
                <a:gd name="connsiteY27" fmla="*/ 224443 h 1227511"/>
                <a:gd name="connsiteX0" fmla="*/ 0 w 5547360"/>
                <a:gd name="connsiteY0" fmla="*/ 224443 h 1227511"/>
                <a:gd name="connsiteX1" fmla="*/ 606829 w 5547360"/>
                <a:gd name="connsiteY1" fmla="*/ 781395 h 1227511"/>
                <a:gd name="connsiteX2" fmla="*/ 723207 w 5547360"/>
                <a:gd name="connsiteY2" fmla="*/ 847897 h 1227511"/>
                <a:gd name="connsiteX3" fmla="*/ 1288473 w 5547360"/>
                <a:gd name="connsiteY3" fmla="*/ 665017 h 1227511"/>
                <a:gd name="connsiteX4" fmla="*/ 1388225 w 5547360"/>
                <a:gd name="connsiteY4" fmla="*/ 665017 h 1227511"/>
                <a:gd name="connsiteX5" fmla="*/ 1687483 w 5547360"/>
                <a:gd name="connsiteY5" fmla="*/ 502919 h 1227511"/>
                <a:gd name="connsiteX6" fmla="*/ 1758142 w 5547360"/>
                <a:gd name="connsiteY6" fmla="*/ 731519 h 1227511"/>
                <a:gd name="connsiteX7" fmla="*/ 1983971 w 5547360"/>
                <a:gd name="connsiteY7" fmla="*/ 655319 h 1227511"/>
                <a:gd name="connsiteX8" fmla="*/ 2122714 w 5547360"/>
                <a:gd name="connsiteY8" fmla="*/ 823849 h 1227511"/>
                <a:gd name="connsiteX9" fmla="*/ 2116947 w 5547360"/>
                <a:gd name="connsiteY9" fmla="*/ 761310 h 1227511"/>
                <a:gd name="connsiteX10" fmla="*/ 2050473 w 5547360"/>
                <a:gd name="connsiteY10" fmla="*/ 1000297 h 1227511"/>
                <a:gd name="connsiteX11" fmla="*/ 2851265 w 5547360"/>
                <a:gd name="connsiteY11" fmla="*/ 864523 h 1227511"/>
                <a:gd name="connsiteX12" fmla="*/ 3682538 w 5547360"/>
                <a:gd name="connsiteY12" fmla="*/ 864523 h 1227511"/>
                <a:gd name="connsiteX13" fmla="*/ 3948545 w 5547360"/>
                <a:gd name="connsiteY13" fmla="*/ 1180406 h 1227511"/>
                <a:gd name="connsiteX14" fmla="*/ 4197927 w 5547360"/>
                <a:gd name="connsiteY14" fmla="*/ 1147155 h 1227511"/>
                <a:gd name="connsiteX15" fmla="*/ 4530436 w 5547360"/>
                <a:gd name="connsiteY15" fmla="*/ 1113904 h 1227511"/>
                <a:gd name="connsiteX16" fmla="*/ 4594167 w 5547360"/>
                <a:gd name="connsiteY16" fmla="*/ 1113904 h 1227511"/>
                <a:gd name="connsiteX17" fmla="*/ 4814843 w 5547360"/>
                <a:gd name="connsiteY17" fmla="*/ 778119 h 1227511"/>
                <a:gd name="connsiteX18" fmla="*/ 4528595 w 5547360"/>
                <a:gd name="connsiteY18" fmla="*/ 525594 h 1227511"/>
                <a:gd name="connsiteX19" fmla="*/ 4698534 w 5547360"/>
                <a:gd name="connsiteY19" fmla="*/ 488340 h 1227511"/>
                <a:gd name="connsiteX20" fmla="*/ 4793673 w 5547360"/>
                <a:gd name="connsiteY20" fmla="*/ 313112 h 1227511"/>
                <a:gd name="connsiteX21" fmla="*/ 5062451 w 5547360"/>
                <a:gd name="connsiteY21" fmla="*/ 382384 h 1227511"/>
                <a:gd name="connsiteX22" fmla="*/ 5145578 w 5547360"/>
                <a:gd name="connsiteY22" fmla="*/ 266006 h 1227511"/>
                <a:gd name="connsiteX23" fmla="*/ 5178829 w 5547360"/>
                <a:gd name="connsiteY23" fmla="*/ 133003 h 1227511"/>
                <a:gd name="connsiteX24" fmla="*/ 5178829 w 5547360"/>
                <a:gd name="connsiteY24" fmla="*/ 49875 h 1227511"/>
                <a:gd name="connsiteX25" fmla="*/ 2320635 w 5547360"/>
                <a:gd name="connsiteY25" fmla="*/ 0 h 1227511"/>
                <a:gd name="connsiteX26" fmla="*/ 0 w 5547360"/>
                <a:gd name="connsiteY26" fmla="*/ 224443 h 1227511"/>
                <a:gd name="connsiteX0" fmla="*/ 266238 w 5813598"/>
                <a:gd name="connsiteY0" fmla="*/ 224443 h 1227511"/>
                <a:gd name="connsiteX1" fmla="*/ 989445 w 5813598"/>
                <a:gd name="connsiteY1" fmla="*/ 847897 h 1227511"/>
                <a:gd name="connsiteX2" fmla="*/ 1554711 w 5813598"/>
                <a:gd name="connsiteY2" fmla="*/ 665017 h 1227511"/>
                <a:gd name="connsiteX3" fmla="*/ 1654463 w 5813598"/>
                <a:gd name="connsiteY3" fmla="*/ 665017 h 1227511"/>
                <a:gd name="connsiteX4" fmla="*/ 1953721 w 5813598"/>
                <a:gd name="connsiteY4" fmla="*/ 502919 h 1227511"/>
                <a:gd name="connsiteX5" fmla="*/ 2024380 w 5813598"/>
                <a:gd name="connsiteY5" fmla="*/ 731519 h 1227511"/>
                <a:gd name="connsiteX6" fmla="*/ 2250209 w 5813598"/>
                <a:gd name="connsiteY6" fmla="*/ 655319 h 1227511"/>
                <a:gd name="connsiteX7" fmla="*/ 2388952 w 5813598"/>
                <a:gd name="connsiteY7" fmla="*/ 823849 h 1227511"/>
                <a:gd name="connsiteX8" fmla="*/ 2383185 w 5813598"/>
                <a:gd name="connsiteY8" fmla="*/ 761310 h 1227511"/>
                <a:gd name="connsiteX9" fmla="*/ 2316711 w 5813598"/>
                <a:gd name="connsiteY9" fmla="*/ 1000297 h 1227511"/>
                <a:gd name="connsiteX10" fmla="*/ 3117503 w 5813598"/>
                <a:gd name="connsiteY10" fmla="*/ 864523 h 1227511"/>
                <a:gd name="connsiteX11" fmla="*/ 3948776 w 5813598"/>
                <a:gd name="connsiteY11" fmla="*/ 864523 h 1227511"/>
                <a:gd name="connsiteX12" fmla="*/ 4214783 w 5813598"/>
                <a:gd name="connsiteY12" fmla="*/ 1180406 h 1227511"/>
                <a:gd name="connsiteX13" fmla="*/ 4464165 w 5813598"/>
                <a:gd name="connsiteY13" fmla="*/ 1147155 h 1227511"/>
                <a:gd name="connsiteX14" fmla="*/ 4796674 w 5813598"/>
                <a:gd name="connsiteY14" fmla="*/ 1113904 h 1227511"/>
                <a:gd name="connsiteX15" fmla="*/ 4860405 w 5813598"/>
                <a:gd name="connsiteY15" fmla="*/ 1113904 h 1227511"/>
                <a:gd name="connsiteX16" fmla="*/ 5081081 w 5813598"/>
                <a:gd name="connsiteY16" fmla="*/ 778119 h 1227511"/>
                <a:gd name="connsiteX17" fmla="*/ 4794833 w 5813598"/>
                <a:gd name="connsiteY17" fmla="*/ 525594 h 1227511"/>
                <a:gd name="connsiteX18" fmla="*/ 4964772 w 5813598"/>
                <a:gd name="connsiteY18" fmla="*/ 488340 h 1227511"/>
                <a:gd name="connsiteX19" fmla="*/ 5059911 w 5813598"/>
                <a:gd name="connsiteY19" fmla="*/ 313112 h 1227511"/>
                <a:gd name="connsiteX20" fmla="*/ 5328689 w 5813598"/>
                <a:gd name="connsiteY20" fmla="*/ 382384 h 1227511"/>
                <a:gd name="connsiteX21" fmla="*/ 5411816 w 5813598"/>
                <a:gd name="connsiteY21" fmla="*/ 266006 h 1227511"/>
                <a:gd name="connsiteX22" fmla="*/ 5445067 w 5813598"/>
                <a:gd name="connsiteY22" fmla="*/ 133003 h 1227511"/>
                <a:gd name="connsiteX23" fmla="*/ 5445067 w 5813598"/>
                <a:gd name="connsiteY23" fmla="*/ 49875 h 1227511"/>
                <a:gd name="connsiteX24" fmla="*/ 2586873 w 5813598"/>
                <a:gd name="connsiteY24" fmla="*/ 0 h 1227511"/>
                <a:gd name="connsiteX25" fmla="*/ 266238 w 5813598"/>
                <a:gd name="connsiteY25" fmla="*/ 224443 h 1227511"/>
                <a:gd name="connsiteX0" fmla="*/ 172027 w 5719387"/>
                <a:gd name="connsiteY0" fmla="*/ 224443 h 1227511"/>
                <a:gd name="connsiteX1" fmla="*/ 1460500 w 5719387"/>
                <a:gd name="connsiteY1" fmla="*/ 665017 h 1227511"/>
                <a:gd name="connsiteX2" fmla="*/ 1560252 w 5719387"/>
                <a:gd name="connsiteY2" fmla="*/ 665017 h 1227511"/>
                <a:gd name="connsiteX3" fmla="*/ 1859510 w 5719387"/>
                <a:gd name="connsiteY3" fmla="*/ 502919 h 1227511"/>
                <a:gd name="connsiteX4" fmla="*/ 1930169 w 5719387"/>
                <a:gd name="connsiteY4" fmla="*/ 731519 h 1227511"/>
                <a:gd name="connsiteX5" fmla="*/ 2155998 w 5719387"/>
                <a:gd name="connsiteY5" fmla="*/ 655319 h 1227511"/>
                <a:gd name="connsiteX6" fmla="*/ 2294741 w 5719387"/>
                <a:gd name="connsiteY6" fmla="*/ 823849 h 1227511"/>
                <a:gd name="connsiteX7" fmla="*/ 2288974 w 5719387"/>
                <a:gd name="connsiteY7" fmla="*/ 761310 h 1227511"/>
                <a:gd name="connsiteX8" fmla="*/ 2222500 w 5719387"/>
                <a:gd name="connsiteY8" fmla="*/ 1000297 h 1227511"/>
                <a:gd name="connsiteX9" fmla="*/ 3023292 w 5719387"/>
                <a:gd name="connsiteY9" fmla="*/ 864523 h 1227511"/>
                <a:gd name="connsiteX10" fmla="*/ 3854565 w 5719387"/>
                <a:gd name="connsiteY10" fmla="*/ 864523 h 1227511"/>
                <a:gd name="connsiteX11" fmla="*/ 4120572 w 5719387"/>
                <a:gd name="connsiteY11" fmla="*/ 1180406 h 1227511"/>
                <a:gd name="connsiteX12" fmla="*/ 4369954 w 5719387"/>
                <a:gd name="connsiteY12" fmla="*/ 1147155 h 1227511"/>
                <a:gd name="connsiteX13" fmla="*/ 4702463 w 5719387"/>
                <a:gd name="connsiteY13" fmla="*/ 1113904 h 1227511"/>
                <a:gd name="connsiteX14" fmla="*/ 4766194 w 5719387"/>
                <a:gd name="connsiteY14" fmla="*/ 1113904 h 1227511"/>
                <a:gd name="connsiteX15" fmla="*/ 4986870 w 5719387"/>
                <a:gd name="connsiteY15" fmla="*/ 778119 h 1227511"/>
                <a:gd name="connsiteX16" fmla="*/ 4700622 w 5719387"/>
                <a:gd name="connsiteY16" fmla="*/ 525594 h 1227511"/>
                <a:gd name="connsiteX17" fmla="*/ 4870561 w 5719387"/>
                <a:gd name="connsiteY17" fmla="*/ 488340 h 1227511"/>
                <a:gd name="connsiteX18" fmla="*/ 4965700 w 5719387"/>
                <a:gd name="connsiteY18" fmla="*/ 313112 h 1227511"/>
                <a:gd name="connsiteX19" fmla="*/ 5234478 w 5719387"/>
                <a:gd name="connsiteY19" fmla="*/ 382384 h 1227511"/>
                <a:gd name="connsiteX20" fmla="*/ 5317605 w 5719387"/>
                <a:gd name="connsiteY20" fmla="*/ 266006 h 1227511"/>
                <a:gd name="connsiteX21" fmla="*/ 5350856 w 5719387"/>
                <a:gd name="connsiteY21" fmla="*/ 133003 h 1227511"/>
                <a:gd name="connsiteX22" fmla="*/ 5350856 w 5719387"/>
                <a:gd name="connsiteY22" fmla="*/ 49875 h 1227511"/>
                <a:gd name="connsiteX23" fmla="*/ 2492662 w 5719387"/>
                <a:gd name="connsiteY23" fmla="*/ 0 h 1227511"/>
                <a:gd name="connsiteX24" fmla="*/ 172027 w 5719387"/>
                <a:gd name="connsiteY24" fmla="*/ 224443 h 1227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9387" h="1227511">
                  <a:moveTo>
                    <a:pt x="172027" y="224443"/>
                  </a:moveTo>
                  <a:cubicBezTo>
                    <a:pt x="0" y="335279"/>
                    <a:pt x="1229129" y="591588"/>
                    <a:pt x="1460500" y="665017"/>
                  </a:cubicBezTo>
                  <a:cubicBezTo>
                    <a:pt x="1691871" y="738446"/>
                    <a:pt x="1493750" y="692033"/>
                    <a:pt x="1560252" y="665017"/>
                  </a:cubicBezTo>
                  <a:cubicBezTo>
                    <a:pt x="1626754" y="638001"/>
                    <a:pt x="1797857" y="491835"/>
                    <a:pt x="1859510" y="502919"/>
                  </a:cubicBezTo>
                  <a:cubicBezTo>
                    <a:pt x="1921163" y="514003"/>
                    <a:pt x="1764950" y="640364"/>
                    <a:pt x="1930169" y="731519"/>
                  </a:cubicBezTo>
                  <a:cubicBezTo>
                    <a:pt x="2004984" y="731519"/>
                    <a:pt x="2044724" y="732216"/>
                    <a:pt x="2155998" y="655319"/>
                  </a:cubicBezTo>
                  <a:cubicBezTo>
                    <a:pt x="2191360" y="658007"/>
                    <a:pt x="2283657" y="766353"/>
                    <a:pt x="2294741" y="823849"/>
                  </a:cubicBezTo>
                  <a:cubicBezTo>
                    <a:pt x="2316904" y="854214"/>
                    <a:pt x="2301014" y="731902"/>
                    <a:pt x="2288974" y="761310"/>
                  </a:cubicBezTo>
                  <a:cubicBezTo>
                    <a:pt x="2276934" y="790718"/>
                    <a:pt x="2100114" y="983095"/>
                    <a:pt x="2222500" y="1000297"/>
                  </a:cubicBezTo>
                  <a:cubicBezTo>
                    <a:pt x="2344886" y="1017499"/>
                    <a:pt x="2751281" y="887152"/>
                    <a:pt x="3023292" y="864523"/>
                  </a:cubicBezTo>
                  <a:cubicBezTo>
                    <a:pt x="3295303" y="841894"/>
                    <a:pt x="3671685" y="811876"/>
                    <a:pt x="3854565" y="864523"/>
                  </a:cubicBezTo>
                  <a:cubicBezTo>
                    <a:pt x="4037445" y="917170"/>
                    <a:pt x="4034674" y="1133301"/>
                    <a:pt x="4120572" y="1180406"/>
                  </a:cubicBezTo>
                  <a:cubicBezTo>
                    <a:pt x="4206470" y="1227511"/>
                    <a:pt x="4272972" y="1158239"/>
                    <a:pt x="4369954" y="1147155"/>
                  </a:cubicBezTo>
                  <a:cubicBezTo>
                    <a:pt x="4466936" y="1136071"/>
                    <a:pt x="4636423" y="1119446"/>
                    <a:pt x="4702463" y="1113904"/>
                  </a:cubicBezTo>
                  <a:cubicBezTo>
                    <a:pt x="4768503" y="1108362"/>
                    <a:pt x="4515567" y="1027427"/>
                    <a:pt x="4766194" y="1113904"/>
                  </a:cubicBezTo>
                  <a:cubicBezTo>
                    <a:pt x="4762795" y="1070640"/>
                    <a:pt x="4945812" y="916052"/>
                    <a:pt x="4986870" y="778119"/>
                  </a:cubicBezTo>
                  <a:cubicBezTo>
                    <a:pt x="4802013" y="655496"/>
                    <a:pt x="4669207" y="586590"/>
                    <a:pt x="4700622" y="525594"/>
                  </a:cubicBezTo>
                  <a:cubicBezTo>
                    <a:pt x="4681533" y="493377"/>
                    <a:pt x="4855032" y="680444"/>
                    <a:pt x="4870561" y="488340"/>
                  </a:cubicBezTo>
                  <a:cubicBezTo>
                    <a:pt x="4947365" y="457587"/>
                    <a:pt x="4905047" y="330771"/>
                    <a:pt x="4965700" y="313112"/>
                  </a:cubicBezTo>
                  <a:cubicBezTo>
                    <a:pt x="5026353" y="295453"/>
                    <a:pt x="5175827" y="390235"/>
                    <a:pt x="5234478" y="382384"/>
                  </a:cubicBezTo>
                  <a:cubicBezTo>
                    <a:pt x="5293129" y="374533"/>
                    <a:pt x="5298209" y="307569"/>
                    <a:pt x="5317605" y="266006"/>
                  </a:cubicBezTo>
                  <a:cubicBezTo>
                    <a:pt x="5337001" y="224443"/>
                    <a:pt x="5345314" y="169025"/>
                    <a:pt x="5350856" y="133003"/>
                  </a:cubicBezTo>
                  <a:cubicBezTo>
                    <a:pt x="5356398" y="96981"/>
                    <a:pt x="5719387" y="33250"/>
                    <a:pt x="5350856" y="49875"/>
                  </a:cubicBezTo>
                  <a:lnTo>
                    <a:pt x="2492662" y="0"/>
                  </a:lnTo>
                  <a:lnTo>
                    <a:pt x="172027" y="224443"/>
                  </a:lnTo>
                  <a:close/>
                </a:path>
              </a:pathLst>
            </a:custGeom>
            <a:solidFill>
              <a:schemeClr val="bg1"/>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Freeform 20"/>
            <p:cNvSpPr/>
            <p:nvPr/>
          </p:nvSpPr>
          <p:spPr>
            <a:xfrm>
              <a:off x="4648200" y="5682741"/>
              <a:ext cx="1313411" cy="548640"/>
            </a:xfrm>
            <a:custGeom>
              <a:avLst/>
              <a:gdLst>
                <a:gd name="connsiteX0" fmla="*/ 36022 w 1313411"/>
                <a:gd name="connsiteY0" fmla="*/ 387927 h 548640"/>
                <a:gd name="connsiteX1" fmla="*/ 302029 w 1313411"/>
                <a:gd name="connsiteY1" fmla="*/ 55418 h 548640"/>
                <a:gd name="connsiteX2" fmla="*/ 551411 w 1313411"/>
                <a:gd name="connsiteY2" fmla="*/ 55418 h 548640"/>
                <a:gd name="connsiteX3" fmla="*/ 800793 w 1313411"/>
                <a:gd name="connsiteY3" fmla="*/ 88669 h 548640"/>
                <a:gd name="connsiteX4" fmla="*/ 1100051 w 1313411"/>
                <a:gd name="connsiteY4" fmla="*/ 155171 h 548640"/>
                <a:gd name="connsiteX5" fmla="*/ 1233055 w 1313411"/>
                <a:gd name="connsiteY5" fmla="*/ 171796 h 548640"/>
                <a:gd name="connsiteX6" fmla="*/ 1233055 w 1313411"/>
                <a:gd name="connsiteY6" fmla="*/ 387927 h 548640"/>
                <a:gd name="connsiteX7" fmla="*/ 750917 w 1313411"/>
                <a:gd name="connsiteY7" fmla="*/ 520931 h 548640"/>
                <a:gd name="connsiteX8" fmla="*/ 518160 w 1313411"/>
                <a:gd name="connsiteY8" fmla="*/ 520931 h 548640"/>
                <a:gd name="connsiteX9" fmla="*/ 36022 w 1313411"/>
                <a:gd name="connsiteY9" fmla="*/ 387927 h 548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3411" h="548640">
                  <a:moveTo>
                    <a:pt x="36022" y="387927"/>
                  </a:moveTo>
                  <a:cubicBezTo>
                    <a:pt x="0" y="310342"/>
                    <a:pt x="216131" y="110836"/>
                    <a:pt x="302029" y="55418"/>
                  </a:cubicBezTo>
                  <a:cubicBezTo>
                    <a:pt x="387927" y="0"/>
                    <a:pt x="468284" y="49876"/>
                    <a:pt x="551411" y="55418"/>
                  </a:cubicBezTo>
                  <a:cubicBezTo>
                    <a:pt x="634538" y="60960"/>
                    <a:pt x="709353" y="72044"/>
                    <a:pt x="800793" y="88669"/>
                  </a:cubicBezTo>
                  <a:cubicBezTo>
                    <a:pt x="892233" y="105294"/>
                    <a:pt x="1028007" y="141317"/>
                    <a:pt x="1100051" y="155171"/>
                  </a:cubicBezTo>
                  <a:cubicBezTo>
                    <a:pt x="1172095" y="169026"/>
                    <a:pt x="1210888" y="133003"/>
                    <a:pt x="1233055" y="171796"/>
                  </a:cubicBezTo>
                  <a:cubicBezTo>
                    <a:pt x="1255222" y="210589"/>
                    <a:pt x="1313411" y="329738"/>
                    <a:pt x="1233055" y="387927"/>
                  </a:cubicBezTo>
                  <a:cubicBezTo>
                    <a:pt x="1152699" y="446116"/>
                    <a:pt x="870066" y="498764"/>
                    <a:pt x="750917" y="520931"/>
                  </a:cubicBezTo>
                  <a:cubicBezTo>
                    <a:pt x="631768" y="543098"/>
                    <a:pt x="637309" y="548640"/>
                    <a:pt x="518160" y="520931"/>
                  </a:cubicBezTo>
                  <a:cubicBezTo>
                    <a:pt x="399011" y="493222"/>
                    <a:pt x="72044" y="465513"/>
                    <a:pt x="36022" y="38792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 name="Picture 4" descr="http://www.lightplanet.com/mormons/images/settlements2.jpg"/>
          <p:cNvPicPr>
            <a:picLocks noChangeAspect="1" noChangeArrowheads="1"/>
          </p:cNvPicPr>
          <p:nvPr/>
        </p:nvPicPr>
        <p:blipFill>
          <a:blip r:embed="rId3"/>
          <a:srcRect l="3448" t="36948" r="20876" b="20062"/>
          <a:stretch>
            <a:fillRect/>
          </a:stretch>
        </p:blipFill>
        <p:spPr bwMode="auto">
          <a:xfrm>
            <a:off x="0" y="896112"/>
            <a:ext cx="7684210" cy="5961888"/>
          </a:xfrm>
          <a:prstGeom prst="rect">
            <a:avLst/>
          </a:prstGeom>
          <a:noFill/>
        </p:spPr>
      </p:pic>
      <p:sp>
        <p:nvSpPr>
          <p:cNvPr id="16" name="Rectangle 15"/>
          <p:cNvSpPr/>
          <p:nvPr/>
        </p:nvSpPr>
        <p:spPr>
          <a:xfrm>
            <a:off x="7662672" y="914400"/>
            <a:ext cx="1463040" cy="5943600"/>
          </a:xfrm>
          <a:prstGeom prst="rect">
            <a:avLst/>
          </a:prstGeom>
          <a:solidFill>
            <a:schemeClr val="bg1"/>
          </a:solidFill>
          <a:ln>
            <a:noFill/>
          </a:ln>
        </p:spPr>
        <p:txBody>
          <a:bodyPr wrap="square" rtlCol="0" anchor="ctr">
            <a:spAutoFit/>
          </a:bodyPr>
          <a:lstStyle/>
          <a:p>
            <a:pPr algn="ctr"/>
            <a:endParaRPr lang="en-US" sz="2200" b="1" dirty="0" smtClean="0">
              <a:solidFill>
                <a:schemeClr val="bg1"/>
              </a:solidFill>
            </a:endParaRPr>
          </a:p>
        </p:txBody>
      </p:sp>
      <p:sp>
        <p:nvSpPr>
          <p:cNvPr id="13" name="TextBox 12"/>
          <p:cNvSpPr txBox="1"/>
          <p:nvPr/>
        </p:nvSpPr>
        <p:spPr>
          <a:xfrm>
            <a:off x="2852156" y="2185416"/>
            <a:ext cx="1872244" cy="365934"/>
          </a:xfrm>
          <a:prstGeom prst="rect">
            <a:avLst/>
          </a:prstGeom>
          <a:solidFill>
            <a:schemeClr val="bg1"/>
          </a:solidFill>
        </p:spPr>
        <p:txBody>
          <a:bodyPr wrap="none" rtlCol="0">
            <a:spAutoFit/>
          </a:bodyPr>
          <a:lstStyle/>
          <a:p>
            <a:pPr>
              <a:lnSpc>
                <a:spcPts val="2000"/>
              </a:lnSpc>
            </a:pPr>
            <a:r>
              <a:rPr lang="en-US" sz="2400" b="1" dirty="0" smtClean="0">
                <a:ln>
                  <a:solidFill>
                    <a:schemeClr val="tx1"/>
                  </a:solidFill>
                </a:ln>
                <a:solidFill>
                  <a:srgbClr val="FFFF00"/>
                </a:solidFill>
                <a:effectLst>
                  <a:outerShdw dist="38100" dir="7200000" algn="ctr" rotWithShape="0">
                    <a:schemeClr val="tx1"/>
                  </a:outerShdw>
                </a:effectLst>
              </a:rPr>
              <a:t>Salt Lake City</a:t>
            </a:r>
            <a:endParaRPr lang="en-US" sz="2400" b="1" dirty="0">
              <a:ln>
                <a:solidFill>
                  <a:schemeClr val="tx1"/>
                </a:solidFill>
              </a:ln>
              <a:solidFill>
                <a:srgbClr val="FFFF00"/>
              </a:solidFill>
              <a:effectLst>
                <a:outerShdw dist="38100" dir="7200000" algn="ctr" rotWithShape="0">
                  <a:schemeClr val="tx1"/>
                </a:outerShdw>
              </a:effectLst>
            </a:endParaRPr>
          </a:p>
        </p:txBody>
      </p:sp>
      <p:sp>
        <p:nvSpPr>
          <p:cNvPr id="26" name="5-Point Star 25"/>
          <p:cNvSpPr>
            <a:spLocks noChangeAspect="1"/>
          </p:cNvSpPr>
          <p:nvPr/>
        </p:nvSpPr>
        <p:spPr>
          <a:xfrm>
            <a:off x="4572000" y="1981200"/>
            <a:ext cx="457200" cy="457200"/>
          </a:xfrm>
          <a:prstGeom prst="star5">
            <a:avLst/>
          </a:prstGeom>
          <a:solidFill>
            <a:srgbClr val="FFFF00"/>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00"/>
              </a:solidFill>
            </a:endParaRPr>
          </a:p>
        </p:txBody>
      </p:sp>
      <p:sp>
        <p:nvSpPr>
          <p:cNvPr id="27" name="TextBox 26"/>
          <p:cNvSpPr txBox="1"/>
          <p:nvPr/>
        </p:nvSpPr>
        <p:spPr>
          <a:xfrm>
            <a:off x="6172200" y="5562600"/>
            <a:ext cx="2743200" cy="1258678"/>
          </a:xfrm>
          <a:prstGeom prst="rect">
            <a:avLst/>
          </a:prstGeom>
          <a:solidFill>
            <a:schemeClr val="bg1"/>
          </a:solidFill>
          <a:ln w="38100">
            <a:solidFill>
              <a:schemeClr val="tx1"/>
            </a:solidFill>
          </a:ln>
        </p:spPr>
        <p:txBody>
          <a:bodyPr wrap="square" rtlCol="0">
            <a:spAutoFit/>
          </a:bodyPr>
          <a:lstStyle/>
          <a:p>
            <a:pPr algn="ctr">
              <a:lnSpc>
                <a:spcPts val="3000"/>
              </a:lnSpc>
            </a:pPr>
            <a:r>
              <a:rPr lang="en-US" sz="3200" b="1" dirty="0" smtClean="0"/>
              <a:t>MORMON </a:t>
            </a:r>
          </a:p>
          <a:p>
            <a:pPr algn="ctr">
              <a:lnSpc>
                <a:spcPts val="3000"/>
              </a:lnSpc>
            </a:pPr>
            <a:r>
              <a:rPr lang="en-US" sz="3200" b="1" dirty="0" smtClean="0"/>
              <a:t>SETTLEMENTS</a:t>
            </a:r>
          </a:p>
          <a:p>
            <a:pPr algn="ctr">
              <a:lnSpc>
                <a:spcPts val="3000"/>
              </a:lnSpc>
            </a:pPr>
            <a:r>
              <a:rPr lang="en-US" sz="3200" b="1" dirty="0" smtClean="0"/>
              <a:t>1847-1899</a:t>
            </a:r>
            <a:endParaRPr lang="en-US" sz="3200" b="1" dirty="0"/>
          </a:p>
        </p:txBody>
      </p:sp>
      <p:sp>
        <p:nvSpPr>
          <p:cNvPr id="44" name="Rectangle 43"/>
          <p:cNvSpPr/>
          <p:nvPr/>
        </p:nvSpPr>
        <p:spPr>
          <a:xfrm>
            <a:off x="7620000" y="1246492"/>
            <a:ext cx="1752600" cy="584775"/>
          </a:xfrm>
          <a:prstGeom prst="rect">
            <a:avLst/>
          </a:prstGeom>
          <a:solidFill>
            <a:schemeClr val="bg1"/>
          </a:solidFill>
        </p:spPr>
        <p:txBody>
          <a:bodyPr wrap="square">
            <a:spAutoFit/>
          </a:bodyPr>
          <a:lstStyle/>
          <a:p>
            <a:r>
              <a:rPr lang="en-US" sz="3200" b="1" dirty="0" smtClean="0"/>
              <a:t>clothing</a:t>
            </a:r>
          </a:p>
        </p:txBody>
      </p:sp>
      <p:sp>
        <p:nvSpPr>
          <p:cNvPr id="45" name="Rectangle 44"/>
          <p:cNvSpPr/>
          <p:nvPr/>
        </p:nvSpPr>
        <p:spPr>
          <a:xfrm>
            <a:off x="7620000" y="1777425"/>
            <a:ext cx="1295400" cy="584775"/>
          </a:xfrm>
          <a:prstGeom prst="rect">
            <a:avLst/>
          </a:prstGeom>
          <a:solidFill>
            <a:schemeClr val="bg1"/>
          </a:solidFill>
        </p:spPr>
        <p:txBody>
          <a:bodyPr wrap="square">
            <a:spAutoFit/>
          </a:bodyPr>
          <a:lstStyle/>
          <a:p>
            <a:r>
              <a:rPr lang="en-US" sz="3200" b="1" dirty="0" smtClean="0"/>
              <a:t>tools</a:t>
            </a:r>
          </a:p>
        </p:txBody>
      </p:sp>
      <p:sp>
        <p:nvSpPr>
          <p:cNvPr id="43" name="Rectangle 42"/>
          <p:cNvSpPr/>
          <p:nvPr/>
        </p:nvSpPr>
        <p:spPr>
          <a:xfrm>
            <a:off x="7620000" y="786825"/>
            <a:ext cx="1143000" cy="584775"/>
          </a:xfrm>
          <a:prstGeom prst="rect">
            <a:avLst/>
          </a:prstGeom>
          <a:solidFill>
            <a:schemeClr val="bg1"/>
          </a:solidFill>
        </p:spPr>
        <p:txBody>
          <a:bodyPr wrap="square">
            <a:spAutoFit/>
          </a:bodyPr>
          <a:lstStyle/>
          <a:p>
            <a:r>
              <a:rPr lang="en-US" sz="3200" b="1" dirty="0" smtClean="0"/>
              <a:t>food</a:t>
            </a:r>
          </a:p>
        </p:txBody>
      </p:sp>
      <p:sp>
        <p:nvSpPr>
          <p:cNvPr id="46" name="Rectangle 45"/>
          <p:cNvSpPr/>
          <p:nvPr/>
        </p:nvSpPr>
        <p:spPr>
          <a:xfrm>
            <a:off x="7620000" y="2310825"/>
            <a:ext cx="1524000" cy="584775"/>
          </a:xfrm>
          <a:prstGeom prst="rect">
            <a:avLst/>
          </a:prstGeom>
          <a:solidFill>
            <a:schemeClr val="bg1"/>
          </a:solidFill>
        </p:spPr>
        <p:txBody>
          <a:bodyPr wrap="square">
            <a:spAutoFit/>
          </a:bodyPr>
          <a:lstStyle/>
          <a:p>
            <a:r>
              <a:rPr lang="en-US" sz="3200" b="1" dirty="0" smtClean="0"/>
              <a:t>money</a:t>
            </a:r>
          </a:p>
        </p:txBody>
      </p:sp>
      <p:sp>
        <p:nvSpPr>
          <p:cNvPr id="49" name="Rectangle 48"/>
          <p:cNvSpPr/>
          <p:nvPr/>
        </p:nvSpPr>
        <p:spPr>
          <a:xfrm>
            <a:off x="7620000" y="2310825"/>
            <a:ext cx="1524000" cy="584775"/>
          </a:xfrm>
          <a:prstGeom prst="rect">
            <a:avLst/>
          </a:prstGeom>
          <a:solidFill>
            <a:schemeClr val="bg1"/>
          </a:solidFill>
        </p:spPr>
        <p:txBody>
          <a:bodyPr wrap="square">
            <a:spAutoFit/>
          </a:bodyPr>
          <a:lstStyle/>
          <a:p>
            <a:r>
              <a:rPr lang="en-US" sz="3200" b="1" dirty="0" smtClean="0"/>
              <a:t>income</a:t>
            </a:r>
          </a:p>
        </p:txBody>
      </p:sp>
      <p:sp>
        <p:nvSpPr>
          <p:cNvPr id="56" name="TextBox 55"/>
          <p:cNvSpPr txBox="1"/>
          <p:nvPr/>
        </p:nvSpPr>
        <p:spPr>
          <a:xfrm>
            <a:off x="7802880" y="4343400"/>
            <a:ext cx="1223412" cy="707886"/>
          </a:xfrm>
          <a:prstGeom prst="rect">
            <a:avLst/>
          </a:prstGeom>
          <a:noFill/>
        </p:spPr>
        <p:txBody>
          <a:bodyPr wrap="none" rtlCol="0">
            <a:spAutoFit/>
          </a:bodyPr>
          <a:lstStyle/>
          <a:p>
            <a:r>
              <a:rPr lang="en-US" sz="4000" b="1" dirty="0" smtClean="0">
                <a:solidFill>
                  <a:srgbClr val="00B050"/>
                </a:solidFill>
                <a:effectLst>
                  <a:outerShdw dist="50800" dir="7200000" algn="ctr" rotWithShape="0">
                    <a:schemeClr val="tx1"/>
                  </a:outerShdw>
                </a:effectLst>
              </a:rPr>
              <a:t>1851</a:t>
            </a:r>
          </a:p>
        </p:txBody>
      </p:sp>
      <p:sp>
        <p:nvSpPr>
          <p:cNvPr id="57" name="Oval 56"/>
          <p:cNvSpPr>
            <a:spLocks/>
          </p:cNvSpPr>
          <p:nvPr/>
        </p:nvSpPr>
        <p:spPr>
          <a:xfrm>
            <a:off x="4191000" y="32004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60" name="TextBox 59"/>
          <p:cNvSpPr txBox="1"/>
          <p:nvPr/>
        </p:nvSpPr>
        <p:spPr>
          <a:xfrm>
            <a:off x="2963035" y="3048000"/>
            <a:ext cx="1227965"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Fillmore</a:t>
            </a:r>
            <a:endParaRPr lang="en-US" sz="2400" b="1" dirty="0">
              <a:solidFill>
                <a:srgbClr val="00B050"/>
              </a:solidFill>
              <a:effectLst>
                <a:outerShdw dist="38100" dir="6600000" algn="ctr" rotWithShape="0">
                  <a:schemeClr val="tx1"/>
                </a:outerShdw>
              </a:effectLst>
            </a:endParaRPr>
          </a:p>
        </p:txBody>
      </p:sp>
      <p:sp>
        <p:nvSpPr>
          <p:cNvPr id="61" name="TextBox 60"/>
          <p:cNvSpPr txBox="1"/>
          <p:nvPr/>
        </p:nvSpPr>
        <p:spPr>
          <a:xfrm>
            <a:off x="2667000" y="3657600"/>
            <a:ext cx="1307474"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Parowan</a:t>
            </a:r>
            <a:endParaRPr lang="en-US" sz="2400" b="1" dirty="0">
              <a:solidFill>
                <a:srgbClr val="00B050"/>
              </a:solidFill>
              <a:effectLst>
                <a:outerShdw dist="38100" dir="6600000" algn="ctr" rotWithShape="0">
                  <a:schemeClr val="tx1"/>
                </a:outerShdw>
              </a:effectLst>
            </a:endParaRPr>
          </a:p>
        </p:txBody>
      </p:sp>
      <p:sp>
        <p:nvSpPr>
          <p:cNvPr id="62" name="TextBox 61"/>
          <p:cNvSpPr txBox="1"/>
          <p:nvPr/>
        </p:nvSpPr>
        <p:spPr>
          <a:xfrm>
            <a:off x="2286000" y="4038600"/>
            <a:ext cx="1491114" cy="365934"/>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Cedar City</a:t>
            </a:r>
            <a:endParaRPr lang="en-US" sz="2400" b="1" dirty="0">
              <a:solidFill>
                <a:srgbClr val="00B050"/>
              </a:solidFill>
              <a:effectLst>
                <a:outerShdw dist="38100" dir="6600000" algn="ctr" rotWithShape="0">
                  <a:schemeClr val="tx1"/>
                </a:outerShdw>
              </a:effectLst>
            </a:endParaRPr>
          </a:p>
        </p:txBody>
      </p:sp>
      <p:sp>
        <p:nvSpPr>
          <p:cNvPr id="48" name="TextBox 47"/>
          <p:cNvSpPr txBox="1"/>
          <p:nvPr/>
        </p:nvSpPr>
        <p:spPr>
          <a:xfrm>
            <a:off x="2831677" y="1386666"/>
            <a:ext cx="1816523" cy="348813"/>
          </a:xfrm>
          <a:prstGeom prst="rect">
            <a:avLst/>
          </a:prstGeom>
          <a:solidFill>
            <a:schemeClr val="bg1"/>
          </a:solidFill>
        </p:spPr>
        <p:txBody>
          <a:bodyPr wrap="none" rtlCol="0">
            <a:spAutoFit/>
          </a:bodyPr>
          <a:lstStyle/>
          <a:p>
            <a:pPr>
              <a:lnSpc>
                <a:spcPts val="2000"/>
              </a:lnSpc>
            </a:pPr>
            <a:r>
              <a:rPr lang="en-US" sz="2400" b="1" dirty="0" smtClean="0">
                <a:solidFill>
                  <a:srgbClr val="00B050"/>
                </a:solidFill>
                <a:effectLst>
                  <a:outerShdw dist="38100" dir="6600000" algn="ctr" rotWithShape="0">
                    <a:schemeClr val="tx1"/>
                  </a:outerShdw>
                </a:effectLst>
              </a:rPr>
              <a:t>Brigham City</a:t>
            </a:r>
            <a:endParaRPr lang="en-US" sz="2400" b="1" dirty="0">
              <a:solidFill>
                <a:srgbClr val="00B050"/>
              </a:solidFill>
              <a:effectLst>
                <a:outerShdw dist="38100" dir="6600000" algn="ctr" rotWithShape="0">
                  <a:schemeClr val="tx1"/>
                </a:outerShdw>
              </a:effectLst>
            </a:endParaRPr>
          </a:p>
        </p:txBody>
      </p:sp>
      <p:sp>
        <p:nvSpPr>
          <p:cNvPr id="52" name="Oval 51"/>
          <p:cNvSpPr>
            <a:spLocks/>
          </p:cNvSpPr>
          <p:nvPr/>
        </p:nvSpPr>
        <p:spPr>
          <a:xfrm>
            <a:off x="4572001" y="16002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8" name="Oval 57"/>
          <p:cNvSpPr>
            <a:spLocks/>
          </p:cNvSpPr>
          <p:nvPr/>
        </p:nvSpPr>
        <p:spPr>
          <a:xfrm>
            <a:off x="3962399" y="3810000"/>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59" name="Oval 58"/>
          <p:cNvSpPr>
            <a:spLocks/>
          </p:cNvSpPr>
          <p:nvPr/>
        </p:nvSpPr>
        <p:spPr>
          <a:xfrm>
            <a:off x="3810000" y="4038601"/>
            <a:ext cx="228601" cy="228601"/>
          </a:xfrm>
          <a:prstGeom prst="ellipse">
            <a:avLst/>
          </a:prstGeom>
          <a:solidFill>
            <a:srgbClr val="00B050"/>
          </a:solidFill>
          <a:ln>
            <a:solidFill>
              <a:schemeClr val="tx1"/>
            </a:solidFill>
          </a:ln>
        </p:spPr>
        <p:txBody>
          <a:bodyPr wrap="square" rtlCol="0" anchor="ctr">
            <a:spAutoFit/>
          </a:bodyPr>
          <a:lstStyle/>
          <a:p>
            <a:pPr algn="ctr"/>
            <a:endParaRPr lang="en-US" sz="2200" b="1" dirty="0" smtClean="0">
              <a:solidFill>
                <a:schemeClr val="bg1"/>
              </a:solidFill>
            </a:endParaRPr>
          </a:p>
        </p:txBody>
      </p:sp>
      <p:sp>
        <p:nvSpPr>
          <p:cNvPr id="42" name="Rectangle 41"/>
          <p:cNvSpPr/>
          <p:nvPr/>
        </p:nvSpPr>
        <p:spPr>
          <a:xfrm>
            <a:off x="7696200" y="1777425"/>
            <a:ext cx="1295400" cy="584775"/>
          </a:xfrm>
          <a:prstGeom prst="rect">
            <a:avLst/>
          </a:prstGeom>
          <a:solidFill>
            <a:schemeClr val="bg1"/>
          </a:solidFill>
        </p:spPr>
        <p:txBody>
          <a:bodyPr wrap="square">
            <a:spAutoFit/>
          </a:bodyPr>
          <a:lstStyle/>
          <a:p>
            <a:r>
              <a:rPr lang="en-US" sz="3200" b="1" dirty="0" smtClean="0"/>
              <a:t>tools</a:t>
            </a:r>
          </a:p>
        </p:txBody>
      </p:sp>
      <p:grpSp>
        <p:nvGrpSpPr>
          <p:cNvPr id="37" name="Group 64"/>
          <p:cNvGrpSpPr/>
          <p:nvPr/>
        </p:nvGrpSpPr>
        <p:grpSpPr>
          <a:xfrm>
            <a:off x="7162800" y="1219200"/>
            <a:ext cx="2103120" cy="609600"/>
            <a:chOff x="7086600" y="762000"/>
            <a:chExt cx="2103120" cy="609600"/>
          </a:xfrm>
        </p:grpSpPr>
        <p:sp>
          <p:nvSpPr>
            <p:cNvPr id="38" name="Oval 37"/>
            <p:cNvSpPr/>
            <p:nvPr/>
          </p:nvSpPr>
          <p:spPr>
            <a:xfrm>
              <a:off x="7086600" y="762000"/>
              <a:ext cx="2103120" cy="609600"/>
            </a:xfrm>
            <a:prstGeom prst="ellipse">
              <a:avLst/>
            </a:prstGeom>
            <a:noFill/>
            <a:ln w="76200">
              <a:solidFill>
                <a:srgbClr val="FF0000"/>
              </a:solidFill>
            </a:ln>
            <a:effectLst>
              <a:outerShdw dist="50800" dir="5400000" algn="ctr" rotWithShape="0">
                <a:schemeClr val="tx1"/>
              </a:outerShdw>
            </a:effectLst>
          </p:spPr>
          <p:txBody>
            <a:bodyPr wrap="square" rtlCol="0" anchor="ctr">
              <a:spAutoFit/>
            </a:bodyPr>
            <a:lstStyle/>
            <a:p>
              <a:pPr algn="ctr"/>
              <a:endParaRPr lang="en-US" sz="2200" b="1" dirty="0" smtClean="0">
                <a:solidFill>
                  <a:schemeClr val="bg1"/>
                </a:solidFill>
              </a:endParaRPr>
            </a:p>
          </p:txBody>
        </p:sp>
        <p:sp>
          <p:nvSpPr>
            <p:cNvPr id="39" name="TextBox 38"/>
            <p:cNvSpPr txBox="1"/>
            <p:nvPr/>
          </p:nvSpPr>
          <p:spPr>
            <a:xfrm>
              <a:off x="7315200" y="786825"/>
              <a:ext cx="375424" cy="584775"/>
            </a:xfrm>
            <a:prstGeom prst="rect">
              <a:avLst/>
            </a:prstGeom>
            <a:noFill/>
          </p:spPr>
          <p:txBody>
            <a:bodyPr wrap="none" rtlCol="0">
              <a:spAutoFit/>
            </a:bodyPr>
            <a:lstStyle/>
            <a:p>
              <a:r>
                <a:rPr lang="en-US" sz="3200" b="1" smtClean="0">
                  <a:ln>
                    <a:solidFill>
                      <a:srgbClr val="FF0000"/>
                    </a:solidFill>
                  </a:ln>
                  <a:solidFill>
                    <a:srgbClr val="FF0000"/>
                  </a:solidFill>
                  <a:effectLst>
                    <a:outerShdw dist="50800" dir="5400000" algn="ctr" rotWithShape="0">
                      <a:schemeClr val="tx1"/>
                    </a:outerShdw>
                  </a:effectLst>
                </a:rPr>
                <a:t>?</a:t>
              </a:r>
              <a:endParaRPr lang="en-US" sz="3200" b="1" dirty="0">
                <a:ln>
                  <a:solidFill>
                    <a:srgbClr val="FF0000"/>
                  </a:solidFill>
                </a:ln>
                <a:solidFill>
                  <a:srgbClr val="FF0000"/>
                </a:solidFill>
                <a:effectLst>
                  <a:outerShdw dist="50800" dir="5400000" algn="ctr" rotWithShape="0">
                    <a:schemeClr val="tx1"/>
                  </a:outerShdw>
                </a:effectLst>
              </a:endParaRPr>
            </a:p>
          </p:txBody>
        </p:sp>
      </p:grpSp>
      <p:sp>
        <p:nvSpPr>
          <p:cNvPr id="47" name="Rectangle 46"/>
          <p:cNvSpPr/>
          <p:nvPr/>
        </p:nvSpPr>
        <p:spPr>
          <a:xfrm>
            <a:off x="0" y="749935"/>
            <a:ext cx="7467600" cy="2298065"/>
          </a:xfrm>
          <a:prstGeom prst="rect">
            <a:avLst/>
          </a:prstGeom>
          <a:solidFill>
            <a:schemeClr val="bg1"/>
          </a:solidFill>
        </p:spPr>
        <p:txBody>
          <a:bodyPr wrap="square">
            <a:spAutoFit/>
          </a:bodyPr>
          <a:lstStyle/>
          <a:p>
            <a:pPr algn="ctr">
              <a:lnSpc>
                <a:spcPts val="4300"/>
              </a:lnSpc>
            </a:pPr>
            <a:r>
              <a:rPr lang="en-US" sz="3200" i="1" dirty="0" smtClean="0">
                <a:solidFill>
                  <a:srgbClr val="00B050"/>
                </a:solidFill>
                <a:effectLst>
                  <a:outerShdw dist="50800" dir="7200000" algn="ctr" rotWithShape="0">
                    <a:schemeClr val="tx1"/>
                  </a:outerShdw>
                </a:effectLst>
              </a:rPr>
              <a:t>The Iron County Mission</a:t>
            </a:r>
            <a:endParaRPr lang="en-US" sz="3200" dirty="0" smtClean="0">
              <a:solidFill>
                <a:srgbClr val="00B050"/>
              </a:solidFill>
              <a:effectLst>
                <a:outerShdw dist="50800" dir="7200000" algn="ctr" rotWithShape="0">
                  <a:schemeClr val="tx1"/>
                </a:outerShdw>
              </a:effectLst>
            </a:endParaRPr>
          </a:p>
          <a:p>
            <a:pPr>
              <a:lnSpc>
                <a:spcPts val="4300"/>
              </a:lnSpc>
            </a:pPr>
            <a:r>
              <a:rPr lang="en-US" sz="3200" dirty="0" smtClean="0">
                <a:solidFill>
                  <a:srgbClr val="00B050"/>
                </a:solidFill>
                <a:effectLst>
                  <a:outerShdw dist="50800" dir="7200000" algn="ctr" rotWithShape="0">
                    <a:schemeClr val="tx1"/>
                  </a:outerShdw>
                </a:effectLst>
              </a:rPr>
              <a:t>  - 1849: explorers find ore in Iron Springs </a:t>
            </a:r>
          </a:p>
          <a:p>
            <a:pPr>
              <a:lnSpc>
                <a:spcPts val="4300"/>
              </a:lnSpc>
            </a:pPr>
            <a:r>
              <a:rPr lang="en-US" sz="3200" dirty="0" smtClean="0">
                <a:solidFill>
                  <a:srgbClr val="00B050"/>
                </a:solidFill>
                <a:effectLst>
                  <a:outerShdw dist="50800" dir="7200000" algn="ctr" rotWithShape="0">
                    <a:schemeClr val="tx1"/>
                  </a:outerShdw>
                </a:effectLst>
              </a:rPr>
              <a:t>  - 1851: settlers arrive  &amp; iron works are </a:t>
            </a:r>
          </a:p>
          <a:p>
            <a:pPr>
              <a:lnSpc>
                <a:spcPts val="4300"/>
              </a:lnSpc>
            </a:pPr>
            <a:r>
              <a:rPr lang="en-US" sz="3200" dirty="0" smtClean="0">
                <a:solidFill>
                  <a:srgbClr val="00B050"/>
                </a:solidFill>
                <a:effectLst>
                  <a:outerShdw dist="50800" dir="7200000" algn="ctr" rotWithShape="0">
                    <a:schemeClr val="tx1"/>
                  </a:outerShdw>
                </a:effectLst>
              </a:rPr>
              <a:t>	      established</a:t>
            </a:r>
          </a:p>
        </p:txBody>
      </p:sp>
      <p:sp useBgFill="1">
        <p:nvSpPr>
          <p:cNvPr id="3" name="Rectangle 2"/>
          <p:cNvSpPr>
            <a:spLocks noChangeArrowheads="1"/>
          </p:cNvSpPr>
          <p:nvPr/>
        </p:nvSpPr>
        <p:spPr bwMode="auto">
          <a:xfrm>
            <a:off x="0" y="0"/>
            <a:ext cx="9144000" cy="830997"/>
          </a:xfrm>
          <a:prstGeom prst="rect">
            <a:avLst/>
          </a:prstGeom>
          <a:ln w="50800">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4800" b="1" dirty="0" smtClean="0">
                <a:solidFill>
                  <a:schemeClr val="accent1">
                    <a:lumMod val="75000"/>
                  </a:schemeClr>
                </a:solidFill>
                <a:effectLst>
                  <a:outerShdw dist="50800" dir="5400000" algn="ctr" rotWithShape="0">
                    <a:schemeClr val="tx1"/>
                  </a:outerShdw>
                </a:effectLst>
                <a:latin typeface="Tempus Sans ITC" pitchFamily="82" charset="0"/>
                <a:ea typeface="Calibri" pitchFamily="34" charset="0"/>
                <a:cs typeface="Arial" pitchFamily="34" charset="0"/>
              </a:rPr>
              <a:t> The Mormon Trail</a:t>
            </a:r>
            <a:endParaRPr kumimoji="0" lang="en-US" sz="4800" b="1" i="0" u="none" strike="noStrike" cap="none" normalizeH="0" baseline="0" dirty="0" smtClean="0">
              <a:ln>
                <a:noFill/>
              </a:ln>
              <a:solidFill>
                <a:schemeClr val="accent1">
                  <a:lumMod val="75000"/>
                </a:schemeClr>
              </a:solidFill>
              <a:effectLst>
                <a:outerShdw dist="50800" dir="5400000" algn="ctr" rotWithShape="0">
                  <a:schemeClr val="tx1"/>
                </a:outerShdw>
              </a:effectLst>
              <a:latin typeface="Tempus Sans ITC" pitchFamily="82"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52"/>
                                        </p:tgtEl>
                                      </p:cBhvr>
                                    </p:animEffect>
                                    <p:set>
                                      <p:cBhvr>
                                        <p:cTn id="7" dur="1" fill="hold">
                                          <p:stCondLst>
                                            <p:cond delay="999"/>
                                          </p:stCondLst>
                                        </p:cTn>
                                        <p:tgtEl>
                                          <p:spTgt spid="52"/>
                                        </p:tgtEl>
                                        <p:attrNameLst>
                                          <p:attrName>style.visibility</p:attrName>
                                        </p:attrNameLst>
                                      </p:cBhvr>
                                      <p:to>
                                        <p:strVal val="hidden"/>
                                      </p:to>
                                    </p:set>
                                  </p:childTnLst>
                                </p:cTn>
                              </p:par>
                              <p:par>
                                <p:cTn id="8" presetID="10" presetClass="exit" presetSubtype="0" fill="hold" grpId="1" nodeType="withEffect">
                                  <p:stCondLst>
                                    <p:cond delay="0"/>
                                  </p:stCondLst>
                                  <p:iterate type="lt">
                                    <p:tmPct val="0"/>
                                  </p:iterate>
                                  <p:childTnLst>
                                    <p:animEffect transition="out" filter="fade">
                                      <p:cBhvr>
                                        <p:cTn id="9" dur="1000"/>
                                        <p:tgtEl>
                                          <p:spTgt spid="57"/>
                                        </p:tgtEl>
                                      </p:cBhvr>
                                    </p:animEffect>
                                    <p:set>
                                      <p:cBhvr>
                                        <p:cTn id="10" dur="1" fill="hold">
                                          <p:stCondLst>
                                            <p:cond delay="999"/>
                                          </p:stCondLst>
                                        </p:cTn>
                                        <p:tgtEl>
                                          <p:spTgt spid="57"/>
                                        </p:tgtEl>
                                        <p:attrNameLst>
                                          <p:attrName>style.visibility</p:attrName>
                                        </p:attrNameLst>
                                      </p:cBhvr>
                                      <p:to>
                                        <p:strVal val="hidden"/>
                                      </p:to>
                                    </p:set>
                                  </p:childTnLst>
                                </p:cTn>
                              </p:par>
                              <p:par>
                                <p:cTn id="11" presetID="10" presetClass="exit" presetSubtype="0" fill="hold" grpId="1" nodeType="withEffect">
                                  <p:stCondLst>
                                    <p:cond delay="0"/>
                                  </p:stCondLst>
                                  <p:childTnLst>
                                    <p:animEffect transition="out" filter="fade">
                                      <p:cBhvr>
                                        <p:cTn id="12" dur="1000"/>
                                        <p:tgtEl>
                                          <p:spTgt spid="60"/>
                                        </p:tgtEl>
                                      </p:cBhvr>
                                    </p:animEffect>
                                    <p:set>
                                      <p:cBhvr>
                                        <p:cTn id="13" dur="1" fill="hold">
                                          <p:stCondLst>
                                            <p:cond delay="999"/>
                                          </p:stCondLst>
                                        </p:cTn>
                                        <p:tgtEl>
                                          <p:spTgt spid="60"/>
                                        </p:tgtEl>
                                        <p:attrNameLst>
                                          <p:attrName>style.visibility</p:attrName>
                                        </p:attrNameLst>
                                      </p:cBhvr>
                                      <p:to>
                                        <p:strVal val="hidden"/>
                                      </p:to>
                                    </p:set>
                                  </p:childTnLst>
                                </p:cTn>
                              </p:par>
                              <p:par>
                                <p:cTn id="14" presetID="10" presetClass="exit" presetSubtype="0" fill="hold" grpId="1" nodeType="withEffect">
                                  <p:stCondLst>
                                    <p:cond delay="0"/>
                                  </p:stCondLst>
                                  <p:childTnLst>
                                    <p:animEffect transition="out" filter="fade">
                                      <p:cBhvr>
                                        <p:cTn id="15" dur="1000"/>
                                        <p:tgtEl>
                                          <p:spTgt spid="48"/>
                                        </p:tgtEl>
                                      </p:cBhvr>
                                    </p:animEffect>
                                    <p:set>
                                      <p:cBhvr>
                                        <p:cTn id="16" dur="1" fill="hold">
                                          <p:stCondLst>
                                            <p:cond delay="999"/>
                                          </p:stCondLst>
                                        </p:cTn>
                                        <p:tgtEl>
                                          <p:spTgt spid="48"/>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1000"/>
                                        <p:tgtEl>
                                          <p:spTgt spid="13"/>
                                        </p:tgtEl>
                                      </p:cBhvr>
                                    </p:animEffect>
                                    <p:set>
                                      <p:cBhvr>
                                        <p:cTn id="19" dur="1" fill="hold">
                                          <p:stCondLst>
                                            <p:cond delay="999"/>
                                          </p:stCondLst>
                                        </p:cTn>
                                        <p:tgtEl>
                                          <p:spTgt spid="13"/>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1000"/>
                                        <p:tgtEl>
                                          <p:spTgt spid="26"/>
                                        </p:tgtEl>
                                      </p:cBhvr>
                                    </p:animEffect>
                                    <p:set>
                                      <p:cBhvr>
                                        <p:cTn id="22" dur="1" fill="hold">
                                          <p:stCondLst>
                                            <p:cond delay="999"/>
                                          </p:stCondLst>
                                        </p:cTn>
                                        <p:tgtEl>
                                          <p:spTgt spid="26"/>
                                        </p:tgtEl>
                                        <p:attrNameLst>
                                          <p:attrName>style.visibility</p:attrName>
                                        </p:attrNameLst>
                                      </p:cBhvr>
                                      <p:to>
                                        <p:strVal val="hidden"/>
                                      </p:to>
                                    </p:set>
                                  </p:childTnLst>
                                </p:cTn>
                              </p:par>
                              <p:par>
                                <p:cTn id="23" presetID="6" presetClass="emph" presetSubtype="0" fill="hold" grpId="1" nodeType="withEffect">
                                  <p:stCondLst>
                                    <p:cond delay="0"/>
                                  </p:stCondLst>
                                  <p:childTnLst>
                                    <p:animScale>
                                      <p:cBhvr>
                                        <p:cTn id="24" dur="1000" fill="hold"/>
                                        <p:tgtEl>
                                          <p:spTgt spid="61"/>
                                        </p:tgtEl>
                                      </p:cBhvr>
                                      <p:by x="120000" y="120000"/>
                                    </p:animScale>
                                  </p:childTnLst>
                                </p:cTn>
                              </p:par>
                              <p:par>
                                <p:cTn id="25" presetID="6" presetClass="emph" presetSubtype="0" fill="hold" grpId="2" nodeType="withEffect">
                                  <p:stCondLst>
                                    <p:cond delay="0"/>
                                  </p:stCondLst>
                                  <p:childTnLst>
                                    <p:animScale>
                                      <p:cBhvr>
                                        <p:cTn id="26" dur="1000" fill="hold"/>
                                        <p:tgtEl>
                                          <p:spTgt spid="62"/>
                                        </p:tgtEl>
                                      </p:cBhvr>
                                      <p:by x="120000" y="120000"/>
                                    </p:animScale>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42"/>
                                        </p:tgtEl>
                                        <p:attrNameLst>
                                          <p:attrName>style.visibility</p:attrName>
                                        </p:attrNameLst>
                                      </p:cBhvr>
                                      <p:to>
                                        <p:strVal val="visible"/>
                                      </p:to>
                                    </p:set>
                                  </p:childTnLst>
                                </p:cTn>
                              </p:par>
                              <p:par>
                                <p:cTn id="30" presetID="6" presetClass="emph" presetSubtype="0" fill="hold" grpId="1" nodeType="withEffect">
                                  <p:stCondLst>
                                    <p:cond delay="0"/>
                                  </p:stCondLst>
                                  <p:childTnLst>
                                    <p:animScale>
                                      <p:cBhvr>
                                        <p:cTn id="31" dur="1000" fill="hold"/>
                                        <p:tgtEl>
                                          <p:spTgt spid="42"/>
                                        </p:tgtEl>
                                      </p:cBhvr>
                                      <p:by x="120000" y="120000"/>
                                    </p:animScale>
                                  </p:childTnLst>
                                </p:cTn>
                              </p:par>
                              <p:par>
                                <p:cTn id="32" presetID="35" presetClass="path" presetSubtype="0" accel="50000" decel="50000" fill="hold" grpId="2" nodeType="withEffect">
                                  <p:stCondLst>
                                    <p:cond delay="0"/>
                                  </p:stCondLst>
                                  <p:childTnLst>
                                    <p:animMotion origin="layout" path="M -1.11022E-16 -2.89017E-6 L -0.3625 0.28671 " pathEditMode="relative" rAng="0" ptsTypes="AA">
                                      <p:cBhvr>
                                        <p:cTn id="33" dur="1000" fill="hold"/>
                                        <p:tgtEl>
                                          <p:spTgt spid="42"/>
                                        </p:tgtEl>
                                        <p:attrNameLst>
                                          <p:attrName>ppt_x</p:attrName>
                                          <p:attrName>ppt_y</p:attrName>
                                        </p:attrNameLst>
                                      </p:cBhvr>
                                      <p:rCtr x="-181" y="143"/>
                                    </p:animMotion>
                                  </p:childTnLst>
                                </p:cTn>
                              </p:par>
                              <p:par>
                                <p:cTn id="34" presetID="3" presetClass="emph" presetSubtype="2" fill="hold" grpId="3" nodeType="withEffect">
                                  <p:stCondLst>
                                    <p:cond delay="0"/>
                                  </p:stCondLst>
                                  <p:childTnLst>
                                    <p:animClr clrSpc="rgb">
                                      <p:cBhvr override="childStyle">
                                        <p:cTn id="35" dur="1000" fill="hold"/>
                                        <p:tgtEl>
                                          <p:spTgt spid="42"/>
                                        </p:tgtEl>
                                        <p:attrNameLst>
                                          <p:attrName>style.color</p:attrName>
                                        </p:attrNameLst>
                                      </p:cBhvr>
                                      <p:to>
                                        <a:srgbClr val="009900"/>
                                      </p:to>
                                    </p:animClr>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47">
                                            <p:bg/>
                                          </p:spTgt>
                                        </p:tgtEl>
                                        <p:attrNameLst>
                                          <p:attrName>style.visibility</p:attrName>
                                        </p:attrNameLst>
                                      </p:cBhvr>
                                      <p:to>
                                        <p:strVal val="visible"/>
                                      </p:to>
                                    </p:set>
                                    <p:animEffect transition="in" filter="fade">
                                      <p:cBhvr>
                                        <p:cTn id="40" dur="500"/>
                                        <p:tgtEl>
                                          <p:spTgt spid="47">
                                            <p:bg/>
                                          </p:spTgt>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47">
                                            <p:txEl>
                                              <p:pRg st="0" end="0"/>
                                            </p:txEl>
                                          </p:spTgt>
                                        </p:tgtEl>
                                        <p:attrNameLst>
                                          <p:attrName>style.visibility</p:attrName>
                                        </p:attrNameLst>
                                      </p:cBhvr>
                                      <p:to>
                                        <p:strVal val="visible"/>
                                      </p:to>
                                    </p:set>
                                    <p:anim calcmode="lin" valueType="num">
                                      <p:cBhvr>
                                        <p:cTn id="43" dur="1000" fill="hold"/>
                                        <p:tgtEl>
                                          <p:spTgt spid="47">
                                            <p:txEl>
                                              <p:pRg st="0" end="0"/>
                                            </p:txEl>
                                          </p:spTgt>
                                        </p:tgtEl>
                                        <p:attrNameLst>
                                          <p:attrName>ppt_w</p:attrName>
                                        </p:attrNameLst>
                                      </p:cBhvr>
                                      <p:tavLst>
                                        <p:tav tm="0">
                                          <p:val>
                                            <p:fltVal val="0"/>
                                          </p:val>
                                        </p:tav>
                                        <p:tav tm="100000">
                                          <p:val>
                                            <p:strVal val="#ppt_w"/>
                                          </p:val>
                                        </p:tav>
                                      </p:tavLst>
                                    </p:anim>
                                    <p:anim calcmode="lin" valueType="num">
                                      <p:cBhvr>
                                        <p:cTn id="44" dur="1000" fill="hold"/>
                                        <p:tgtEl>
                                          <p:spTgt spid="47">
                                            <p:txEl>
                                              <p:pRg st="0" end="0"/>
                                            </p:txEl>
                                          </p:spTgt>
                                        </p:tgtEl>
                                        <p:attrNameLst>
                                          <p:attrName>ppt_h</p:attrName>
                                        </p:attrNameLst>
                                      </p:cBhvr>
                                      <p:tavLst>
                                        <p:tav tm="0">
                                          <p:val>
                                            <p:fltVal val="0"/>
                                          </p:val>
                                        </p:tav>
                                        <p:tav tm="100000">
                                          <p:val>
                                            <p:strVal val="#ppt_h"/>
                                          </p:val>
                                        </p:tav>
                                      </p:tavLst>
                                    </p:anim>
                                    <p:animEffect transition="in" filter="fade">
                                      <p:cBhvr>
                                        <p:cTn id="45" dur="1000"/>
                                        <p:tgtEl>
                                          <p:spTgt spid="47">
                                            <p:txEl>
                                              <p:pRg st="0" end="0"/>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47">
                                            <p:txEl>
                                              <p:pRg st="1" end="1"/>
                                            </p:txEl>
                                          </p:spTgt>
                                        </p:tgtEl>
                                        <p:attrNameLst>
                                          <p:attrName>style.visibility</p:attrName>
                                        </p:attrNameLst>
                                      </p:cBhvr>
                                      <p:to>
                                        <p:strVal val="visible"/>
                                      </p:to>
                                    </p:set>
                                    <p:animEffect transition="in" filter="wipe(left)">
                                      <p:cBhvr>
                                        <p:cTn id="50" dur="1000"/>
                                        <p:tgtEl>
                                          <p:spTgt spid="47">
                                            <p:txEl>
                                              <p:pRg st="1" end="1"/>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47">
                                            <p:txEl>
                                              <p:pRg st="2" end="2"/>
                                            </p:txEl>
                                          </p:spTgt>
                                        </p:tgtEl>
                                        <p:attrNameLst>
                                          <p:attrName>style.visibility</p:attrName>
                                        </p:attrNameLst>
                                      </p:cBhvr>
                                      <p:to>
                                        <p:strVal val="visible"/>
                                      </p:to>
                                    </p:set>
                                    <p:animEffect transition="in" filter="wipe(left)">
                                      <p:cBhvr>
                                        <p:cTn id="55" dur="1000"/>
                                        <p:tgtEl>
                                          <p:spTgt spid="47">
                                            <p:txEl>
                                              <p:pRg st="2" end="2"/>
                                            </p:txEl>
                                          </p:spTgt>
                                        </p:tgtEl>
                                      </p:cBhvr>
                                    </p:animEffect>
                                  </p:childTnLst>
                                </p:cTn>
                              </p:par>
                            </p:childTnLst>
                          </p:cTn>
                        </p:par>
                        <p:par>
                          <p:cTn id="56" fill="hold">
                            <p:stCondLst>
                              <p:cond delay="1000"/>
                            </p:stCondLst>
                            <p:childTnLst>
                              <p:par>
                                <p:cTn id="57" presetID="22" presetClass="entr" presetSubtype="8" fill="hold" grpId="0" nodeType="afterEffect">
                                  <p:stCondLst>
                                    <p:cond delay="0"/>
                                  </p:stCondLst>
                                  <p:childTnLst>
                                    <p:set>
                                      <p:cBhvr>
                                        <p:cTn id="58" dur="1" fill="hold">
                                          <p:stCondLst>
                                            <p:cond delay="0"/>
                                          </p:stCondLst>
                                        </p:cTn>
                                        <p:tgtEl>
                                          <p:spTgt spid="47">
                                            <p:txEl>
                                              <p:pRg st="3" end="3"/>
                                            </p:txEl>
                                          </p:spTgt>
                                        </p:tgtEl>
                                        <p:attrNameLst>
                                          <p:attrName>style.visibility</p:attrName>
                                        </p:attrNameLst>
                                      </p:cBhvr>
                                      <p:to>
                                        <p:strVal val="visible"/>
                                      </p:to>
                                    </p:set>
                                    <p:animEffect transition="in" filter="wipe(left)">
                                      <p:cBhvr>
                                        <p:cTn id="59" dur="1000"/>
                                        <p:tgtEl>
                                          <p:spTgt spid="47">
                                            <p:txEl>
                                              <p:pRg st="3" end="3"/>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2" nodeType="clickEffect">
                                  <p:stCondLst>
                                    <p:cond delay="0"/>
                                  </p:stCondLst>
                                  <p:childTnLst>
                                    <p:animEffect transition="out" filter="fade">
                                      <p:cBhvr>
                                        <p:cTn id="63" dur="2000"/>
                                        <p:tgtEl>
                                          <p:spTgt spid="61"/>
                                        </p:tgtEl>
                                      </p:cBhvr>
                                    </p:animEffect>
                                    <p:set>
                                      <p:cBhvr>
                                        <p:cTn id="64" dur="1" fill="hold">
                                          <p:stCondLst>
                                            <p:cond delay="1999"/>
                                          </p:stCondLst>
                                        </p:cTn>
                                        <p:tgtEl>
                                          <p:spTgt spid="61"/>
                                        </p:tgtEl>
                                        <p:attrNameLst>
                                          <p:attrName>style.visibility</p:attrName>
                                        </p:attrNameLst>
                                      </p:cBhvr>
                                      <p:to>
                                        <p:strVal val="hidden"/>
                                      </p:to>
                                    </p:set>
                                  </p:childTnLst>
                                </p:cTn>
                              </p:par>
                              <p:par>
                                <p:cTn id="65" presetID="10" presetClass="exit" presetSubtype="0" fill="hold" grpId="0" nodeType="withEffect">
                                  <p:stCondLst>
                                    <p:cond delay="0"/>
                                  </p:stCondLst>
                                  <p:childTnLst>
                                    <p:animEffect transition="out" filter="fade">
                                      <p:cBhvr>
                                        <p:cTn id="66" dur="2000"/>
                                        <p:tgtEl>
                                          <p:spTgt spid="58"/>
                                        </p:tgtEl>
                                      </p:cBhvr>
                                    </p:animEffect>
                                    <p:set>
                                      <p:cBhvr>
                                        <p:cTn id="67" dur="1" fill="hold">
                                          <p:stCondLst>
                                            <p:cond delay="1999"/>
                                          </p:stCondLst>
                                        </p:cTn>
                                        <p:tgtEl>
                                          <p:spTgt spid="58"/>
                                        </p:tgtEl>
                                        <p:attrNameLst>
                                          <p:attrName>style.visibility</p:attrName>
                                        </p:attrNameLst>
                                      </p:cBhvr>
                                      <p:to>
                                        <p:strVal val="hidden"/>
                                      </p:to>
                                    </p:set>
                                  </p:childTnLst>
                                </p:cTn>
                              </p:par>
                              <p:par>
                                <p:cTn id="68" presetID="10" presetClass="exit" presetSubtype="0" fill="hold" grpId="4" nodeType="withEffect">
                                  <p:stCondLst>
                                    <p:cond delay="0"/>
                                  </p:stCondLst>
                                  <p:childTnLst>
                                    <p:animEffect transition="out" filter="fade">
                                      <p:cBhvr>
                                        <p:cTn id="69" dur="2000"/>
                                        <p:tgtEl>
                                          <p:spTgt spid="42"/>
                                        </p:tgtEl>
                                      </p:cBhvr>
                                    </p:animEffect>
                                    <p:set>
                                      <p:cBhvr>
                                        <p:cTn id="70" dur="1" fill="hold">
                                          <p:stCondLst>
                                            <p:cond delay="1999"/>
                                          </p:stCondLst>
                                        </p:cTn>
                                        <p:tgtEl>
                                          <p:spTgt spid="42"/>
                                        </p:tgtEl>
                                        <p:attrNameLst>
                                          <p:attrName>style.visibility</p:attrName>
                                        </p:attrNameLst>
                                      </p:cBhvr>
                                      <p:to>
                                        <p:strVal val="hidden"/>
                                      </p:to>
                                    </p:set>
                                  </p:childTnLst>
                                </p:cTn>
                              </p:par>
                              <p:par>
                                <p:cTn id="71" presetID="10" presetClass="exit" presetSubtype="0" fill="hold" grpId="1" nodeType="withEffect">
                                  <p:stCondLst>
                                    <p:cond delay="0"/>
                                  </p:stCondLst>
                                  <p:childTnLst>
                                    <p:animEffect transition="out" filter="fade">
                                      <p:cBhvr>
                                        <p:cTn id="72" dur="1000"/>
                                        <p:tgtEl>
                                          <p:spTgt spid="47">
                                            <p:txEl>
                                              <p:pRg st="0" end="0"/>
                                            </p:txEl>
                                          </p:spTgt>
                                        </p:tgtEl>
                                      </p:cBhvr>
                                    </p:animEffect>
                                    <p:set>
                                      <p:cBhvr>
                                        <p:cTn id="73" dur="1" fill="hold">
                                          <p:stCondLst>
                                            <p:cond delay="999"/>
                                          </p:stCondLst>
                                        </p:cTn>
                                        <p:tgtEl>
                                          <p:spTgt spid="47">
                                            <p:txEl>
                                              <p:pRg st="0" end="0"/>
                                            </p:txEl>
                                          </p:spTgt>
                                        </p:tgtEl>
                                        <p:attrNameLst>
                                          <p:attrName>style.visibility</p:attrName>
                                        </p:attrNameLst>
                                      </p:cBhvr>
                                      <p:to>
                                        <p:strVal val="hidden"/>
                                      </p:to>
                                    </p:set>
                                  </p:childTnLst>
                                </p:cTn>
                              </p:par>
                              <p:par>
                                <p:cTn id="74" presetID="10" presetClass="exit" presetSubtype="0" fill="hold" grpId="1" nodeType="withEffect">
                                  <p:stCondLst>
                                    <p:cond delay="0"/>
                                  </p:stCondLst>
                                  <p:childTnLst>
                                    <p:animEffect transition="out" filter="fade">
                                      <p:cBhvr>
                                        <p:cTn id="75" dur="1000"/>
                                        <p:tgtEl>
                                          <p:spTgt spid="47">
                                            <p:txEl>
                                              <p:pRg st="1" end="1"/>
                                            </p:txEl>
                                          </p:spTgt>
                                        </p:tgtEl>
                                      </p:cBhvr>
                                    </p:animEffect>
                                    <p:set>
                                      <p:cBhvr>
                                        <p:cTn id="76" dur="1" fill="hold">
                                          <p:stCondLst>
                                            <p:cond delay="999"/>
                                          </p:stCondLst>
                                        </p:cTn>
                                        <p:tgtEl>
                                          <p:spTgt spid="47">
                                            <p:txEl>
                                              <p:pRg st="1" end="1"/>
                                            </p:txEl>
                                          </p:spTgt>
                                        </p:tgtEl>
                                        <p:attrNameLst>
                                          <p:attrName>style.visibility</p:attrName>
                                        </p:attrNameLst>
                                      </p:cBhvr>
                                      <p:to>
                                        <p:strVal val="hidden"/>
                                      </p:to>
                                    </p:set>
                                  </p:childTnLst>
                                </p:cTn>
                              </p:par>
                              <p:par>
                                <p:cTn id="77" presetID="10" presetClass="exit" presetSubtype="0" fill="hold" grpId="1" nodeType="withEffect">
                                  <p:stCondLst>
                                    <p:cond delay="0"/>
                                  </p:stCondLst>
                                  <p:childTnLst>
                                    <p:animEffect transition="out" filter="fade">
                                      <p:cBhvr>
                                        <p:cTn id="78" dur="1000"/>
                                        <p:tgtEl>
                                          <p:spTgt spid="47">
                                            <p:txEl>
                                              <p:pRg st="2" end="2"/>
                                            </p:txEl>
                                          </p:spTgt>
                                        </p:tgtEl>
                                      </p:cBhvr>
                                    </p:animEffect>
                                    <p:set>
                                      <p:cBhvr>
                                        <p:cTn id="79" dur="1" fill="hold">
                                          <p:stCondLst>
                                            <p:cond delay="999"/>
                                          </p:stCondLst>
                                        </p:cTn>
                                        <p:tgtEl>
                                          <p:spTgt spid="47">
                                            <p:txEl>
                                              <p:pRg st="2" end="2"/>
                                            </p:txEl>
                                          </p:spTgt>
                                        </p:tgtEl>
                                        <p:attrNameLst>
                                          <p:attrName>style.visibility</p:attrName>
                                        </p:attrNameLst>
                                      </p:cBhvr>
                                      <p:to>
                                        <p:strVal val="hidden"/>
                                      </p:to>
                                    </p:set>
                                  </p:childTnLst>
                                </p:cTn>
                              </p:par>
                              <p:par>
                                <p:cTn id="80" presetID="10" presetClass="exit" presetSubtype="0" fill="hold" grpId="1" nodeType="withEffect">
                                  <p:stCondLst>
                                    <p:cond delay="0"/>
                                  </p:stCondLst>
                                  <p:childTnLst>
                                    <p:animEffect transition="out" filter="fade">
                                      <p:cBhvr>
                                        <p:cTn id="81" dur="1000"/>
                                        <p:tgtEl>
                                          <p:spTgt spid="47">
                                            <p:txEl>
                                              <p:pRg st="3" end="3"/>
                                            </p:txEl>
                                          </p:spTgt>
                                        </p:tgtEl>
                                      </p:cBhvr>
                                    </p:animEffect>
                                    <p:set>
                                      <p:cBhvr>
                                        <p:cTn id="82" dur="1" fill="hold">
                                          <p:stCondLst>
                                            <p:cond delay="999"/>
                                          </p:stCondLst>
                                        </p:cTn>
                                        <p:tgtEl>
                                          <p:spTgt spid="47">
                                            <p:txEl>
                                              <p:pRg st="3" end="3"/>
                                            </p:txEl>
                                          </p:spTgt>
                                        </p:tgtEl>
                                        <p:attrNameLst>
                                          <p:attrName>style.visibility</p:attrName>
                                        </p:attrNameLst>
                                      </p:cBhvr>
                                      <p:to>
                                        <p:strVal val="hidden"/>
                                      </p:to>
                                    </p:set>
                                  </p:childTnLst>
                                </p:cTn>
                              </p:par>
                              <p:par>
                                <p:cTn id="83" presetID="10" presetClass="exit" presetSubtype="0" fill="hold" grpId="1" nodeType="withEffect">
                                  <p:stCondLst>
                                    <p:cond delay="0"/>
                                  </p:stCondLst>
                                  <p:childTnLst>
                                    <p:animEffect transition="out" filter="fade">
                                      <p:cBhvr>
                                        <p:cTn id="84" dur="1000"/>
                                        <p:tgtEl>
                                          <p:spTgt spid="47">
                                            <p:bg/>
                                          </p:spTgt>
                                        </p:tgtEl>
                                      </p:cBhvr>
                                    </p:animEffect>
                                    <p:set>
                                      <p:cBhvr>
                                        <p:cTn id="85" dur="1" fill="hold">
                                          <p:stCondLst>
                                            <p:cond delay="999"/>
                                          </p:stCondLst>
                                        </p:cTn>
                                        <p:tgtEl>
                                          <p:spTgt spid="47">
                                            <p:bg/>
                                          </p:spTgt>
                                        </p:tgtEl>
                                        <p:attrNameLst>
                                          <p:attrName>style.visibility</p:attrName>
                                        </p:attrNameLst>
                                      </p:cBhvr>
                                      <p:to>
                                        <p:strVal val="hidden"/>
                                      </p:to>
                                    </p:set>
                                  </p:childTnLst>
                                </p:cTn>
                              </p:par>
                              <p:par>
                                <p:cTn id="86" presetID="10" presetClass="exit" presetSubtype="0" fill="hold" grpId="2" nodeType="withEffect">
                                  <p:stCondLst>
                                    <p:cond delay="0"/>
                                  </p:stCondLst>
                                  <p:childTnLst>
                                    <p:animEffect transition="out" filter="fade">
                                      <p:cBhvr>
                                        <p:cTn id="87" dur="1000"/>
                                        <p:tgtEl>
                                          <p:spTgt spid="47">
                                            <p:txEl>
                                              <p:pRg st="0" end="0"/>
                                            </p:txEl>
                                          </p:spTgt>
                                        </p:tgtEl>
                                      </p:cBhvr>
                                    </p:animEffect>
                                    <p:set>
                                      <p:cBhvr>
                                        <p:cTn id="88" dur="1" fill="hold">
                                          <p:stCondLst>
                                            <p:cond delay="999"/>
                                          </p:stCondLst>
                                        </p:cTn>
                                        <p:tgtEl>
                                          <p:spTgt spid="47">
                                            <p:txEl>
                                              <p:pRg st="0" end="0"/>
                                            </p:txEl>
                                          </p:spTgt>
                                        </p:tgtEl>
                                        <p:attrNameLst>
                                          <p:attrName>style.visibility</p:attrName>
                                        </p:attrNameLst>
                                      </p:cBhvr>
                                      <p:to>
                                        <p:strVal val="hidden"/>
                                      </p:to>
                                    </p:set>
                                  </p:childTnLst>
                                </p:cTn>
                              </p:par>
                              <p:par>
                                <p:cTn id="89" presetID="10" presetClass="exit" presetSubtype="0" fill="hold" grpId="2" nodeType="withEffect">
                                  <p:stCondLst>
                                    <p:cond delay="0"/>
                                  </p:stCondLst>
                                  <p:childTnLst>
                                    <p:animEffect transition="out" filter="fade">
                                      <p:cBhvr>
                                        <p:cTn id="90" dur="1000"/>
                                        <p:tgtEl>
                                          <p:spTgt spid="47">
                                            <p:txEl>
                                              <p:pRg st="1" end="1"/>
                                            </p:txEl>
                                          </p:spTgt>
                                        </p:tgtEl>
                                      </p:cBhvr>
                                    </p:animEffect>
                                    <p:set>
                                      <p:cBhvr>
                                        <p:cTn id="91" dur="1" fill="hold">
                                          <p:stCondLst>
                                            <p:cond delay="999"/>
                                          </p:stCondLst>
                                        </p:cTn>
                                        <p:tgtEl>
                                          <p:spTgt spid="47">
                                            <p:txEl>
                                              <p:pRg st="1" end="1"/>
                                            </p:txEl>
                                          </p:spTgt>
                                        </p:tgtEl>
                                        <p:attrNameLst>
                                          <p:attrName>style.visibility</p:attrName>
                                        </p:attrNameLst>
                                      </p:cBhvr>
                                      <p:to>
                                        <p:strVal val="hidden"/>
                                      </p:to>
                                    </p:set>
                                  </p:childTnLst>
                                </p:cTn>
                              </p:par>
                              <p:par>
                                <p:cTn id="92" presetID="10" presetClass="exit" presetSubtype="0" fill="hold" grpId="2" nodeType="withEffect">
                                  <p:stCondLst>
                                    <p:cond delay="0"/>
                                  </p:stCondLst>
                                  <p:childTnLst>
                                    <p:animEffect transition="out" filter="fade">
                                      <p:cBhvr>
                                        <p:cTn id="93" dur="1000"/>
                                        <p:tgtEl>
                                          <p:spTgt spid="47">
                                            <p:txEl>
                                              <p:pRg st="2" end="2"/>
                                            </p:txEl>
                                          </p:spTgt>
                                        </p:tgtEl>
                                      </p:cBhvr>
                                    </p:animEffect>
                                    <p:set>
                                      <p:cBhvr>
                                        <p:cTn id="94" dur="1" fill="hold">
                                          <p:stCondLst>
                                            <p:cond delay="999"/>
                                          </p:stCondLst>
                                        </p:cTn>
                                        <p:tgtEl>
                                          <p:spTgt spid="47">
                                            <p:txEl>
                                              <p:pRg st="2" end="2"/>
                                            </p:txEl>
                                          </p:spTgt>
                                        </p:tgtEl>
                                        <p:attrNameLst>
                                          <p:attrName>style.visibility</p:attrName>
                                        </p:attrNameLst>
                                      </p:cBhvr>
                                      <p:to>
                                        <p:strVal val="hidden"/>
                                      </p:to>
                                    </p:set>
                                  </p:childTnLst>
                                </p:cTn>
                              </p:par>
                              <p:par>
                                <p:cTn id="95" presetID="10" presetClass="exit" presetSubtype="0" fill="hold" grpId="2" nodeType="withEffect">
                                  <p:stCondLst>
                                    <p:cond delay="0"/>
                                  </p:stCondLst>
                                  <p:childTnLst>
                                    <p:animEffect transition="out" filter="fade">
                                      <p:cBhvr>
                                        <p:cTn id="96" dur="1000"/>
                                        <p:tgtEl>
                                          <p:spTgt spid="47">
                                            <p:txEl>
                                              <p:pRg st="3" end="3"/>
                                            </p:txEl>
                                          </p:spTgt>
                                        </p:tgtEl>
                                      </p:cBhvr>
                                    </p:animEffect>
                                    <p:set>
                                      <p:cBhvr>
                                        <p:cTn id="97" dur="1" fill="hold">
                                          <p:stCondLst>
                                            <p:cond delay="999"/>
                                          </p:stCondLst>
                                        </p:cTn>
                                        <p:tgtEl>
                                          <p:spTgt spid="47">
                                            <p:txEl>
                                              <p:pRg st="3" end="3"/>
                                            </p:txEl>
                                          </p:spTgt>
                                        </p:tgtEl>
                                        <p:attrNameLst>
                                          <p:attrName>style.visibility</p:attrName>
                                        </p:attrNameLst>
                                      </p:cBhvr>
                                      <p:to>
                                        <p:strVal val="hidden"/>
                                      </p:to>
                                    </p:set>
                                  </p:childTnLst>
                                </p:cTn>
                              </p:par>
                              <p:par>
                                <p:cTn id="98" presetID="10" presetClass="exit" presetSubtype="0" fill="hold" grpId="2" nodeType="withEffect">
                                  <p:stCondLst>
                                    <p:cond delay="0"/>
                                  </p:stCondLst>
                                  <p:childTnLst>
                                    <p:animEffect transition="out" filter="fade">
                                      <p:cBhvr>
                                        <p:cTn id="99" dur="1000"/>
                                        <p:tgtEl>
                                          <p:spTgt spid="47">
                                            <p:bg/>
                                          </p:spTgt>
                                        </p:tgtEl>
                                      </p:cBhvr>
                                    </p:animEffect>
                                    <p:set>
                                      <p:cBhvr>
                                        <p:cTn id="100" dur="1" fill="hold">
                                          <p:stCondLst>
                                            <p:cond delay="999"/>
                                          </p:stCondLst>
                                        </p:cTn>
                                        <p:tgtEl>
                                          <p:spTgt spid="47">
                                            <p:bg/>
                                          </p:spTgt>
                                        </p:tgtEl>
                                        <p:attrNameLst>
                                          <p:attrName>style.visibility</p:attrName>
                                        </p:attrNameLst>
                                      </p:cBhvr>
                                      <p:to>
                                        <p:strVal val="hidden"/>
                                      </p:to>
                                    </p:set>
                                  </p:childTnLst>
                                </p:cTn>
                              </p:par>
                              <p:par>
                                <p:cTn id="101" presetID="10" presetClass="exit" presetSubtype="0" fill="hold" grpId="3" nodeType="withEffect">
                                  <p:stCondLst>
                                    <p:cond delay="0"/>
                                  </p:stCondLst>
                                  <p:childTnLst>
                                    <p:animEffect transition="out" filter="fade">
                                      <p:cBhvr>
                                        <p:cTn id="102" dur="1000"/>
                                        <p:tgtEl>
                                          <p:spTgt spid="62"/>
                                        </p:tgtEl>
                                      </p:cBhvr>
                                    </p:animEffect>
                                    <p:set>
                                      <p:cBhvr>
                                        <p:cTn id="103" dur="1" fill="hold">
                                          <p:stCondLst>
                                            <p:cond delay="999"/>
                                          </p:stCondLst>
                                        </p:cTn>
                                        <p:tgtEl>
                                          <p:spTgt spid="62"/>
                                        </p:tgtEl>
                                        <p:attrNameLst>
                                          <p:attrName>style.visibility</p:attrName>
                                        </p:attrNameLst>
                                      </p:cBhvr>
                                      <p:to>
                                        <p:strVal val="hidden"/>
                                      </p:to>
                                    </p:set>
                                  </p:childTnLst>
                                </p:cTn>
                              </p:par>
                              <p:par>
                                <p:cTn id="104" presetID="10" presetClass="exit" presetSubtype="0" fill="hold" grpId="0" nodeType="withEffect">
                                  <p:stCondLst>
                                    <p:cond delay="0"/>
                                  </p:stCondLst>
                                  <p:childTnLst>
                                    <p:animEffect transition="out" filter="fade">
                                      <p:cBhvr>
                                        <p:cTn id="105" dur="1000"/>
                                        <p:tgtEl>
                                          <p:spTgt spid="59"/>
                                        </p:tgtEl>
                                      </p:cBhvr>
                                    </p:animEffect>
                                    <p:set>
                                      <p:cBhvr>
                                        <p:cTn id="106" dur="1" fill="hold">
                                          <p:stCondLst>
                                            <p:cond delay="999"/>
                                          </p:stCondLst>
                                        </p:cTn>
                                        <p:tgtEl>
                                          <p:spTgt spid="59"/>
                                        </p:tgtEl>
                                        <p:attrNameLst>
                                          <p:attrName>style.visibility</p:attrName>
                                        </p:attrNameLst>
                                      </p:cBhvr>
                                      <p:to>
                                        <p:strVal val="hidden"/>
                                      </p:to>
                                    </p:set>
                                  </p:childTnLst>
                                </p:cTn>
                              </p:par>
                              <p:par>
                                <p:cTn id="107" presetID="10" presetClass="exit" presetSubtype="0" fill="hold" grpId="0" nodeType="withEffect">
                                  <p:stCondLst>
                                    <p:cond delay="0"/>
                                  </p:stCondLst>
                                  <p:childTnLst>
                                    <p:animEffect transition="out" filter="fade">
                                      <p:cBhvr>
                                        <p:cTn id="108" dur="1000"/>
                                        <p:tgtEl>
                                          <p:spTgt spid="56"/>
                                        </p:tgtEl>
                                      </p:cBhvr>
                                    </p:animEffect>
                                    <p:set>
                                      <p:cBhvr>
                                        <p:cTn id="109" dur="1" fill="hold">
                                          <p:stCondLst>
                                            <p:cond delay="999"/>
                                          </p:stCondLst>
                                        </p:cTn>
                                        <p:tgtEl>
                                          <p:spTgt spid="56"/>
                                        </p:tgtEl>
                                        <p:attrNameLst>
                                          <p:attrName>style.visibility</p:attrName>
                                        </p:attrNameLst>
                                      </p:cBhvr>
                                      <p:to>
                                        <p:strVal val="hidden"/>
                                      </p:to>
                                    </p:set>
                                  </p:childTnLst>
                                </p:cTn>
                              </p:par>
                              <p:par>
                                <p:cTn id="110" presetID="10" presetClass="entr" presetSubtype="0" fill="hold" grpId="1" nodeType="withEffect">
                                  <p:stCondLst>
                                    <p:cond delay="0"/>
                                  </p:stCondLst>
                                  <p:childTnLst>
                                    <p:set>
                                      <p:cBhvr>
                                        <p:cTn id="111" dur="1" fill="hold">
                                          <p:stCondLst>
                                            <p:cond delay="0"/>
                                          </p:stCondLst>
                                        </p:cTn>
                                        <p:tgtEl>
                                          <p:spTgt spid="13"/>
                                        </p:tgtEl>
                                        <p:attrNameLst>
                                          <p:attrName>style.visibility</p:attrName>
                                        </p:attrNameLst>
                                      </p:cBhvr>
                                      <p:to>
                                        <p:strVal val="visible"/>
                                      </p:to>
                                    </p:set>
                                    <p:animEffect transition="in" filter="fade">
                                      <p:cBhvr>
                                        <p:cTn id="112" dur="1000"/>
                                        <p:tgtEl>
                                          <p:spTgt spid="13"/>
                                        </p:tgtEl>
                                      </p:cBhvr>
                                    </p:animEffect>
                                  </p:childTnLst>
                                </p:cTn>
                              </p:par>
                              <p:par>
                                <p:cTn id="113" presetID="10" presetClass="entr" presetSubtype="0" fill="hold" grpId="1" nodeType="withEffect">
                                  <p:stCondLst>
                                    <p:cond delay="0"/>
                                  </p:stCondLst>
                                  <p:childTnLst>
                                    <p:set>
                                      <p:cBhvr>
                                        <p:cTn id="114" dur="1" fill="hold">
                                          <p:stCondLst>
                                            <p:cond delay="0"/>
                                          </p:stCondLst>
                                        </p:cTn>
                                        <p:tgtEl>
                                          <p:spTgt spid="26"/>
                                        </p:tgtEl>
                                        <p:attrNameLst>
                                          <p:attrName>style.visibility</p:attrName>
                                        </p:attrNameLst>
                                      </p:cBhvr>
                                      <p:to>
                                        <p:strVal val="visible"/>
                                      </p:to>
                                    </p:set>
                                    <p:animEffect transition="in" filter="fade">
                                      <p:cBhvr>
                                        <p:cTn id="115" dur="1000"/>
                                        <p:tgtEl>
                                          <p:spTgt spid="26"/>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nodeType="clickEffect">
                                  <p:stCondLst>
                                    <p:cond delay="0"/>
                                  </p:stCondLst>
                                  <p:childTnLst>
                                    <p:set>
                                      <p:cBhvr>
                                        <p:cTn id="119" dur="1" fill="hold">
                                          <p:stCondLst>
                                            <p:cond delay="0"/>
                                          </p:stCondLst>
                                        </p:cTn>
                                        <p:tgtEl>
                                          <p:spTgt spid="37"/>
                                        </p:tgtEl>
                                        <p:attrNameLst>
                                          <p:attrName>style.visibility</p:attrName>
                                        </p:attrNameLst>
                                      </p:cBhvr>
                                      <p:to>
                                        <p:strVal val="visible"/>
                                      </p:to>
                                    </p:set>
                                    <p:animEffect transition="in" filter="wipe(left)">
                                      <p:cBhvr>
                                        <p:cTn id="120" dur="1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26" grpId="0" animBg="1"/>
      <p:bldP spid="26" grpId="1" animBg="1"/>
      <p:bldP spid="56" grpId="0"/>
      <p:bldP spid="57" grpId="1" animBg="1"/>
      <p:bldP spid="60" grpId="1" animBg="1"/>
      <p:bldP spid="61" grpId="1" animBg="1"/>
      <p:bldP spid="61" grpId="2" animBg="1"/>
      <p:bldP spid="62" grpId="2" animBg="1"/>
      <p:bldP spid="62" grpId="3" animBg="1"/>
      <p:bldP spid="48" grpId="1" animBg="1"/>
      <p:bldP spid="52" grpId="0" animBg="1"/>
      <p:bldP spid="58" grpId="0" animBg="1"/>
      <p:bldP spid="59" grpId="0" animBg="1"/>
      <p:bldP spid="42" grpId="0" animBg="1"/>
      <p:bldP spid="42" grpId="1" animBg="1"/>
      <p:bldP spid="42" grpId="2" animBg="1"/>
      <p:bldP spid="42" grpId="3" animBg="1"/>
      <p:bldP spid="42" grpId="4" animBg="1"/>
      <p:bldP spid="47" grpId="0" uiExpand="1" build="allAtOnce" animBg="1"/>
      <p:bldP spid="47" grpId="1" build="allAtOnce" animBg="1"/>
      <p:bldP spid="47" grpId="2" build="allAtOnce"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ln>
          <a:noFill/>
        </a:ln>
      </a:spPr>
      <a:bodyPr wrap="square" rtlCol="0" anchor="ctr">
        <a:spAutoFit/>
      </a:bodyPr>
      <a:lstStyle>
        <a:defPPr algn="ctr">
          <a:defRPr sz="2200" b="1" dirty="0" smtClean="0">
            <a:solidFill>
              <a:schemeClr val="bg1"/>
            </a:solidFill>
          </a:defRPr>
        </a:defPPr>
      </a:lst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18100</TotalTime>
  <Words>6988</Words>
  <Application>Microsoft Office PowerPoint</Application>
  <PresentationFormat>On-screen Show (4:3)</PresentationFormat>
  <Paragraphs>3442</Paragraphs>
  <Slides>235</Slides>
  <Notes>62</Notes>
  <HiddenSlides>117</HiddenSlides>
  <MMClips>1</MMClips>
  <ScaleCrop>false</ScaleCrop>
  <HeadingPairs>
    <vt:vector size="4" baseType="variant">
      <vt:variant>
        <vt:lpstr>Theme</vt:lpstr>
      </vt:variant>
      <vt:variant>
        <vt:i4>1</vt:i4>
      </vt:variant>
      <vt:variant>
        <vt:lpstr>Slide Titles</vt:lpstr>
      </vt:variant>
      <vt:variant>
        <vt:i4>235</vt:i4>
      </vt:variant>
    </vt:vector>
  </HeadingPairs>
  <TitlesOfParts>
    <vt:vector size="236" baseType="lpstr">
      <vt:lpstr>Office Theme</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lpstr>Slide 21</vt:lpstr>
      <vt:lpstr>Slide 22</vt:lpstr>
      <vt:lpstr>Slide 23</vt:lpstr>
      <vt:lpstr>Slide 24</vt:lpstr>
      <vt:lpstr>Slide 25</vt:lpstr>
      <vt:lpstr>Slide 26</vt:lpstr>
      <vt:lpstr>Slide 27</vt:lpstr>
      <vt:lpstr>Slide 28</vt:lpstr>
      <vt:lpstr>Slide 29</vt:lpstr>
      <vt:lpstr>Slide 30</vt:lpstr>
      <vt:lpstr>Slide 31</vt:lpstr>
      <vt:lpstr>Slide 32</vt:lpstr>
      <vt:lpstr>Slide 33</vt:lpstr>
      <vt:lpstr>Slide 34</vt:lpstr>
      <vt:lpstr>Slide 35</vt:lpstr>
      <vt:lpstr>Slide 36</vt:lpstr>
      <vt:lpstr>Slide 37</vt:lpstr>
      <vt:lpstr>Slide 38</vt:lpstr>
      <vt:lpstr>Slide 39</vt:lpstr>
      <vt:lpstr>Slide 40</vt:lpstr>
      <vt:lpstr>Slide 41</vt:lpstr>
      <vt:lpstr>Slide 42</vt:lpstr>
      <vt:lpstr>Slide 43</vt:lpstr>
      <vt:lpstr>Slide 44</vt:lpstr>
      <vt:lpstr>Slide 45</vt:lpstr>
      <vt:lpstr>Slide 46</vt:lpstr>
      <vt:lpstr>Slide 47</vt:lpstr>
      <vt:lpstr>Slide 48</vt:lpstr>
      <vt:lpstr>Slide 49</vt:lpstr>
      <vt:lpstr>Slide 50</vt:lpstr>
      <vt:lpstr>Slide 51</vt:lpstr>
      <vt:lpstr>Slide 52</vt:lpstr>
      <vt:lpstr>Slide 53</vt:lpstr>
      <vt:lpstr>Slide 54</vt:lpstr>
      <vt:lpstr>Slide 55</vt:lpstr>
      <vt:lpstr>Slide 56</vt:lpstr>
      <vt:lpstr>Slide 57</vt:lpstr>
      <vt:lpstr>Slide 58</vt:lpstr>
      <vt:lpstr>Slide 59</vt:lpstr>
      <vt:lpstr>Slide 60</vt:lpstr>
      <vt:lpstr>Slide 61</vt:lpstr>
      <vt:lpstr>Slide 62</vt:lpstr>
      <vt:lpstr>Slide 63</vt:lpstr>
      <vt:lpstr>Slide 64</vt:lpstr>
      <vt:lpstr>Slide 65</vt:lpstr>
      <vt:lpstr>Slide 66</vt:lpstr>
      <vt:lpstr>Slide 67</vt:lpstr>
      <vt:lpstr>Slide 68</vt:lpstr>
      <vt:lpstr>Slide 69</vt:lpstr>
      <vt:lpstr>Slide 70</vt:lpstr>
      <vt:lpstr>Slide 71</vt:lpstr>
      <vt:lpstr>Slide 72</vt:lpstr>
      <vt:lpstr>Slide 73</vt:lpstr>
      <vt:lpstr>Slide 74</vt:lpstr>
      <vt:lpstr>Slide 75</vt:lpstr>
      <vt:lpstr>Slide 76</vt:lpstr>
      <vt:lpstr>Slide 77</vt:lpstr>
      <vt:lpstr>Slide 78</vt:lpstr>
      <vt:lpstr>Slide 79</vt:lpstr>
      <vt:lpstr>Slide 80</vt:lpstr>
      <vt:lpstr>Slide 81</vt:lpstr>
      <vt:lpstr>Slide 82</vt:lpstr>
      <vt:lpstr>Slide 83</vt:lpstr>
      <vt:lpstr>Slide 84</vt:lpstr>
      <vt:lpstr>Slide 85</vt:lpstr>
      <vt:lpstr>Slide 86</vt:lpstr>
      <vt:lpstr>Slide 87</vt:lpstr>
      <vt:lpstr>Slide 88</vt:lpstr>
      <vt:lpstr>Slide 89</vt:lpstr>
      <vt:lpstr>Slide 90</vt:lpstr>
      <vt:lpstr>Slide 91</vt:lpstr>
      <vt:lpstr>Slide 92</vt:lpstr>
      <vt:lpstr>Slide 93</vt:lpstr>
      <vt:lpstr>Slide 94</vt:lpstr>
      <vt:lpstr>Slide 95</vt:lpstr>
      <vt:lpstr>Slide 96</vt:lpstr>
      <vt:lpstr>Slide 97</vt:lpstr>
      <vt:lpstr>Slide 98</vt:lpstr>
      <vt:lpstr>Slide 99</vt:lpstr>
      <vt:lpstr>Slide 100</vt:lpstr>
      <vt:lpstr>Slide 101</vt:lpstr>
      <vt:lpstr>Slide 102</vt:lpstr>
      <vt:lpstr>Slide 103</vt:lpstr>
      <vt:lpstr>Slide 104</vt:lpstr>
      <vt:lpstr>Slide 105</vt:lpstr>
      <vt:lpstr>Slide 106</vt:lpstr>
      <vt:lpstr>Slide 107</vt:lpstr>
      <vt:lpstr>Slide 108</vt:lpstr>
      <vt:lpstr>Slide 109</vt:lpstr>
      <vt:lpstr>Slide 110</vt:lpstr>
      <vt:lpstr>Slide 111</vt:lpstr>
      <vt:lpstr>Slide 112</vt:lpstr>
      <vt:lpstr>Slide 113</vt:lpstr>
      <vt:lpstr>Slide 114</vt:lpstr>
      <vt:lpstr>Slide 115</vt:lpstr>
      <vt:lpstr>Slide 116</vt:lpstr>
      <vt:lpstr>Slide 117</vt:lpstr>
      <vt:lpstr>Slide 118</vt:lpstr>
      <vt:lpstr>Slide 119</vt:lpstr>
      <vt:lpstr>Slide 120</vt:lpstr>
      <vt:lpstr>Slide 121</vt:lpstr>
      <vt:lpstr>Slide 122</vt:lpstr>
      <vt:lpstr>Slide 123</vt:lpstr>
      <vt:lpstr>Slide 124</vt:lpstr>
      <vt:lpstr>Slide 125</vt:lpstr>
      <vt:lpstr>Slide 126</vt:lpstr>
      <vt:lpstr>Slide 127</vt:lpstr>
      <vt:lpstr>Slide 128</vt:lpstr>
      <vt:lpstr>Slide 129</vt:lpstr>
      <vt:lpstr>Slide 130</vt:lpstr>
      <vt:lpstr>Slide 131</vt:lpstr>
      <vt:lpstr>Slide 132</vt:lpstr>
      <vt:lpstr>Slide 133</vt:lpstr>
      <vt:lpstr>Slide 134</vt:lpstr>
      <vt:lpstr>Slide 135</vt:lpstr>
      <vt:lpstr>Slide 136</vt:lpstr>
      <vt:lpstr>Slide 137</vt:lpstr>
      <vt:lpstr>Slide 138</vt:lpstr>
      <vt:lpstr>Slide 139</vt:lpstr>
      <vt:lpstr>Slide 140</vt:lpstr>
      <vt:lpstr>Slide 141</vt:lpstr>
      <vt:lpstr>Slide 142</vt:lpstr>
      <vt:lpstr>Slide 143</vt:lpstr>
      <vt:lpstr>Slide 144</vt:lpstr>
      <vt:lpstr>Slide 145</vt:lpstr>
      <vt:lpstr>Slide 146</vt:lpstr>
      <vt:lpstr>Slide 147</vt:lpstr>
      <vt:lpstr>Slide 148</vt:lpstr>
      <vt:lpstr>Slide 149</vt:lpstr>
      <vt:lpstr>Slide 150</vt:lpstr>
      <vt:lpstr>Slide 151</vt:lpstr>
      <vt:lpstr>Slide 152</vt:lpstr>
      <vt:lpstr>Slide 153</vt:lpstr>
      <vt:lpstr>Slide 154</vt:lpstr>
      <vt:lpstr>Slide 155</vt:lpstr>
      <vt:lpstr>Slide 156</vt:lpstr>
      <vt:lpstr>Slide 157</vt:lpstr>
      <vt:lpstr>Slide 158</vt:lpstr>
      <vt:lpstr>Slide 159</vt:lpstr>
      <vt:lpstr>Slide 160</vt:lpstr>
      <vt:lpstr>Slide 161</vt:lpstr>
      <vt:lpstr>Slide 162</vt:lpstr>
      <vt:lpstr>Slide 163</vt:lpstr>
      <vt:lpstr>Slide 164</vt:lpstr>
      <vt:lpstr>Slide 165</vt:lpstr>
      <vt:lpstr>Slide 166</vt:lpstr>
      <vt:lpstr>Slide 167</vt:lpstr>
      <vt:lpstr>Slide 168</vt:lpstr>
      <vt:lpstr>Slide 169</vt:lpstr>
      <vt:lpstr>Slide 170</vt:lpstr>
      <vt:lpstr>Slide 171</vt:lpstr>
      <vt:lpstr>Slide 172</vt:lpstr>
      <vt:lpstr>Slide 173</vt:lpstr>
      <vt:lpstr>Slide 174</vt:lpstr>
      <vt:lpstr>Slide 175</vt:lpstr>
      <vt:lpstr>Slide 176</vt:lpstr>
      <vt:lpstr>Slide 177</vt:lpstr>
      <vt:lpstr>Slide 178</vt:lpstr>
      <vt:lpstr>Slide 179</vt:lpstr>
      <vt:lpstr>Slide 180</vt:lpstr>
      <vt:lpstr>Slide 181</vt:lpstr>
      <vt:lpstr>Slide 182</vt:lpstr>
      <vt:lpstr>Slide 183</vt:lpstr>
      <vt:lpstr>Slide 184</vt:lpstr>
      <vt:lpstr>Slide 185</vt:lpstr>
      <vt:lpstr>Slide 186</vt:lpstr>
      <vt:lpstr>Slide 187</vt:lpstr>
      <vt:lpstr>Slide 188</vt:lpstr>
      <vt:lpstr>Slide 189</vt:lpstr>
      <vt:lpstr>Slide 190</vt:lpstr>
      <vt:lpstr>Slide 191</vt:lpstr>
      <vt:lpstr>Slide 192</vt:lpstr>
      <vt:lpstr>Slide 193</vt:lpstr>
      <vt:lpstr>Slide 194</vt:lpstr>
      <vt:lpstr>Slide 195</vt:lpstr>
      <vt:lpstr>Slide 196</vt:lpstr>
      <vt:lpstr>Slide 197</vt:lpstr>
      <vt:lpstr>Slide 198</vt:lpstr>
      <vt:lpstr>Slide 199</vt:lpstr>
      <vt:lpstr>Slide 200</vt:lpstr>
      <vt:lpstr>Slide 201</vt:lpstr>
      <vt:lpstr>Slide 202</vt:lpstr>
      <vt:lpstr>Slide 203</vt:lpstr>
      <vt:lpstr>Slide 204</vt:lpstr>
      <vt:lpstr>Slide 205</vt:lpstr>
      <vt:lpstr>Slide 206</vt:lpstr>
      <vt:lpstr>Slide 207</vt:lpstr>
      <vt:lpstr>Slide 208</vt:lpstr>
      <vt:lpstr>Slide 209</vt:lpstr>
      <vt:lpstr>Slide 210</vt:lpstr>
      <vt:lpstr>Slide 211</vt:lpstr>
      <vt:lpstr>Slide 212</vt:lpstr>
      <vt:lpstr>Slide 213</vt:lpstr>
      <vt:lpstr>Slide 214</vt:lpstr>
      <vt:lpstr>Slide 215</vt:lpstr>
      <vt:lpstr>Slide 216</vt:lpstr>
      <vt:lpstr>Slide 217</vt:lpstr>
      <vt:lpstr>Slide 218</vt:lpstr>
      <vt:lpstr>Slide 219</vt:lpstr>
      <vt:lpstr>Slide 220</vt:lpstr>
      <vt:lpstr>Slide 221</vt:lpstr>
      <vt:lpstr>Slide 222</vt:lpstr>
      <vt:lpstr>Slide 223</vt:lpstr>
      <vt:lpstr>Slide 224</vt:lpstr>
      <vt:lpstr>Slide 225</vt:lpstr>
      <vt:lpstr>Slide 226</vt:lpstr>
      <vt:lpstr>Slide 227</vt:lpstr>
      <vt:lpstr>Slide 228</vt:lpstr>
      <vt:lpstr>Slide 229</vt:lpstr>
      <vt:lpstr>Slide 230</vt:lpstr>
      <vt:lpstr>Slide 231</vt:lpstr>
      <vt:lpstr>Slide 232</vt:lpstr>
      <vt:lpstr>Slide 233</vt:lpstr>
      <vt:lpstr>Slide 234</vt:lpstr>
      <vt:lpstr>Slide 235</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Sandra</dc:creator>
  <cp:lastModifiedBy>Sandra</cp:lastModifiedBy>
  <cp:revision>813</cp:revision>
  <dcterms:created xsi:type="dcterms:W3CDTF">2017-12-02T21:52:22Z</dcterms:created>
  <dcterms:modified xsi:type="dcterms:W3CDTF">2020-03-03T00:57:06Z</dcterms:modified>
</cp:coreProperties>
</file>